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99" r:id="rId5"/>
    <p:sldId id="376" r:id="rId6"/>
    <p:sldId id="378" r:id="rId7"/>
    <p:sldId id="377" r:id="rId8"/>
    <p:sldId id="379" r:id="rId9"/>
    <p:sldId id="326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F8F"/>
  </p:clrMru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84127" autoAdjust="0"/>
  </p:normalViewPr>
  <p:slideViewPr>
    <p:cSldViewPr snapToGrid="0">
      <p:cViewPr varScale="1">
        <p:scale>
          <a:sx n="62" d="100"/>
          <a:sy n="62" d="100"/>
        </p:scale>
        <p:origin x="-696" y="-78"/>
      </p:cViewPr>
      <p:guideLst>
        <p:guide orient="horz" pos="2160"/>
        <p:guide orient="horz" pos="912"/>
        <p:guide orient="horz" pos="3888"/>
        <p:guide pos="2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38" y="-7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8A6D1-998E-4C55-8542-7AAA0C9A9AB8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AAB6F5-C0E1-4DEF-9E80-8EDB682E8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1141C1-3C5A-4240-87DB-9D4217E9B3B1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619125"/>
            <a:ext cx="4143375" cy="3106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0077" y="3873500"/>
            <a:ext cx="5870246" cy="47256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A92C5E-BF34-4775-B657-4ADF2F310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021D8B-7813-4078-B177-BB7A66B586B7}" type="slidenum">
              <a:rPr lang="it-IT"/>
              <a:pPr/>
              <a:t>2</a:t>
            </a:fld>
            <a:endParaRPr lang="it-IT"/>
          </a:p>
        </p:txBody>
      </p:sp>
      <p:sp>
        <p:nvSpPr>
          <p:cNvPr id="26627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1" y="8829573"/>
            <a:ext cx="3038341" cy="4653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6628" name="Segnaposto intestazione 5"/>
          <p:cNvSpPr>
            <a:spLocks noGrp="1"/>
          </p:cNvSpPr>
          <p:nvPr>
            <p:ph type="hdr" sz="quarter" idx="4294967295"/>
          </p:nvPr>
        </p:nvSpPr>
        <p:spPr bwMode="auto">
          <a:xfrm>
            <a:off x="1" y="0"/>
            <a:ext cx="3038341" cy="4653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6629" name="Segnaposto note 6"/>
          <p:cNvSpPr>
            <a:spLocks noGrp="1"/>
          </p:cNvSpPr>
          <p:nvPr/>
        </p:nvSpPr>
        <p:spPr bwMode="auto">
          <a:xfrm>
            <a:off x="329057" y="4414043"/>
            <a:ext cx="6277122" cy="4185089"/>
          </a:xfrm>
          <a:prstGeom prst="rect">
            <a:avLst/>
          </a:prstGeom>
        </p:spPr>
        <p:txBody>
          <a:bodyPr/>
          <a:lstStyle/>
          <a:p>
            <a:pPr marL="266700" indent="-266700" algn="just" eaLnBrk="0" hangingPunct="0">
              <a:spcBef>
                <a:spcPct val="30000"/>
              </a:spcBef>
              <a:buClr>
                <a:srgbClr val="191966"/>
              </a:buClr>
              <a:buSzPct val="90000"/>
              <a:buFont typeface="Wingdings 2" pitchFamily="18" charset="2"/>
              <a:buChar char=""/>
            </a:pPr>
            <a:r>
              <a:rPr lang="it-IT" b="1">
                <a:solidFill>
                  <a:srgbClr val="003366"/>
                </a:solidFill>
              </a:rPr>
              <a:t>Questa dinamica negativa genera 2 conseguenze:</a:t>
            </a:r>
          </a:p>
          <a:p>
            <a:pPr marL="625475" lvl="1" indent="-168275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lang="it-IT" b="1">
                <a:solidFill>
                  <a:srgbClr val="003366"/>
                </a:solidFill>
              </a:rPr>
              <a:t>La prima è un progressivo gap del nostro Paese rispetto all’Europa di diffusione e uso dell’ICT</a:t>
            </a:r>
          </a:p>
          <a:p>
            <a:pPr marL="625475" lvl="1" indent="-168275" algn="just" eaLnBrk="0" hangingPunct="0">
              <a:spcBef>
                <a:spcPct val="30000"/>
              </a:spcBef>
              <a:buFont typeface="Wingdings" pitchFamily="2" charset="2"/>
              <a:buNone/>
            </a:pPr>
            <a:r>
              <a:rPr lang="it-IT" b="1">
                <a:solidFill>
                  <a:srgbClr val="003366"/>
                </a:solidFill>
              </a:rPr>
              <a:t>	Dal confronto su quello che potremmo definire lo stato patrimoniale o lo stock di capitale digitale, il nostro Paese si trova  in una posizione di complessiva arretratezza</a:t>
            </a:r>
          </a:p>
          <a:p>
            <a:pPr marL="625475" lvl="1" indent="-168275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lang="it-IT" b="1">
                <a:solidFill>
                  <a:srgbClr val="003366"/>
                </a:solidFill>
              </a:rPr>
              <a:t>… e questo determina la seconda conseguenza</a:t>
            </a:r>
          </a:p>
          <a:p>
            <a:pPr marL="266700" indent="-266700" algn="just" eaLnBrk="0" hangingPunct="0">
              <a:spcBef>
                <a:spcPct val="30000"/>
              </a:spcBef>
              <a:buClr>
                <a:srgbClr val="191966"/>
              </a:buClr>
              <a:buSzPct val="90000"/>
              <a:buFont typeface="Wingdings 2" pitchFamily="18" charset="2"/>
              <a:buChar char=""/>
            </a:pPr>
            <a:endParaRPr lang="it-IT" b="1">
              <a:solidFill>
                <a:srgbClr val="003366"/>
              </a:solidFill>
            </a:endParaRPr>
          </a:p>
          <a:p>
            <a:pPr marL="266700" indent="-266700" algn="just" eaLnBrk="0" hangingPunct="0">
              <a:spcBef>
                <a:spcPct val="30000"/>
              </a:spcBef>
              <a:buClr>
                <a:srgbClr val="191966"/>
              </a:buClr>
              <a:buSzPct val="90000"/>
              <a:buFont typeface="Wingdings 2" pitchFamily="18" charset="2"/>
              <a:buChar char=""/>
            </a:pPr>
            <a:endParaRPr lang="it-IT" b="1">
              <a:solidFill>
                <a:srgbClr val="003366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619125"/>
            <a:ext cx="4143375" cy="310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C800D-F1EF-474F-A960-B4D38ADE93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7838" y="696913"/>
            <a:ext cx="3514725" cy="2636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853F9-7B18-4A0F-81C2-154F4725792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3513" y="619125"/>
            <a:ext cx="4143375" cy="3106738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AD8F-7A2F-45AA-8930-19FE8A34D82A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619125"/>
            <a:ext cx="4143375" cy="310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EB0-27AD-4D72-B1BB-CF023681D7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owerOfW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5840" y="1905000"/>
            <a:ext cx="2194560" cy="86710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white">
          <a:xfrm>
            <a:off x="0" y="3169920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D419-6049-4DB5-B5BA-D2BCF73E2824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invGray">
          <a:xfrm flipH="1">
            <a:off x="0" y="-6350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2324100" y="-6350"/>
            <a:ext cx="6821488" cy="365760"/>
            <a:chOff x="3784600" y="0"/>
            <a:chExt cx="5359400" cy="281857"/>
          </a:xfrm>
        </p:grpSpPr>
        <p:sp>
          <p:nvSpPr>
            <p:cNvPr id="9" name="Rectangle 496"/>
            <p:cNvSpPr>
              <a:spLocks noChangeArrowheads="1"/>
            </p:cNvSpPr>
            <p:nvPr/>
          </p:nvSpPr>
          <p:spPr bwMode="invGray">
            <a:xfrm>
              <a:off x="4100153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Rectangle 498"/>
            <p:cNvSpPr>
              <a:spLocks noChangeArrowheads="1"/>
            </p:cNvSpPr>
            <p:nvPr/>
          </p:nvSpPr>
          <p:spPr bwMode="invGray">
            <a:xfrm>
              <a:off x="8519131" y="0"/>
              <a:ext cx="624869" cy="278115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Rectangle 499"/>
            <p:cNvSpPr>
              <a:spLocks noChangeArrowheads="1"/>
            </p:cNvSpPr>
            <p:nvPr/>
          </p:nvSpPr>
          <p:spPr bwMode="invGray">
            <a:xfrm>
              <a:off x="7875554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5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ectangle 501"/>
            <p:cNvSpPr>
              <a:spLocks noChangeArrowheads="1"/>
            </p:cNvSpPr>
            <p:nvPr/>
          </p:nvSpPr>
          <p:spPr bwMode="invGray">
            <a:xfrm>
              <a:off x="5362362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ectangle 602"/>
            <p:cNvSpPr>
              <a:spLocks noChangeArrowheads="1"/>
            </p:cNvSpPr>
            <p:nvPr/>
          </p:nvSpPr>
          <p:spPr bwMode="invGray">
            <a:xfrm>
              <a:off x="6962573" y="1"/>
              <a:ext cx="922959" cy="281856"/>
            </a:xfrm>
            <a:prstGeom prst="rect">
              <a:avLst/>
            </a:prstGeom>
            <a:solidFill>
              <a:srgbClr val="D1081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5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2322513" y="-6350"/>
            <a:ext cx="6821487" cy="352425"/>
            <a:chOff x="3784600" y="0"/>
            <a:chExt cx="5359400" cy="276868"/>
          </a:xfrm>
        </p:grpSpPr>
        <p:sp>
          <p:nvSpPr>
            <p:cNvPr id="18" name="Rectangle 496"/>
            <p:cNvSpPr>
              <a:spLocks noChangeArrowheads="1"/>
            </p:cNvSpPr>
            <p:nvPr/>
          </p:nvSpPr>
          <p:spPr bwMode="invGray">
            <a:xfrm>
              <a:off x="4100152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Rectangle 498"/>
            <p:cNvSpPr>
              <a:spLocks noChangeArrowheads="1"/>
            </p:cNvSpPr>
            <p:nvPr/>
          </p:nvSpPr>
          <p:spPr bwMode="invGray">
            <a:xfrm>
              <a:off x="8519132" y="0"/>
              <a:ext cx="624868" cy="276868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Rectangle 499"/>
            <p:cNvSpPr>
              <a:spLocks noChangeArrowheads="1"/>
            </p:cNvSpPr>
            <p:nvPr/>
          </p:nvSpPr>
          <p:spPr bwMode="invGray">
            <a:xfrm>
              <a:off x="7875555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4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Rectangle 501"/>
            <p:cNvSpPr>
              <a:spLocks noChangeArrowheads="1"/>
            </p:cNvSpPr>
            <p:nvPr/>
          </p:nvSpPr>
          <p:spPr bwMode="invGray">
            <a:xfrm>
              <a:off x="5362361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4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 bwMode="ltGray">
          <a:xfrm>
            <a:off x="0" y="3171825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96" y="3429000"/>
            <a:ext cx="6089904" cy="136550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089904" cy="990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ltGray">
          <a:xfrm>
            <a:off x="0" y="6100763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3A94-501F-430F-9F24-22DB171F1A84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22960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8EF3-7915-4029-8188-B964D2222328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186597" y="1600200"/>
            <a:ext cx="3342806" cy="378920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724400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16FC-041D-4C73-A0CA-50E3B59E0A5D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4343400" cy="4724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3AC4-C33A-411A-AFB6-6A67FA1ED1AC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184648" y="1600200"/>
            <a:ext cx="3346704" cy="378561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886200"/>
            <a:ext cx="38862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08000" indent="-217488">
              <a:defRPr sz="1600"/>
            </a:lvl2pPr>
            <a:lvl3pPr marL="798513" indent="-17462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EFF9-E965-4782-A371-B4051B6C04E4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876800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3886200"/>
            <a:ext cx="39624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01835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A07-B22F-4A12-B6AE-5480EFA744A1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38286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04858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7028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2A23-AE32-4526-B049-6593DD3B16B2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18114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4686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822960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60E5-E30C-4DA4-BD60-7B6AC863CF62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573968" y="1740674"/>
            <a:ext cx="5996066" cy="383748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0CD2-63A1-4D15-92C2-5F1852DDD605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ya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OfWe_revers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595608" y="2645764"/>
            <a:ext cx="3952784" cy="15664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4BA3-2030-4FC5-8B8A-D60DBF198AFE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0526-6F7B-4820-AE52-CBAF9D1B053E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5"/>
            <a:ext cx="2057400" cy="571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5"/>
            <a:ext cx="6019800" cy="571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3251-DD1A-43E1-955B-E09BA603CA18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79D8-FDCF-4695-B150-B4B6F53576B9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200"/>
            </a:lvl2pPr>
            <a:lvl3pPr>
              <a:spcBef>
                <a:spcPts val="0"/>
              </a:spcBef>
              <a:buNone/>
              <a:defRPr sz="2200"/>
            </a:lvl3pPr>
            <a:lvl4pPr>
              <a:spcBef>
                <a:spcPts val="0"/>
              </a:spcBef>
              <a:buNone/>
              <a:defRPr sz="2200"/>
            </a:lvl4pPr>
            <a:lvl5pPr>
              <a:spcBef>
                <a:spcPts val="0"/>
              </a:spcBef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A722-CA97-4F30-B649-5B46967AD5BA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30552"/>
            <a:ext cx="6400800" cy="1097280"/>
          </a:xfrm>
        </p:spPr>
        <p:txBody>
          <a:bodyPr anchor="b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00984"/>
            <a:ext cx="6400800" cy="1130300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457200" y="6537960"/>
            <a:ext cx="3724096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Avaya - Proprietary.  Use pursuant to your signed agreement or Avaya policy.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0903-47A6-419A-A235-56C96EEC252B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1"/>
            <a:ext cx="6745224" cy="47651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2"/>
            <a:ext cx="6745224" cy="381000"/>
          </a:xfrm>
        </p:spPr>
        <p:txBody>
          <a:bodyPr anchor="t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7200" y="6537960"/>
            <a:ext cx="3724096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Avaya - Proprietary.  Use pursuant to your signed agreement or Avaya policy.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66DC-58A3-45CF-9D17-0D017B4FC3F7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03C9-D9D6-439D-B241-1330331395D1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3CB3-A0A6-46C4-8F56-D534DFAFCF5F}" type="datetime1">
              <a:rPr lang="en-US" smtClean="0"/>
              <a:pPr/>
              <a:t>5/15/2012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B10-C767-489B-8EE2-DD66B48A8BAD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invGray">
          <a:xfrm>
            <a:off x="5663119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invGray">
          <a:xfrm>
            <a:off x="525832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invGray">
          <a:xfrm>
            <a:off x="4043922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invGray">
          <a:xfrm>
            <a:off x="3639123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invGray">
          <a:xfrm>
            <a:off x="242676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invGray">
          <a:xfrm>
            <a:off x="2021961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invGray">
          <a:xfrm>
            <a:off x="1212363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invGray">
          <a:xfrm>
            <a:off x="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23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44B6-3751-4B0D-931E-A1EABE3AFAEE}" type="datetime1">
              <a:rPr lang="en-US" smtClean="0"/>
              <a:pPr/>
              <a:t>5/15/2012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6537960"/>
            <a:ext cx="3724096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Avaya - Proprietary.  Use pursuant to your signed agreement or Avaya policy.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ebdings" pitchFamily="18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.uk/imgres?imgurl=http://nickbaines.files.wordpress.com/2009/10/twitter-logo-1.jpg&amp;imgrefurl=http://nickbaines.wordpress.com/2009/10/17/blogging-and-the-black-dog/twitter-logo-1-2/&amp;h=1129&amp;w=1153&amp;sz=76&amp;tbnid=-9pcu7db62D6WM:&amp;tbnh=147&amp;tbnw=150&amp;prev=/images?q=twitter+logo&amp;zoom=1&amp;q=twitter+logo&amp;hl=en&amp;usg=__PR-FToh2kj45w6n0PiJVUmqrGLw=&amp;sa=X&amp;ei=UD1VTa7SLcOblge5ufG3Bw&amp;ved=0CBkQ9QEwAA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hyperlink" Target="http://www.google.co.uk/imgres?imgurl=http://aahgroup.co.uk/images/rss%20feed.jpg&amp;imgrefurl=http://aahgroup.co.uk/&amp;usg=__P__gJFDLTrrrdvQ3rMSOwqPU0Xg=&amp;h=300&amp;w=300&amp;sz=17&amp;hl=en&amp;start=13&amp;zoom=1&amp;itbs=1&amp;tbnid=9d_Ks9dpdiSfIM:&amp;tbnh=116&amp;tbnw=116&amp;prev=/images?q=rss+feed&amp;hl=en&amp;tbs=isch:1&amp;ei=jT1VTbzLOoO8lQfgy-WABw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.uk/imgres?imgurl=http://static.technorati.com/10/09/17/18465/Facebook-icon.png&amp;imgrefurl=http://technorati.com/blogging/article/facebook-posting-trips-up-woman-in/&amp;usg=__zBXtxtN8b2nlf_badOiK0_61d0U=&amp;h=512&amp;w=512&amp;sz=44&amp;hl=en&amp;start=2&amp;zoom=1&amp;itbs=1&amp;tbnid=5DyhH8M7S3rMYM:&amp;tbnh=131&amp;tbnw=131&amp;prev=/images?q=facebook&amp;hl=en&amp;tbs=isch:1&amp;ei=bz1VTbKgN8L7lwfQydn1B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34" Type="http://schemas.openxmlformats.org/officeDocument/2006/relationships/image" Target="../media/image43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882" y="3810000"/>
            <a:ext cx="6925477" cy="1597389"/>
          </a:xfrm>
        </p:spPr>
        <p:txBody>
          <a:bodyPr/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Imprese e Consumatori</a:t>
            </a:r>
            <a:r>
              <a:rPr lang="it-IT" sz="3200" b="1" dirty="0" smtClean="0">
                <a:solidFill>
                  <a:srgbClr val="C00000"/>
                </a:solidFill>
              </a:rPr>
              <a:t/>
            </a:r>
            <a:br>
              <a:rPr lang="it-IT" sz="3200" b="1" dirty="0" smtClean="0">
                <a:solidFill>
                  <a:srgbClr val="C00000"/>
                </a:solidFill>
              </a:rPr>
            </a:br>
            <a:r>
              <a:rPr lang="it-IT" sz="3200" b="1" dirty="0" smtClean="0">
                <a:solidFill>
                  <a:srgbClr val="C00000"/>
                </a:solidFill>
              </a:rPr>
              <a:t/>
            </a:r>
            <a:br>
              <a:rPr lang="it-IT" sz="3200" b="1" dirty="0" smtClean="0">
                <a:solidFill>
                  <a:srgbClr val="C00000"/>
                </a:solidFill>
              </a:rPr>
            </a:br>
            <a:r>
              <a:rPr lang="it-IT" sz="2000" b="1" dirty="0" smtClean="0"/>
              <a:t>Gianluca Attura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400" b="1" i="1" dirty="0" smtClean="0"/>
              <a:t>Amministratore Delegato</a:t>
            </a:r>
            <a:br>
              <a:rPr lang="it-IT" sz="1400" b="1" i="1" dirty="0" smtClean="0"/>
            </a:br>
            <a:r>
              <a:rPr lang="it-IT" sz="1400" b="1" i="1" dirty="0" smtClean="0"/>
              <a:t>Avaya Italia Spa</a:t>
            </a:r>
            <a:endParaRPr lang="en-US" sz="3200" b="1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01496" y="6096000"/>
            <a:ext cx="6486144" cy="762000"/>
          </a:xfrm>
        </p:spPr>
        <p:txBody>
          <a:bodyPr/>
          <a:lstStyle/>
          <a:p>
            <a:r>
              <a:rPr lang="it-IT" sz="1400" dirty="0" smtClean="0"/>
              <a:t>Roma, 17 maggio 2012</a:t>
            </a:r>
          </a:p>
          <a:p>
            <a:r>
              <a:rPr lang="it-IT" sz="1400" dirty="0" smtClean="0"/>
              <a:t>Broadband Forum - Agenda Digitale e banda larga nell’Italia delle Regioni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olo 19"/>
          <p:cNvSpPr>
            <a:spLocks noGrp="1"/>
          </p:cNvSpPr>
          <p:nvPr>
            <p:ph type="title"/>
          </p:nvPr>
        </p:nvSpPr>
        <p:spPr>
          <a:xfrm>
            <a:off x="184638" y="-100013"/>
            <a:ext cx="8229600" cy="1143001"/>
          </a:xfrm>
        </p:spPr>
        <p:txBody>
          <a:bodyPr/>
          <a:lstStyle/>
          <a:p>
            <a:r>
              <a:rPr lang="it-IT" sz="3200" dirty="0" smtClean="0"/>
              <a:t>Italia Digitale: un confronto con l’Europa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6047643" y="1022351"/>
            <a:ext cx="309635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200" b="1" i="1" dirty="0">
                <a:solidFill>
                  <a:srgbClr val="FF0000"/>
                </a:solidFill>
              </a:rPr>
              <a:t>Fonte: </a:t>
            </a:r>
            <a:r>
              <a:rPr lang="it-IT" sz="1200" b="1" i="1" dirty="0" err="1">
                <a:solidFill>
                  <a:srgbClr val="FF0000"/>
                </a:solidFill>
              </a:rPr>
              <a:t>European</a:t>
            </a:r>
            <a:r>
              <a:rPr lang="it-IT" sz="1200" b="1" i="1" dirty="0">
                <a:solidFill>
                  <a:srgbClr val="FF0000"/>
                </a:solidFill>
              </a:rPr>
              <a:t> </a:t>
            </a:r>
            <a:r>
              <a:rPr lang="it-IT" sz="1200" b="1" i="1" dirty="0" err="1">
                <a:solidFill>
                  <a:srgbClr val="FF0000"/>
                </a:solidFill>
              </a:rPr>
              <a:t>Commission</a:t>
            </a:r>
            <a:r>
              <a:rPr lang="it-IT" sz="1200" b="1" i="1" dirty="0">
                <a:solidFill>
                  <a:srgbClr val="FF0000"/>
                </a:solidFill>
              </a:rPr>
              <a:t>, </a:t>
            </a:r>
            <a:r>
              <a:rPr lang="it-IT" sz="1200" b="1" i="1" dirty="0" err="1">
                <a:solidFill>
                  <a:srgbClr val="FF0000"/>
                </a:solidFill>
              </a:rPr>
              <a:t>Digital</a:t>
            </a:r>
            <a:r>
              <a:rPr lang="it-IT" sz="1200" b="1" i="1" dirty="0">
                <a:solidFill>
                  <a:srgbClr val="FF0000"/>
                </a:solidFill>
              </a:rPr>
              <a:t> Agenda </a:t>
            </a:r>
            <a:r>
              <a:rPr lang="it-IT" sz="1200" b="1" i="1" dirty="0" err="1">
                <a:solidFill>
                  <a:srgbClr val="FF0000"/>
                </a:solidFill>
              </a:rPr>
              <a:t>Scoreboard</a:t>
            </a:r>
            <a:r>
              <a:rPr lang="it-IT" sz="1200" b="1" i="1" dirty="0">
                <a:solidFill>
                  <a:srgbClr val="FF0000"/>
                </a:solidFill>
              </a:rPr>
              <a:t> (May, 31 2011)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378069" y="1534796"/>
            <a:ext cx="8578362" cy="4881563"/>
            <a:chOff x="485775" y="981075"/>
            <a:chExt cx="9207500" cy="5009191"/>
          </a:xfrm>
        </p:grpSpPr>
        <p:sp>
          <p:nvSpPr>
            <p:cNvPr id="9" name="Figura a mano libera 16"/>
            <p:cNvSpPr>
              <a:spLocks/>
            </p:cNvSpPr>
            <p:nvPr/>
          </p:nvSpPr>
          <p:spPr bwMode="auto">
            <a:xfrm>
              <a:off x="3224118" y="2924479"/>
              <a:ext cx="3384786" cy="2305042"/>
            </a:xfrm>
            <a:custGeom>
              <a:avLst/>
              <a:gdLst>
                <a:gd name="T0" fmla="*/ 1066800 w 2362200"/>
                <a:gd name="T1" fmla="*/ 219075 h 1609725"/>
                <a:gd name="T2" fmla="*/ 1266825 w 2362200"/>
                <a:gd name="T3" fmla="*/ 142875 h 1609725"/>
                <a:gd name="T4" fmla="*/ 1628775 w 2362200"/>
                <a:gd name="T5" fmla="*/ 0 h 1609725"/>
                <a:gd name="T6" fmla="*/ 2362200 w 2362200"/>
                <a:gd name="T7" fmla="*/ 228600 h 1609725"/>
                <a:gd name="T8" fmla="*/ 1924050 w 2362200"/>
                <a:gd name="T9" fmla="*/ 800100 h 1609725"/>
                <a:gd name="T10" fmla="*/ 1485900 w 2362200"/>
                <a:gd name="T11" fmla="*/ 1038225 h 1609725"/>
                <a:gd name="T12" fmla="*/ 838200 w 2362200"/>
                <a:gd name="T13" fmla="*/ 1609725 h 1609725"/>
                <a:gd name="T14" fmla="*/ 0 w 2362200"/>
                <a:gd name="T15" fmla="*/ 1162050 h 1609725"/>
                <a:gd name="T16" fmla="*/ 114300 w 2362200"/>
                <a:gd name="T17" fmla="*/ 200025 h 1609725"/>
                <a:gd name="T18" fmla="*/ 1066800 w 2362200"/>
                <a:gd name="T19" fmla="*/ 219075 h 16097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62200"/>
                <a:gd name="T31" fmla="*/ 0 h 1609725"/>
                <a:gd name="T32" fmla="*/ 2362200 w 2362200"/>
                <a:gd name="T33" fmla="*/ 1609725 h 1609725"/>
                <a:gd name="connsiteX0" fmla="*/ 1066800 w 2362200"/>
                <a:gd name="connsiteY0" fmla="*/ 219075 h 1609725"/>
                <a:gd name="connsiteX1" fmla="*/ 1266825 w 2362200"/>
                <a:gd name="connsiteY1" fmla="*/ 142875 h 1609725"/>
                <a:gd name="connsiteX2" fmla="*/ 1628775 w 2362200"/>
                <a:gd name="connsiteY2" fmla="*/ 0 h 1609725"/>
                <a:gd name="connsiteX3" fmla="*/ 2362200 w 2362200"/>
                <a:gd name="connsiteY3" fmla="*/ 228600 h 1609725"/>
                <a:gd name="connsiteX4" fmla="*/ 1924050 w 2362200"/>
                <a:gd name="connsiteY4" fmla="*/ 800100 h 1609725"/>
                <a:gd name="connsiteX5" fmla="*/ 1485900 w 2362200"/>
                <a:gd name="connsiteY5" fmla="*/ 1038225 h 1609725"/>
                <a:gd name="connsiteX6" fmla="*/ 838200 w 2362200"/>
                <a:gd name="connsiteY6" fmla="*/ 1609725 h 1609725"/>
                <a:gd name="connsiteX7" fmla="*/ 0 w 2362200"/>
                <a:gd name="connsiteY7" fmla="*/ 1162050 h 1609725"/>
                <a:gd name="connsiteX8" fmla="*/ 105916 w 2362200"/>
                <a:gd name="connsiteY8" fmla="*/ 172404 h 1609725"/>
                <a:gd name="connsiteX9" fmla="*/ 1066800 w 2362200"/>
                <a:gd name="connsiteY9" fmla="*/ 219075 h 1609725"/>
                <a:gd name="connsiteX0" fmla="*/ 1066800 w 2362200"/>
                <a:gd name="connsiteY0" fmla="*/ 219075 h 1684677"/>
                <a:gd name="connsiteX1" fmla="*/ 1266825 w 2362200"/>
                <a:gd name="connsiteY1" fmla="*/ 142875 h 1684677"/>
                <a:gd name="connsiteX2" fmla="*/ 1628775 w 2362200"/>
                <a:gd name="connsiteY2" fmla="*/ 0 h 1684677"/>
                <a:gd name="connsiteX3" fmla="*/ 2362200 w 2362200"/>
                <a:gd name="connsiteY3" fmla="*/ 228600 h 1684677"/>
                <a:gd name="connsiteX4" fmla="*/ 1924050 w 2362200"/>
                <a:gd name="connsiteY4" fmla="*/ 800100 h 1684677"/>
                <a:gd name="connsiteX5" fmla="*/ 1485900 w 2362200"/>
                <a:gd name="connsiteY5" fmla="*/ 1038225 h 1684677"/>
                <a:gd name="connsiteX6" fmla="*/ 825996 w 2362200"/>
                <a:gd name="connsiteY6" fmla="*/ 1684677 h 1684677"/>
                <a:gd name="connsiteX7" fmla="*/ 0 w 2362200"/>
                <a:gd name="connsiteY7" fmla="*/ 1162050 h 1684677"/>
                <a:gd name="connsiteX8" fmla="*/ 105916 w 2362200"/>
                <a:gd name="connsiteY8" fmla="*/ 172404 h 1684677"/>
                <a:gd name="connsiteX9" fmla="*/ 1066800 w 2362200"/>
                <a:gd name="connsiteY9" fmla="*/ 219075 h 1684677"/>
                <a:gd name="connsiteX0" fmla="*/ 1104900 w 2400300"/>
                <a:gd name="connsiteY0" fmla="*/ 219075 h 1684677"/>
                <a:gd name="connsiteX1" fmla="*/ 1304925 w 2400300"/>
                <a:gd name="connsiteY1" fmla="*/ 142875 h 1684677"/>
                <a:gd name="connsiteX2" fmla="*/ 1666875 w 2400300"/>
                <a:gd name="connsiteY2" fmla="*/ 0 h 1684677"/>
                <a:gd name="connsiteX3" fmla="*/ 2400300 w 2400300"/>
                <a:gd name="connsiteY3" fmla="*/ 228600 h 1684677"/>
                <a:gd name="connsiteX4" fmla="*/ 1962150 w 2400300"/>
                <a:gd name="connsiteY4" fmla="*/ 800100 h 1684677"/>
                <a:gd name="connsiteX5" fmla="*/ 1524000 w 2400300"/>
                <a:gd name="connsiteY5" fmla="*/ 1038225 h 1684677"/>
                <a:gd name="connsiteX6" fmla="*/ 864096 w 2400300"/>
                <a:gd name="connsiteY6" fmla="*/ 1684677 h 1684677"/>
                <a:gd name="connsiteX7" fmla="*/ 0 w 2400300"/>
                <a:gd name="connsiteY7" fmla="*/ 1180585 h 1684677"/>
                <a:gd name="connsiteX8" fmla="*/ 144016 w 2400300"/>
                <a:gd name="connsiteY8" fmla="*/ 172404 h 1684677"/>
                <a:gd name="connsiteX9" fmla="*/ 1104900 w 2400300"/>
                <a:gd name="connsiteY9" fmla="*/ 219075 h 1684677"/>
                <a:gd name="connsiteX0" fmla="*/ 1104900 w 2400300"/>
                <a:gd name="connsiteY0" fmla="*/ 219075 h 1684677"/>
                <a:gd name="connsiteX1" fmla="*/ 1304925 w 2400300"/>
                <a:gd name="connsiteY1" fmla="*/ 142875 h 1684677"/>
                <a:gd name="connsiteX2" fmla="*/ 1666875 w 2400300"/>
                <a:gd name="connsiteY2" fmla="*/ 0 h 1684677"/>
                <a:gd name="connsiteX3" fmla="*/ 2400300 w 2400300"/>
                <a:gd name="connsiteY3" fmla="*/ 228600 h 1684677"/>
                <a:gd name="connsiteX4" fmla="*/ 1962150 w 2400300"/>
                <a:gd name="connsiteY4" fmla="*/ 800100 h 1684677"/>
                <a:gd name="connsiteX5" fmla="*/ 1524000 w 2400300"/>
                <a:gd name="connsiteY5" fmla="*/ 1038225 h 1684677"/>
                <a:gd name="connsiteX6" fmla="*/ 864096 w 2400300"/>
                <a:gd name="connsiteY6" fmla="*/ 1684677 h 1684677"/>
                <a:gd name="connsiteX7" fmla="*/ 0 w 2400300"/>
                <a:gd name="connsiteY7" fmla="*/ 1180585 h 1684677"/>
                <a:gd name="connsiteX8" fmla="*/ 144016 w 2400300"/>
                <a:gd name="connsiteY8" fmla="*/ 244416 h 1684677"/>
                <a:gd name="connsiteX9" fmla="*/ 1104900 w 2400300"/>
                <a:gd name="connsiteY9" fmla="*/ 219075 h 1684677"/>
                <a:gd name="connsiteX0" fmla="*/ 1104900 w 2400300"/>
                <a:gd name="connsiteY0" fmla="*/ 219075 h 1684677"/>
                <a:gd name="connsiteX1" fmla="*/ 1304925 w 2400300"/>
                <a:gd name="connsiteY1" fmla="*/ 142875 h 1684677"/>
                <a:gd name="connsiteX2" fmla="*/ 1666875 w 2400300"/>
                <a:gd name="connsiteY2" fmla="*/ 0 h 1684677"/>
                <a:gd name="connsiteX3" fmla="*/ 2400300 w 2400300"/>
                <a:gd name="connsiteY3" fmla="*/ 228600 h 1684677"/>
                <a:gd name="connsiteX4" fmla="*/ 1962150 w 2400300"/>
                <a:gd name="connsiteY4" fmla="*/ 800100 h 1684677"/>
                <a:gd name="connsiteX5" fmla="*/ 1524000 w 2400300"/>
                <a:gd name="connsiteY5" fmla="*/ 1038225 h 1684677"/>
                <a:gd name="connsiteX6" fmla="*/ 864096 w 2400300"/>
                <a:gd name="connsiteY6" fmla="*/ 1684677 h 1684677"/>
                <a:gd name="connsiteX7" fmla="*/ 0 w 2400300"/>
                <a:gd name="connsiteY7" fmla="*/ 1180585 h 1684677"/>
                <a:gd name="connsiteX8" fmla="*/ 144016 w 2400300"/>
                <a:gd name="connsiteY8" fmla="*/ 244416 h 1684677"/>
                <a:gd name="connsiteX9" fmla="*/ 1104900 w 2400300"/>
                <a:gd name="connsiteY9" fmla="*/ 219075 h 1684677"/>
                <a:gd name="connsiteX0" fmla="*/ 1464940 w 2760340"/>
                <a:gd name="connsiteY0" fmla="*/ 219075 h 1684677"/>
                <a:gd name="connsiteX1" fmla="*/ 1664965 w 2760340"/>
                <a:gd name="connsiteY1" fmla="*/ 142875 h 1684677"/>
                <a:gd name="connsiteX2" fmla="*/ 2026915 w 2760340"/>
                <a:gd name="connsiteY2" fmla="*/ 0 h 1684677"/>
                <a:gd name="connsiteX3" fmla="*/ 2760340 w 2760340"/>
                <a:gd name="connsiteY3" fmla="*/ 228600 h 1684677"/>
                <a:gd name="connsiteX4" fmla="*/ 2322190 w 2760340"/>
                <a:gd name="connsiteY4" fmla="*/ 800100 h 1684677"/>
                <a:gd name="connsiteX5" fmla="*/ 1884040 w 2760340"/>
                <a:gd name="connsiteY5" fmla="*/ 1038225 h 1684677"/>
                <a:gd name="connsiteX6" fmla="*/ 1224136 w 2760340"/>
                <a:gd name="connsiteY6" fmla="*/ 1684677 h 1684677"/>
                <a:gd name="connsiteX7" fmla="*/ 360040 w 2760340"/>
                <a:gd name="connsiteY7" fmla="*/ 1180585 h 1684677"/>
                <a:gd name="connsiteX8" fmla="*/ 0 w 2760340"/>
                <a:gd name="connsiteY8" fmla="*/ 172403 h 1684677"/>
                <a:gd name="connsiteX9" fmla="*/ 1464940 w 2760340"/>
                <a:gd name="connsiteY9" fmla="*/ 219075 h 1684677"/>
                <a:gd name="connsiteX0" fmla="*/ 1368152 w 2760340"/>
                <a:gd name="connsiteY0" fmla="*/ 100390 h 1684677"/>
                <a:gd name="connsiteX1" fmla="*/ 1664965 w 2760340"/>
                <a:gd name="connsiteY1" fmla="*/ 142875 h 1684677"/>
                <a:gd name="connsiteX2" fmla="*/ 2026915 w 2760340"/>
                <a:gd name="connsiteY2" fmla="*/ 0 h 1684677"/>
                <a:gd name="connsiteX3" fmla="*/ 2760340 w 2760340"/>
                <a:gd name="connsiteY3" fmla="*/ 228600 h 1684677"/>
                <a:gd name="connsiteX4" fmla="*/ 2322190 w 2760340"/>
                <a:gd name="connsiteY4" fmla="*/ 800100 h 1684677"/>
                <a:gd name="connsiteX5" fmla="*/ 1884040 w 2760340"/>
                <a:gd name="connsiteY5" fmla="*/ 1038225 h 1684677"/>
                <a:gd name="connsiteX6" fmla="*/ 1224136 w 2760340"/>
                <a:gd name="connsiteY6" fmla="*/ 1684677 h 1684677"/>
                <a:gd name="connsiteX7" fmla="*/ 360040 w 2760340"/>
                <a:gd name="connsiteY7" fmla="*/ 1180585 h 1684677"/>
                <a:gd name="connsiteX8" fmla="*/ 0 w 2760340"/>
                <a:gd name="connsiteY8" fmla="*/ 172403 h 1684677"/>
                <a:gd name="connsiteX9" fmla="*/ 1368152 w 2760340"/>
                <a:gd name="connsiteY9" fmla="*/ 100390 h 1684677"/>
                <a:gd name="connsiteX0" fmla="*/ 1368152 w 2760340"/>
                <a:gd name="connsiteY0" fmla="*/ 100390 h 1684677"/>
                <a:gd name="connsiteX1" fmla="*/ 1656184 w 2760340"/>
                <a:gd name="connsiteY1" fmla="*/ 28377 h 1684677"/>
                <a:gd name="connsiteX2" fmla="*/ 2026915 w 2760340"/>
                <a:gd name="connsiteY2" fmla="*/ 0 h 1684677"/>
                <a:gd name="connsiteX3" fmla="*/ 2760340 w 2760340"/>
                <a:gd name="connsiteY3" fmla="*/ 228600 h 1684677"/>
                <a:gd name="connsiteX4" fmla="*/ 2322190 w 2760340"/>
                <a:gd name="connsiteY4" fmla="*/ 800100 h 1684677"/>
                <a:gd name="connsiteX5" fmla="*/ 1884040 w 2760340"/>
                <a:gd name="connsiteY5" fmla="*/ 1038225 h 1684677"/>
                <a:gd name="connsiteX6" fmla="*/ 1224136 w 2760340"/>
                <a:gd name="connsiteY6" fmla="*/ 1684677 h 1684677"/>
                <a:gd name="connsiteX7" fmla="*/ 360040 w 2760340"/>
                <a:gd name="connsiteY7" fmla="*/ 1180585 h 1684677"/>
                <a:gd name="connsiteX8" fmla="*/ 0 w 2760340"/>
                <a:gd name="connsiteY8" fmla="*/ 172403 h 1684677"/>
                <a:gd name="connsiteX9" fmla="*/ 1368152 w 2760340"/>
                <a:gd name="connsiteY9" fmla="*/ 100390 h 1684677"/>
                <a:gd name="connsiteX0" fmla="*/ 1368152 w 2760340"/>
                <a:gd name="connsiteY0" fmla="*/ 288052 h 1872339"/>
                <a:gd name="connsiteX1" fmla="*/ 1656184 w 2760340"/>
                <a:gd name="connsiteY1" fmla="*/ 216039 h 1872339"/>
                <a:gd name="connsiteX2" fmla="*/ 2088232 w 2760340"/>
                <a:gd name="connsiteY2" fmla="*/ 0 h 1872339"/>
                <a:gd name="connsiteX3" fmla="*/ 2760340 w 2760340"/>
                <a:gd name="connsiteY3" fmla="*/ 416262 h 1872339"/>
                <a:gd name="connsiteX4" fmla="*/ 2322190 w 2760340"/>
                <a:gd name="connsiteY4" fmla="*/ 987762 h 1872339"/>
                <a:gd name="connsiteX5" fmla="*/ 1884040 w 2760340"/>
                <a:gd name="connsiteY5" fmla="*/ 1225887 h 1872339"/>
                <a:gd name="connsiteX6" fmla="*/ 1224136 w 2760340"/>
                <a:gd name="connsiteY6" fmla="*/ 1872339 h 1872339"/>
                <a:gd name="connsiteX7" fmla="*/ 360040 w 2760340"/>
                <a:gd name="connsiteY7" fmla="*/ 1368247 h 1872339"/>
                <a:gd name="connsiteX8" fmla="*/ 0 w 2760340"/>
                <a:gd name="connsiteY8" fmla="*/ 360065 h 1872339"/>
                <a:gd name="connsiteX9" fmla="*/ 1368152 w 2760340"/>
                <a:gd name="connsiteY9" fmla="*/ 288052 h 1872339"/>
                <a:gd name="connsiteX0" fmla="*/ 1368152 w 3168352"/>
                <a:gd name="connsiteY0" fmla="*/ 288052 h 1872339"/>
                <a:gd name="connsiteX1" fmla="*/ 1656184 w 3168352"/>
                <a:gd name="connsiteY1" fmla="*/ 216039 h 1872339"/>
                <a:gd name="connsiteX2" fmla="*/ 2088232 w 3168352"/>
                <a:gd name="connsiteY2" fmla="*/ 0 h 1872339"/>
                <a:gd name="connsiteX3" fmla="*/ 3168352 w 3168352"/>
                <a:gd name="connsiteY3" fmla="*/ 360066 h 1872339"/>
                <a:gd name="connsiteX4" fmla="*/ 2322190 w 3168352"/>
                <a:gd name="connsiteY4" fmla="*/ 987762 h 1872339"/>
                <a:gd name="connsiteX5" fmla="*/ 1884040 w 3168352"/>
                <a:gd name="connsiteY5" fmla="*/ 1225887 h 1872339"/>
                <a:gd name="connsiteX6" fmla="*/ 1224136 w 3168352"/>
                <a:gd name="connsiteY6" fmla="*/ 1872339 h 1872339"/>
                <a:gd name="connsiteX7" fmla="*/ 360040 w 3168352"/>
                <a:gd name="connsiteY7" fmla="*/ 1368247 h 1872339"/>
                <a:gd name="connsiteX8" fmla="*/ 0 w 3168352"/>
                <a:gd name="connsiteY8" fmla="*/ 360065 h 1872339"/>
                <a:gd name="connsiteX9" fmla="*/ 1368152 w 3168352"/>
                <a:gd name="connsiteY9" fmla="*/ 288052 h 1872339"/>
                <a:gd name="connsiteX0" fmla="*/ 1368152 w 3168352"/>
                <a:gd name="connsiteY0" fmla="*/ 288052 h 1872339"/>
                <a:gd name="connsiteX1" fmla="*/ 1656184 w 3168352"/>
                <a:gd name="connsiteY1" fmla="*/ 216039 h 1872339"/>
                <a:gd name="connsiteX2" fmla="*/ 2088232 w 3168352"/>
                <a:gd name="connsiteY2" fmla="*/ 0 h 1872339"/>
                <a:gd name="connsiteX3" fmla="*/ 3168352 w 3168352"/>
                <a:gd name="connsiteY3" fmla="*/ 360066 h 1872339"/>
                <a:gd name="connsiteX4" fmla="*/ 2520280 w 3168352"/>
                <a:gd name="connsiteY4" fmla="*/ 1152209 h 1872339"/>
                <a:gd name="connsiteX5" fmla="*/ 1884040 w 3168352"/>
                <a:gd name="connsiteY5" fmla="*/ 1225887 h 1872339"/>
                <a:gd name="connsiteX6" fmla="*/ 1224136 w 3168352"/>
                <a:gd name="connsiteY6" fmla="*/ 1872339 h 1872339"/>
                <a:gd name="connsiteX7" fmla="*/ 360040 w 3168352"/>
                <a:gd name="connsiteY7" fmla="*/ 1368247 h 1872339"/>
                <a:gd name="connsiteX8" fmla="*/ 0 w 3168352"/>
                <a:gd name="connsiteY8" fmla="*/ 360065 h 1872339"/>
                <a:gd name="connsiteX9" fmla="*/ 1368152 w 3168352"/>
                <a:gd name="connsiteY9" fmla="*/ 288052 h 1872339"/>
                <a:gd name="connsiteX0" fmla="*/ 1368152 w 3168352"/>
                <a:gd name="connsiteY0" fmla="*/ 288052 h 1872339"/>
                <a:gd name="connsiteX1" fmla="*/ 1656184 w 3168352"/>
                <a:gd name="connsiteY1" fmla="*/ 216039 h 1872339"/>
                <a:gd name="connsiteX2" fmla="*/ 2088232 w 3168352"/>
                <a:gd name="connsiteY2" fmla="*/ 0 h 1872339"/>
                <a:gd name="connsiteX3" fmla="*/ 3168352 w 3168352"/>
                <a:gd name="connsiteY3" fmla="*/ 360066 h 1872339"/>
                <a:gd name="connsiteX4" fmla="*/ 2520280 w 3168352"/>
                <a:gd name="connsiteY4" fmla="*/ 1152209 h 1872339"/>
                <a:gd name="connsiteX5" fmla="*/ 1944216 w 3168352"/>
                <a:gd name="connsiteY5" fmla="*/ 1512274 h 1872339"/>
                <a:gd name="connsiteX6" fmla="*/ 1224136 w 3168352"/>
                <a:gd name="connsiteY6" fmla="*/ 1872339 h 1872339"/>
                <a:gd name="connsiteX7" fmla="*/ 360040 w 3168352"/>
                <a:gd name="connsiteY7" fmla="*/ 1368247 h 1872339"/>
                <a:gd name="connsiteX8" fmla="*/ 0 w 3168352"/>
                <a:gd name="connsiteY8" fmla="*/ 360065 h 1872339"/>
                <a:gd name="connsiteX9" fmla="*/ 1368152 w 3168352"/>
                <a:gd name="connsiteY9" fmla="*/ 288052 h 1872339"/>
                <a:gd name="connsiteX0" fmla="*/ 1368152 w 3168352"/>
                <a:gd name="connsiteY0" fmla="*/ 288052 h 2304417"/>
                <a:gd name="connsiteX1" fmla="*/ 1656184 w 3168352"/>
                <a:gd name="connsiteY1" fmla="*/ 216039 h 2304417"/>
                <a:gd name="connsiteX2" fmla="*/ 2088232 w 3168352"/>
                <a:gd name="connsiteY2" fmla="*/ 0 h 2304417"/>
                <a:gd name="connsiteX3" fmla="*/ 3168352 w 3168352"/>
                <a:gd name="connsiteY3" fmla="*/ 360066 h 2304417"/>
                <a:gd name="connsiteX4" fmla="*/ 2520280 w 3168352"/>
                <a:gd name="connsiteY4" fmla="*/ 1152209 h 2304417"/>
                <a:gd name="connsiteX5" fmla="*/ 1944216 w 3168352"/>
                <a:gd name="connsiteY5" fmla="*/ 1512274 h 2304417"/>
                <a:gd name="connsiteX6" fmla="*/ 1008112 w 3168352"/>
                <a:gd name="connsiteY6" fmla="*/ 2304417 h 2304417"/>
                <a:gd name="connsiteX7" fmla="*/ 360040 w 3168352"/>
                <a:gd name="connsiteY7" fmla="*/ 1368247 h 2304417"/>
                <a:gd name="connsiteX8" fmla="*/ 0 w 3168352"/>
                <a:gd name="connsiteY8" fmla="*/ 360065 h 2304417"/>
                <a:gd name="connsiteX9" fmla="*/ 1368152 w 3168352"/>
                <a:gd name="connsiteY9" fmla="*/ 288052 h 2304417"/>
                <a:gd name="connsiteX0" fmla="*/ 1584176 w 3384376"/>
                <a:gd name="connsiteY0" fmla="*/ 288052 h 2304417"/>
                <a:gd name="connsiteX1" fmla="*/ 1872208 w 3384376"/>
                <a:gd name="connsiteY1" fmla="*/ 216039 h 2304417"/>
                <a:gd name="connsiteX2" fmla="*/ 2304256 w 3384376"/>
                <a:gd name="connsiteY2" fmla="*/ 0 h 2304417"/>
                <a:gd name="connsiteX3" fmla="*/ 3384376 w 3384376"/>
                <a:gd name="connsiteY3" fmla="*/ 360066 h 2304417"/>
                <a:gd name="connsiteX4" fmla="*/ 2736304 w 3384376"/>
                <a:gd name="connsiteY4" fmla="*/ 1152209 h 2304417"/>
                <a:gd name="connsiteX5" fmla="*/ 2160240 w 3384376"/>
                <a:gd name="connsiteY5" fmla="*/ 1512274 h 2304417"/>
                <a:gd name="connsiteX6" fmla="*/ 1224136 w 3384376"/>
                <a:gd name="connsiteY6" fmla="*/ 2304417 h 2304417"/>
                <a:gd name="connsiteX7" fmla="*/ 0 w 3384376"/>
                <a:gd name="connsiteY7" fmla="*/ 1656300 h 2304417"/>
                <a:gd name="connsiteX8" fmla="*/ 216024 w 3384376"/>
                <a:gd name="connsiteY8" fmla="*/ 360065 h 2304417"/>
                <a:gd name="connsiteX9" fmla="*/ 1584176 w 3384376"/>
                <a:gd name="connsiteY9" fmla="*/ 288052 h 2304417"/>
                <a:gd name="connsiteX0" fmla="*/ 1584176 w 3384376"/>
                <a:gd name="connsiteY0" fmla="*/ 288052 h 2304417"/>
                <a:gd name="connsiteX1" fmla="*/ 1872208 w 3384376"/>
                <a:gd name="connsiteY1" fmla="*/ 216039 h 2304417"/>
                <a:gd name="connsiteX2" fmla="*/ 2304256 w 3384376"/>
                <a:gd name="connsiteY2" fmla="*/ 0 h 2304417"/>
                <a:gd name="connsiteX3" fmla="*/ 3384376 w 3384376"/>
                <a:gd name="connsiteY3" fmla="*/ 360066 h 2304417"/>
                <a:gd name="connsiteX4" fmla="*/ 2736304 w 3384376"/>
                <a:gd name="connsiteY4" fmla="*/ 1152209 h 2304417"/>
                <a:gd name="connsiteX5" fmla="*/ 2160240 w 3384376"/>
                <a:gd name="connsiteY5" fmla="*/ 1512274 h 2304417"/>
                <a:gd name="connsiteX6" fmla="*/ 1224136 w 3384376"/>
                <a:gd name="connsiteY6" fmla="*/ 2304417 h 2304417"/>
                <a:gd name="connsiteX7" fmla="*/ 0 w 3384376"/>
                <a:gd name="connsiteY7" fmla="*/ 1656300 h 2304417"/>
                <a:gd name="connsiteX8" fmla="*/ 216024 w 3384376"/>
                <a:gd name="connsiteY8" fmla="*/ 360066 h 2304417"/>
                <a:gd name="connsiteX9" fmla="*/ 1584176 w 3384376"/>
                <a:gd name="connsiteY9" fmla="*/ 288052 h 2304417"/>
                <a:gd name="connsiteX0" fmla="*/ 1584176 w 3384376"/>
                <a:gd name="connsiteY0" fmla="*/ 288052 h 2304417"/>
                <a:gd name="connsiteX1" fmla="*/ 1872208 w 3384376"/>
                <a:gd name="connsiteY1" fmla="*/ 216039 h 2304417"/>
                <a:gd name="connsiteX2" fmla="*/ 2304256 w 3384376"/>
                <a:gd name="connsiteY2" fmla="*/ 0 h 2304417"/>
                <a:gd name="connsiteX3" fmla="*/ 3384376 w 3384376"/>
                <a:gd name="connsiteY3" fmla="*/ 360066 h 2304417"/>
                <a:gd name="connsiteX4" fmla="*/ 2736304 w 3384376"/>
                <a:gd name="connsiteY4" fmla="*/ 1152209 h 2304417"/>
                <a:gd name="connsiteX5" fmla="*/ 2160240 w 3384376"/>
                <a:gd name="connsiteY5" fmla="*/ 1512274 h 2304417"/>
                <a:gd name="connsiteX6" fmla="*/ 1224136 w 3384376"/>
                <a:gd name="connsiteY6" fmla="*/ 2304417 h 2304417"/>
                <a:gd name="connsiteX7" fmla="*/ 0 w 3384376"/>
                <a:gd name="connsiteY7" fmla="*/ 1656300 h 2304417"/>
                <a:gd name="connsiteX8" fmla="*/ 144016 w 3384376"/>
                <a:gd name="connsiteY8" fmla="*/ 288053 h 2304417"/>
                <a:gd name="connsiteX9" fmla="*/ 1584176 w 3384376"/>
                <a:gd name="connsiteY9" fmla="*/ 288052 h 230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376" h="2304417">
                  <a:moveTo>
                    <a:pt x="1584176" y="288052"/>
                  </a:moveTo>
                  <a:lnTo>
                    <a:pt x="1872208" y="216039"/>
                  </a:lnTo>
                  <a:lnTo>
                    <a:pt x="2304256" y="0"/>
                  </a:lnTo>
                  <a:lnTo>
                    <a:pt x="3384376" y="360066"/>
                  </a:lnTo>
                  <a:lnTo>
                    <a:pt x="2736304" y="1152209"/>
                  </a:lnTo>
                  <a:lnTo>
                    <a:pt x="2160240" y="1512274"/>
                  </a:lnTo>
                  <a:lnTo>
                    <a:pt x="1224136" y="2304417"/>
                  </a:lnTo>
                  <a:lnTo>
                    <a:pt x="0" y="1656300"/>
                  </a:lnTo>
                  <a:lnTo>
                    <a:pt x="144016" y="288053"/>
                  </a:lnTo>
                  <a:lnTo>
                    <a:pt x="1584176" y="2880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 eaLnBrk="0" hangingPunct="0">
                <a:defRPr/>
              </a:pPr>
              <a:endParaRPr lang="it-IT"/>
            </a:p>
          </p:txBody>
        </p:sp>
        <p:sp>
          <p:nvSpPr>
            <p:cNvPr id="3079" name="Figura a mano libera 17"/>
            <p:cNvSpPr>
              <a:spLocks/>
            </p:cNvSpPr>
            <p:nvPr/>
          </p:nvSpPr>
          <p:spPr bwMode="auto">
            <a:xfrm>
              <a:off x="3512839" y="3140968"/>
              <a:ext cx="2952329" cy="1800200"/>
            </a:xfrm>
            <a:custGeom>
              <a:avLst/>
              <a:gdLst>
                <a:gd name="T0" fmla="*/ 720080 w 2952329"/>
                <a:gd name="T1" fmla="*/ 288032 h 1800325"/>
                <a:gd name="T2" fmla="*/ 1440162 w 2952329"/>
                <a:gd name="T3" fmla="*/ 288032 h 1800325"/>
                <a:gd name="T4" fmla="*/ 1584178 w 2952329"/>
                <a:gd name="T5" fmla="*/ 288032 h 1800325"/>
                <a:gd name="T6" fmla="*/ 1872210 w 2952329"/>
                <a:gd name="T7" fmla="*/ 0 h 1800325"/>
                <a:gd name="T8" fmla="*/ 2952329 w 2952329"/>
                <a:gd name="T9" fmla="*/ 216023 h 1800325"/>
                <a:gd name="T10" fmla="*/ 1944218 w 2952329"/>
                <a:gd name="T11" fmla="*/ 720079 h 1800325"/>
                <a:gd name="T12" fmla="*/ 1656186 w 2952329"/>
                <a:gd name="T13" fmla="*/ 936103 h 1800325"/>
                <a:gd name="T14" fmla="*/ 1080122 w 2952329"/>
                <a:gd name="T15" fmla="*/ 1800200 h 1800325"/>
                <a:gd name="T16" fmla="*/ 0 w 2952329"/>
                <a:gd name="T17" fmla="*/ 1296144 h 1800325"/>
                <a:gd name="T18" fmla="*/ 720080 w 2952329"/>
                <a:gd name="T19" fmla="*/ 288032 h 1800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52329" h="1800325">
                  <a:moveTo>
                    <a:pt x="720080" y="288052"/>
                  </a:moveTo>
                  <a:lnTo>
                    <a:pt x="1440161" y="288052"/>
                  </a:lnTo>
                  <a:lnTo>
                    <a:pt x="1584177" y="288052"/>
                  </a:lnTo>
                  <a:lnTo>
                    <a:pt x="1872209" y="0"/>
                  </a:lnTo>
                  <a:lnTo>
                    <a:pt x="2952329" y="216038"/>
                  </a:lnTo>
                  <a:lnTo>
                    <a:pt x="1944217" y="720129"/>
                  </a:lnTo>
                  <a:lnTo>
                    <a:pt x="1656185" y="936168"/>
                  </a:lnTo>
                  <a:lnTo>
                    <a:pt x="1080121" y="1800325"/>
                  </a:lnTo>
                  <a:lnTo>
                    <a:pt x="0" y="1296234"/>
                  </a:lnTo>
                  <a:lnTo>
                    <a:pt x="720080" y="288052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4" name="Grafico 3"/>
            <p:cNvGraphicFramePr>
              <a:graphicFrameLocks/>
            </p:cNvGraphicFramePr>
            <p:nvPr/>
          </p:nvGraphicFramePr>
          <p:xfrm>
            <a:off x="485775" y="1028700"/>
            <a:ext cx="9207500" cy="4902200"/>
          </p:xfrm>
          <a:graphic>
            <a:graphicData uri="http://schemas.openxmlformats.org/presentationml/2006/ole">
              <p:oleObj spid="_x0000_s262146" name="Worksheet" r:id="rId4" imgW="9205068" imgH="4899603" progId="Excel.Sheet.8">
                <p:embed/>
              </p:oleObj>
            </a:graphicData>
          </a:graphic>
        </p:graphicFrame>
        <p:sp>
          <p:nvSpPr>
            <p:cNvPr id="13" name="CasellaDiTesto 12"/>
            <p:cNvSpPr txBox="1"/>
            <p:nvPr/>
          </p:nvSpPr>
          <p:spPr bwMode="auto">
            <a:xfrm>
              <a:off x="2002008" y="1412762"/>
              <a:ext cx="2376586" cy="474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Fatturato imprese attraverso </a:t>
              </a:r>
              <a:r>
                <a:rPr lang="it-IT" sz="1200" b="1" dirty="0" err="1">
                  <a:solidFill>
                    <a:schemeClr val="accent5">
                      <a:lumMod val="25000"/>
                    </a:schemeClr>
                  </a:solidFill>
                </a:rPr>
                <a:t>eCommerce</a:t>
              </a:r>
              <a:endParaRPr lang="it-IT" sz="12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 bwMode="auto">
            <a:xfrm>
              <a:off x="4232318" y="981075"/>
              <a:ext cx="2375013" cy="47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PMI che vendono </a:t>
              </a:r>
            </a:p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on-line</a:t>
              </a:r>
            </a:p>
          </p:txBody>
        </p:sp>
        <p:sp>
          <p:nvSpPr>
            <p:cNvPr id="15" name="CasellaDiTesto 14"/>
            <p:cNvSpPr txBox="1"/>
            <p:nvPr/>
          </p:nvSpPr>
          <p:spPr bwMode="auto">
            <a:xfrm>
              <a:off x="5817757" y="5444549"/>
              <a:ext cx="2375013" cy="47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Cittadini che usano servizi di </a:t>
              </a:r>
              <a:r>
                <a:rPr lang="it-IT" sz="1200" b="1" dirty="0" err="1">
                  <a:solidFill>
                    <a:schemeClr val="accent5">
                      <a:lumMod val="25000"/>
                    </a:schemeClr>
                  </a:solidFill>
                </a:rPr>
                <a:t>eGovernment</a:t>
              </a:r>
              <a:endParaRPr lang="it-IT" sz="12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 bwMode="auto">
            <a:xfrm>
              <a:off x="6969088" y="2636144"/>
              <a:ext cx="2376586" cy="47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Popolazione che usa frequentemente Internet</a:t>
              </a:r>
            </a:p>
          </p:txBody>
        </p:sp>
        <p:sp>
          <p:nvSpPr>
            <p:cNvPr id="17" name="CasellaDiTesto 16"/>
            <p:cNvSpPr txBox="1"/>
            <p:nvPr/>
          </p:nvSpPr>
          <p:spPr bwMode="auto">
            <a:xfrm>
              <a:off x="6969088" y="4366147"/>
              <a:ext cx="2376586" cy="472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Popolazione che usa servizi di on-line banking</a:t>
              </a:r>
            </a:p>
          </p:txBody>
        </p:sp>
        <p:sp>
          <p:nvSpPr>
            <p:cNvPr id="18" name="CasellaDiTesto 17"/>
            <p:cNvSpPr txBox="1"/>
            <p:nvPr/>
          </p:nvSpPr>
          <p:spPr bwMode="auto">
            <a:xfrm>
              <a:off x="6176369" y="1484438"/>
              <a:ext cx="2376586" cy="474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imprese che acquistano on-line</a:t>
              </a:r>
            </a:p>
          </p:txBody>
        </p:sp>
        <p:sp>
          <p:nvSpPr>
            <p:cNvPr id="21" name="CasellaDiTesto 20"/>
            <p:cNvSpPr txBox="1"/>
            <p:nvPr/>
          </p:nvSpPr>
          <p:spPr bwMode="auto">
            <a:xfrm>
              <a:off x="3010210" y="5516225"/>
              <a:ext cx="2376585" cy="47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Famiglie con accesso a Banda Larga</a:t>
              </a:r>
            </a:p>
          </p:txBody>
        </p:sp>
        <p:sp>
          <p:nvSpPr>
            <p:cNvPr id="23" name="CasellaDiTesto 22"/>
            <p:cNvSpPr txBox="1"/>
            <p:nvPr/>
          </p:nvSpPr>
          <p:spPr bwMode="auto">
            <a:xfrm>
              <a:off x="993808" y="4581176"/>
              <a:ext cx="2376585" cy="47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Famiglie con accesso a Internet</a:t>
              </a:r>
            </a:p>
          </p:txBody>
        </p:sp>
        <p:sp>
          <p:nvSpPr>
            <p:cNvPr id="24" name="CasellaDiTesto 23"/>
            <p:cNvSpPr txBox="1"/>
            <p:nvPr/>
          </p:nvSpPr>
          <p:spPr bwMode="auto">
            <a:xfrm>
              <a:off x="1497122" y="2781126"/>
              <a:ext cx="1513088" cy="663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% Popolazione che acquista </a:t>
              </a:r>
            </a:p>
            <a:p>
              <a:pPr algn="ctr" eaLnBrk="0" hangingPunct="0">
                <a:defRPr/>
              </a:pPr>
              <a:r>
                <a:rPr lang="it-IT" sz="1200" b="1" dirty="0">
                  <a:solidFill>
                    <a:schemeClr val="accent5">
                      <a:lumMod val="25000"/>
                    </a:schemeClr>
                  </a:solidFill>
                </a:rPr>
                <a:t>on-line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799"/>
            <a:ext cx="9144000" cy="648075"/>
          </a:xfrm>
        </p:spPr>
        <p:txBody>
          <a:bodyPr/>
          <a:lstStyle/>
          <a:p>
            <a:pPr algn="ctr"/>
            <a:r>
              <a:rPr lang="en-GB" sz="2400" dirty="0" smtClean="0"/>
              <a:t>Le </a:t>
            </a:r>
            <a:r>
              <a:rPr lang="en-GB" sz="2400" dirty="0" err="1" smtClean="0"/>
              <a:t>comunicazioni</a:t>
            </a:r>
            <a:r>
              <a:rPr lang="en-GB" sz="2400" dirty="0" smtClean="0"/>
              <a:t> in </a:t>
            </a:r>
            <a:r>
              <a:rPr lang="en-GB" sz="2400" dirty="0" err="1" smtClean="0"/>
              <a:t>azienda</a:t>
            </a:r>
            <a:r>
              <a:rPr lang="en-GB" sz="2400" dirty="0" smtClean="0"/>
              <a:t>: </a:t>
            </a:r>
            <a:r>
              <a:rPr lang="en-GB" sz="2400" dirty="0" err="1" smtClean="0"/>
              <a:t>dinamiche</a:t>
            </a:r>
            <a:r>
              <a:rPr lang="en-GB" sz="2400" dirty="0" smtClean="0"/>
              <a:t> </a:t>
            </a:r>
            <a:r>
              <a:rPr lang="en-GB" sz="2400" dirty="0" smtClean="0"/>
              <a:t>e </a:t>
            </a:r>
            <a:r>
              <a:rPr lang="en-GB" sz="2400" dirty="0" err="1" smtClean="0"/>
              <a:t>scenari</a:t>
            </a:r>
            <a:r>
              <a:rPr lang="en-GB" sz="2400" dirty="0" smtClean="0"/>
              <a:t> del 2012</a:t>
            </a:r>
            <a:endParaRPr lang="en-GB" sz="2400" dirty="0"/>
          </a:p>
        </p:txBody>
      </p:sp>
      <p:grpSp>
        <p:nvGrpSpPr>
          <p:cNvPr id="5" name="Group 28"/>
          <p:cNvGrpSpPr/>
          <p:nvPr/>
        </p:nvGrpSpPr>
        <p:grpSpPr>
          <a:xfrm>
            <a:off x="243840" y="1082041"/>
            <a:ext cx="4455211" cy="3215639"/>
            <a:chOff x="1942801" y="1567826"/>
            <a:chExt cx="5175860" cy="3251025"/>
          </a:xfrm>
        </p:grpSpPr>
        <p:pic>
          <p:nvPicPr>
            <p:cNvPr id="67" name="Picture 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801" y="1567826"/>
              <a:ext cx="5175860" cy="317206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942801" y="3841258"/>
              <a:ext cx="5131120" cy="977593"/>
              <a:chOff x="-5156413" y="2890001"/>
              <a:chExt cx="5091928" cy="51313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-3774838" y="3225444"/>
                <a:ext cx="3710353" cy="169609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7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0" name="Rounded Rectangle 69"/>
              <p:cNvSpPr>
                <a:spLocks noChangeArrowheads="1"/>
              </p:cNvSpPr>
              <p:nvPr/>
            </p:nvSpPr>
            <p:spPr bwMode="auto">
              <a:xfrm>
                <a:off x="-5086132" y="2890001"/>
                <a:ext cx="4983649" cy="432263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endParaRPr lang="en-US" sz="2400" b="1" i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  <p:sp>
            <p:nvSpPr>
              <p:cNvPr id="71" name="Rectangle 44"/>
              <p:cNvSpPr>
                <a:spLocks noChangeArrowheads="1"/>
              </p:cNvSpPr>
              <p:nvPr/>
            </p:nvSpPr>
            <p:spPr bwMode="auto">
              <a:xfrm>
                <a:off x="-5156413" y="2903346"/>
                <a:ext cx="5034932" cy="499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30622" tIns="65311" rIns="130622" bIns="65311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Economia</a:t>
                </a: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 in </a:t>
                </a: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recessione</a:t>
                </a: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/</a:t>
                </a: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Spinta</a:t>
                </a: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 per lo </a:t>
                </a: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sviluppo</a:t>
                </a:r>
                <a:endParaRPr lang="en-GB" sz="2000" b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</p:grpSp>
      </p:grpSp>
      <p:grpSp>
        <p:nvGrpSpPr>
          <p:cNvPr id="9" name="Group 40"/>
          <p:cNvGrpSpPr/>
          <p:nvPr/>
        </p:nvGrpSpPr>
        <p:grpSpPr>
          <a:xfrm>
            <a:off x="4810824" y="1188720"/>
            <a:ext cx="3571176" cy="2968605"/>
            <a:chOff x="7619689" y="1567826"/>
            <a:chExt cx="3809303" cy="3185902"/>
          </a:xfrm>
        </p:grpSpPr>
        <p:pic>
          <p:nvPicPr>
            <p:cNvPr id="79" name="Picture 7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992" y="1567826"/>
              <a:ext cx="3780000" cy="227343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7619689" y="3845000"/>
              <a:ext cx="3809303" cy="908728"/>
              <a:chOff x="-3882692" y="2890000"/>
              <a:chExt cx="3780207" cy="476991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-3812838" y="3197382"/>
                <a:ext cx="3710353" cy="169609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7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2" name="Rounded Rectangle 81"/>
              <p:cNvSpPr>
                <a:spLocks noChangeArrowheads="1"/>
              </p:cNvSpPr>
              <p:nvPr/>
            </p:nvSpPr>
            <p:spPr bwMode="auto">
              <a:xfrm>
                <a:off x="-3882692" y="2890002"/>
                <a:ext cx="3780207" cy="383567"/>
              </a:xfrm>
              <a:prstGeom prst="roundRect">
                <a:avLst>
                  <a:gd name="adj" fmla="val 7212"/>
                </a:avLst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endParaRPr lang="en-US" sz="2400" b="1" i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-3882692" y="2890000"/>
                <a:ext cx="3780207" cy="38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30622" tIns="65311" rIns="130622" bIns="65311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Fenomeno</a:t>
                </a: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 del Cloud</a:t>
                </a:r>
                <a:endParaRPr lang="en-GB" sz="2000" b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</p:grpSp>
      </p:grpSp>
      <p:grpSp>
        <p:nvGrpSpPr>
          <p:cNvPr id="11" name="Group 47"/>
          <p:cNvGrpSpPr/>
          <p:nvPr/>
        </p:nvGrpSpPr>
        <p:grpSpPr>
          <a:xfrm>
            <a:off x="4901087" y="4243772"/>
            <a:ext cx="3496153" cy="2614228"/>
            <a:chOff x="7648992" y="4706439"/>
            <a:chExt cx="3809303" cy="3229449"/>
          </a:xfrm>
        </p:grpSpPr>
        <p:pic>
          <p:nvPicPr>
            <p:cNvPr id="85" name="Content Placeholder 9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040" r="1232"/>
            <a:stretch/>
          </p:blipFill>
          <p:spPr bwMode="black">
            <a:xfrm>
              <a:off x="7648992" y="4706439"/>
              <a:ext cx="3780000" cy="244683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</p:pic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7648992" y="7027160"/>
              <a:ext cx="3809303" cy="908728"/>
              <a:chOff x="-3882692" y="2890000"/>
              <a:chExt cx="3780207" cy="476991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-3812838" y="3197382"/>
                <a:ext cx="3710353" cy="169609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7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Rounded Rectangle 87"/>
              <p:cNvSpPr>
                <a:spLocks noChangeArrowheads="1"/>
              </p:cNvSpPr>
              <p:nvPr/>
            </p:nvSpPr>
            <p:spPr bwMode="auto">
              <a:xfrm>
                <a:off x="-3882692" y="2890002"/>
                <a:ext cx="3780207" cy="383567"/>
              </a:xfrm>
              <a:prstGeom prst="roundRect">
                <a:avLst>
                  <a:gd name="adj" fmla="val 7212"/>
                </a:avLst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endParaRPr lang="en-US" sz="2400" b="1" i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-3882692" y="2890000"/>
                <a:ext cx="3780207" cy="38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30622" tIns="65311" rIns="130622" bIns="65311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‘</a:t>
                </a: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Consumerizzazione</a:t>
                </a: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’</a:t>
                </a:r>
                <a:endParaRPr lang="en-GB" sz="2000" b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35280" y="4138352"/>
            <a:ext cx="3864505" cy="2719648"/>
            <a:chOff x="1016178" y="4138352"/>
            <a:chExt cx="3183607" cy="2457658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358512" y="5918210"/>
              <a:ext cx="2841273" cy="677800"/>
              <a:chOff x="-3882692" y="2890000"/>
              <a:chExt cx="3780207" cy="476991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-3812838" y="3197382"/>
                <a:ext cx="3710353" cy="169609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7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6" name="Rounded Rectangle 75"/>
              <p:cNvSpPr>
                <a:spLocks noChangeArrowheads="1"/>
              </p:cNvSpPr>
              <p:nvPr/>
            </p:nvSpPr>
            <p:spPr bwMode="auto">
              <a:xfrm>
                <a:off x="-3882692" y="2890002"/>
                <a:ext cx="3780207" cy="383567"/>
              </a:xfrm>
              <a:prstGeom prst="roundRect">
                <a:avLst>
                  <a:gd name="adj" fmla="val 7212"/>
                </a:avLst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endParaRPr lang="en-US" sz="2400" b="1" i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  <p:sp>
            <p:nvSpPr>
              <p:cNvPr id="77" name="Rectangle 44"/>
              <p:cNvSpPr>
                <a:spLocks noChangeArrowheads="1"/>
              </p:cNvSpPr>
              <p:nvPr/>
            </p:nvSpPr>
            <p:spPr bwMode="auto">
              <a:xfrm>
                <a:off x="-3882692" y="2890000"/>
                <a:ext cx="3780207" cy="38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30622" tIns="65311" rIns="130622" bIns="65311" anchor="ctr"/>
              <a:lstStyle/>
              <a:p>
                <a:pPr algn="ctr" defTabSz="914513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en-GB" sz="2000" b="1" kern="0" dirty="0" err="1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Mobilità</a:t>
                </a:r>
                <a:r>
                  <a:rPr lang="en-GB" sz="2000" b="1" kern="0" dirty="0" smtClean="0">
                    <a:ln w="3175">
                      <a:noFill/>
                    </a:ln>
                    <a:gradFill flip="none" rotWithShape="1">
                      <a:gsLst>
                        <a:gs pos="38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76200" dist="50800" dir="2700000" algn="tl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ＭＳ Ｐゴシック" pitchFamily="34" charset="-128"/>
                    <a:cs typeface="ＭＳ Ｐゴシック" charset="-128"/>
                    <a:sym typeface="Wingdings"/>
                  </a:rPr>
                  <a:t> &amp; Social Media</a:t>
                </a:r>
                <a:endParaRPr lang="en-GB" sz="2000" b="1" kern="0" dirty="0">
                  <a:ln w="3175">
                    <a:noFill/>
                  </a:ln>
                  <a:gradFill flip="none" rotWithShape="1">
                    <a:gsLst>
                      <a:gs pos="3800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76200" dist="50800" dir="2700000" algn="tl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endParaRPr>
              </a:p>
            </p:txBody>
          </p:sp>
        </p:grpSp>
        <p:pic>
          <p:nvPicPr>
            <p:cNvPr id="39" name="Picture 38" descr="P17-phone2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6178" y="4206240"/>
              <a:ext cx="1326658" cy="201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2413393" y="4138352"/>
              <a:ext cx="1772142" cy="1817688"/>
              <a:chOff x="323448" y="1415409"/>
              <a:chExt cx="2039345" cy="2091023"/>
            </a:xfrm>
          </p:grpSpPr>
          <p:pic>
            <p:nvPicPr>
              <p:cNvPr id="41" name="Picture 2" descr="http://www.google.co.uk/images?q=tbn:-9pcu7db62D6WM::nickbaines.files.wordpress.com/2009/10/twitter-logo-1.jpg&amp;t=1&amp;h=94&amp;w=95&amp;usg=__xULDsPZHosbQXo2S8MXphZ4Eflo=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0177" y="1415409"/>
                <a:ext cx="904875" cy="895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" descr="http://t1.gstatic.com/images?q=tbn:ANd9GcRObJTptdo8B6TyUQ4ZRdns2egQSDwoLpdHCh1NIj47rKQUOG5oX6C9s__H1w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15018" y="2258657"/>
                <a:ext cx="1247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" descr="http://t2.gstatic.com/images?q=tbn:ANd9GcRToVDpktiSh83Ay_ZXOieH6H0YY2OgHoMQ_R90t5uvXWzKXeFsRIHGs4I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3448" y="2272328"/>
                <a:ext cx="798418" cy="79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Round Same Side Corner Rectangle 546"/>
          <p:cNvSpPr/>
          <p:nvPr/>
        </p:nvSpPr>
        <p:spPr>
          <a:xfrm flipV="1">
            <a:off x="273936" y="1519007"/>
            <a:ext cx="4193055" cy="3589971"/>
          </a:xfrm>
          <a:prstGeom prst="round2SameRect">
            <a:avLst>
              <a:gd name="adj1" fmla="val 2774"/>
              <a:gd name="adj2" fmla="val 0"/>
            </a:avLst>
          </a:prstGeom>
          <a:gradFill flip="none" rotWithShape="1">
            <a:gsLst>
              <a:gs pos="100000">
                <a:schemeClr val="bg1">
                  <a:shade val="100000"/>
                  <a:satMod val="115000"/>
                  <a:alpha val="0"/>
                </a:schemeClr>
              </a:gs>
              <a:gs pos="0">
                <a:schemeClr val="bg1">
                  <a:alpha val="0"/>
                </a:schemeClr>
              </a:gs>
              <a:gs pos="46000">
                <a:schemeClr val="bg1">
                  <a:shade val="100000"/>
                  <a:satMod val="115000"/>
                  <a:alpha val="37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4008" tIns="32004" rIns="64008" bIns="320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8" name="Round Same Side Corner Rectangle 547"/>
          <p:cNvSpPr/>
          <p:nvPr/>
        </p:nvSpPr>
        <p:spPr>
          <a:xfrm flipV="1">
            <a:off x="4637049" y="1464415"/>
            <a:ext cx="4193055" cy="3589971"/>
          </a:xfrm>
          <a:prstGeom prst="round2SameRect">
            <a:avLst>
              <a:gd name="adj1" fmla="val 2774"/>
              <a:gd name="adj2" fmla="val 0"/>
            </a:avLst>
          </a:prstGeom>
          <a:gradFill flip="none" rotWithShape="1">
            <a:gsLst>
              <a:gs pos="100000">
                <a:schemeClr val="bg1">
                  <a:shade val="100000"/>
                  <a:satMod val="115000"/>
                  <a:alpha val="0"/>
                </a:schemeClr>
              </a:gs>
              <a:gs pos="0">
                <a:schemeClr val="bg1">
                  <a:alpha val="0"/>
                </a:schemeClr>
              </a:gs>
              <a:gs pos="46000">
                <a:schemeClr val="bg1">
                  <a:shade val="100000"/>
                  <a:satMod val="115000"/>
                  <a:alpha val="37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4008" tIns="32004" rIns="64008" bIns="320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5" name="Donut 644"/>
          <p:cNvSpPr/>
          <p:nvPr/>
        </p:nvSpPr>
        <p:spPr bwMode="auto">
          <a:xfrm>
            <a:off x="5672015" y="4142592"/>
            <a:ext cx="2054500" cy="2739333"/>
          </a:xfrm>
          <a:prstGeom prst="donut">
            <a:avLst>
              <a:gd name="adj" fmla="val 723"/>
            </a:avLst>
          </a:prstGeom>
          <a:gradFill rotWithShape="1">
            <a:gsLst>
              <a:gs pos="22000">
                <a:schemeClr val="accent1">
                  <a:alpha val="0"/>
                </a:schemeClr>
              </a:gs>
              <a:gs pos="100000">
                <a:schemeClr val="accent1">
                  <a:alpha val="68000"/>
                </a:schemeClr>
              </a:gs>
            </a:gsLst>
            <a:lin ang="16200000" scaled="0"/>
          </a:gradFill>
          <a:ln w="9525" algn="ctr">
            <a:noFill/>
            <a:round/>
            <a:headEnd/>
            <a:tailEnd/>
          </a:ln>
        </p:spPr>
        <p:txBody>
          <a:bodyPr rot="10800000" vert="horz" lIns="0" tIns="0" rIns="0" bIns="0" anchor="ctr" anchorCtr="0"/>
          <a:lstStyle/>
          <a:p>
            <a:pPr algn="ctr"/>
            <a:endParaRPr lang="en-US" sz="800" kern="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43275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soluzioni</a:t>
            </a:r>
            <a:r>
              <a:rPr lang="en-US" dirty="0" smtClean="0"/>
              <a:t> ICT innovative per le </a:t>
            </a:r>
            <a:r>
              <a:rPr lang="en-US" dirty="0" err="1" smtClean="0"/>
              <a:t>imprese</a:t>
            </a:r>
            <a:r>
              <a:rPr lang="en-US" dirty="0" smtClean="0"/>
              <a:t> e la </a:t>
            </a:r>
            <a:r>
              <a:rPr lang="en-US" dirty="0" err="1" smtClean="0"/>
              <a:t>crescita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= </a:t>
            </a:r>
            <a:r>
              <a:rPr lang="en-US" b="1" i="1" dirty="0" err="1" smtClean="0">
                <a:solidFill>
                  <a:srgbClr val="C00000"/>
                </a:solidFill>
              </a:rPr>
              <a:t>necessità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di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banda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larga</a:t>
            </a:r>
            <a:endParaRPr lang="en-US" b="1" i="1" dirty="0">
              <a:solidFill>
                <a:srgbClr val="C00000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4628409" y="2982780"/>
            <a:ext cx="4201130" cy="888533"/>
            <a:chOff x="7436897" y="3452412"/>
            <a:chExt cx="6374353" cy="915993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 rot="16200000" flipV="1">
              <a:off x="10383910" y="505399"/>
              <a:ext cx="468073" cy="6362100"/>
            </a:xfrm>
            <a:custGeom>
              <a:avLst/>
              <a:gdLst>
                <a:gd name="T0" fmla="*/ 0 w 8806"/>
                <a:gd name="T1" fmla="*/ 8806 h 17611"/>
                <a:gd name="T2" fmla="*/ 0 w 8806"/>
                <a:gd name="T3" fmla="*/ 17611 h 17611"/>
                <a:gd name="T4" fmla="*/ 8806 w 8806"/>
                <a:gd name="T5" fmla="*/ 8806 h 17611"/>
                <a:gd name="T6" fmla="*/ 0 w 8806"/>
                <a:gd name="T7" fmla="*/ 0 h 17611"/>
                <a:gd name="T8" fmla="*/ 0 w 8806"/>
                <a:gd name="T9" fmla="*/ 0 h 17611"/>
                <a:gd name="T10" fmla="*/ 0 w 8806"/>
                <a:gd name="T11" fmla="*/ 8806 h 17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6" h="17611">
                  <a:moveTo>
                    <a:pt x="0" y="8806"/>
                  </a:moveTo>
                  <a:lnTo>
                    <a:pt x="0" y="17611"/>
                  </a:lnTo>
                  <a:cubicBezTo>
                    <a:pt x="4863" y="17611"/>
                    <a:pt x="8806" y="13669"/>
                    <a:pt x="8806" y="8806"/>
                  </a:cubicBezTo>
                  <a:cubicBezTo>
                    <a:pt x="8806" y="3943"/>
                    <a:pt x="486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8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46464">
                    <a:shade val="30000"/>
                    <a:satMod val="115000"/>
                  </a:srgbClr>
                </a:gs>
                <a:gs pos="50000">
                  <a:srgbClr val="646464">
                    <a:shade val="67500"/>
                    <a:satMod val="115000"/>
                  </a:srgbClr>
                </a:gs>
                <a:gs pos="100000">
                  <a:srgbClr val="646464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14300" algn="ctr">
              <a:noFill/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gray">
            <a:xfrm>
              <a:off x="7633211" y="3519243"/>
              <a:ext cx="6012500" cy="777293"/>
            </a:xfrm>
            <a:custGeom>
              <a:avLst/>
              <a:gdLst>
                <a:gd name="T0" fmla="*/ 2147483647 w 1984"/>
                <a:gd name="T1" fmla="*/ 2147483647 h 694"/>
                <a:gd name="T2" fmla="*/ 2147483647 w 1984"/>
                <a:gd name="T3" fmla="*/ 2147483647 h 694"/>
                <a:gd name="T4" fmla="*/ 2147483647 w 1984"/>
                <a:gd name="T5" fmla="*/ 2147483647 h 694"/>
                <a:gd name="T6" fmla="*/ 2147483647 w 1984"/>
                <a:gd name="T7" fmla="*/ 2147483647 h 694"/>
                <a:gd name="T8" fmla="*/ 2147483647 w 1984"/>
                <a:gd name="T9" fmla="*/ 2147483647 h 694"/>
                <a:gd name="T10" fmla="*/ 2147483647 w 1984"/>
                <a:gd name="T11" fmla="*/ 0 h 694"/>
                <a:gd name="T12" fmla="*/ 0 w 1984"/>
                <a:gd name="T13" fmla="*/ 2147483647 h 694"/>
                <a:gd name="T14" fmla="*/ 2147483647 w 1984"/>
                <a:gd name="T15" fmla="*/ 2147483647 h 694"/>
                <a:gd name="T16" fmla="*/ 2147483647 w 1984"/>
                <a:gd name="T17" fmla="*/ 2147483647 h 694"/>
                <a:gd name="T18" fmla="*/ 2147483647 w 1984"/>
                <a:gd name="T19" fmla="*/ 0 h 6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4"/>
                <a:gd name="T31" fmla="*/ 0 h 694"/>
                <a:gd name="T32" fmla="*/ 1984 w 1984"/>
                <a:gd name="T33" fmla="*/ 694 h 6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4" h="694">
                  <a:moveTo>
                    <a:pt x="992" y="478"/>
                  </a:moveTo>
                  <a:cubicBezTo>
                    <a:pt x="662" y="478"/>
                    <a:pt x="395" y="385"/>
                    <a:pt x="395" y="269"/>
                  </a:cubicBezTo>
                  <a:cubicBezTo>
                    <a:pt x="395" y="154"/>
                    <a:pt x="662" y="61"/>
                    <a:pt x="992" y="61"/>
                  </a:cubicBezTo>
                  <a:cubicBezTo>
                    <a:pt x="1322" y="61"/>
                    <a:pt x="1590" y="154"/>
                    <a:pt x="1590" y="269"/>
                  </a:cubicBezTo>
                  <a:cubicBezTo>
                    <a:pt x="1590" y="385"/>
                    <a:pt x="1322" y="478"/>
                    <a:pt x="992" y="478"/>
                  </a:cubicBezTo>
                  <a:moveTo>
                    <a:pt x="992" y="0"/>
                  </a:moveTo>
                  <a:cubicBezTo>
                    <a:pt x="444" y="0"/>
                    <a:pt x="0" y="156"/>
                    <a:pt x="0" y="347"/>
                  </a:cubicBezTo>
                  <a:cubicBezTo>
                    <a:pt x="0" y="539"/>
                    <a:pt x="444" y="694"/>
                    <a:pt x="992" y="694"/>
                  </a:cubicBezTo>
                  <a:cubicBezTo>
                    <a:pt x="1540" y="694"/>
                    <a:pt x="1984" y="539"/>
                    <a:pt x="1984" y="347"/>
                  </a:cubicBezTo>
                  <a:cubicBezTo>
                    <a:pt x="1984" y="156"/>
                    <a:pt x="1540" y="0"/>
                    <a:pt x="992" y="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2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/>
              <a:endParaRPr lang="en-US" sz="3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62"/>
            <p:cNvGrpSpPr/>
            <p:nvPr/>
          </p:nvGrpSpPr>
          <p:grpSpPr>
            <a:xfrm>
              <a:off x="7449150" y="3920788"/>
              <a:ext cx="6362100" cy="447617"/>
              <a:chOff x="871447" y="5870251"/>
              <a:chExt cx="4121150" cy="516108"/>
            </a:xfrm>
          </p:grpSpPr>
          <p:sp>
            <p:nvSpPr>
              <p:cNvPr id="64" name="Round Same Side Corner Rectangle 63"/>
              <p:cNvSpPr/>
              <p:nvPr/>
            </p:nvSpPr>
            <p:spPr>
              <a:xfrm flipV="1">
                <a:off x="871447" y="5870251"/>
                <a:ext cx="4121150" cy="516108"/>
              </a:xfrm>
              <a:prstGeom prst="round2SameRect">
                <a:avLst>
                  <a:gd name="adj1" fmla="val 0"/>
                  <a:gd name="adj2" fmla="val 0"/>
                </a:avLst>
              </a:prstGeom>
              <a:pattFill prst="narHorz">
                <a:fgClr>
                  <a:schemeClr val="tx2"/>
                </a:fgClr>
                <a:bgClr>
                  <a:schemeClr val="bg2"/>
                </a:bgClr>
              </a:pattFill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ound Same Side Corner Rectangle 64"/>
              <p:cNvSpPr/>
              <p:nvPr/>
            </p:nvSpPr>
            <p:spPr>
              <a:xfrm flipV="1">
                <a:off x="871447" y="5870251"/>
                <a:ext cx="4121150" cy="516108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  <a:alpha val="71000"/>
                    </a:srgbClr>
                  </a:gs>
                  <a:gs pos="100000">
                    <a:srgbClr val="646464">
                      <a:shade val="100000"/>
                      <a:satMod val="115000"/>
                      <a:alpha val="32000"/>
                    </a:srgbClr>
                  </a:gs>
                </a:gsLst>
                <a:lin ang="5400000" scaled="0"/>
                <a:tileRect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45341" y="6039814"/>
                <a:ext cx="3973361" cy="17698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Mobile Collaboration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17"/>
          <p:cNvGrpSpPr/>
          <p:nvPr/>
        </p:nvGrpSpPr>
        <p:grpSpPr>
          <a:xfrm>
            <a:off x="4637049" y="5574132"/>
            <a:ext cx="4193055" cy="883108"/>
            <a:chOff x="7449150" y="6579547"/>
            <a:chExt cx="6362101" cy="910400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 rot="16200000" flipV="1">
              <a:off x="10396164" y="3632534"/>
              <a:ext cx="468073" cy="6362100"/>
            </a:xfrm>
            <a:custGeom>
              <a:avLst/>
              <a:gdLst>
                <a:gd name="T0" fmla="*/ 0 w 8806"/>
                <a:gd name="T1" fmla="*/ 8806 h 17611"/>
                <a:gd name="T2" fmla="*/ 0 w 8806"/>
                <a:gd name="T3" fmla="*/ 17611 h 17611"/>
                <a:gd name="T4" fmla="*/ 8806 w 8806"/>
                <a:gd name="T5" fmla="*/ 8806 h 17611"/>
                <a:gd name="T6" fmla="*/ 0 w 8806"/>
                <a:gd name="T7" fmla="*/ 0 h 17611"/>
                <a:gd name="T8" fmla="*/ 0 w 8806"/>
                <a:gd name="T9" fmla="*/ 0 h 17611"/>
                <a:gd name="T10" fmla="*/ 0 w 8806"/>
                <a:gd name="T11" fmla="*/ 8806 h 17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6" h="17611">
                  <a:moveTo>
                    <a:pt x="0" y="8806"/>
                  </a:moveTo>
                  <a:lnTo>
                    <a:pt x="0" y="17611"/>
                  </a:lnTo>
                  <a:cubicBezTo>
                    <a:pt x="4863" y="17611"/>
                    <a:pt x="8806" y="13669"/>
                    <a:pt x="8806" y="8806"/>
                  </a:cubicBezTo>
                  <a:cubicBezTo>
                    <a:pt x="8806" y="3943"/>
                    <a:pt x="486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8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46464">
                    <a:shade val="30000"/>
                    <a:satMod val="115000"/>
                  </a:srgbClr>
                </a:gs>
                <a:gs pos="50000">
                  <a:srgbClr val="646464">
                    <a:shade val="67500"/>
                    <a:satMod val="115000"/>
                  </a:srgbClr>
                </a:gs>
                <a:gs pos="100000">
                  <a:srgbClr val="646464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14300" algn="ctr">
              <a:noFill/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gray">
            <a:xfrm>
              <a:off x="7654339" y="6615176"/>
              <a:ext cx="6012501" cy="777293"/>
            </a:xfrm>
            <a:custGeom>
              <a:avLst/>
              <a:gdLst>
                <a:gd name="T0" fmla="*/ 2147483647 w 1984"/>
                <a:gd name="T1" fmla="*/ 2147483647 h 694"/>
                <a:gd name="T2" fmla="*/ 2147483647 w 1984"/>
                <a:gd name="T3" fmla="*/ 2147483647 h 694"/>
                <a:gd name="T4" fmla="*/ 2147483647 w 1984"/>
                <a:gd name="T5" fmla="*/ 2147483647 h 694"/>
                <a:gd name="T6" fmla="*/ 2147483647 w 1984"/>
                <a:gd name="T7" fmla="*/ 2147483647 h 694"/>
                <a:gd name="T8" fmla="*/ 2147483647 w 1984"/>
                <a:gd name="T9" fmla="*/ 2147483647 h 694"/>
                <a:gd name="T10" fmla="*/ 2147483647 w 1984"/>
                <a:gd name="T11" fmla="*/ 0 h 694"/>
                <a:gd name="T12" fmla="*/ 0 w 1984"/>
                <a:gd name="T13" fmla="*/ 2147483647 h 694"/>
                <a:gd name="T14" fmla="*/ 2147483647 w 1984"/>
                <a:gd name="T15" fmla="*/ 2147483647 h 694"/>
                <a:gd name="T16" fmla="*/ 2147483647 w 1984"/>
                <a:gd name="T17" fmla="*/ 2147483647 h 694"/>
                <a:gd name="T18" fmla="*/ 2147483647 w 1984"/>
                <a:gd name="T19" fmla="*/ 0 h 6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4"/>
                <a:gd name="T31" fmla="*/ 0 h 694"/>
                <a:gd name="T32" fmla="*/ 1984 w 1984"/>
                <a:gd name="T33" fmla="*/ 694 h 6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4" h="694">
                  <a:moveTo>
                    <a:pt x="992" y="478"/>
                  </a:moveTo>
                  <a:cubicBezTo>
                    <a:pt x="662" y="478"/>
                    <a:pt x="395" y="385"/>
                    <a:pt x="395" y="269"/>
                  </a:cubicBezTo>
                  <a:cubicBezTo>
                    <a:pt x="395" y="154"/>
                    <a:pt x="662" y="61"/>
                    <a:pt x="992" y="61"/>
                  </a:cubicBezTo>
                  <a:cubicBezTo>
                    <a:pt x="1322" y="61"/>
                    <a:pt x="1590" y="154"/>
                    <a:pt x="1590" y="269"/>
                  </a:cubicBezTo>
                  <a:cubicBezTo>
                    <a:pt x="1590" y="385"/>
                    <a:pt x="1322" y="478"/>
                    <a:pt x="992" y="478"/>
                  </a:cubicBezTo>
                  <a:moveTo>
                    <a:pt x="992" y="0"/>
                  </a:moveTo>
                  <a:cubicBezTo>
                    <a:pt x="444" y="0"/>
                    <a:pt x="0" y="156"/>
                    <a:pt x="0" y="347"/>
                  </a:cubicBezTo>
                  <a:cubicBezTo>
                    <a:pt x="0" y="539"/>
                    <a:pt x="444" y="694"/>
                    <a:pt x="992" y="694"/>
                  </a:cubicBezTo>
                  <a:cubicBezTo>
                    <a:pt x="1540" y="694"/>
                    <a:pt x="1984" y="539"/>
                    <a:pt x="1984" y="347"/>
                  </a:cubicBezTo>
                  <a:cubicBezTo>
                    <a:pt x="1984" y="156"/>
                    <a:pt x="1540" y="0"/>
                    <a:pt x="992" y="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2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/>
              <a:endParaRPr lang="en-US" sz="3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71"/>
            <p:cNvGrpSpPr/>
            <p:nvPr/>
          </p:nvGrpSpPr>
          <p:grpSpPr>
            <a:xfrm>
              <a:off x="7449150" y="7042330"/>
              <a:ext cx="6362100" cy="447617"/>
              <a:chOff x="871447" y="5870251"/>
              <a:chExt cx="4121150" cy="516108"/>
            </a:xfrm>
          </p:grpSpPr>
          <p:sp>
            <p:nvSpPr>
              <p:cNvPr id="73" name="Round Same Side Corner Rectangle 72"/>
              <p:cNvSpPr/>
              <p:nvPr/>
            </p:nvSpPr>
            <p:spPr>
              <a:xfrm flipV="1">
                <a:off x="871447" y="5870251"/>
                <a:ext cx="4121150" cy="516108"/>
              </a:xfrm>
              <a:prstGeom prst="round2SameRect">
                <a:avLst>
                  <a:gd name="adj1" fmla="val 0"/>
                  <a:gd name="adj2" fmla="val 0"/>
                </a:avLst>
              </a:prstGeom>
              <a:pattFill prst="narHorz">
                <a:fgClr>
                  <a:schemeClr val="tx2"/>
                </a:fgClr>
                <a:bgClr>
                  <a:schemeClr val="bg2"/>
                </a:bgClr>
              </a:pattFill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ound Same Side Corner Rectangle 73"/>
              <p:cNvSpPr/>
              <p:nvPr/>
            </p:nvSpPr>
            <p:spPr>
              <a:xfrm flipV="1">
                <a:off x="871447" y="5870251"/>
                <a:ext cx="4121150" cy="516108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  <a:alpha val="71000"/>
                    </a:srgbClr>
                  </a:gs>
                  <a:gs pos="100000">
                    <a:srgbClr val="646464">
                      <a:shade val="100000"/>
                      <a:satMod val="115000"/>
                      <a:alpha val="32000"/>
                    </a:srgbClr>
                  </a:gs>
                </a:gsLst>
                <a:lin ang="5400000" scaled="0"/>
                <a:tileRect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45341" y="6039813"/>
                <a:ext cx="3973361" cy="17698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Network Simplification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39"/>
          <p:cNvGrpSpPr/>
          <p:nvPr/>
        </p:nvGrpSpPr>
        <p:grpSpPr>
          <a:xfrm>
            <a:off x="272955" y="2773040"/>
            <a:ext cx="4201130" cy="1091514"/>
            <a:chOff x="817560" y="2901830"/>
            <a:chExt cx="6374353" cy="1705713"/>
          </a:xfrm>
        </p:grpSpPr>
        <p:grpSp>
          <p:nvGrpSpPr>
            <p:cNvPr id="9" name="Group 20"/>
            <p:cNvGrpSpPr/>
            <p:nvPr/>
          </p:nvGrpSpPr>
          <p:grpSpPr>
            <a:xfrm>
              <a:off x="817560" y="3219028"/>
              <a:ext cx="6374353" cy="1388515"/>
              <a:chOff x="817560" y="3452412"/>
              <a:chExt cx="6374353" cy="915993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 rot="16200000" flipV="1">
                <a:off x="3764573" y="505399"/>
                <a:ext cx="468073" cy="6362100"/>
              </a:xfrm>
              <a:custGeom>
                <a:avLst/>
                <a:gdLst>
                  <a:gd name="T0" fmla="*/ 0 w 8806"/>
                  <a:gd name="T1" fmla="*/ 8806 h 17611"/>
                  <a:gd name="T2" fmla="*/ 0 w 8806"/>
                  <a:gd name="T3" fmla="*/ 17611 h 17611"/>
                  <a:gd name="T4" fmla="*/ 8806 w 8806"/>
                  <a:gd name="T5" fmla="*/ 8806 h 17611"/>
                  <a:gd name="T6" fmla="*/ 0 w 8806"/>
                  <a:gd name="T7" fmla="*/ 0 h 17611"/>
                  <a:gd name="T8" fmla="*/ 0 w 8806"/>
                  <a:gd name="T9" fmla="*/ 0 h 17611"/>
                  <a:gd name="T10" fmla="*/ 0 w 8806"/>
                  <a:gd name="T11" fmla="*/ 8806 h 17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6" h="17611">
                    <a:moveTo>
                      <a:pt x="0" y="8806"/>
                    </a:moveTo>
                    <a:lnTo>
                      <a:pt x="0" y="17611"/>
                    </a:lnTo>
                    <a:cubicBezTo>
                      <a:pt x="4863" y="17611"/>
                      <a:pt x="8806" y="13669"/>
                      <a:pt x="8806" y="8806"/>
                    </a:cubicBezTo>
                    <a:cubicBezTo>
                      <a:pt x="8806" y="3943"/>
                      <a:pt x="486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</a:srgbClr>
                  </a:gs>
                  <a:gs pos="100000">
                    <a:srgbClr val="646464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14300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16"/>
              <p:cNvSpPr>
                <a:spLocks noEditPoints="1"/>
              </p:cNvSpPr>
              <p:nvPr/>
            </p:nvSpPr>
            <p:spPr bwMode="gray">
              <a:xfrm>
                <a:off x="1013874" y="3519243"/>
                <a:ext cx="6012500" cy="777293"/>
              </a:xfrm>
              <a:custGeom>
                <a:avLst/>
                <a:gdLst>
                  <a:gd name="T0" fmla="*/ 2147483647 w 1984"/>
                  <a:gd name="T1" fmla="*/ 2147483647 h 694"/>
                  <a:gd name="T2" fmla="*/ 2147483647 w 1984"/>
                  <a:gd name="T3" fmla="*/ 2147483647 h 694"/>
                  <a:gd name="T4" fmla="*/ 2147483647 w 1984"/>
                  <a:gd name="T5" fmla="*/ 2147483647 h 694"/>
                  <a:gd name="T6" fmla="*/ 2147483647 w 1984"/>
                  <a:gd name="T7" fmla="*/ 2147483647 h 694"/>
                  <a:gd name="T8" fmla="*/ 2147483647 w 1984"/>
                  <a:gd name="T9" fmla="*/ 2147483647 h 694"/>
                  <a:gd name="T10" fmla="*/ 2147483647 w 1984"/>
                  <a:gd name="T11" fmla="*/ 0 h 694"/>
                  <a:gd name="T12" fmla="*/ 0 w 1984"/>
                  <a:gd name="T13" fmla="*/ 2147483647 h 694"/>
                  <a:gd name="T14" fmla="*/ 2147483647 w 1984"/>
                  <a:gd name="T15" fmla="*/ 2147483647 h 694"/>
                  <a:gd name="T16" fmla="*/ 2147483647 w 1984"/>
                  <a:gd name="T17" fmla="*/ 2147483647 h 694"/>
                  <a:gd name="T18" fmla="*/ 2147483647 w 1984"/>
                  <a:gd name="T19" fmla="*/ 0 h 6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4"/>
                  <a:gd name="T31" fmla="*/ 0 h 694"/>
                  <a:gd name="T32" fmla="*/ 1984 w 1984"/>
                  <a:gd name="T33" fmla="*/ 694 h 6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4" h="694">
                    <a:moveTo>
                      <a:pt x="992" y="478"/>
                    </a:moveTo>
                    <a:cubicBezTo>
                      <a:pt x="662" y="478"/>
                      <a:pt x="395" y="385"/>
                      <a:pt x="395" y="269"/>
                    </a:cubicBezTo>
                    <a:cubicBezTo>
                      <a:pt x="395" y="154"/>
                      <a:pt x="662" y="61"/>
                      <a:pt x="992" y="61"/>
                    </a:cubicBezTo>
                    <a:cubicBezTo>
                      <a:pt x="1322" y="61"/>
                      <a:pt x="1590" y="154"/>
                      <a:pt x="1590" y="269"/>
                    </a:cubicBezTo>
                    <a:cubicBezTo>
                      <a:pt x="1590" y="385"/>
                      <a:pt x="1322" y="478"/>
                      <a:pt x="992" y="478"/>
                    </a:cubicBezTo>
                    <a:moveTo>
                      <a:pt x="992" y="0"/>
                    </a:moveTo>
                    <a:cubicBezTo>
                      <a:pt x="444" y="0"/>
                      <a:pt x="0" y="156"/>
                      <a:pt x="0" y="347"/>
                    </a:cubicBezTo>
                    <a:cubicBezTo>
                      <a:pt x="0" y="539"/>
                      <a:pt x="444" y="694"/>
                      <a:pt x="992" y="694"/>
                    </a:cubicBezTo>
                    <a:cubicBezTo>
                      <a:pt x="1540" y="694"/>
                      <a:pt x="1984" y="539"/>
                      <a:pt x="1984" y="347"/>
                    </a:cubicBezTo>
                    <a:cubicBezTo>
                      <a:pt x="1984" y="156"/>
                      <a:pt x="1540" y="0"/>
                      <a:pt x="992" y="0"/>
                    </a:cubicBezTo>
                  </a:path>
                </a:pathLst>
              </a:custGeom>
              <a:gradFill rotWithShape="1">
                <a:gsLst>
                  <a:gs pos="0">
                    <a:srgbClr val="FFFFFF">
                      <a:alpha val="2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300" kern="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62"/>
              <p:cNvGrpSpPr/>
              <p:nvPr/>
            </p:nvGrpSpPr>
            <p:grpSpPr>
              <a:xfrm>
                <a:off x="829813" y="3920788"/>
                <a:ext cx="6362100" cy="447617"/>
                <a:chOff x="871447" y="5870251"/>
                <a:chExt cx="4121150" cy="51610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flipV="1">
                  <a:off x="871447" y="5870251"/>
                  <a:ext cx="4121150" cy="516108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pattFill prst="narHorz">
                  <a:fgClr>
                    <a:schemeClr val="tx2"/>
                  </a:fgClr>
                  <a:bgClr>
                    <a:schemeClr val="bg2"/>
                  </a:bgClr>
                </a:patt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anchor="ctr" anchorCtr="0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ound Same Side Corner Rectangle 80"/>
                <p:cNvSpPr/>
                <p:nvPr/>
              </p:nvSpPr>
              <p:spPr>
                <a:xfrm flipV="1">
                  <a:off x="871447" y="5870251"/>
                  <a:ext cx="4121150" cy="516108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gradFill flip="none" rotWithShape="1">
                  <a:gsLst>
                    <a:gs pos="0">
                      <a:srgbClr val="646464">
                        <a:shade val="30000"/>
                        <a:satMod val="115000"/>
                      </a:srgbClr>
                    </a:gs>
                    <a:gs pos="50000">
                      <a:srgbClr val="646464">
                        <a:shade val="67500"/>
                        <a:satMod val="115000"/>
                        <a:alpha val="71000"/>
                      </a:srgbClr>
                    </a:gs>
                    <a:gs pos="100000">
                      <a:srgbClr val="646464">
                        <a:shade val="100000"/>
                        <a:satMod val="115000"/>
                        <a:alpha val="32000"/>
                      </a:srgbClr>
                    </a:gs>
                  </a:gsLst>
                  <a:lin ang="5400000" scaled="0"/>
                  <a:tileRect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anchor="ctr" anchorCtr="0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945341" y="6039814"/>
                  <a:ext cx="3973361" cy="17698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Video Collaboration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" name="Group 4"/>
            <p:cNvGrpSpPr/>
            <p:nvPr/>
          </p:nvGrpSpPr>
          <p:grpSpPr>
            <a:xfrm>
              <a:off x="1645921" y="2901830"/>
              <a:ext cx="4604272" cy="927892"/>
              <a:chOff x="489948" y="2762250"/>
              <a:chExt cx="4121150" cy="1135298"/>
            </a:xfrm>
          </p:grpSpPr>
          <p:sp>
            <p:nvSpPr>
              <p:cNvPr id="245" name="Freeform 6"/>
              <p:cNvSpPr>
                <a:spLocks/>
              </p:cNvSpPr>
              <p:nvPr/>
            </p:nvSpPr>
            <p:spPr bwMode="auto">
              <a:xfrm rot="16200000" flipV="1">
                <a:off x="2240928" y="1011270"/>
                <a:ext cx="619190" cy="4121150"/>
              </a:xfrm>
              <a:custGeom>
                <a:avLst/>
                <a:gdLst>
                  <a:gd name="T0" fmla="*/ 0 w 8806"/>
                  <a:gd name="T1" fmla="*/ 8806 h 17611"/>
                  <a:gd name="T2" fmla="*/ 0 w 8806"/>
                  <a:gd name="T3" fmla="*/ 17611 h 17611"/>
                  <a:gd name="T4" fmla="*/ 8806 w 8806"/>
                  <a:gd name="T5" fmla="*/ 8806 h 17611"/>
                  <a:gd name="T6" fmla="*/ 0 w 8806"/>
                  <a:gd name="T7" fmla="*/ 0 h 17611"/>
                  <a:gd name="T8" fmla="*/ 0 w 8806"/>
                  <a:gd name="T9" fmla="*/ 0 h 17611"/>
                  <a:gd name="T10" fmla="*/ 0 w 8806"/>
                  <a:gd name="T11" fmla="*/ 8806 h 17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6" h="17611">
                    <a:moveTo>
                      <a:pt x="0" y="8806"/>
                    </a:moveTo>
                    <a:lnTo>
                      <a:pt x="0" y="17611"/>
                    </a:lnTo>
                    <a:cubicBezTo>
                      <a:pt x="4863" y="17611"/>
                      <a:pt x="8806" y="13669"/>
                      <a:pt x="8806" y="8806"/>
                    </a:cubicBezTo>
                    <a:cubicBezTo>
                      <a:pt x="8806" y="3943"/>
                      <a:pt x="486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</a:srgbClr>
                  </a:gs>
                  <a:gs pos="100000">
                    <a:srgbClr val="646464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14300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Round Same Side Corner Rectangle 245"/>
              <p:cNvSpPr/>
              <p:nvPr/>
            </p:nvSpPr>
            <p:spPr>
              <a:xfrm flipV="1">
                <a:off x="489948" y="3381440"/>
                <a:ext cx="4121150" cy="516108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</a:srgbClr>
                  </a:gs>
                  <a:gs pos="100000">
                    <a:srgbClr val="646464">
                      <a:shade val="100000"/>
                      <a:satMod val="115000"/>
                    </a:srgbClr>
                  </a:gs>
                </a:gsLst>
                <a:lin ang="5400000" scaled="0"/>
                <a:tileRect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323"/>
          <p:cNvGrpSpPr/>
          <p:nvPr/>
        </p:nvGrpSpPr>
        <p:grpSpPr>
          <a:xfrm>
            <a:off x="4894233" y="1586229"/>
            <a:ext cx="3553727" cy="1460608"/>
            <a:chOff x="8031524" y="1543166"/>
            <a:chExt cx="5140534" cy="2282500"/>
          </a:xfrm>
        </p:grpSpPr>
        <p:grpSp>
          <p:nvGrpSpPr>
            <p:cNvPr id="13" name="Group 324"/>
            <p:cNvGrpSpPr/>
            <p:nvPr/>
          </p:nvGrpSpPr>
          <p:grpSpPr>
            <a:xfrm>
              <a:off x="8031524" y="1636295"/>
              <a:ext cx="672235" cy="2136906"/>
              <a:chOff x="8031524" y="1636295"/>
              <a:chExt cx="672235" cy="2136906"/>
            </a:xfrm>
          </p:grpSpPr>
          <p:pic>
            <p:nvPicPr>
              <p:cNvPr id="340" name="Picture 33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627"/>
              <a:stretch/>
            </p:blipFill>
            <p:spPr>
              <a:xfrm>
                <a:off x="8031524" y="1636295"/>
                <a:ext cx="672235" cy="2059405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341" name="Picture 3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31524" y="1636295"/>
                <a:ext cx="672235" cy="2136906"/>
              </a:xfrm>
              <a:prstGeom prst="rect">
                <a:avLst/>
              </a:prstGeom>
            </p:spPr>
          </p:pic>
        </p:grpSp>
        <p:grpSp>
          <p:nvGrpSpPr>
            <p:cNvPr id="14" name="Group 325"/>
            <p:cNvGrpSpPr/>
            <p:nvPr/>
          </p:nvGrpSpPr>
          <p:grpSpPr>
            <a:xfrm>
              <a:off x="11463884" y="1543166"/>
              <a:ext cx="800687" cy="2111704"/>
              <a:chOff x="11463884" y="1543166"/>
              <a:chExt cx="800687" cy="2111704"/>
            </a:xfrm>
          </p:grpSpPr>
          <p:pic>
            <p:nvPicPr>
              <p:cNvPr id="338" name="Picture 12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8892"/>
              <a:stretch/>
            </p:blipFill>
            <p:spPr bwMode="auto">
              <a:xfrm>
                <a:off x="11463884" y="1543166"/>
                <a:ext cx="800687" cy="1923934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1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463884" y="1543166"/>
                <a:ext cx="800687" cy="211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326"/>
            <p:cNvGrpSpPr/>
            <p:nvPr/>
          </p:nvGrpSpPr>
          <p:grpSpPr>
            <a:xfrm>
              <a:off x="12593054" y="1563149"/>
              <a:ext cx="579004" cy="2222577"/>
              <a:chOff x="12593054" y="1563149"/>
              <a:chExt cx="579004" cy="2222577"/>
            </a:xfrm>
          </p:grpSpPr>
          <p:pic>
            <p:nvPicPr>
              <p:cNvPr id="336" name="Picture 67" descr="global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b="8336"/>
              <a:stretch/>
            </p:blipFill>
            <p:spPr bwMode="auto">
              <a:xfrm flipH="1">
                <a:off x="12593054" y="1563149"/>
                <a:ext cx="579004" cy="2037301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337" name="Picture 67" descr="globa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2593054" y="1563149"/>
                <a:ext cx="579004" cy="2222577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327"/>
            <p:cNvGrpSpPr/>
            <p:nvPr/>
          </p:nvGrpSpPr>
          <p:grpSpPr>
            <a:xfrm>
              <a:off x="8549520" y="2085782"/>
              <a:ext cx="3809485" cy="1739884"/>
              <a:chOff x="8549520" y="2085782"/>
              <a:chExt cx="3809485" cy="1739884"/>
            </a:xfrm>
          </p:grpSpPr>
          <p:grpSp>
            <p:nvGrpSpPr>
              <p:cNvPr id="17" name="Group 88"/>
              <p:cNvGrpSpPr/>
              <p:nvPr/>
            </p:nvGrpSpPr>
            <p:grpSpPr>
              <a:xfrm>
                <a:off x="8701680" y="2085782"/>
                <a:ext cx="2578105" cy="1650271"/>
                <a:chOff x="7441011" y="2373967"/>
                <a:chExt cx="1664911" cy="1065447"/>
              </a:xfrm>
              <a:effectLst>
                <a:reflection blurRad="6350" stA="52000" endA="300" endPos="17000" dir="5400000" sy="-100000" algn="bl" rotWithShape="0"/>
              </a:effectLst>
            </p:grpSpPr>
            <p:pic>
              <p:nvPicPr>
                <p:cNvPr id="334" name="Picture 333" descr="CleanMacLaptop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10000" t="11071" r="8333" b="10536"/>
                <a:stretch>
                  <a:fillRect/>
                </a:stretch>
              </p:blipFill>
              <p:spPr>
                <a:xfrm>
                  <a:off x="7441011" y="2373967"/>
                  <a:ext cx="1664911" cy="106544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35" name="Picture 2" descr="C:\Users\james.DUARTE\Desktop\flare_interface_extract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672618" y="2458742"/>
                  <a:ext cx="1164071" cy="719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329"/>
              <p:cNvGrpSpPr/>
              <p:nvPr/>
            </p:nvGrpSpPr>
            <p:grpSpPr>
              <a:xfrm>
                <a:off x="8549520" y="2678206"/>
                <a:ext cx="611370" cy="1147460"/>
                <a:chOff x="1455213" y="3027825"/>
                <a:chExt cx="555834" cy="1043225"/>
              </a:xfrm>
              <a:effectLst>
                <a:reflection blurRad="6350" stA="52000" endA="300" endPos="35000" dir="5400000" sy="-100000" algn="bl" rotWithShape="0"/>
              </a:effectLst>
            </p:grpSpPr>
            <p:pic>
              <p:nvPicPr>
                <p:cNvPr id="332" name="Picture 4" descr="voicemail_new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7980" y="3197275"/>
                  <a:ext cx="452143" cy="753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3" name="Picture 332" descr="mobilephone108605522.jpg"/>
                <p:cNvPicPr>
                  <a:picLocks noChangeAspect="1"/>
                </p:cNvPicPr>
                <p:nvPr/>
              </p:nvPicPr>
              <p:blipFill>
                <a:blip r:embed="rId9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>
                  <a:off x="1455213" y="3027825"/>
                  <a:ext cx="555834" cy="1043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1" name="Picture 33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99"/>
              <a:stretch/>
            </p:blipFill>
            <p:spPr>
              <a:xfrm>
                <a:off x="10739501" y="2558505"/>
                <a:ext cx="1619504" cy="1267161"/>
              </a:xfrm>
              <a:prstGeom prst="roundRect">
                <a:avLst>
                  <a:gd name="adj" fmla="val 8025"/>
                </a:avLst>
              </a:prstGeom>
              <a:effectLst>
                <a:reflection blurRad="6350" stA="52000" endA="300" endPos="35000" dir="5400000" sy="-100000" algn="bl" rotWithShape="0"/>
              </a:effectLst>
            </p:spPr>
          </p:pic>
        </p:grpSp>
      </p:grpSp>
      <p:grpSp>
        <p:nvGrpSpPr>
          <p:cNvPr id="19" name="Group 341"/>
          <p:cNvGrpSpPr/>
          <p:nvPr/>
        </p:nvGrpSpPr>
        <p:grpSpPr>
          <a:xfrm>
            <a:off x="5451876" y="4244379"/>
            <a:ext cx="2637457" cy="1475158"/>
            <a:chOff x="8753760" y="4732946"/>
            <a:chExt cx="3815132" cy="2305236"/>
          </a:xfrm>
        </p:grpSpPr>
        <p:sp>
          <p:nvSpPr>
            <p:cNvPr id="343" name="Rectangle 342"/>
            <p:cNvSpPr/>
            <p:nvPr/>
          </p:nvSpPr>
          <p:spPr bwMode="auto">
            <a:xfrm>
              <a:off x="9452971" y="6629399"/>
              <a:ext cx="2425479" cy="4087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56000"/>
                  </a:schemeClr>
                </a:gs>
                <a:gs pos="100000">
                  <a:srgbClr val="C00000"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dirty="0" smtClean="0">
                <a:latin typeface="Arial" pitchFamily="34" charset="0"/>
              </a:endParaRPr>
            </a:p>
          </p:txBody>
        </p:sp>
        <p:grpSp>
          <p:nvGrpSpPr>
            <p:cNvPr id="20" name="Group 343"/>
            <p:cNvGrpSpPr/>
            <p:nvPr/>
          </p:nvGrpSpPr>
          <p:grpSpPr>
            <a:xfrm>
              <a:off x="8753760" y="4732946"/>
              <a:ext cx="3815132" cy="2124345"/>
              <a:chOff x="8753760" y="4732946"/>
              <a:chExt cx="3815132" cy="2124345"/>
            </a:xfrm>
          </p:grpSpPr>
          <p:grpSp>
            <p:nvGrpSpPr>
              <p:cNvPr id="21" name="Group 33"/>
              <p:cNvGrpSpPr/>
              <p:nvPr/>
            </p:nvGrpSpPr>
            <p:grpSpPr>
              <a:xfrm>
                <a:off x="11989405" y="6277804"/>
                <a:ext cx="579487" cy="579487"/>
                <a:chOff x="5040880" y="2696507"/>
                <a:chExt cx="397628" cy="397628"/>
              </a:xfrm>
              <a:effectLst>
                <a:reflection blurRad="6350" stA="52000" endA="300" endPos="35000" dir="5400000" sy="-100000" algn="bl" rotWithShape="0"/>
              </a:effectLst>
            </p:grpSpPr>
            <p:grpSp>
              <p:nvGrpSpPr>
                <p:cNvPr id="22" name="Group 208"/>
                <p:cNvGrpSpPr/>
                <p:nvPr/>
              </p:nvGrpSpPr>
              <p:grpSpPr>
                <a:xfrm>
                  <a:off x="5040880" y="2696507"/>
                  <a:ext cx="397628" cy="397628"/>
                  <a:chOff x="4651424" y="1577662"/>
                  <a:chExt cx="1342422" cy="1342422"/>
                </a:xfrm>
              </p:grpSpPr>
              <p:grpSp>
                <p:nvGrpSpPr>
                  <p:cNvPr id="23" name="Group 210"/>
                  <p:cNvGrpSpPr/>
                  <p:nvPr/>
                </p:nvGrpSpPr>
                <p:grpSpPr>
                  <a:xfrm>
                    <a:off x="4651424" y="1577662"/>
                    <a:ext cx="1342422" cy="1342422"/>
                    <a:chOff x="4651424" y="1563514"/>
                    <a:chExt cx="1281838" cy="1281838"/>
                  </a:xfrm>
                </p:grpSpPr>
                <p:sp>
                  <p:nvSpPr>
                    <p:cNvPr id="411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651424" y="1563514"/>
                      <a:ext cx="1281838" cy="128183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FFFF">
                            <a:alpha val="50000"/>
                          </a:srgbClr>
                        </a:gs>
                        <a:gs pos="100000">
                          <a:srgbClr val="969696">
                            <a:alpha val="0"/>
                          </a:srgbClr>
                        </a:gs>
                      </a:gsLst>
                      <a:lin ang="5400000" scaled="1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640080">
                        <a:defRPr/>
                      </a:pPr>
                      <a:endParaRPr lang="en-US" sz="800" kern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12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728271" y="1640361"/>
                      <a:ext cx="1128144" cy="1128144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000000">
                            <a:alpha val="50000"/>
                          </a:srgbClr>
                        </a:gs>
                        <a:gs pos="100000">
                          <a:srgbClr val="000000">
                            <a:alpha val="50000"/>
                          </a:srgbClr>
                        </a:gs>
                      </a:gsLst>
                      <a:lin ang="5400000" scaled="0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640080">
                        <a:defRPr/>
                      </a:pPr>
                      <a:endParaRPr lang="en-US" sz="800" kern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24" name="Group 211"/>
                  <p:cNvGrpSpPr/>
                  <p:nvPr/>
                </p:nvGrpSpPr>
                <p:grpSpPr>
                  <a:xfrm>
                    <a:off x="4801746" y="1727765"/>
                    <a:ext cx="1041778" cy="1042216"/>
                    <a:chOff x="4994852" y="4559018"/>
                    <a:chExt cx="1649800" cy="1650493"/>
                  </a:xfrm>
                </p:grpSpPr>
                <p:sp>
                  <p:nvSpPr>
                    <p:cNvPr id="409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994852" y="4559018"/>
                      <a:ext cx="1649800" cy="165049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587891">
                            <a:shade val="30000"/>
                            <a:satMod val="115000"/>
                          </a:srgbClr>
                        </a:gs>
                        <a:gs pos="50000">
                          <a:srgbClr val="587891">
                            <a:shade val="67500"/>
                            <a:satMod val="115000"/>
                          </a:srgbClr>
                        </a:gs>
                        <a:gs pos="100000">
                          <a:srgbClr val="587891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anchor="ctr" anchorCtr="0"/>
                    <a:lstStyle/>
                    <a:p>
                      <a:pPr algn="ctr"/>
                      <a:endParaRPr lang="en-US" sz="800" kern="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4326" y="4633090"/>
                      <a:ext cx="1190852" cy="8082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>
                            <a:alpha val="35001"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pPr defTabSz="640080">
                        <a:defRPr/>
                      </a:pPr>
                      <a:endParaRPr lang="en-US" sz="800" kern="0" dirty="0">
                        <a:solidFill>
                          <a:sysClr val="windowText" lastClr="000000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</p:grpSp>
            <p:sp>
              <p:nvSpPr>
                <p:cNvPr id="397" name="Freeform 47"/>
                <p:cNvSpPr>
                  <a:spLocks noEditPoints="1"/>
                </p:cNvSpPr>
                <p:nvPr/>
              </p:nvSpPr>
              <p:spPr bwMode="auto">
                <a:xfrm>
                  <a:off x="5125634" y="2797838"/>
                  <a:ext cx="233670" cy="194966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0" y="50"/>
                    </a:cxn>
                    <a:cxn ang="0">
                      <a:pos x="23" y="88"/>
                    </a:cxn>
                    <a:cxn ang="0">
                      <a:pos x="14" y="95"/>
                    </a:cxn>
                    <a:cxn ang="0">
                      <a:pos x="2" y="105"/>
                    </a:cxn>
                    <a:cxn ang="0">
                      <a:pos x="17" y="102"/>
                    </a:cxn>
                    <a:cxn ang="0">
                      <a:pos x="44" y="97"/>
                    </a:cxn>
                    <a:cxn ang="0">
                      <a:pos x="69" y="100"/>
                    </a:cxn>
                    <a:cxn ang="0">
                      <a:pos x="138" y="50"/>
                    </a:cxn>
                    <a:cxn ang="0">
                      <a:pos x="69" y="0"/>
                    </a:cxn>
                    <a:cxn ang="0">
                      <a:pos x="113" y="80"/>
                    </a:cxn>
                    <a:cxn ang="0">
                      <a:pos x="69" y="92"/>
                    </a:cxn>
                    <a:cxn ang="0">
                      <a:pos x="52" y="91"/>
                    </a:cxn>
                    <a:cxn ang="0">
                      <a:pos x="45" y="89"/>
                    </a:cxn>
                    <a:cxn ang="0">
                      <a:pos x="44" y="89"/>
                    </a:cxn>
                    <a:cxn ang="0">
                      <a:pos x="44" y="89"/>
                    </a:cxn>
                    <a:cxn ang="0">
                      <a:pos x="43" y="89"/>
                    </a:cxn>
                    <a:cxn ang="0">
                      <a:pos x="42" y="89"/>
                    </a:cxn>
                    <a:cxn ang="0">
                      <a:pos x="42" y="89"/>
                    </a:cxn>
                    <a:cxn ang="0">
                      <a:pos x="42" y="89"/>
                    </a:cxn>
                    <a:cxn ang="0">
                      <a:pos x="30" y="92"/>
                    </a:cxn>
                    <a:cxn ang="0">
                      <a:pos x="32" y="90"/>
                    </a:cxn>
                    <a:cxn ang="0">
                      <a:pos x="36" y="86"/>
                    </a:cxn>
                    <a:cxn ang="0">
                      <a:pos x="31" y="83"/>
                    </a:cxn>
                    <a:cxn ang="0">
                      <a:pos x="8" y="50"/>
                    </a:cxn>
                    <a:cxn ang="0">
                      <a:pos x="25" y="20"/>
                    </a:cxn>
                    <a:cxn ang="0">
                      <a:pos x="69" y="8"/>
                    </a:cxn>
                    <a:cxn ang="0">
                      <a:pos x="113" y="20"/>
                    </a:cxn>
                    <a:cxn ang="0">
                      <a:pos x="130" y="50"/>
                    </a:cxn>
                    <a:cxn ang="0">
                      <a:pos x="113" y="80"/>
                    </a:cxn>
                    <a:cxn ang="0">
                      <a:pos x="35" y="73"/>
                    </a:cxn>
                    <a:cxn ang="0">
                      <a:pos x="45" y="73"/>
                    </a:cxn>
                    <a:cxn ang="0">
                      <a:pos x="45" y="39"/>
                    </a:cxn>
                    <a:cxn ang="0">
                      <a:pos x="35" y="39"/>
                    </a:cxn>
                    <a:cxn ang="0">
                      <a:pos x="35" y="73"/>
                    </a:cxn>
                    <a:cxn ang="0">
                      <a:pos x="35" y="35"/>
                    </a:cxn>
                    <a:cxn ang="0">
                      <a:pos x="45" y="35"/>
                    </a:cxn>
                    <a:cxn ang="0">
                      <a:pos x="45" y="27"/>
                    </a:cxn>
                    <a:cxn ang="0">
                      <a:pos x="35" y="27"/>
                    </a:cxn>
                    <a:cxn ang="0">
                      <a:pos x="35" y="35"/>
                    </a:cxn>
                    <a:cxn ang="0">
                      <a:pos x="92" y="38"/>
                    </a:cxn>
                    <a:cxn ang="0">
                      <a:pos x="81" y="44"/>
                    </a:cxn>
                    <a:cxn ang="0">
                      <a:pos x="71" y="38"/>
                    </a:cxn>
                    <a:cxn ang="0">
                      <a:pos x="61" y="44"/>
                    </a:cxn>
                    <a:cxn ang="0">
                      <a:pos x="61" y="44"/>
                    </a:cxn>
                    <a:cxn ang="0">
                      <a:pos x="61" y="39"/>
                    </a:cxn>
                    <a:cxn ang="0">
                      <a:pos x="51" y="39"/>
                    </a:cxn>
                    <a:cxn ang="0">
                      <a:pos x="51" y="73"/>
                    </a:cxn>
                    <a:cxn ang="0">
                      <a:pos x="61" y="73"/>
                    </a:cxn>
                    <a:cxn ang="0">
                      <a:pos x="61" y="54"/>
                    </a:cxn>
                    <a:cxn ang="0">
                      <a:pos x="67" y="48"/>
                    </a:cxn>
                    <a:cxn ang="0">
                      <a:pos x="71" y="53"/>
                    </a:cxn>
                    <a:cxn ang="0">
                      <a:pos x="71" y="73"/>
                    </a:cxn>
                    <a:cxn ang="0">
                      <a:pos x="81" y="73"/>
                    </a:cxn>
                    <a:cxn ang="0">
                      <a:pos x="81" y="54"/>
                    </a:cxn>
                    <a:cxn ang="0">
                      <a:pos x="87" y="48"/>
                    </a:cxn>
                    <a:cxn ang="0">
                      <a:pos x="91" y="53"/>
                    </a:cxn>
                    <a:cxn ang="0">
                      <a:pos x="91" y="73"/>
                    </a:cxn>
                    <a:cxn ang="0">
                      <a:pos x="102" y="73"/>
                    </a:cxn>
                    <a:cxn ang="0">
                      <a:pos x="102" y="49"/>
                    </a:cxn>
                    <a:cxn ang="0">
                      <a:pos x="92" y="38"/>
                    </a:cxn>
                  </a:cxnLst>
                  <a:rect l="0" t="0" r="r" b="b"/>
                  <a:pathLst>
                    <a:path w="138" h="105">
                      <a:moveTo>
                        <a:pt x="69" y="0"/>
                      </a:moveTo>
                      <a:cubicBezTo>
                        <a:pt x="32" y="0"/>
                        <a:pt x="0" y="21"/>
                        <a:pt x="0" y="50"/>
                      </a:cubicBezTo>
                      <a:cubicBezTo>
                        <a:pt x="0" y="65"/>
                        <a:pt x="9" y="79"/>
                        <a:pt x="23" y="88"/>
                      </a:cubicBezTo>
                      <a:cubicBezTo>
                        <a:pt x="19" y="91"/>
                        <a:pt x="14" y="95"/>
                        <a:pt x="14" y="95"/>
                      </a:cubicBezTo>
                      <a:cubicBezTo>
                        <a:pt x="2" y="105"/>
                        <a:pt x="2" y="105"/>
                        <a:pt x="2" y="105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33" y="99"/>
                        <a:pt x="40" y="98"/>
                        <a:pt x="44" y="97"/>
                      </a:cubicBezTo>
                      <a:cubicBezTo>
                        <a:pt x="52" y="99"/>
                        <a:pt x="60" y="100"/>
                        <a:pt x="69" y="100"/>
                      </a:cubicBezTo>
                      <a:cubicBezTo>
                        <a:pt x="106" y="100"/>
                        <a:pt x="138" y="79"/>
                        <a:pt x="138" y="50"/>
                      </a:cubicBezTo>
                      <a:cubicBezTo>
                        <a:pt x="138" y="21"/>
                        <a:pt x="106" y="0"/>
                        <a:pt x="69" y="0"/>
                      </a:cubicBezTo>
                      <a:close/>
                      <a:moveTo>
                        <a:pt x="113" y="80"/>
                      </a:moveTo>
                      <a:cubicBezTo>
                        <a:pt x="102" y="87"/>
                        <a:pt x="86" y="92"/>
                        <a:pt x="69" y="92"/>
                      </a:cubicBezTo>
                      <a:cubicBezTo>
                        <a:pt x="63" y="92"/>
                        <a:pt x="57" y="92"/>
                        <a:pt x="52" y="91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3" y="89"/>
                        <a:pt x="43" y="89"/>
                        <a:pt x="43" y="8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1" y="89"/>
                        <a:pt x="37" y="90"/>
                        <a:pt x="30" y="92"/>
                      </a:cubicBezTo>
                      <a:cubicBezTo>
                        <a:pt x="31" y="91"/>
                        <a:pt x="32" y="90"/>
                        <a:pt x="32" y="90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1" y="83"/>
                        <a:pt x="31" y="83"/>
                        <a:pt x="31" y="83"/>
                      </a:cubicBezTo>
                      <a:cubicBezTo>
                        <a:pt x="17" y="75"/>
                        <a:pt x="8" y="63"/>
                        <a:pt x="8" y="50"/>
                      </a:cubicBezTo>
                      <a:cubicBezTo>
                        <a:pt x="8" y="39"/>
                        <a:pt x="14" y="28"/>
                        <a:pt x="25" y="20"/>
                      </a:cubicBezTo>
                      <a:cubicBezTo>
                        <a:pt x="36" y="13"/>
                        <a:pt x="52" y="8"/>
                        <a:pt x="69" y="8"/>
                      </a:cubicBezTo>
                      <a:cubicBezTo>
                        <a:pt x="86" y="8"/>
                        <a:pt x="102" y="13"/>
                        <a:pt x="113" y="20"/>
                      </a:cubicBezTo>
                      <a:cubicBezTo>
                        <a:pt x="124" y="28"/>
                        <a:pt x="130" y="39"/>
                        <a:pt x="130" y="50"/>
                      </a:cubicBezTo>
                      <a:cubicBezTo>
                        <a:pt x="130" y="61"/>
                        <a:pt x="124" y="72"/>
                        <a:pt x="113" y="80"/>
                      </a:cubicBezTo>
                      <a:close/>
                      <a:moveTo>
                        <a:pt x="35" y="73"/>
                      </a:moveTo>
                      <a:cubicBezTo>
                        <a:pt x="45" y="73"/>
                        <a:pt x="45" y="73"/>
                        <a:pt x="45" y="73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lnTo>
                        <a:pt x="35" y="73"/>
                      </a:lnTo>
                      <a:close/>
                      <a:moveTo>
                        <a:pt x="35" y="35"/>
                      </a:move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lnTo>
                        <a:pt x="35" y="35"/>
                      </a:lnTo>
                      <a:close/>
                      <a:moveTo>
                        <a:pt x="92" y="38"/>
                      </a:moveTo>
                      <a:cubicBezTo>
                        <a:pt x="86" y="38"/>
                        <a:pt x="83" y="40"/>
                        <a:pt x="81" y="44"/>
                      </a:cubicBezTo>
                      <a:cubicBezTo>
                        <a:pt x="78" y="39"/>
                        <a:pt x="75" y="38"/>
                        <a:pt x="71" y="38"/>
                      </a:cubicBezTo>
                      <a:cubicBezTo>
                        <a:pt x="66" y="38"/>
                        <a:pt x="63" y="41"/>
                        <a:pt x="61" y="44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39"/>
                        <a:pt x="61" y="39"/>
                        <a:pt x="61" y="3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61" y="73"/>
                        <a:pt x="61" y="73"/>
                        <a:pt x="61" y="73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1" y="50"/>
                        <a:pt x="63" y="48"/>
                        <a:pt x="67" y="48"/>
                      </a:cubicBezTo>
                      <a:cubicBezTo>
                        <a:pt x="70" y="48"/>
                        <a:pt x="71" y="50"/>
                        <a:pt x="71" y="53"/>
                      </a:cubicBezTo>
                      <a:cubicBezTo>
                        <a:pt x="71" y="73"/>
                        <a:pt x="71" y="73"/>
                        <a:pt x="71" y="73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0"/>
                        <a:pt x="83" y="48"/>
                        <a:pt x="87" y="48"/>
                      </a:cubicBezTo>
                      <a:cubicBezTo>
                        <a:pt x="90" y="48"/>
                        <a:pt x="91" y="50"/>
                        <a:pt x="91" y="53"/>
                      </a:cubicBezTo>
                      <a:cubicBezTo>
                        <a:pt x="91" y="73"/>
                        <a:pt x="91" y="73"/>
                        <a:pt x="91" y="73"/>
                      </a:cubicBezTo>
                      <a:cubicBezTo>
                        <a:pt x="102" y="73"/>
                        <a:pt x="102" y="73"/>
                        <a:pt x="102" y="73"/>
                      </a:cubicBezTo>
                      <a:cubicBezTo>
                        <a:pt x="102" y="49"/>
                        <a:pt x="102" y="49"/>
                        <a:pt x="102" y="49"/>
                      </a:cubicBezTo>
                      <a:cubicBezTo>
                        <a:pt x="102" y="41"/>
                        <a:pt x="97" y="38"/>
                        <a:pt x="92" y="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8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" name="Group 355"/>
              <p:cNvGrpSpPr/>
              <p:nvPr/>
            </p:nvGrpSpPr>
            <p:grpSpPr>
              <a:xfrm>
                <a:off x="8753760" y="6277804"/>
                <a:ext cx="579487" cy="579484"/>
                <a:chOff x="3286427" y="5111085"/>
                <a:chExt cx="927139" cy="927139"/>
              </a:xfrm>
              <a:effectLst>
                <a:reflection blurRad="6350" stA="52000" endA="300" endPos="35000" dir="5400000" sy="-100000" algn="bl" rotWithShape="0"/>
              </a:effectLst>
            </p:grpSpPr>
            <p:grpSp>
              <p:nvGrpSpPr>
                <p:cNvPr id="26" name="Group 383"/>
                <p:cNvGrpSpPr/>
                <p:nvPr/>
              </p:nvGrpSpPr>
              <p:grpSpPr>
                <a:xfrm>
                  <a:off x="3286427" y="5111085"/>
                  <a:ext cx="927139" cy="927139"/>
                  <a:chOff x="4651424" y="1577662"/>
                  <a:chExt cx="1342422" cy="1342422"/>
                </a:xfrm>
              </p:grpSpPr>
              <p:grpSp>
                <p:nvGrpSpPr>
                  <p:cNvPr id="27" name="Group 389"/>
                  <p:cNvGrpSpPr/>
                  <p:nvPr/>
                </p:nvGrpSpPr>
                <p:grpSpPr>
                  <a:xfrm>
                    <a:off x="4651424" y="1577662"/>
                    <a:ext cx="1342422" cy="1342422"/>
                    <a:chOff x="4651424" y="1563514"/>
                    <a:chExt cx="1281838" cy="1281838"/>
                  </a:xfrm>
                </p:grpSpPr>
                <p:sp>
                  <p:nvSpPr>
                    <p:cNvPr id="394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651424" y="1563514"/>
                      <a:ext cx="1281838" cy="128183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>
                            <a:alpha val="50000"/>
                          </a:schemeClr>
                        </a:gs>
                        <a:gs pos="100000">
                          <a:srgbClr val="969696">
                            <a:alpha val="0"/>
                          </a:srgbClr>
                        </a:gs>
                      </a:gsLst>
                      <a:lin ang="5400000" scaled="1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95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728271" y="1640361"/>
                      <a:ext cx="1128144" cy="1128144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000000">
                            <a:alpha val="50000"/>
                          </a:srgbClr>
                        </a:gs>
                        <a:gs pos="100000">
                          <a:srgbClr val="000000">
                            <a:alpha val="50000"/>
                          </a:srgbClr>
                        </a:gs>
                      </a:gsLst>
                      <a:lin ang="5400000" scaled="0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28" name="Group 390"/>
                  <p:cNvGrpSpPr/>
                  <p:nvPr/>
                </p:nvGrpSpPr>
                <p:grpSpPr>
                  <a:xfrm>
                    <a:off x="4801746" y="1727765"/>
                    <a:ext cx="1041778" cy="1042216"/>
                    <a:chOff x="4994852" y="4559018"/>
                    <a:chExt cx="1649800" cy="1650493"/>
                  </a:xfrm>
                </p:grpSpPr>
                <p:sp>
                  <p:nvSpPr>
                    <p:cNvPr id="392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994852" y="4559018"/>
                      <a:ext cx="1649800" cy="165049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587891">
                            <a:shade val="30000"/>
                            <a:satMod val="115000"/>
                          </a:srgbClr>
                        </a:gs>
                        <a:gs pos="50000">
                          <a:srgbClr val="587891">
                            <a:shade val="67500"/>
                            <a:satMod val="115000"/>
                          </a:srgbClr>
                        </a:gs>
                        <a:gs pos="100000">
                          <a:srgbClr val="587891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anchor="ctr" anchorCtr="0"/>
                    <a:lstStyle/>
                    <a:p>
                      <a:pPr algn="ctr"/>
                      <a:endParaRPr lang="en-US" sz="800" kern="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3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4326" y="4633090"/>
                      <a:ext cx="1190852" cy="8082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>
                            <a:alpha val="35001"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pPr defTabSz="640080">
                        <a:defRPr/>
                      </a:pPr>
                      <a:endParaRPr lang="en-US" sz="1300" kern="0" dirty="0">
                        <a:solidFill>
                          <a:sysClr val="windowText" lastClr="000000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</p:grpSp>
            <p:grpSp>
              <p:nvGrpSpPr>
                <p:cNvPr id="29" name="Group 283"/>
                <p:cNvGrpSpPr/>
                <p:nvPr/>
              </p:nvGrpSpPr>
              <p:grpSpPr bwMode="auto">
                <a:xfrm>
                  <a:off x="3485985" y="5359820"/>
                  <a:ext cx="530843" cy="434640"/>
                  <a:chOff x="-215900" y="2974975"/>
                  <a:chExt cx="342900" cy="252413"/>
                </a:xfr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386" name="Freeform 8"/>
                  <p:cNvSpPr>
                    <a:spLocks/>
                  </p:cNvSpPr>
                  <p:nvPr/>
                </p:nvSpPr>
                <p:spPr bwMode="auto">
                  <a:xfrm>
                    <a:off x="-165100" y="3059113"/>
                    <a:ext cx="53975" cy="76200"/>
                  </a:xfrm>
                  <a:custGeom>
                    <a:avLst/>
                    <a:gdLst/>
                    <a:ahLst/>
                    <a:cxnLst>
                      <a:cxn ang="0">
                        <a:pos x="10" y="132"/>
                      </a:cxn>
                      <a:cxn ang="0">
                        <a:pos x="57" y="145"/>
                      </a:cxn>
                      <a:cxn ang="0">
                        <a:pos x="80" y="130"/>
                      </a:cxn>
                      <a:cxn ang="0">
                        <a:pos x="54" y="110"/>
                      </a:cxn>
                      <a:cxn ang="0">
                        <a:pos x="4" y="58"/>
                      </a:cxn>
                      <a:cxn ang="0">
                        <a:pos x="76" y="0"/>
                      </a:cxn>
                      <a:cxn ang="0">
                        <a:pos x="125" y="10"/>
                      </a:cxn>
                      <a:cxn ang="0">
                        <a:pos x="115" y="48"/>
                      </a:cxn>
                      <a:cxn ang="0">
                        <a:pos x="77" y="38"/>
                      </a:cxn>
                      <a:cxn ang="0">
                        <a:pos x="57" y="52"/>
                      </a:cxn>
                      <a:cxn ang="0">
                        <a:pos x="85" y="72"/>
                      </a:cxn>
                      <a:cxn ang="0">
                        <a:pos x="133" y="126"/>
                      </a:cxn>
                      <a:cxn ang="0">
                        <a:pos x="57" y="183"/>
                      </a:cxn>
                      <a:cxn ang="0">
                        <a:pos x="0" y="171"/>
                      </a:cxn>
                      <a:cxn ang="0">
                        <a:pos x="10" y="132"/>
                      </a:cxn>
                    </a:cxnLst>
                    <a:rect l="0" t="0" r="r" b="b"/>
                    <a:pathLst>
                      <a:path w="133" h="183">
                        <a:moveTo>
                          <a:pt x="10" y="132"/>
                        </a:moveTo>
                        <a:cubicBezTo>
                          <a:pt x="20" y="138"/>
                          <a:pt x="40" y="145"/>
                          <a:pt x="57" y="145"/>
                        </a:cubicBezTo>
                        <a:cubicBezTo>
                          <a:pt x="73" y="145"/>
                          <a:pt x="80" y="139"/>
                          <a:pt x="80" y="130"/>
                        </a:cubicBezTo>
                        <a:cubicBezTo>
                          <a:pt x="80" y="121"/>
                          <a:pt x="75" y="117"/>
                          <a:pt x="54" y="110"/>
                        </a:cubicBezTo>
                        <a:cubicBezTo>
                          <a:pt x="18" y="98"/>
                          <a:pt x="4" y="78"/>
                          <a:pt x="4" y="58"/>
                        </a:cubicBezTo>
                        <a:cubicBezTo>
                          <a:pt x="4" y="25"/>
                          <a:pt x="32" y="0"/>
                          <a:pt x="76" y="0"/>
                        </a:cubicBezTo>
                        <a:cubicBezTo>
                          <a:pt x="96" y="0"/>
                          <a:pt x="114" y="5"/>
                          <a:pt x="125" y="10"/>
                        </a:cubicBezTo>
                        <a:cubicBezTo>
                          <a:pt x="115" y="48"/>
                          <a:pt x="115" y="48"/>
                          <a:pt x="115" y="48"/>
                        </a:cubicBezTo>
                        <a:cubicBezTo>
                          <a:pt x="107" y="43"/>
                          <a:pt x="92" y="38"/>
                          <a:pt x="77" y="38"/>
                        </a:cubicBezTo>
                        <a:cubicBezTo>
                          <a:pt x="64" y="38"/>
                          <a:pt x="57" y="43"/>
                          <a:pt x="57" y="52"/>
                        </a:cubicBezTo>
                        <a:cubicBezTo>
                          <a:pt x="57" y="60"/>
                          <a:pt x="63" y="65"/>
                          <a:pt x="85" y="72"/>
                        </a:cubicBezTo>
                        <a:cubicBezTo>
                          <a:pt x="118" y="84"/>
                          <a:pt x="132" y="100"/>
                          <a:pt x="133" y="126"/>
                        </a:cubicBezTo>
                        <a:cubicBezTo>
                          <a:pt x="133" y="159"/>
                          <a:pt x="107" y="183"/>
                          <a:pt x="57" y="183"/>
                        </a:cubicBezTo>
                        <a:cubicBezTo>
                          <a:pt x="34" y="183"/>
                          <a:pt x="13" y="178"/>
                          <a:pt x="0" y="171"/>
                        </a:cubicBezTo>
                        <a:lnTo>
                          <a:pt x="10" y="13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7" name="Freeform 10"/>
                  <p:cNvSpPr>
                    <a:spLocks/>
                  </p:cNvSpPr>
                  <p:nvPr/>
                </p:nvSpPr>
                <p:spPr bwMode="auto">
                  <a:xfrm>
                    <a:off x="25400" y="3059113"/>
                    <a:ext cx="55563" cy="76200"/>
                  </a:xfrm>
                  <a:custGeom>
                    <a:avLst/>
                    <a:gdLst/>
                    <a:ahLst/>
                    <a:cxnLst>
                      <a:cxn ang="0">
                        <a:pos x="10" y="132"/>
                      </a:cxn>
                      <a:cxn ang="0">
                        <a:pos x="57" y="145"/>
                      </a:cxn>
                      <a:cxn ang="0">
                        <a:pos x="80" y="130"/>
                      </a:cxn>
                      <a:cxn ang="0">
                        <a:pos x="54" y="110"/>
                      </a:cxn>
                      <a:cxn ang="0">
                        <a:pos x="5" y="58"/>
                      </a:cxn>
                      <a:cxn ang="0">
                        <a:pos x="76" y="0"/>
                      </a:cxn>
                      <a:cxn ang="0">
                        <a:pos x="125" y="10"/>
                      </a:cxn>
                      <a:cxn ang="0">
                        <a:pos x="116" y="48"/>
                      </a:cxn>
                      <a:cxn ang="0">
                        <a:pos x="78" y="38"/>
                      </a:cxn>
                      <a:cxn ang="0">
                        <a:pos x="57" y="52"/>
                      </a:cxn>
                      <a:cxn ang="0">
                        <a:pos x="85" y="72"/>
                      </a:cxn>
                      <a:cxn ang="0">
                        <a:pos x="133" y="126"/>
                      </a:cxn>
                      <a:cxn ang="0">
                        <a:pos x="57" y="183"/>
                      </a:cxn>
                      <a:cxn ang="0">
                        <a:pos x="0" y="171"/>
                      </a:cxn>
                      <a:cxn ang="0">
                        <a:pos x="10" y="132"/>
                      </a:cxn>
                    </a:cxnLst>
                    <a:rect l="0" t="0" r="r" b="b"/>
                    <a:pathLst>
                      <a:path w="133" h="183">
                        <a:moveTo>
                          <a:pt x="10" y="132"/>
                        </a:moveTo>
                        <a:cubicBezTo>
                          <a:pt x="20" y="138"/>
                          <a:pt x="41" y="145"/>
                          <a:pt x="57" y="145"/>
                        </a:cubicBezTo>
                        <a:cubicBezTo>
                          <a:pt x="73" y="145"/>
                          <a:pt x="80" y="139"/>
                          <a:pt x="80" y="130"/>
                        </a:cubicBezTo>
                        <a:cubicBezTo>
                          <a:pt x="80" y="121"/>
                          <a:pt x="75" y="117"/>
                          <a:pt x="54" y="110"/>
                        </a:cubicBezTo>
                        <a:cubicBezTo>
                          <a:pt x="18" y="98"/>
                          <a:pt x="4" y="78"/>
                          <a:pt x="5" y="58"/>
                        </a:cubicBezTo>
                        <a:cubicBezTo>
                          <a:pt x="5" y="25"/>
                          <a:pt x="33" y="0"/>
                          <a:pt x="76" y="0"/>
                        </a:cubicBezTo>
                        <a:cubicBezTo>
                          <a:pt x="96" y="0"/>
                          <a:pt x="115" y="5"/>
                          <a:pt x="125" y="10"/>
                        </a:cubicBezTo>
                        <a:cubicBezTo>
                          <a:pt x="116" y="48"/>
                          <a:pt x="116" y="48"/>
                          <a:pt x="116" y="48"/>
                        </a:cubicBezTo>
                        <a:cubicBezTo>
                          <a:pt x="108" y="43"/>
                          <a:pt x="93" y="38"/>
                          <a:pt x="78" y="38"/>
                        </a:cubicBezTo>
                        <a:cubicBezTo>
                          <a:pt x="65" y="38"/>
                          <a:pt x="57" y="43"/>
                          <a:pt x="57" y="52"/>
                        </a:cubicBezTo>
                        <a:cubicBezTo>
                          <a:pt x="57" y="60"/>
                          <a:pt x="64" y="65"/>
                          <a:pt x="85" y="72"/>
                        </a:cubicBezTo>
                        <a:cubicBezTo>
                          <a:pt x="119" y="84"/>
                          <a:pt x="133" y="100"/>
                          <a:pt x="133" y="126"/>
                        </a:cubicBezTo>
                        <a:cubicBezTo>
                          <a:pt x="133" y="159"/>
                          <a:pt x="107" y="183"/>
                          <a:pt x="57" y="183"/>
                        </a:cubicBezTo>
                        <a:cubicBezTo>
                          <a:pt x="34" y="183"/>
                          <a:pt x="14" y="178"/>
                          <a:pt x="0" y="171"/>
                        </a:cubicBezTo>
                        <a:lnTo>
                          <a:pt x="10" y="13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8" name="Freeform 9"/>
                  <p:cNvSpPr>
                    <a:spLocks/>
                  </p:cNvSpPr>
                  <p:nvPr/>
                </p:nvSpPr>
                <p:spPr bwMode="auto">
                  <a:xfrm>
                    <a:off x="-98425" y="3059113"/>
                    <a:ext cx="111125" cy="74613"/>
                  </a:xfrm>
                  <a:custGeom>
                    <a:avLst/>
                    <a:gdLst/>
                    <a:ahLst/>
                    <a:cxnLst>
                      <a:cxn ang="0">
                        <a:pos x="1" y="60"/>
                      </a:cxn>
                      <a:cxn ang="0">
                        <a:pos x="0" y="4"/>
                      </a:cxn>
                      <a:cxn ang="0">
                        <a:pos x="46" y="4"/>
                      </a:cxn>
                      <a:cxn ang="0">
                        <a:pos x="48" y="28"/>
                      </a:cxn>
                      <a:cxn ang="0">
                        <a:pos x="49" y="28"/>
                      </a:cxn>
                      <a:cxn ang="0">
                        <a:pos x="102" y="0"/>
                      </a:cxn>
                      <a:cxn ang="0">
                        <a:pos x="150" y="30"/>
                      </a:cxn>
                      <a:cxn ang="0">
                        <a:pos x="151" y="30"/>
                      </a:cxn>
                      <a:cxn ang="0">
                        <a:pos x="174" y="9"/>
                      </a:cxn>
                      <a:cxn ang="0">
                        <a:pos x="207" y="0"/>
                      </a:cxn>
                      <a:cxn ang="0">
                        <a:pos x="266" y="76"/>
                      </a:cxn>
                      <a:cxn ang="0">
                        <a:pos x="266" y="179"/>
                      </a:cxn>
                      <a:cxn ang="0">
                        <a:pos x="213" y="179"/>
                      </a:cxn>
                      <a:cxn ang="0">
                        <a:pos x="213" y="84"/>
                      </a:cxn>
                      <a:cxn ang="0">
                        <a:pos x="187" y="44"/>
                      </a:cxn>
                      <a:cxn ang="0">
                        <a:pos x="162" y="63"/>
                      </a:cxn>
                      <a:cxn ang="0">
                        <a:pos x="160" y="77"/>
                      </a:cxn>
                      <a:cxn ang="0">
                        <a:pos x="160" y="179"/>
                      </a:cxn>
                      <a:cxn ang="0">
                        <a:pos x="107" y="179"/>
                      </a:cxn>
                      <a:cxn ang="0">
                        <a:pos x="107" y="81"/>
                      </a:cxn>
                      <a:cxn ang="0">
                        <a:pos x="82" y="44"/>
                      </a:cxn>
                      <a:cxn ang="0">
                        <a:pos x="57" y="64"/>
                      </a:cxn>
                      <a:cxn ang="0">
                        <a:pos x="54" y="77"/>
                      </a:cxn>
                      <a:cxn ang="0">
                        <a:pos x="54" y="179"/>
                      </a:cxn>
                      <a:cxn ang="0">
                        <a:pos x="1" y="179"/>
                      </a:cxn>
                      <a:cxn ang="0">
                        <a:pos x="1" y="60"/>
                      </a:cxn>
                    </a:cxnLst>
                    <a:rect l="0" t="0" r="r" b="b"/>
                    <a:pathLst>
                      <a:path w="266" h="179">
                        <a:moveTo>
                          <a:pt x="1" y="60"/>
                        </a:moveTo>
                        <a:cubicBezTo>
                          <a:pt x="1" y="38"/>
                          <a:pt x="1" y="19"/>
                          <a:pt x="0" y="4"/>
                        </a:cubicBez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8" y="28"/>
                          <a:pt x="48" y="28"/>
                          <a:pt x="48" y="28"/>
                        </a:cubicBezTo>
                        <a:cubicBezTo>
                          <a:pt x="49" y="28"/>
                          <a:pt x="49" y="28"/>
                          <a:pt x="49" y="28"/>
                        </a:cubicBezTo>
                        <a:cubicBezTo>
                          <a:pt x="57" y="17"/>
                          <a:pt x="72" y="0"/>
                          <a:pt x="102" y="0"/>
                        </a:cubicBezTo>
                        <a:cubicBezTo>
                          <a:pt x="125" y="0"/>
                          <a:pt x="143" y="12"/>
                          <a:pt x="150" y="30"/>
                        </a:cubicBezTo>
                        <a:cubicBezTo>
                          <a:pt x="151" y="30"/>
                          <a:pt x="151" y="30"/>
                          <a:pt x="151" y="30"/>
                        </a:cubicBezTo>
                        <a:cubicBezTo>
                          <a:pt x="158" y="21"/>
                          <a:pt x="165" y="14"/>
                          <a:pt x="174" y="9"/>
                        </a:cubicBezTo>
                        <a:cubicBezTo>
                          <a:pt x="183" y="3"/>
                          <a:pt x="194" y="0"/>
                          <a:pt x="207" y="0"/>
                        </a:cubicBezTo>
                        <a:cubicBezTo>
                          <a:pt x="241" y="0"/>
                          <a:pt x="266" y="24"/>
                          <a:pt x="266" y="76"/>
                        </a:cubicBezTo>
                        <a:cubicBezTo>
                          <a:pt x="266" y="179"/>
                          <a:pt x="266" y="179"/>
                          <a:pt x="266" y="179"/>
                        </a:cubicBezTo>
                        <a:cubicBezTo>
                          <a:pt x="213" y="179"/>
                          <a:pt x="213" y="179"/>
                          <a:pt x="213" y="179"/>
                        </a:cubicBezTo>
                        <a:cubicBezTo>
                          <a:pt x="213" y="84"/>
                          <a:pt x="213" y="84"/>
                          <a:pt x="213" y="84"/>
                        </a:cubicBezTo>
                        <a:cubicBezTo>
                          <a:pt x="213" y="59"/>
                          <a:pt x="205" y="44"/>
                          <a:pt x="187" y="44"/>
                        </a:cubicBezTo>
                        <a:cubicBezTo>
                          <a:pt x="175" y="44"/>
                          <a:pt x="166" y="52"/>
                          <a:pt x="162" y="63"/>
                        </a:cubicBezTo>
                        <a:cubicBezTo>
                          <a:pt x="161" y="67"/>
                          <a:pt x="160" y="72"/>
                          <a:pt x="160" y="77"/>
                        </a:cubicBezTo>
                        <a:cubicBezTo>
                          <a:pt x="160" y="179"/>
                          <a:pt x="160" y="179"/>
                          <a:pt x="160" y="179"/>
                        </a:cubicBezTo>
                        <a:cubicBezTo>
                          <a:pt x="107" y="179"/>
                          <a:pt x="107" y="179"/>
                          <a:pt x="107" y="179"/>
                        </a:cubicBezTo>
                        <a:cubicBezTo>
                          <a:pt x="107" y="81"/>
                          <a:pt x="107" y="81"/>
                          <a:pt x="107" y="81"/>
                        </a:cubicBezTo>
                        <a:cubicBezTo>
                          <a:pt x="107" y="59"/>
                          <a:pt x="99" y="44"/>
                          <a:pt x="82" y="44"/>
                        </a:cubicBezTo>
                        <a:cubicBezTo>
                          <a:pt x="68" y="44"/>
                          <a:pt x="60" y="55"/>
                          <a:pt x="57" y="64"/>
                        </a:cubicBezTo>
                        <a:cubicBezTo>
                          <a:pt x="55" y="68"/>
                          <a:pt x="54" y="73"/>
                          <a:pt x="54" y="77"/>
                        </a:cubicBezTo>
                        <a:cubicBezTo>
                          <a:pt x="54" y="179"/>
                          <a:pt x="54" y="179"/>
                          <a:pt x="54" y="179"/>
                        </a:cubicBezTo>
                        <a:cubicBezTo>
                          <a:pt x="1" y="179"/>
                          <a:pt x="1" y="179"/>
                          <a:pt x="1" y="179"/>
                        </a:cubicBezTo>
                        <a:lnTo>
                          <a:pt x="1" y="6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9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-215900" y="2974975"/>
                    <a:ext cx="342900" cy="252413"/>
                  </a:xfrm>
                  <a:custGeom>
                    <a:avLst/>
                    <a:gdLst/>
                    <a:ahLst/>
                    <a:cxnLst>
                      <a:cxn ang="0">
                        <a:pos x="414" y="0"/>
                      </a:cxn>
                      <a:cxn ang="0">
                        <a:pos x="0" y="292"/>
                      </a:cxn>
                      <a:cxn ang="0">
                        <a:pos x="140" y="513"/>
                      </a:cxn>
                      <a:cxn ang="0">
                        <a:pos x="86" y="555"/>
                      </a:cxn>
                      <a:cxn ang="0">
                        <a:pos x="14" y="612"/>
                      </a:cxn>
                      <a:cxn ang="0">
                        <a:pos x="104" y="596"/>
                      </a:cxn>
                      <a:cxn ang="0">
                        <a:pos x="266" y="567"/>
                      </a:cxn>
                      <a:cxn ang="0">
                        <a:pos x="414" y="585"/>
                      </a:cxn>
                      <a:cxn ang="0">
                        <a:pos x="828" y="292"/>
                      </a:cxn>
                      <a:cxn ang="0">
                        <a:pos x="414" y="0"/>
                      </a:cxn>
                      <a:cxn ang="0">
                        <a:pos x="680" y="468"/>
                      </a:cxn>
                      <a:cxn ang="0">
                        <a:pos x="414" y="537"/>
                      </a:cxn>
                      <a:cxn ang="0">
                        <a:pos x="313" y="531"/>
                      </a:cxn>
                      <a:cxn ang="0">
                        <a:pos x="270" y="519"/>
                      </a:cxn>
                      <a:cxn ang="0">
                        <a:pos x="266" y="519"/>
                      </a:cxn>
                      <a:cxn ang="0">
                        <a:pos x="266" y="519"/>
                      </a:cxn>
                      <a:cxn ang="0">
                        <a:pos x="259" y="519"/>
                      </a:cxn>
                      <a:cxn ang="0">
                        <a:pos x="252" y="519"/>
                      </a:cxn>
                      <a:cxn ang="0">
                        <a:pos x="252" y="519"/>
                      </a:cxn>
                      <a:cxn ang="0">
                        <a:pos x="252" y="519"/>
                      </a:cxn>
                      <a:cxn ang="0">
                        <a:pos x="180" y="537"/>
                      </a:cxn>
                      <a:cxn ang="0">
                        <a:pos x="194" y="526"/>
                      </a:cxn>
                      <a:cxn ang="0">
                        <a:pos x="216" y="502"/>
                      </a:cxn>
                      <a:cxn ang="0">
                        <a:pos x="187" y="484"/>
                      </a:cxn>
                      <a:cxn ang="0">
                        <a:pos x="50" y="292"/>
                      </a:cxn>
                      <a:cxn ang="0">
                        <a:pos x="151" y="117"/>
                      </a:cxn>
                      <a:cxn ang="0">
                        <a:pos x="414" y="47"/>
                      </a:cxn>
                      <a:cxn ang="0">
                        <a:pos x="680" y="117"/>
                      </a:cxn>
                      <a:cxn ang="0">
                        <a:pos x="781" y="292"/>
                      </a:cxn>
                      <a:cxn ang="0">
                        <a:pos x="680" y="468"/>
                      </a:cxn>
                    </a:cxnLst>
                    <a:rect l="0" t="0" r="r" b="b"/>
                    <a:pathLst>
                      <a:path w="828" h="612">
                        <a:moveTo>
                          <a:pt x="414" y="0"/>
                        </a:moveTo>
                        <a:cubicBezTo>
                          <a:pt x="194" y="0"/>
                          <a:pt x="0" y="124"/>
                          <a:pt x="0" y="292"/>
                        </a:cubicBezTo>
                        <a:cubicBezTo>
                          <a:pt x="0" y="380"/>
                          <a:pt x="54" y="461"/>
                          <a:pt x="140" y="513"/>
                        </a:cubicBezTo>
                        <a:cubicBezTo>
                          <a:pt x="115" y="531"/>
                          <a:pt x="86" y="555"/>
                          <a:pt x="86" y="555"/>
                        </a:cubicBezTo>
                        <a:cubicBezTo>
                          <a:pt x="14" y="612"/>
                          <a:pt x="14" y="612"/>
                          <a:pt x="14" y="612"/>
                        </a:cubicBezTo>
                        <a:cubicBezTo>
                          <a:pt x="104" y="596"/>
                          <a:pt x="104" y="596"/>
                          <a:pt x="104" y="596"/>
                        </a:cubicBezTo>
                        <a:cubicBezTo>
                          <a:pt x="198" y="578"/>
                          <a:pt x="241" y="571"/>
                          <a:pt x="266" y="567"/>
                        </a:cubicBezTo>
                        <a:cubicBezTo>
                          <a:pt x="313" y="578"/>
                          <a:pt x="360" y="585"/>
                          <a:pt x="414" y="585"/>
                        </a:cubicBezTo>
                        <a:cubicBezTo>
                          <a:pt x="637" y="585"/>
                          <a:pt x="828" y="461"/>
                          <a:pt x="828" y="292"/>
                        </a:cubicBezTo>
                        <a:cubicBezTo>
                          <a:pt x="828" y="124"/>
                          <a:pt x="637" y="0"/>
                          <a:pt x="414" y="0"/>
                        </a:cubicBezTo>
                        <a:close/>
                        <a:moveTo>
                          <a:pt x="680" y="468"/>
                        </a:moveTo>
                        <a:cubicBezTo>
                          <a:pt x="612" y="508"/>
                          <a:pt x="518" y="537"/>
                          <a:pt x="414" y="537"/>
                        </a:cubicBezTo>
                        <a:cubicBezTo>
                          <a:pt x="378" y="537"/>
                          <a:pt x="342" y="537"/>
                          <a:pt x="313" y="531"/>
                        </a:cubicBezTo>
                        <a:cubicBezTo>
                          <a:pt x="270" y="519"/>
                          <a:pt x="270" y="519"/>
                          <a:pt x="270" y="519"/>
                        </a:cubicBezTo>
                        <a:cubicBezTo>
                          <a:pt x="266" y="519"/>
                          <a:pt x="266" y="519"/>
                          <a:pt x="266" y="519"/>
                        </a:cubicBezTo>
                        <a:cubicBezTo>
                          <a:pt x="266" y="519"/>
                          <a:pt x="266" y="519"/>
                          <a:pt x="266" y="519"/>
                        </a:cubicBezTo>
                        <a:cubicBezTo>
                          <a:pt x="259" y="519"/>
                          <a:pt x="259" y="519"/>
                          <a:pt x="259" y="519"/>
                        </a:cubicBezTo>
                        <a:cubicBezTo>
                          <a:pt x="252" y="519"/>
                          <a:pt x="252" y="519"/>
                          <a:pt x="252" y="519"/>
                        </a:cubicBezTo>
                        <a:cubicBezTo>
                          <a:pt x="252" y="519"/>
                          <a:pt x="252" y="519"/>
                          <a:pt x="252" y="519"/>
                        </a:cubicBezTo>
                        <a:cubicBezTo>
                          <a:pt x="252" y="519"/>
                          <a:pt x="252" y="519"/>
                          <a:pt x="252" y="519"/>
                        </a:cubicBezTo>
                        <a:cubicBezTo>
                          <a:pt x="248" y="519"/>
                          <a:pt x="223" y="526"/>
                          <a:pt x="180" y="537"/>
                        </a:cubicBezTo>
                        <a:cubicBezTo>
                          <a:pt x="187" y="531"/>
                          <a:pt x="194" y="526"/>
                          <a:pt x="194" y="526"/>
                        </a:cubicBezTo>
                        <a:cubicBezTo>
                          <a:pt x="216" y="502"/>
                          <a:pt x="216" y="502"/>
                          <a:pt x="216" y="502"/>
                        </a:cubicBezTo>
                        <a:cubicBezTo>
                          <a:pt x="187" y="484"/>
                          <a:pt x="187" y="484"/>
                          <a:pt x="187" y="484"/>
                        </a:cubicBezTo>
                        <a:cubicBezTo>
                          <a:pt x="104" y="439"/>
                          <a:pt x="50" y="369"/>
                          <a:pt x="50" y="292"/>
                        </a:cubicBezTo>
                        <a:cubicBezTo>
                          <a:pt x="50" y="227"/>
                          <a:pt x="86" y="164"/>
                          <a:pt x="151" y="117"/>
                        </a:cubicBezTo>
                        <a:cubicBezTo>
                          <a:pt x="216" y="76"/>
                          <a:pt x="313" y="47"/>
                          <a:pt x="414" y="47"/>
                        </a:cubicBezTo>
                        <a:cubicBezTo>
                          <a:pt x="518" y="47"/>
                          <a:pt x="612" y="76"/>
                          <a:pt x="680" y="117"/>
                        </a:cubicBezTo>
                        <a:cubicBezTo>
                          <a:pt x="745" y="164"/>
                          <a:pt x="781" y="227"/>
                          <a:pt x="781" y="292"/>
                        </a:cubicBezTo>
                        <a:cubicBezTo>
                          <a:pt x="781" y="355"/>
                          <a:pt x="745" y="421"/>
                          <a:pt x="680" y="46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 dirty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0" name="Group 356"/>
              <p:cNvGrpSpPr/>
              <p:nvPr/>
            </p:nvGrpSpPr>
            <p:grpSpPr>
              <a:xfrm>
                <a:off x="10371239" y="4732946"/>
                <a:ext cx="579487" cy="579484"/>
                <a:chOff x="7790913" y="2801957"/>
                <a:chExt cx="927139" cy="927139"/>
              </a:xfrm>
            </p:grpSpPr>
            <p:grpSp>
              <p:nvGrpSpPr>
                <p:cNvPr id="31" name="Group 375"/>
                <p:cNvGrpSpPr/>
                <p:nvPr/>
              </p:nvGrpSpPr>
              <p:grpSpPr>
                <a:xfrm>
                  <a:off x="7790913" y="2801957"/>
                  <a:ext cx="927139" cy="927139"/>
                  <a:chOff x="4651424" y="1577662"/>
                  <a:chExt cx="1342422" cy="1342422"/>
                </a:xfrm>
              </p:grpSpPr>
              <p:grpSp>
                <p:nvGrpSpPr>
                  <p:cNvPr id="32" name="Group 377"/>
                  <p:cNvGrpSpPr/>
                  <p:nvPr/>
                </p:nvGrpSpPr>
                <p:grpSpPr>
                  <a:xfrm>
                    <a:off x="4651424" y="1577662"/>
                    <a:ext cx="1342422" cy="1342422"/>
                    <a:chOff x="4651424" y="1563514"/>
                    <a:chExt cx="1281838" cy="1281838"/>
                  </a:xfrm>
                </p:grpSpPr>
                <p:sp>
                  <p:nvSpPr>
                    <p:cNvPr id="382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651424" y="1563514"/>
                      <a:ext cx="1281838" cy="128183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>
                            <a:alpha val="50000"/>
                          </a:schemeClr>
                        </a:gs>
                        <a:gs pos="100000">
                          <a:srgbClr val="969696">
                            <a:alpha val="0"/>
                          </a:srgbClr>
                        </a:gs>
                      </a:gsLst>
                      <a:lin ang="5400000" scaled="1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83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728271" y="1640361"/>
                      <a:ext cx="1128144" cy="1128144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000000">
                            <a:alpha val="50000"/>
                          </a:srgbClr>
                        </a:gs>
                        <a:gs pos="100000">
                          <a:srgbClr val="000000">
                            <a:alpha val="50000"/>
                          </a:srgbClr>
                        </a:gs>
                      </a:gsLst>
                      <a:lin ang="5400000" scaled="0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3" name="Group 378"/>
                  <p:cNvGrpSpPr/>
                  <p:nvPr/>
                </p:nvGrpSpPr>
                <p:grpSpPr>
                  <a:xfrm>
                    <a:off x="4801746" y="1727765"/>
                    <a:ext cx="1041778" cy="1042216"/>
                    <a:chOff x="4994852" y="4559018"/>
                    <a:chExt cx="1649800" cy="1650493"/>
                  </a:xfrm>
                </p:grpSpPr>
                <p:sp>
                  <p:nvSpPr>
                    <p:cNvPr id="380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994852" y="4559018"/>
                      <a:ext cx="1649800" cy="165049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587891">
                            <a:shade val="30000"/>
                            <a:satMod val="115000"/>
                          </a:srgbClr>
                        </a:gs>
                        <a:gs pos="50000">
                          <a:srgbClr val="587891">
                            <a:shade val="67500"/>
                            <a:satMod val="115000"/>
                          </a:srgbClr>
                        </a:gs>
                        <a:gs pos="100000">
                          <a:srgbClr val="587891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anchor="ctr" anchorCtr="0"/>
                    <a:lstStyle/>
                    <a:p>
                      <a:pPr algn="ctr"/>
                      <a:endParaRPr lang="en-US" sz="800" kern="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1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4326" y="4633090"/>
                      <a:ext cx="1190852" cy="8082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>
                            <a:alpha val="35001"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pPr defTabSz="640080">
                        <a:defRPr/>
                      </a:pPr>
                      <a:endParaRPr lang="en-US" sz="1300" kern="0" dirty="0">
                        <a:solidFill>
                          <a:sysClr val="windowText" lastClr="000000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</p:grpSp>
            <p:sp>
              <p:nvSpPr>
                <p:cNvPr id="377" name="Freeform 46"/>
                <p:cNvSpPr>
                  <a:spLocks/>
                </p:cNvSpPr>
                <p:nvPr/>
              </p:nvSpPr>
              <p:spPr bwMode="auto">
                <a:xfrm>
                  <a:off x="7979395" y="3105600"/>
                  <a:ext cx="510495" cy="323400"/>
                </a:xfrm>
                <a:custGeom>
                  <a:avLst/>
                  <a:gdLst/>
                  <a:ahLst/>
                  <a:cxnLst>
                    <a:cxn ang="0">
                      <a:pos x="46" y="77"/>
                    </a:cxn>
                    <a:cxn ang="0">
                      <a:pos x="33" y="65"/>
                    </a:cxn>
                    <a:cxn ang="0">
                      <a:pos x="33" y="65"/>
                    </a:cxn>
                    <a:cxn ang="0">
                      <a:pos x="33" y="57"/>
                    </a:cxn>
                    <a:cxn ang="0">
                      <a:pos x="0" y="76"/>
                    </a:cxn>
                    <a:cxn ang="0">
                      <a:pos x="0" y="3"/>
                    </a:cxn>
                    <a:cxn ang="0">
                      <a:pos x="33" y="22"/>
                    </a:cxn>
                    <a:cxn ang="0">
                      <a:pos x="33" y="13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108" y="0"/>
                    </a:cxn>
                    <a:cxn ang="0">
                      <a:pos x="108" y="4"/>
                    </a:cxn>
                    <a:cxn ang="0">
                      <a:pos x="108" y="8"/>
                    </a:cxn>
                    <a:cxn ang="0">
                      <a:pos x="46" y="8"/>
                    </a:cxn>
                    <a:cxn ang="0">
                      <a:pos x="41" y="13"/>
                    </a:cxn>
                    <a:cxn ang="0">
                      <a:pos x="41" y="13"/>
                    </a:cxn>
                    <a:cxn ang="0">
                      <a:pos x="41" y="36"/>
                    </a:cxn>
                    <a:cxn ang="0">
                      <a:pos x="8" y="17"/>
                    </a:cxn>
                    <a:cxn ang="0">
                      <a:pos x="8" y="62"/>
                    </a:cxn>
                    <a:cxn ang="0">
                      <a:pos x="41" y="43"/>
                    </a:cxn>
                    <a:cxn ang="0">
                      <a:pos x="41" y="65"/>
                    </a:cxn>
                    <a:cxn ang="0">
                      <a:pos x="46" y="69"/>
                    </a:cxn>
                    <a:cxn ang="0">
                      <a:pos x="46" y="69"/>
                    </a:cxn>
                    <a:cxn ang="0">
                      <a:pos x="108" y="69"/>
                    </a:cxn>
                    <a:cxn ang="0">
                      <a:pos x="113" y="65"/>
                    </a:cxn>
                    <a:cxn ang="0">
                      <a:pos x="113" y="65"/>
                    </a:cxn>
                    <a:cxn ang="0">
                      <a:pos x="113" y="13"/>
                    </a:cxn>
                    <a:cxn ang="0">
                      <a:pos x="108" y="8"/>
                    </a:cxn>
                    <a:cxn ang="0">
                      <a:pos x="108" y="8"/>
                    </a:cxn>
                    <a:cxn ang="0">
                      <a:pos x="108" y="4"/>
                    </a:cxn>
                    <a:cxn ang="0">
                      <a:pos x="108" y="0"/>
                    </a:cxn>
                    <a:cxn ang="0">
                      <a:pos x="121" y="13"/>
                    </a:cxn>
                    <a:cxn ang="0">
                      <a:pos x="121" y="13"/>
                    </a:cxn>
                    <a:cxn ang="0">
                      <a:pos x="121" y="65"/>
                    </a:cxn>
                    <a:cxn ang="0">
                      <a:pos x="108" y="77"/>
                    </a:cxn>
                    <a:cxn ang="0">
                      <a:pos x="108" y="77"/>
                    </a:cxn>
                    <a:cxn ang="0">
                      <a:pos x="46" y="77"/>
                    </a:cxn>
                  </a:cxnLst>
                  <a:rect l="0" t="0" r="r" b="b"/>
                  <a:pathLst>
                    <a:path w="121" h="77">
                      <a:moveTo>
                        <a:pt x="46" y="77"/>
                      </a:moveTo>
                      <a:cubicBezTo>
                        <a:pt x="39" y="77"/>
                        <a:pt x="33" y="72"/>
                        <a:pt x="33" y="65"/>
                      </a:cubicBezTo>
                      <a:cubicBezTo>
                        <a:pt x="33" y="65"/>
                        <a:pt x="33" y="65"/>
                        <a:pt x="33" y="65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6"/>
                        <a:pt x="39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8"/>
                        <a:pt x="108" y="8"/>
                        <a:pt x="108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3" y="8"/>
                        <a:pt x="41" y="10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41" y="67"/>
                        <a:pt x="43" y="69"/>
                        <a:pt x="46" y="69"/>
                      </a:cubicBezTo>
                      <a:cubicBezTo>
                        <a:pt x="46" y="69"/>
                        <a:pt x="46" y="69"/>
                        <a:pt x="46" y="69"/>
                      </a:cubicBezTo>
                      <a:cubicBezTo>
                        <a:pt x="108" y="69"/>
                        <a:pt x="108" y="69"/>
                        <a:pt x="108" y="69"/>
                      </a:cubicBezTo>
                      <a:cubicBezTo>
                        <a:pt x="111" y="69"/>
                        <a:pt x="113" y="67"/>
                        <a:pt x="113" y="65"/>
                      </a:cubicBezTo>
                      <a:cubicBezTo>
                        <a:pt x="113" y="65"/>
                        <a:pt x="113" y="65"/>
                        <a:pt x="113" y="65"/>
                      </a:cubicBezTo>
                      <a:cubicBezTo>
                        <a:pt x="113" y="13"/>
                        <a:pt x="113" y="13"/>
                        <a:pt x="113" y="13"/>
                      </a:cubicBezTo>
                      <a:cubicBezTo>
                        <a:pt x="113" y="10"/>
                        <a:pt x="111" y="8"/>
                        <a:pt x="108" y="8"/>
                      </a:cubicBezTo>
                      <a:cubicBezTo>
                        <a:pt x="108" y="8"/>
                        <a:pt x="108" y="8"/>
                        <a:pt x="108" y="8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15" y="0"/>
                        <a:pt x="121" y="6"/>
                        <a:pt x="121" y="13"/>
                      </a:cubicBezTo>
                      <a:cubicBezTo>
                        <a:pt x="121" y="13"/>
                        <a:pt x="121" y="13"/>
                        <a:pt x="121" y="13"/>
                      </a:cubicBezTo>
                      <a:cubicBezTo>
                        <a:pt x="121" y="65"/>
                        <a:pt x="121" y="65"/>
                        <a:pt x="121" y="65"/>
                      </a:cubicBezTo>
                      <a:cubicBezTo>
                        <a:pt x="121" y="72"/>
                        <a:pt x="115" y="77"/>
                        <a:pt x="108" y="77"/>
                      </a:cubicBezTo>
                      <a:cubicBezTo>
                        <a:pt x="108" y="77"/>
                        <a:pt x="108" y="77"/>
                        <a:pt x="108" y="77"/>
                      </a:cubicBezTo>
                      <a:cubicBezTo>
                        <a:pt x="46" y="77"/>
                        <a:pt x="46" y="77"/>
                        <a:pt x="46" y="7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defRPr/>
                  </a:pPr>
                  <a:endParaRPr lang="en-US" kern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" name="Group 357"/>
              <p:cNvGrpSpPr/>
              <p:nvPr/>
            </p:nvGrpSpPr>
            <p:grpSpPr>
              <a:xfrm>
                <a:off x="9176289" y="5271161"/>
                <a:ext cx="579487" cy="579487"/>
                <a:chOff x="3324445" y="2857540"/>
                <a:chExt cx="927139" cy="927139"/>
              </a:xfrm>
            </p:grpSpPr>
            <p:grpSp>
              <p:nvGrpSpPr>
                <p:cNvPr id="35" name="Group 367"/>
                <p:cNvGrpSpPr/>
                <p:nvPr/>
              </p:nvGrpSpPr>
              <p:grpSpPr>
                <a:xfrm>
                  <a:off x="3324445" y="2857540"/>
                  <a:ext cx="927139" cy="927139"/>
                  <a:chOff x="4651424" y="1577662"/>
                  <a:chExt cx="1342422" cy="1342422"/>
                </a:xfrm>
              </p:grpSpPr>
              <p:grpSp>
                <p:nvGrpSpPr>
                  <p:cNvPr id="36" name="Group 369"/>
                  <p:cNvGrpSpPr/>
                  <p:nvPr/>
                </p:nvGrpSpPr>
                <p:grpSpPr>
                  <a:xfrm>
                    <a:off x="4651424" y="1577662"/>
                    <a:ext cx="1342422" cy="1342422"/>
                    <a:chOff x="4651424" y="1563514"/>
                    <a:chExt cx="1281838" cy="1281838"/>
                  </a:xfrm>
                </p:grpSpPr>
                <p:sp>
                  <p:nvSpPr>
                    <p:cNvPr id="374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651424" y="1563514"/>
                      <a:ext cx="1281838" cy="128183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>
                            <a:alpha val="50000"/>
                          </a:schemeClr>
                        </a:gs>
                        <a:gs pos="100000">
                          <a:srgbClr val="969696">
                            <a:alpha val="0"/>
                          </a:srgbClr>
                        </a:gs>
                      </a:gsLst>
                      <a:lin ang="5400000" scaled="1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75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728271" y="1640361"/>
                      <a:ext cx="1128144" cy="1128144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000000">
                            <a:alpha val="50000"/>
                          </a:srgbClr>
                        </a:gs>
                        <a:gs pos="100000">
                          <a:srgbClr val="000000">
                            <a:alpha val="50000"/>
                          </a:srgbClr>
                        </a:gs>
                      </a:gsLst>
                      <a:lin ang="5400000" scaled="0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7" name="Group 370"/>
                  <p:cNvGrpSpPr/>
                  <p:nvPr/>
                </p:nvGrpSpPr>
                <p:grpSpPr>
                  <a:xfrm>
                    <a:off x="4801746" y="1727765"/>
                    <a:ext cx="1041778" cy="1042216"/>
                    <a:chOff x="4994852" y="4559018"/>
                    <a:chExt cx="1649800" cy="1650493"/>
                  </a:xfrm>
                </p:grpSpPr>
                <p:sp>
                  <p:nvSpPr>
                    <p:cNvPr id="372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994852" y="4559018"/>
                      <a:ext cx="1649800" cy="165049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587891">
                            <a:shade val="30000"/>
                            <a:satMod val="115000"/>
                          </a:srgbClr>
                        </a:gs>
                        <a:gs pos="50000">
                          <a:srgbClr val="587891">
                            <a:shade val="67500"/>
                            <a:satMod val="115000"/>
                          </a:srgbClr>
                        </a:gs>
                        <a:gs pos="100000">
                          <a:srgbClr val="587891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anchor="ctr" anchorCtr="0"/>
                    <a:lstStyle/>
                    <a:p>
                      <a:pPr algn="ctr"/>
                      <a:endParaRPr lang="en-US" sz="800" kern="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3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4326" y="4633090"/>
                      <a:ext cx="1190852" cy="8082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>
                            <a:alpha val="35001"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pPr defTabSz="640080">
                        <a:defRPr/>
                      </a:pPr>
                      <a:endParaRPr lang="en-US" sz="1300" kern="0" dirty="0">
                        <a:solidFill>
                          <a:sysClr val="windowText" lastClr="000000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</p:grpSp>
            <p:sp>
              <p:nvSpPr>
                <p:cNvPr id="369" name="Freeform 73"/>
                <p:cNvSpPr>
                  <a:spLocks noEditPoints="1"/>
                </p:cNvSpPr>
                <p:nvPr/>
              </p:nvSpPr>
              <p:spPr bwMode="auto">
                <a:xfrm>
                  <a:off x="3526971" y="3079988"/>
                  <a:ext cx="509795" cy="468755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1" y="26"/>
                    </a:cxn>
                    <a:cxn ang="0">
                      <a:pos x="1" y="26"/>
                    </a:cxn>
                    <a:cxn ang="0">
                      <a:pos x="11" y="2"/>
                    </a:cxn>
                    <a:cxn ang="0">
                      <a:pos x="17" y="0"/>
                    </a:cxn>
                    <a:cxn ang="0">
                      <a:pos x="33" y="9"/>
                    </a:cxn>
                    <a:cxn ang="0">
                      <a:pos x="44" y="24"/>
                    </a:cxn>
                    <a:cxn ang="0">
                      <a:pos x="41" y="30"/>
                    </a:cxn>
                    <a:cxn ang="0">
                      <a:pos x="41" y="31"/>
                    </a:cxn>
                    <a:cxn ang="0">
                      <a:pos x="39" y="33"/>
                    </a:cxn>
                    <a:cxn ang="0">
                      <a:pos x="36" y="42"/>
                    </a:cxn>
                    <a:cxn ang="0">
                      <a:pos x="48" y="61"/>
                    </a:cxn>
                    <a:cxn ang="0">
                      <a:pos x="68" y="70"/>
                    </a:cxn>
                    <a:cxn ang="0">
                      <a:pos x="80" y="65"/>
                    </a:cxn>
                    <a:cxn ang="0">
                      <a:pos x="80" y="64"/>
                    </a:cxn>
                    <a:cxn ang="0">
                      <a:pos x="81" y="64"/>
                    </a:cxn>
                    <a:cxn ang="0">
                      <a:pos x="87" y="62"/>
                    </a:cxn>
                    <a:cxn ang="0">
                      <a:pos x="105" y="70"/>
                    </a:cxn>
                    <a:cxn ang="0">
                      <a:pos x="115" y="88"/>
                    </a:cxn>
                    <a:cxn ang="0">
                      <a:pos x="114" y="94"/>
                    </a:cxn>
                    <a:cxn ang="0">
                      <a:pos x="114" y="94"/>
                    </a:cxn>
                    <a:cxn ang="0">
                      <a:pos x="88" y="106"/>
                    </a:cxn>
                    <a:cxn ang="0">
                      <a:pos x="84" y="106"/>
                    </a:cxn>
                    <a:cxn ang="0">
                      <a:pos x="84" y="106"/>
                    </a:cxn>
                    <a:cxn ang="0">
                      <a:pos x="9" y="27"/>
                    </a:cxn>
                    <a:cxn ang="0">
                      <a:pos x="8" y="32"/>
                    </a:cxn>
                    <a:cxn ang="0">
                      <a:pos x="36" y="77"/>
                    </a:cxn>
                    <a:cxn ang="0">
                      <a:pos x="84" y="98"/>
                    </a:cxn>
                    <a:cxn ang="0">
                      <a:pos x="88" y="98"/>
                    </a:cxn>
                    <a:cxn ang="0">
                      <a:pos x="107" y="90"/>
                    </a:cxn>
                    <a:cxn ang="0">
                      <a:pos x="107" y="90"/>
                    </a:cxn>
                    <a:cxn ang="0">
                      <a:pos x="107" y="88"/>
                    </a:cxn>
                    <a:cxn ang="0">
                      <a:pos x="99" y="76"/>
                    </a:cxn>
                    <a:cxn ang="0">
                      <a:pos x="87" y="70"/>
                    </a:cxn>
                    <a:cxn ang="0">
                      <a:pos x="86" y="70"/>
                    </a:cxn>
                    <a:cxn ang="0">
                      <a:pos x="68" y="78"/>
                    </a:cxn>
                    <a:cxn ang="0">
                      <a:pos x="43" y="67"/>
                    </a:cxn>
                    <a:cxn ang="0">
                      <a:pos x="28" y="42"/>
                    </a:cxn>
                    <a:cxn ang="0">
                      <a:pos x="36" y="25"/>
                    </a:cxn>
                    <a:cxn ang="0">
                      <a:pos x="36" y="24"/>
                    </a:cxn>
                    <a:cxn ang="0">
                      <a:pos x="28" y="15"/>
                    </a:cxn>
                    <a:cxn ang="0">
                      <a:pos x="17" y="8"/>
                    </a:cxn>
                    <a:cxn ang="0">
                      <a:pos x="17" y="8"/>
                    </a:cxn>
                    <a:cxn ang="0">
                      <a:pos x="16" y="9"/>
                    </a:cxn>
                    <a:cxn ang="0">
                      <a:pos x="13" y="12"/>
                    </a:cxn>
                    <a:cxn ang="0">
                      <a:pos x="9" y="27"/>
                    </a:cxn>
                    <a:cxn ang="0">
                      <a:pos x="9" y="27"/>
                    </a:cxn>
                  </a:cxnLst>
                  <a:rect l="0" t="0" r="r" b="b"/>
                  <a:pathLst>
                    <a:path w="115" h="106">
                      <a:moveTo>
                        <a:pt x="30" y="83"/>
                      </a:moveTo>
                      <a:cubicBezTo>
                        <a:pt x="6" y="62"/>
                        <a:pt x="0" y="45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0"/>
                        <a:pt x="0" y="28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12"/>
                        <a:pt x="10" y="4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4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1" y="0"/>
                        <a:pt x="26" y="2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41" y="15"/>
                        <a:pt x="44" y="20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8"/>
                        <a:pt x="42" y="30"/>
                        <a:pt x="41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2"/>
                        <a:pt x="39" y="32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8" y="35"/>
                        <a:pt x="36" y="38"/>
                        <a:pt x="36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6"/>
                        <a:pt x="39" y="53"/>
                        <a:pt x="48" y="61"/>
                      </a:cubicBezTo>
                      <a:cubicBezTo>
                        <a:pt x="48" y="61"/>
                        <a:pt x="48" y="61"/>
                        <a:pt x="48" y="61"/>
                      </a:cubicBezTo>
                      <a:cubicBezTo>
                        <a:pt x="57" y="68"/>
                        <a:pt x="63" y="70"/>
                        <a:pt x="68" y="70"/>
                      </a:cubicBezTo>
                      <a:cubicBezTo>
                        <a:pt x="68" y="70"/>
                        <a:pt x="68" y="70"/>
                        <a:pt x="68" y="70"/>
                      </a:cubicBezTo>
                      <a:cubicBezTo>
                        <a:pt x="74" y="70"/>
                        <a:pt x="78" y="67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4"/>
                        <a:pt x="80" y="64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81" y="64"/>
                        <a:pt x="81" y="64"/>
                        <a:pt x="81" y="64"/>
                      </a:cubicBezTo>
                      <a:cubicBezTo>
                        <a:pt x="81" y="64"/>
                        <a:pt x="81" y="64"/>
                        <a:pt x="81" y="64"/>
                      </a:cubicBezTo>
                      <a:cubicBezTo>
                        <a:pt x="82" y="63"/>
                        <a:pt x="84" y="62"/>
                        <a:pt x="87" y="62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91" y="62"/>
                        <a:pt x="97" y="64"/>
                        <a:pt x="105" y="70"/>
                      </a:cubicBezTo>
                      <a:cubicBezTo>
                        <a:pt x="105" y="70"/>
                        <a:pt x="105" y="70"/>
                        <a:pt x="105" y="70"/>
                      </a:cubicBezTo>
                      <a:cubicBezTo>
                        <a:pt x="113" y="77"/>
                        <a:pt x="115" y="84"/>
                        <a:pt x="115" y="88"/>
                      </a:cubicBezTo>
                      <a:cubicBezTo>
                        <a:pt x="115" y="88"/>
                        <a:pt x="115" y="88"/>
                        <a:pt x="115" y="88"/>
                      </a:cubicBezTo>
                      <a:cubicBezTo>
                        <a:pt x="115" y="91"/>
                        <a:pt x="114" y="93"/>
                        <a:pt x="114" y="94"/>
                      </a:cubicBezTo>
                      <a:cubicBezTo>
                        <a:pt x="114" y="94"/>
                        <a:pt x="114" y="94"/>
                        <a:pt x="114" y="94"/>
                      </a:cubicBezTo>
                      <a:cubicBezTo>
                        <a:pt x="114" y="94"/>
                        <a:pt x="114" y="94"/>
                        <a:pt x="114" y="94"/>
                      </a:cubicBezTo>
                      <a:cubicBezTo>
                        <a:pt x="114" y="94"/>
                        <a:pt x="114" y="94"/>
                        <a:pt x="114" y="94"/>
                      </a:cubicBezTo>
                      <a:cubicBezTo>
                        <a:pt x="113" y="95"/>
                        <a:pt x="106" y="105"/>
                        <a:pt x="88" y="106"/>
                      </a:cubicBezTo>
                      <a:cubicBezTo>
                        <a:pt x="88" y="106"/>
                        <a:pt x="88" y="106"/>
                        <a:pt x="88" y="106"/>
                      </a:cubicBezTo>
                      <a:cubicBezTo>
                        <a:pt x="87" y="106"/>
                        <a:pt x="85" y="106"/>
                        <a:pt x="84" y="106"/>
                      </a:cubicBezTo>
                      <a:cubicBezTo>
                        <a:pt x="84" y="106"/>
                        <a:pt x="84" y="106"/>
                        <a:pt x="84" y="106"/>
                      </a:cubicBezTo>
                      <a:cubicBezTo>
                        <a:pt x="84" y="106"/>
                        <a:pt x="84" y="106"/>
                        <a:pt x="84" y="106"/>
                      </a:cubicBezTo>
                      <a:cubicBezTo>
                        <a:pt x="84" y="106"/>
                        <a:pt x="84" y="106"/>
                        <a:pt x="84" y="106"/>
                      </a:cubicBezTo>
                      <a:cubicBezTo>
                        <a:pt x="71" y="106"/>
                        <a:pt x="53" y="102"/>
                        <a:pt x="30" y="83"/>
                      </a:cubicBezTo>
                      <a:close/>
                      <a:moveTo>
                        <a:pt x="9" y="27"/>
                      </a:moveTo>
                      <a:cubicBezTo>
                        <a:pt x="8" y="28"/>
                        <a:pt x="8" y="30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42"/>
                        <a:pt x="12" y="57"/>
                        <a:pt x="36" y="77"/>
                      </a:cubicBezTo>
                      <a:cubicBezTo>
                        <a:pt x="36" y="77"/>
                        <a:pt x="36" y="77"/>
                        <a:pt x="36" y="77"/>
                      </a:cubicBezTo>
                      <a:cubicBezTo>
                        <a:pt x="58" y="95"/>
                        <a:pt x="73" y="98"/>
                        <a:pt x="84" y="98"/>
                      </a:cubicBezTo>
                      <a:cubicBezTo>
                        <a:pt x="84" y="98"/>
                        <a:pt x="84" y="98"/>
                        <a:pt x="84" y="98"/>
                      </a:cubicBezTo>
                      <a:cubicBezTo>
                        <a:pt x="85" y="98"/>
                        <a:pt x="86" y="98"/>
                        <a:pt x="88" y="98"/>
                      </a:cubicBezTo>
                      <a:cubicBezTo>
                        <a:pt x="88" y="98"/>
                        <a:pt x="88" y="98"/>
                        <a:pt x="88" y="98"/>
                      </a:cubicBezTo>
                      <a:cubicBezTo>
                        <a:pt x="101" y="97"/>
                        <a:pt x="106" y="91"/>
                        <a:pt x="107" y="90"/>
                      </a:cubicBezTo>
                      <a:cubicBezTo>
                        <a:pt x="107" y="90"/>
                        <a:pt x="107" y="90"/>
                        <a:pt x="107" y="90"/>
                      </a:cubicBezTo>
                      <a:cubicBezTo>
                        <a:pt x="107" y="90"/>
                        <a:pt x="107" y="90"/>
                        <a:pt x="107" y="90"/>
                      </a:cubicBezTo>
                      <a:cubicBezTo>
                        <a:pt x="107" y="90"/>
                        <a:pt x="107" y="90"/>
                        <a:pt x="107" y="90"/>
                      </a:cubicBezTo>
                      <a:cubicBezTo>
                        <a:pt x="107" y="89"/>
                        <a:pt x="107" y="89"/>
                        <a:pt x="107" y="88"/>
                      </a:cubicBezTo>
                      <a:cubicBezTo>
                        <a:pt x="107" y="88"/>
                        <a:pt x="107" y="88"/>
                        <a:pt x="107" y="88"/>
                      </a:cubicBezTo>
                      <a:cubicBezTo>
                        <a:pt x="107" y="86"/>
                        <a:pt x="106" y="82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3" y="71"/>
                        <a:pt x="89" y="70"/>
                        <a:pt x="87" y="70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87" y="70"/>
                        <a:pt x="86" y="70"/>
                        <a:pt x="86" y="70"/>
                      </a:cubicBezTo>
                      <a:cubicBezTo>
                        <a:pt x="86" y="70"/>
                        <a:pt x="86" y="70"/>
                        <a:pt x="86" y="70"/>
                      </a:cubicBezTo>
                      <a:cubicBezTo>
                        <a:pt x="84" y="72"/>
                        <a:pt x="78" y="78"/>
                        <a:pt x="68" y="78"/>
                      </a:cubicBezTo>
                      <a:cubicBezTo>
                        <a:pt x="68" y="78"/>
                        <a:pt x="68" y="78"/>
                        <a:pt x="68" y="78"/>
                      </a:cubicBezTo>
                      <a:cubicBezTo>
                        <a:pt x="61" y="78"/>
                        <a:pt x="53" y="75"/>
                        <a:pt x="43" y="67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32" y="58"/>
                        <a:pt x="28" y="49"/>
                        <a:pt x="28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32"/>
                        <a:pt x="34" y="26"/>
                        <a:pt x="36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6" y="25"/>
                        <a:pt x="36" y="25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5" y="21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1" y="9"/>
                        <a:pt x="18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4" y="11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1" y="16"/>
                        <a:pt x="9" y="20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9" y="27"/>
                        <a:pt x="9" y="27"/>
                        <a:pt x="9" y="2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8" name="Group 30"/>
              <p:cNvGrpSpPr/>
              <p:nvPr/>
            </p:nvGrpSpPr>
            <p:grpSpPr>
              <a:xfrm>
                <a:off x="11559359" y="5271161"/>
                <a:ext cx="579487" cy="579487"/>
                <a:chOff x="3829115" y="2312604"/>
                <a:chExt cx="397628" cy="397628"/>
              </a:xfrm>
            </p:grpSpPr>
            <p:grpSp>
              <p:nvGrpSpPr>
                <p:cNvPr id="39" name="Group 459"/>
                <p:cNvGrpSpPr/>
                <p:nvPr/>
              </p:nvGrpSpPr>
              <p:grpSpPr>
                <a:xfrm>
                  <a:off x="3829115" y="2312604"/>
                  <a:ext cx="397628" cy="397628"/>
                  <a:chOff x="4651424" y="1577662"/>
                  <a:chExt cx="1342422" cy="1342422"/>
                </a:xfrm>
              </p:grpSpPr>
              <p:grpSp>
                <p:nvGrpSpPr>
                  <p:cNvPr id="40" name="Group 460"/>
                  <p:cNvGrpSpPr/>
                  <p:nvPr/>
                </p:nvGrpSpPr>
                <p:grpSpPr>
                  <a:xfrm>
                    <a:off x="4651424" y="1577662"/>
                    <a:ext cx="1342422" cy="1342422"/>
                    <a:chOff x="4651424" y="1563514"/>
                    <a:chExt cx="1281838" cy="1281838"/>
                  </a:xfrm>
                </p:grpSpPr>
                <p:sp>
                  <p:nvSpPr>
                    <p:cNvPr id="366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651424" y="1563514"/>
                      <a:ext cx="1281838" cy="128183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FFFF">
                            <a:alpha val="50000"/>
                          </a:srgbClr>
                        </a:gs>
                        <a:gs pos="100000">
                          <a:srgbClr val="969696">
                            <a:alpha val="0"/>
                          </a:srgbClr>
                        </a:gs>
                      </a:gsLst>
                      <a:lin ang="5400000" scaled="1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640080">
                        <a:defRPr/>
                      </a:pPr>
                      <a:endParaRPr lang="en-US" sz="800" kern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67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728271" y="1640361"/>
                      <a:ext cx="1128144" cy="1128144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000000">
                            <a:alpha val="50000"/>
                          </a:srgbClr>
                        </a:gs>
                        <a:gs pos="100000">
                          <a:srgbClr val="000000">
                            <a:alpha val="50000"/>
                          </a:srgbClr>
                        </a:gs>
                      </a:gsLst>
                      <a:lin ang="5400000" scaled="0"/>
                    </a:gradFill>
                    <a:ln w="6350" algn="ctr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640080">
                        <a:defRPr/>
                      </a:pPr>
                      <a:endParaRPr lang="en-US" sz="800" kern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1" name="Group 461"/>
                  <p:cNvGrpSpPr/>
                  <p:nvPr/>
                </p:nvGrpSpPr>
                <p:grpSpPr>
                  <a:xfrm>
                    <a:off x="4801746" y="1727765"/>
                    <a:ext cx="1041778" cy="1042216"/>
                    <a:chOff x="4994852" y="4559018"/>
                    <a:chExt cx="1649800" cy="1650493"/>
                  </a:xfrm>
                </p:grpSpPr>
                <p:sp>
                  <p:nvSpPr>
                    <p:cNvPr id="364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994852" y="4559018"/>
                      <a:ext cx="1649800" cy="165049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587891">
                            <a:shade val="30000"/>
                            <a:satMod val="115000"/>
                          </a:srgbClr>
                        </a:gs>
                        <a:gs pos="50000">
                          <a:srgbClr val="587891">
                            <a:shade val="67500"/>
                            <a:satMod val="115000"/>
                          </a:srgbClr>
                        </a:gs>
                        <a:gs pos="100000">
                          <a:srgbClr val="587891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anchor="ctr" anchorCtr="0"/>
                    <a:lstStyle/>
                    <a:p>
                      <a:pPr algn="ctr"/>
                      <a:endParaRPr lang="en-US" sz="800" kern="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5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4326" y="4633090"/>
                      <a:ext cx="1190852" cy="8082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>
                            <a:alpha val="35001"/>
                          </a:srgbClr>
                        </a:gs>
                        <a:gs pos="100000">
                          <a:srgbClr val="000000">
                            <a:alpha val="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pPr defTabSz="640080">
                        <a:defRPr/>
                      </a:pPr>
                      <a:endParaRPr lang="en-US" sz="800" kern="0" dirty="0">
                        <a:solidFill>
                          <a:sysClr val="windowText" lastClr="000000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</p:grpSp>
            <p:sp>
              <p:nvSpPr>
                <p:cNvPr id="361" name="Freeform 48"/>
                <p:cNvSpPr>
                  <a:spLocks noEditPoints="1"/>
                </p:cNvSpPr>
                <p:nvPr/>
              </p:nvSpPr>
              <p:spPr bwMode="auto">
                <a:xfrm>
                  <a:off x="3916352" y="2442030"/>
                  <a:ext cx="223154" cy="148769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16" y="0"/>
                    </a:cxn>
                    <a:cxn ang="0">
                      <a:pos x="0" y="15"/>
                    </a:cxn>
                    <a:cxn ang="0">
                      <a:pos x="0" y="72"/>
                    </a:cxn>
                    <a:cxn ang="0">
                      <a:pos x="16" y="87"/>
                    </a:cxn>
                    <a:cxn ang="0">
                      <a:pos x="113" y="87"/>
                    </a:cxn>
                    <a:cxn ang="0">
                      <a:pos x="130" y="72"/>
                    </a:cxn>
                    <a:cxn ang="0">
                      <a:pos x="130" y="15"/>
                    </a:cxn>
                    <a:cxn ang="0">
                      <a:pos x="113" y="0"/>
                    </a:cxn>
                    <a:cxn ang="0">
                      <a:pos x="122" y="15"/>
                    </a:cxn>
                    <a:cxn ang="0">
                      <a:pos x="122" y="70"/>
                    </a:cxn>
                    <a:cxn ang="0">
                      <a:pos x="94" y="43"/>
                    </a:cxn>
                    <a:cxn ang="0">
                      <a:pos x="122" y="15"/>
                    </a:cxn>
                    <a:cxn ang="0">
                      <a:pos x="122" y="15"/>
                    </a:cxn>
                    <a:cxn ang="0">
                      <a:pos x="113" y="8"/>
                    </a:cxn>
                    <a:cxn ang="0">
                      <a:pos x="117" y="9"/>
                    </a:cxn>
                    <a:cxn ang="0">
                      <a:pos x="72" y="54"/>
                    </a:cxn>
                    <a:cxn ang="0">
                      <a:pos x="75" y="56"/>
                    </a:cxn>
                    <a:cxn ang="0">
                      <a:pos x="72" y="54"/>
                    </a:cxn>
                    <a:cxn ang="0">
                      <a:pos x="66" y="56"/>
                    </a:cxn>
                    <a:cxn ang="0">
                      <a:pos x="60" y="54"/>
                    </a:cxn>
                    <a:cxn ang="0">
                      <a:pos x="15" y="8"/>
                    </a:cxn>
                    <a:cxn ang="0">
                      <a:pos x="16" y="8"/>
                    </a:cxn>
                    <a:cxn ang="0">
                      <a:pos x="113" y="8"/>
                    </a:cxn>
                    <a:cxn ang="0">
                      <a:pos x="8" y="73"/>
                    </a:cxn>
                    <a:cxn ang="0">
                      <a:pos x="8" y="72"/>
                    </a:cxn>
                    <a:cxn ang="0">
                      <a:pos x="8" y="15"/>
                    </a:cxn>
                    <a:cxn ang="0">
                      <a:pos x="8" y="13"/>
                    </a:cxn>
                    <a:cxn ang="0">
                      <a:pos x="38" y="43"/>
                    </a:cxn>
                    <a:cxn ang="0">
                      <a:pos x="8" y="73"/>
                    </a:cxn>
                    <a:cxn ang="0">
                      <a:pos x="16" y="79"/>
                    </a:cxn>
                    <a:cxn ang="0">
                      <a:pos x="13" y="79"/>
                    </a:cxn>
                    <a:cxn ang="0">
                      <a:pos x="44" y="48"/>
                    </a:cxn>
                    <a:cxn ang="0">
                      <a:pos x="55" y="59"/>
                    </a:cxn>
                    <a:cxn ang="0">
                      <a:pos x="66" y="64"/>
                    </a:cxn>
                    <a:cxn ang="0">
                      <a:pos x="78" y="59"/>
                    </a:cxn>
                    <a:cxn ang="0">
                      <a:pos x="78" y="59"/>
                    </a:cxn>
                    <a:cxn ang="0">
                      <a:pos x="89" y="48"/>
                    </a:cxn>
                    <a:cxn ang="0">
                      <a:pos x="118" y="78"/>
                    </a:cxn>
                    <a:cxn ang="0">
                      <a:pos x="113" y="79"/>
                    </a:cxn>
                    <a:cxn ang="0">
                      <a:pos x="16" y="79"/>
                    </a:cxn>
                  </a:cxnLst>
                  <a:rect l="0" t="0" r="r" b="b"/>
                  <a:pathLst>
                    <a:path w="130" h="87">
                      <a:moveTo>
                        <a:pt x="113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81"/>
                        <a:pt x="7" y="87"/>
                        <a:pt x="16" y="87"/>
                      </a:cubicBezTo>
                      <a:cubicBezTo>
                        <a:pt x="113" y="87"/>
                        <a:pt x="113" y="87"/>
                        <a:pt x="113" y="87"/>
                      </a:cubicBezTo>
                      <a:cubicBezTo>
                        <a:pt x="122" y="87"/>
                        <a:pt x="129" y="81"/>
                        <a:pt x="130" y="72"/>
                      </a:cubicBezTo>
                      <a:cubicBezTo>
                        <a:pt x="130" y="15"/>
                        <a:pt x="130" y="15"/>
                        <a:pt x="130" y="15"/>
                      </a:cubicBezTo>
                      <a:cubicBezTo>
                        <a:pt x="129" y="7"/>
                        <a:pt x="122" y="0"/>
                        <a:pt x="113" y="0"/>
                      </a:cubicBezTo>
                      <a:close/>
                      <a:moveTo>
                        <a:pt x="122" y="15"/>
                      </a:moveTo>
                      <a:cubicBezTo>
                        <a:pt x="122" y="70"/>
                        <a:pt x="122" y="70"/>
                        <a:pt x="122" y="70"/>
                      </a:cubicBezTo>
                      <a:cubicBezTo>
                        <a:pt x="94" y="43"/>
                        <a:pt x="94" y="43"/>
                        <a:pt x="94" y="43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lose/>
                      <a:moveTo>
                        <a:pt x="113" y="8"/>
                      </a:moveTo>
                      <a:cubicBezTo>
                        <a:pt x="115" y="8"/>
                        <a:pt x="116" y="8"/>
                        <a:pt x="117" y="9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0" y="55"/>
                        <a:pt x="68" y="56"/>
                        <a:pt x="66" y="56"/>
                      </a:cubicBezTo>
                      <a:cubicBezTo>
                        <a:pt x="64" y="56"/>
                        <a:pt x="62" y="55"/>
                        <a:pt x="60" y="54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6" y="8"/>
                      </a:cubicBezTo>
                      <a:lnTo>
                        <a:pt x="113" y="8"/>
                      </a:lnTo>
                      <a:close/>
                      <a:moveTo>
                        <a:pt x="8" y="73"/>
                      </a:moveTo>
                      <a:cubicBezTo>
                        <a:pt x="8" y="73"/>
                        <a:pt x="8" y="72"/>
                        <a:pt x="8" y="72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4"/>
                        <a:pt x="8" y="14"/>
                        <a:pt x="8" y="1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lnTo>
                        <a:pt x="8" y="73"/>
                      </a:lnTo>
                      <a:close/>
                      <a:moveTo>
                        <a:pt x="16" y="79"/>
                      </a:moveTo>
                      <a:cubicBezTo>
                        <a:pt x="15" y="79"/>
                        <a:pt x="14" y="79"/>
                        <a:pt x="13" y="79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8" y="62"/>
                        <a:pt x="62" y="64"/>
                        <a:pt x="66" y="64"/>
                      </a:cubicBezTo>
                      <a:cubicBezTo>
                        <a:pt x="70" y="64"/>
                        <a:pt x="74" y="62"/>
                        <a:pt x="78" y="59"/>
                      </a:cubicBezTo>
                      <a:cubicBezTo>
                        <a:pt x="78" y="59"/>
                        <a:pt x="78" y="59"/>
                        <a:pt x="78" y="59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118" y="78"/>
                        <a:pt x="118" y="78"/>
                        <a:pt x="118" y="78"/>
                      </a:cubicBezTo>
                      <a:cubicBezTo>
                        <a:pt x="117" y="79"/>
                        <a:pt x="115" y="79"/>
                        <a:pt x="113" y="79"/>
                      </a:cubicBezTo>
                      <a:lnTo>
                        <a:pt x="16" y="7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800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2" name="Group 344"/>
            <p:cNvGrpSpPr/>
            <p:nvPr/>
          </p:nvGrpSpPr>
          <p:grpSpPr>
            <a:xfrm>
              <a:off x="9452972" y="5613546"/>
              <a:ext cx="2416023" cy="1324281"/>
              <a:chOff x="11271698" y="2767070"/>
              <a:chExt cx="2034498" cy="1115158"/>
            </a:xfrm>
          </p:grpSpPr>
          <p:grpSp>
            <p:nvGrpSpPr>
              <p:cNvPr id="43" name="Group 345"/>
              <p:cNvGrpSpPr/>
              <p:nvPr/>
            </p:nvGrpSpPr>
            <p:grpSpPr>
              <a:xfrm>
                <a:off x="11271698" y="2791146"/>
                <a:ext cx="2034498" cy="1091082"/>
                <a:chOff x="11164344" y="3047435"/>
                <a:chExt cx="2249206" cy="856542"/>
              </a:xfrm>
            </p:grpSpPr>
            <p:sp>
              <p:nvSpPr>
                <p:cNvPr id="349" name="Freeform 6"/>
                <p:cNvSpPr>
                  <a:spLocks/>
                </p:cNvSpPr>
                <p:nvPr/>
              </p:nvSpPr>
              <p:spPr bwMode="auto">
                <a:xfrm>
                  <a:off x="11164344" y="3111650"/>
                  <a:ext cx="2249206" cy="792327"/>
                </a:xfrm>
                <a:custGeom>
                  <a:avLst/>
                  <a:gdLst>
                    <a:gd name="T0" fmla="*/ 1081 w 1081"/>
                    <a:gd name="T1" fmla="*/ 98 h 468"/>
                    <a:gd name="T2" fmla="*/ 540 w 1081"/>
                    <a:gd name="T3" fmla="*/ 0 h 468"/>
                    <a:gd name="T4" fmla="*/ 0 w 1081"/>
                    <a:gd name="T5" fmla="*/ 98 h 468"/>
                    <a:gd name="T6" fmla="*/ 0 w 1081"/>
                    <a:gd name="T7" fmla="*/ 371 h 468"/>
                    <a:gd name="T8" fmla="*/ 0 w 1081"/>
                    <a:gd name="T9" fmla="*/ 371 h 468"/>
                    <a:gd name="T10" fmla="*/ 540 w 1081"/>
                    <a:gd name="T11" fmla="*/ 468 h 468"/>
                    <a:gd name="T12" fmla="*/ 1081 w 1081"/>
                    <a:gd name="T13" fmla="*/ 371 h 468"/>
                    <a:gd name="T14" fmla="*/ 1081 w 1081"/>
                    <a:gd name="T15" fmla="*/ 371 h 468"/>
                    <a:gd name="T16" fmla="*/ 1081 w 1081"/>
                    <a:gd name="T17" fmla="*/ 9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1" h="468">
                      <a:moveTo>
                        <a:pt x="1081" y="98"/>
                      </a:moveTo>
                      <a:cubicBezTo>
                        <a:pt x="1081" y="44"/>
                        <a:pt x="839" y="0"/>
                        <a:pt x="540" y="0"/>
                      </a:cubicBezTo>
                      <a:cubicBezTo>
                        <a:pt x="242" y="0"/>
                        <a:pt x="0" y="44"/>
                        <a:pt x="0" y="98"/>
                      </a:cubicBezTo>
                      <a:cubicBezTo>
                        <a:pt x="0" y="100"/>
                        <a:pt x="0" y="371"/>
                        <a:pt x="0" y="371"/>
                      </a:cubicBezTo>
                      <a:cubicBezTo>
                        <a:pt x="0" y="371"/>
                        <a:pt x="0" y="371"/>
                        <a:pt x="0" y="371"/>
                      </a:cubicBezTo>
                      <a:cubicBezTo>
                        <a:pt x="1" y="425"/>
                        <a:pt x="242" y="468"/>
                        <a:pt x="540" y="468"/>
                      </a:cubicBezTo>
                      <a:cubicBezTo>
                        <a:pt x="838" y="468"/>
                        <a:pt x="1081" y="425"/>
                        <a:pt x="1081" y="371"/>
                      </a:cubicBezTo>
                      <a:cubicBezTo>
                        <a:pt x="1081" y="371"/>
                        <a:pt x="1081" y="371"/>
                        <a:pt x="1081" y="371"/>
                      </a:cubicBezTo>
                      <a:cubicBezTo>
                        <a:pt x="1081" y="371"/>
                        <a:pt x="1081" y="100"/>
                        <a:pt x="1081" y="9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C0000">
                        <a:shade val="30000"/>
                        <a:satMod val="115000"/>
                      </a:srgbClr>
                    </a:gs>
                    <a:gs pos="50000">
                      <a:srgbClr val="CC0000">
                        <a:shade val="67500"/>
                        <a:satMod val="115000"/>
                      </a:srgbClr>
                    </a:gs>
                    <a:gs pos="100000">
                      <a:srgbClr val="CC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none" lIns="0" tIns="0" rIns="0" bIns="0" anchor="ctr" anchorCtr="0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84"/>
                <p:cNvGrpSpPr/>
                <p:nvPr/>
              </p:nvGrpSpPr>
              <p:grpSpPr>
                <a:xfrm>
                  <a:off x="11164344" y="3047435"/>
                  <a:ext cx="2249206" cy="427003"/>
                  <a:chOff x="4865124" y="4642948"/>
                  <a:chExt cx="3433199" cy="681008"/>
                </a:xfrm>
              </p:grpSpPr>
              <p:sp>
                <p:nvSpPr>
                  <p:cNvPr id="351" name="Oval 2"/>
                  <p:cNvSpPr>
                    <a:spLocks noChangeArrowheads="1"/>
                  </p:cNvSpPr>
                  <p:nvPr/>
                </p:nvSpPr>
                <p:spPr bwMode="gray">
                  <a:xfrm>
                    <a:off x="4865124" y="4708150"/>
                    <a:ext cx="3433199" cy="61580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C0000">
                          <a:shade val="30000"/>
                          <a:satMod val="115000"/>
                        </a:srgbClr>
                      </a:gs>
                      <a:gs pos="50000">
                        <a:srgbClr val="CC0000">
                          <a:shade val="67500"/>
                          <a:satMod val="115000"/>
                        </a:srgbClr>
                      </a:gs>
                      <a:gs pos="100000">
                        <a:srgbClr val="CC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anchor="ctr" anchorCtr="0"/>
                  <a:lstStyle/>
                  <a:p>
                    <a:pPr algn="ctr"/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45" name="Group 438"/>
                  <p:cNvGrpSpPr/>
                  <p:nvPr/>
                </p:nvGrpSpPr>
                <p:grpSpPr>
                  <a:xfrm>
                    <a:off x="4971009" y="4642948"/>
                    <a:ext cx="3214719" cy="605425"/>
                    <a:chOff x="6124675" y="2551137"/>
                    <a:chExt cx="2144984" cy="854306"/>
                  </a:xfrm>
                </p:grpSpPr>
                <p:sp>
                  <p:nvSpPr>
                    <p:cNvPr id="353" name="Freeform 16"/>
                    <p:cNvSpPr>
                      <a:spLocks noEditPoints="1"/>
                    </p:cNvSpPr>
                    <p:nvPr/>
                  </p:nvSpPr>
                  <p:spPr bwMode="gray">
                    <a:xfrm>
                      <a:off x="6124675" y="2681168"/>
                      <a:ext cx="2144984" cy="724275"/>
                    </a:xfrm>
                    <a:custGeom>
                      <a:avLst/>
                      <a:gdLst>
                        <a:gd name="T0" fmla="*/ 2147483647 w 1984"/>
                        <a:gd name="T1" fmla="*/ 2147483647 h 694"/>
                        <a:gd name="T2" fmla="*/ 2147483647 w 1984"/>
                        <a:gd name="T3" fmla="*/ 2147483647 h 694"/>
                        <a:gd name="T4" fmla="*/ 2147483647 w 1984"/>
                        <a:gd name="T5" fmla="*/ 2147483647 h 694"/>
                        <a:gd name="T6" fmla="*/ 2147483647 w 1984"/>
                        <a:gd name="T7" fmla="*/ 2147483647 h 694"/>
                        <a:gd name="T8" fmla="*/ 2147483647 w 1984"/>
                        <a:gd name="T9" fmla="*/ 2147483647 h 694"/>
                        <a:gd name="T10" fmla="*/ 2147483647 w 1984"/>
                        <a:gd name="T11" fmla="*/ 0 h 694"/>
                        <a:gd name="T12" fmla="*/ 0 w 1984"/>
                        <a:gd name="T13" fmla="*/ 2147483647 h 694"/>
                        <a:gd name="T14" fmla="*/ 2147483647 w 1984"/>
                        <a:gd name="T15" fmla="*/ 2147483647 h 694"/>
                        <a:gd name="T16" fmla="*/ 2147483647 w 1984"/>
                        <a:gd name="T17" fmla="*/ 2147483647 h 694"/>
                        <a:gd name="T18" fmla="*/ 2147483647 w 1984"/>
                        <a:gd name="T19" fmla="*/ 0 h 69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84"/>
                        <a:gd name="T31" fmla="*/ 0 h 694"/>
                        <a:gd name="T32" fmla="*/ 1984 w 1984"/>
                        <a:gd name="T33" fmla="*/ 694 h 69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84" h="694">
                          <a:moveTo>
                            <a:pt x="992" y="478"/>
                          </a:moveTo>
                          <a:cubicBezTo>
                            <a:pt x="662" y="478"/>
                            <a:pt x="395" y="385"/>
                            <a:pt x="395" y="269"/>
                          </a:cubicBezTo>
                          <a:cubicBezTo>
                            <a:pt x="395" y="154"/>
                            <a:pt x="662" y="61"/>
                            <a:pt x="992" y="61"/>
                          </a:cubicBezTo>
                          <a:cubicBezTo>
                            <a:pt x="1322" y="61"/>
                            <a:pt x="1590" y="154"/>
                            <a:pt x="1590" y="269"/>
                          </a:cubicBezTo>
                          <a:cubicBezTo>
                            <a:pt x="1590" y="385"/>
                            <a:pt x="1322" y="478"/>
                            <a:pt x="992" y="478"/>
                          </a:cubicBezTo>
                          <a:moveTo>
                            <a:pt x="992" y="0"/>
                          </a:moveTo>
                          <a:cubicBezTo>
                            <a:pt x="444" y="0"/>
                            <a:pt x="0" y="156"/>
                            <a:pt x="0" y="347"/>
                          </a:cubicBezTo>
                          <a:cubicBezTo>
                            <a:pt x="0" y="539"/>
                            <a:pt x="444" y="694"/>
                            <a:pt x="992" y="694"/>
                          </a:cubicBezTo>
                          <a:cubicBezTo>
                            <a:pt x="1540" y="694"/>
                            <a:pt x="1984" y="539"/>
                            <a:pt x="1984" y="347"/>
                          </a:cubicBezTo>
                          <a:cubicBezTo>
                            <a:pt x="1984" y="156"/>
                            <a:pt x="1540" y="0"/>
                            <a:pt x="992" y="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alpha val="26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none" lIns="0" tIns="0" rIns="0" bIns="0" anchor="ctr" anchorCtr="0"/>
                    <a:lstStyle/>
                    <a:p>
                      <a:pPr algn="ctr"/>
                      <a:endParaRPr lang="en-US" sz="500" kern="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6259209" y="2551137"/>
                      <a:ext cx="1913393" cy="79479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/>
                        </a:gs>
                        <a:gs pos="35000">
                          <a:srgbClr val="587891"/>
                        </a:gs>
                        <a:gs pos="100000">
                          <a:srgbClr val="587891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lIns="0" tIns="0" rIns="0" bIns="0" anchor="ctr" anchorCtr="0"/>
                    <a:lstStyle/>
                    <a:p>
                      <a:pPr algn="ctr" defTabSz="914354">
                        <a:lnSpc>
                          <a:spcPct val="90000"/>
                        </a:lnSpc>
                      </a:pPr>
                      <a:endParaRPr lang="en-US" sz="600" dirty="0">
                        <a:solidFill>
                          <a:schemeClr val="bg1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</p:grpSp>
          <p:pic>
            <p:nvPicPr>
              <p:cNvPr id="347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917345" y="3418623"/>
                <a:ext cx="743204" cy="35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8" name="Picture 34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502073" y="2767070"/>
                <a:ext cx="1573748" cy="418026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</p:grpSp>
      </p:grpSp>
      <p:grpSp>
        <p:nvGrpSpPr>
          <p:cNvPr id="46" name="Group 2"/>
          <p:cNvGrpSpPr/>
          <p:nvPr/>
        </p:nvGrpSpPr>
        <p:grpSpPr>
          <a:xfrm>
            <a:off x="681717" y="1228818"/>
            <a:ext cx="3842024" cy="2217928"/>
            <a:chOff x="1074489" y="1278050"/>
            <a:chExt cx="5860494" cy="2661513"/>
          </a:xfrm>
        </p:grpSpPr>
        <p:grpSp>
          <p:nvGrpSpPr>
            <p:cNvPr id="47" name="Group 185"/>
            <p:cNvGrpSpPr/>
            <p:nvPr/>
          </p:nvGrpSpPr>
          <p:grpSpPr>
            <a:xfrm>
              <a:off x="2916023" y="1278050"/>
              <a:ext cx="2246499" cy="2062252"/>
              <a:chOff x="5949575" y="3883833"/>
              <a:chExt cx="1128073" cy="1076582"/>
            </a:xfrm>
          </p:grpSpPr>
          <p:sp>
            <p:nvSpPr>
              <p:cNvPr id="187" name="Oval 5"/>
              <p:cNvSpPr>
                <a:spLocks noChangeArrowheads="1"/>
              </p:cNvSpPr>
              <p:nvPr/>
            </p:nvSpPr>
            <p:spPr bwMode="auto">
              <a:xfrm rot="530782">
                <a:off x="5965526" y="4684140"/>
                <a:ext cx="996400" cy="276275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lumMod val="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60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49575" y="3883833"/>
                <a:ext cx="1128073" cy="1042007"/>
              </a:xfrm>
              <a:prstGeom prst="rect">
                <a:avLst/>
              </a:prstGeom>
            </p:spPr>
          </p:pic>
        </p:grpSp>
        <p:grpSp>
          <p:nvGrpSpPr>
            <p:cNvPr id="50" name="Group 257"/>
            <p:cNvGrpSpPr/>
            <p:nvPr/>
          </p:nvGrpSpPr>
          <p:grpSpPr>
            <a:xfrm>
              <a:off x="1885257" y="2222409"/>
              <a:ext cx="1800754" cy="1356731"/>
              <a:chOff x="-965201" y="3859213"/>
              <a:chExt cx="5097363" cy="3840480"/>
            </a:xfrm>
            <a:effectLst>
              <a:reflection blurRad="6350" stA="52000" endA="300" endPos="35000" dir="5400000" sy="-100000" algn="bl" rotWithShape="0"/>
            </a:effectLst>
          </p:grpSpPr>
          <p:grpSp>
            <p:nvGrpSpPr>
              <p:cNvPr id="51" name="Group 258"/>
              <p:cNvGrpSpPr/>
              <p:nvPr/>
            </p:nvGrpSpPr>
            <p:grpSpPr>
              <a:xfrm>
                <a:off x="-965201" y="3859213"/>
                <a:ext cx="5097363" cy="3840480"/>
                <a:chOff x="-965201" y="3859213"/>
                <a:chExt cx="5097363" cy="3840480"/>
              </a:xfrm>
            </p:grpSpPr>
            <p:pic>
              <p:nvPicPr>
                <p:cNvPr id="309" name="Picture 308" descr="041310TC5_300.V2.jpg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4275" t="18523" r="13921" b="17134"/>
                <a:stretch>
                  <a:fillRect/>
                </a:stretch>
              </p:blipFill>
              <p:spPr>
                <a:xfrm>
                  <a:off x="-965201" y="3859213"/>
                  <a:ext cx="5097363" cy="3840480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0" name="Picture 2" descr="C:\Users\james.DUARTE\Desktop\flare_interface_extract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 bwMode="auto">
                <a:xfrm>
                  <a:off x="-390916" y="4546009"/>
                  <a:ext cx="3948793" cy="23185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2" name="Group 259"/>
              <p:cNvGrpSpPr/>
              <p:nvPr/>
            </p:nvGrpSpPr>
            <p:grpSpPr>
              <a:xfrm>
                <a:off x="346050" y="5388079"/>
                <a:ext cx="2373961" cy="1076041"/>
                <a:chOff x="3628091" y="5571896"/>
                <a:chExt cx="2837400" cy="1286104"/>
              </a:xfrm>
            </p:grpSpPr>
            <p:grpSp>
              <p:nvGrpSpPr>
                <p:cNvPr id="53" name="Group 260"/>
                <p:cNvGrpSpPr/>
                <p:nvPr/>
              </p:nvGrpSpPr>
              <p:grpSpPr>
                <a:xfrm>
                  <a:off x="3647140" y="5571896"/>
                  <a:ext cx="967786" cy="659263"/>
                  <a:chOff x="-2732719" y="1816740"/>
                  <a:chExt cx="967786" cy="659263"/>
                </a:xfrm>
              </p:grpSpPr>
              <p:pic>
                <p:nvPicPr>
                  <p:cNvPr id="307" name="Picture 31" descr="vidwindo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screen"/>
                  <a:srcRect/>
                  <a:stretch>
                    <a:fillRect/>
                  </a:stretch>
                </p:blipFill>
                <p:spPr bwMode="auto">
                  <a:xfrm>
                    <a:off x="-2732719" y="1816740"/>
                    <a:ext cx="967786" cy="659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-2660789" y="1869878"/>
                    <a:ext cx="819256" cy="5259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4" name="Group 33"/>
                <p:cNvGrpSpPr>
                  <a:grpSpLocks/>
                </p:cNvGrpSpPr>
                <p:nvPr/>
              </p:nvGrpSpPr>
              <p:grpSpPr bwMode="auto">
                <a:xfrm>
                  <a:off x="4574758" y="5571898"/>
                  <a:ext cx="967786" cy="659263"/>
                  <a:chOff x="2561" y="2099"/>
                  <a:chExt cx="1036" cy="732"/>
                </a:xfrm>
              </p:grpSpPr>
              <p:grpSp>
                <p:nvGrpSpPr>
                  <p:cNvPr id="5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561" y="2099"/>
                    <a:ext cx="1036" cy="732"/>
                    <a:chOff x="1253" y="1710"/>
                    <a:chExt cx="1579" cy="1116"/>
                  </a:xfrm>
                </p:grpSpPr>
                <p:pic>
                  <p:nvPicPr>
                    <p:cNvPr id="305" name="Picture 35" descr="vidwindo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1253" y="1710"/>
                      <a:ext cx="1579" cy="11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" y="1800"/>
                      <a:ext cx="1336" cy="8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56" name="Group 275"/>
                  <p:cNvGrpSpPr>
                    <a:grpSpLocks/>
                  </p:cNvGrpSpPr>
                  <p:nvPr/>
                </p:nvGrpSpPr>
                <p:grpSpPr bwMode="auto">
                  <a:xfrm>
                    <a:off x="2561" y="2099"/>
                    <a:ext cx="1036" cy="732"/>
                    <a:chOff x="2561" y="2099"/>
                    <a:chExt cx="1036" cy="732"/>
                  </a:xfrm>
                </p:grpSpPr>
                <p:pic>
                  <p:nvPicPr>
                    <p:cNvPr id="303" name="Picture 38" descr="vidwindo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2561" y="2099"/>
                      <a:ext cx="1036" cy="7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38" y="2158"/>
                      <a:ext cx="877" cy="5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637" y="2158"/>
                    <a:ext cx="881" cy="5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7" name="Group 41"/>
                <p:cNvGrpSpPr>
                  <a:grpSpLocks/>
                </p:cNvGrpSpPr>
                <p:nvPr/>
              </p:nvGrpSpPr>
              <p:grpSpPr bwMode="auto">
                <a:xfrm>
                  <a:off x="5497705" y="5571896"/>
                  <a:ext cx="967786" cy="659263"/>
                  <a:chOff x="3549" y="2099"/>
                  <a:chExt cx="1036" cy="732"/>
                </a:xfrm>
              </p:grpSpPr>
              <p:pic>
                <p:nvPicPr>
                  <p:cNvPr id="298" name="Picture 42" descr="vidwindo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screen"/>
                  <a:srcRect/>
                  <a:stretch>
                    <a:fillRect/>
                  </a:stretch>
                </p:blipFill>
                <p:spPr bwMode="auto">
                  <a:xfrm>
                    <a:off x="3549" y="2099"/>
                    <a:ext cx="1036" cy="7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3628" y="2150"/>
                    <a:ext cx="900" cy="6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8" name="Group 50"/>
                <p:cNvGrpSpPr>
                  <a:grpSpLocks/>
                </p:cNvGrpSpPr>
                <p:nvPr/>
              </p:nvGrpSpPr>
              <p:grpSpPr bwMode="auto">
                <a:xfrm>
                  <a:off x="3628091" y="6198737"/>
                  <a:ext cx="967786" cy="659263"/>
                  <a:chOff x="2537761" y="3262313"/>
                  <a:chExt cx="1644650" cy="1162050"/>
                </a:xfrm>
              </p:grpSpPr>
              <p:pic>
                <p:nvPicPr>
                  <p:cNvPr id="296" name="Picture 58" descr="C:\Users\Steve.DUARTE\Downloads\iStock_000000704962XSmall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screen"/>
                  <a:srcRect/>
                  <a:stretch>
                    <a:fillRect/>
                  </a:stretch>
                </p:blipFill>
                <p:spPr bwMode="auto">
                  <a:xfrm>
                    <a:off x="2726164" y="3323771"/>
                    <a:ext cx="1290892" cy="8567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7" name="Picture 45" descr="vidwindo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screen"/>
                  <a:srcRect/>
                  <a:stretch>
                    <a:fillRect/>
                  </a:stretch>
                </p:blipFill>
                <p:spPr bwMode="auto">
                  <a:xfrm>
                    <a:off x="2537761" y="3262313"/>
                    <a:ext cx="1644650" cy="1162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61" name="Group 55"/>
                <p:cNvGrpSpPr>
                  <a:grpSpLocks/>
                </p:cNvGrpSpPr>
                <p:nvPr/>
              </p:nvGrpSpPr>
              <p:grpSpPr bwMode="auto">
                <a:xfrm>
                  <a:off x="5497705" y="6198737"/>
                  <a:ext cx="967786" cy="659263"/>
                  <a:chOff x="5634038" y="3262313"/>
                  <a:chExt cx="1644650" cy="1162050"/>
                </a:xfrm>
              </p:grpSpPr>
              <p:pic>
                <p:nvPicPr>
                  <p:cNvPr id="294" name="Picture 61" descr="C:\Projects\current\10-1002\girl2.jp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screen"/>
                  <a:srcRect/>
                  <a:stretch>
                    <a:fillRect/>
                  </a:stretch>
                </p:blipFill>
                <p:spPr bwMode="auto">
                  <a:xfrm>
                    <a:off x="5741308" y="3352800"/>
                    <a:ext cx="1420252" cy="812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5" name="Picture 56" descr="vidwindo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screen"/>
                  <a:srcRect/>
                  <a:stretch>
                    <a:fillRect/>
                  </a:stretch>
                </p:blipFill>
                <p:spPr bwMode="auto">
                  <a:xfrm>
                    <a:off x="5634038" y="3262313"/>
                    <a:ext cx="1644650" cy="1162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63" name="Group 56"/>
                <p:cNvGrpSpPr>
                  <a:grpSpLocks/>
                </p:cNvGrpSpPr>
                <p:nvPr/>
              </p:nvGrpSpPr>
              <p:grpSpPr bwMode="auto">
                <a:xfrm>
                  <a:off x="4574759" y="6198737"/>
                  <a:ext cx="967786" cy="659263"/>
                  <a:chOff x="4065588" y="3262313"/>
                  <a:chExt cx="1644650" cy="1162050"/>
                </a:xfrm>
              </p:grpSpPr>
              <p:pic>
                <p:nvPicPr>
                  <p:cNvPr id="292" name="Picture 60" descr="C:\Projects\current\10-1002\girl1.jp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screen"/>
                  <a:srcRect/>
                  <a:stretch>
                    <a:fillRect/>
                  </a:stretch>
                </p:blipFill>
                <p:spPr bwMode="auto">
                  <a:xfrm>
                    <a:off x="4188392" y="3328988"/>
                    <a:ext cx="1384336" cy="8715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3" name="Picture 52" descr="vidwindo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screen"/>
                  <a:srcRect/>
                  <a:stretch>
                    <a:fillRect/>
                  </a:stretch>
                </p:blipFill>
                <p:spPr bwMode="auto">
                  <a:xfrm>
                    <a:off x="4065588" y="3262313"/>
                    <a:ext cx="1644650" cy="1162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67" name="Group 6"/>
            <p:cNvGrpSpPr/>
            <p:nvPr/>
          </p:nvGrpSpPr>
          <p:grpSpPr>
            <a:xfrm>
              <a:off x="3926603" y="2172280"/>
              <a:ext cx="2041397" cy="1360930"/>
              <a:chOff x="-825842" y="2134166"/>
              <a:chExt cx="1637181" cy="1091454"/>
            </a:xfrm>
          </p:grpSpPr>
          <p:pic>
            <p:nvPicPr>
              <p:cNvPr id="283" name="Picture 282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2327"/>
              <a:stretch/>
            </p:blipFill>
            <p:spPr>
              <a:xfrm>
                <a:off x="-825842" y="2134166"/>
                <a:ext cx="1637181" cy="956904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825842" y="2134166"/>
                <a:ext cx="1637181" cy="1091454"/>
              </a:xfrm>
              <a:prstGeom prst="rect">
                <a:avLst/>
              </a:prstGeom>
            </p:spPr>
          </p:pic>
        </p:grpSp>
        <p:grpSp>
          <p:nvGrpSpPr>
            <p:cNvPr id="68" name="Group 265"/>
            <p:cNvGrpSpPr/>
            <p:nvPr/>
          </p:nvGrpSpPr>
          <p:grpSpPr>
            <a:xfrm>
              <a:off x="1074489" y="2922225"/>
              <a:ext cx="1493436" cy="1017338"/>
              <a:chOff x="-2732719" y="1816740"/>
              <a:chExt cx="967786" cy="659263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278" name="Picture 31" descr="vidwindow"/>
              <p:cNvPicPr>
                <a:picLocks noChangeAspect="1" noChangeArrowheads="1"/>
              </p:cNvPicPr>
              <p:nvPr/>
            </p:nvPicPr>
            <p:blipFill>
              <a:blip r:embed="rId24" cstate="screen"/>
              <a:srcRect/>
              <a:stretch>
                <a:fillRect/>
              </a:stretch>
            </p:blipFill>
            <p:spPr bwMode="auto">
              <a:xfrm>
                <a:off x="-2732719" y="1816740"/>
                <a:ext cx="967786" cy="659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2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-2660789" y="1869878"/>
                <a:ext cx="819256" cy="525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9" name="Group 41"/>
            <p:cNvGrpSpPr>
              <a:grpSpLocks/>
            </p:cNvGrpSpPr>
            <p:nvPr/>
          </p:nvGrpSpPr>
          <p:grpSpPr bwMode="auto">
            <a:xfrm>
              <a:off x="5441547" y="2922225"/>
              <a:ext cx="1493436" cy="1017338"/>
              <a:chOff x="3549" y="2099"/>
              <a:chExt cx="1036" cy="732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276" name="Picture 42" descr="vidwindow"/>
              <p:cNvPicPr>
                <a:picLocks noChangeAspect="1" noChangeArrowheads="1"/>
              </p:cNvPicPr>
              <p:nvPr/>
            </p:nvPicPr>
            <p:blipFill>
              <a:blip r:embed="rId24" cstate="screen"/>
              <a:srcRect/>
              <a:stretch>
                <a:fillRect/>
              </a:stretch>
            </p:blipFill>
            <p:spPr bwMode="auto">
              <a:xfrm>
                <a:off x="3549" y="2099"/>
                <a:ext cx="1036" cy="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3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3628" y="2150"/>
                <a:ext cx="900" cy="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0" name="Group 33"/>
            <p:cNvGrpSpPr>
              <a:grpSpLocks/>
            </p:cNvGrpSpPr>
            <p:nvPr/>
          </p:nvGrpSpPr>
          <p:grpSpPr bwMode="auto">
            <a:xfrm>
              <a:off x="3258018" y="2922225"/>
              <a:ext cx="1493436" cy="1017338"/>
              <a:chOff x="2561" y="2099"/>
              <a:chExt cx="1036" cy="732"/>
            </a:xfrm>
            <a:effectLst>
              <a:reflection blurRad="6350" stA="52000" endA="300" endPos="35000" dir="5400000" sy="-100000" algn="bl" rotWithShape="0"/>
            </a:effectLst>
          </p:grpSpPr>
          <p:grpSp>
            <p:nvGrpSpPr>
              <p:cNvPr id="71" name="Group 34"/>
              <p:cNvGrpSpPr>
                <a:grpSpLocks/>
              </p:cNvGrpSpPr>
              <p:nvPr/>
            </p:nvGrpSpPr>
            <p:grpSpPr bwMode="auto">
              <a:xfrm>
                <a:off x="2561" y="2099"/>
                <a:ext cx="1036" cy="732"/>
                <a:chOff x="1253" y="1710"/>
                <a:chExt cx="1579" cy="1116"/>
              </a:xfrm>
            </p:grpSpPr>
            <p:pic>
              <p:nvPicPr>
                <p:cNvPr id="274" name="Picture 35" descr="vidwindow"/>
                <p:cNvPicPr>
                  <a:picLocks noChangeAspect="1" noChangeArrowheads="1"/>
                </p:cNvPicPr>
                <p:nvPr/>
              </p:nvPicPr>
              <p:blipFill>
                <a:blip r:embed="rId24" cstate="screen"/>
                <a:srcRect/>
                <a:stretch>
                  <a:fillRect/>
                </a:stretch>
              </p:blipFill>
              <p:spPr bwMode="auto">
                <a:xfrm>
                  <a:off x="1253" y="1710"/>
                  <a:ext cx="1579" cy="1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5" name="Picture 2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1371" y="1800"/>
                  <a:ext cx="1336" cy="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2" name="Group 269"/>
              <p:cNvGrpSpPr>
                <a:grpSpLocks/>
              </p:cNvGrpSpPr>
              <p:nvPr/>
            </p:nvGrpSpPr>
            <p:grpSpPr bwMode="auto">
              <a:xfrm>
                <a:off x="2561" y="2099"/>
                <a:ext cx="1036" cy="732"/>
                <a:chOff x="2561" y="2099"/>
                <a:chExt cx="1036" cy="732"/>
              </a:xfrm>
            </p:grpSpPr>
            <p:pic>
              <p:nvPicPr>
                <p:cNvPr id="272" name="Picture 38" descr="vidwindow"/>
                <p:cNvPicPr>
                  <a:picLocks noChangeAspect="1" noChangeArrowheads="1"/>
                </p:cNvPicPr>
                <p:nvPr/>
              </p:nvPicPr>
              <p:blipFill>
                <a:blip r:embed="rId24" cstate="screen"/>
                <a:srcRect/>
                <a:stretch>
                  <a:fillRect/>
                </a:stretch>
              </p:blipFill>
              <p:spPr bwMode="auto">
                <a:xfrm>
                  <a:off x="2561" y="2099"/>
                  <a:ext cx="1036" cy="7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3" name="Picture 2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2638" y="2158"/>
                  <a:ext cx="877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1" name="Picture 3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2637" y="2158"/>
                <a:ext cx="88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7" name="Group 215"/>
          <p:cNvGrpSpPr/>
          <p:nvPr/>
        </p:nvGrpSpPr>
        <p:grpSpPr>
          <a:xfrm>
            <a:off x="272955" y="5357327"/>
            <a:ext cx="4201130" cy="1091514"/>
            <a:chOff x="817560" y="2901830"/>
            <a:chExt cx="6374353" cy="1705713"/>
          </a:xfrm>
        </p:grpSpPr>
        <p:grpSp>
          <p:nvGrpSpPr>
            <p:cNvPr id="78" name="Group 216"/>
            <p:cNvGrpSpPr/>
            <p:nvPr/>
          </p:nvGrpSpPr>
          <p:grpSpPr>
            <a:xfrm>
              <a:off x="817560" y="3219028"/>
              <a:ext cx="6374353" cy="1388515"/>
              <a:chOff x="817560" y="3452412"/>
              <a:chExt cx="6374353" cy="915993"/>
            </a:xfrm>
          </p:grpSpPr>
          <p:sp>
            <p:nvSpPr>
              <p:cNvPr id="221" name="Freeform 6"/>
              <p:cNvSpPr>
                <a:spLocks/>
              </p:cNvSpPr>
              <p:nvPr/>
            </p:nvSpPr>
            <p:spPr bwMode="auto">
              <a:xfrm rot="16200000" flipV="1">
                <a:off x="3764573" y="505399"/>
                <a:ext cx="468073" cy="6362100"/>
              </a:xfrm>
              <a:custGeom>
                <a:avLst/>
                <a:gdLst>
                  <a:gd name="T0" fmla="*/ 0 w 8806"/>
                  <a:gd name="T1" fmla="*/ 8806 h 17611"/>
                  <a:gd name="T2" fmla="*/ 0 w 8806"/>
                  <a:gd name="T3" fmla="*/ 17611 h 17611"/>
                  <a:gd name="T4" fmla="*/ 8806 w 8806"/>
                  <a:gd name="T5" fmla="*/ 8806 h 17611"/>
                  <a:gd name="T6" fmla="*/ 0 w 8806"/>
                  <a:gd name="T7" fmla="*/ 0 h 17611"/>
                  <a:gd name="T8" fmla="*/ 0 w 8806"/>
                  <a:gd name="T9" fmla="*/ 0 h 17611"/>
                  <a:gd name="T10" fmla="*/ 0 w 8806"/>
                  <a:gd name="T11" fmla="*/ 8806 h 17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6" h="17611">
                    <a:moveTo>
                      <a:pt x="0" y="8806"/>
                    </a:moveTo>
                    <a:lnTo>
                      <a:pt x="0" y="17611"/>
                    </a:lnTo>
                    <a:cubicBezTo>
                      <a:pt x="4863" y="17611"/>
                      <a:pt x="8806" y="13669"/>
                      <a:pt x="8806" y="8806"/>
                    </a:cubicBezTo>
                    <a:cubicBezTo>
                      <a:pt x="8806" y="3943"/>
                      <a:pt x="486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</a:srgbClr>
                  </a:gs>
                  <a:gs pos="100000">
                    <a:srgbClr val="646464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14300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Freeform 16"/>
              <p:cNvSpPr>
                <a:spLocks noEditPoints="1"/>
              </p:cNvSpPr>
              <p:nvPr/>
            </p:nvSpPr>
            <p:spPr bwMode="gray">
              <a:xfrm>
                <a:off x="1013874" y="3519243"/>
                <a:ext cx="6012500" cy="777293"/>
              </a:xfrm>
              <a:custGeom>
                <a:avLst/>
                <a:gdLst>
                  <a:gd name="T0" fmla="*/ 2147483647 w 1984"/>
                  <a:gd name="T1" fmla="*/ 2147483647 h 694"/>
                  <a:gd name="T2" fmla="*/ 2147483647 w 1984"/>
                  <a:gd name="T3" fmla="*/ 2147483647 h 694"/>
                  <a:gd name="T4" fmla="*/ 2147483647 w 1984"/>
                  <a:gd name="T5" fmla="*/ 2147483647 h 694"/>
                  <a:gd name="T6" fmla="*/ 2147483647 w 1984"/>
                  <a:gd name="T7" fmla="*/ 2147483647 h 694"/>
                  <a:gd name="T8" fmla="*/ 2147483647 w 1984"/>
                  <a:gd name="T9" fmla="*/ 2147483647 h 694"/>
                  <a:gd name="T10" fmla="*/ 2147483647 w 1984"/>
                  <a:gd name="T11" fmla="*/ 0 h 694"/>
                  <a:gd name="T12" fmla="*/ 0 w 1984"/>
                  <a:gd name="T13" fmla="*/ 2147483647 h 694"/>
                  <a:gd name="T14" fmla="*/ 2147483647 w 1984"/>
                  <a:gd name="T15" fmla="*/ 2147483647 h 694"/>
                  <a:gd name="T16" fmla="*/ 2147483647 w 1984"/>
                  <a:gd name="T17" fmla="*/ 2147483647 h 694"/>
                  <a:gd name="T18" fmla="*/ 2147483647 w 1984"/>
                  <a:gd name="T19" fmla="*/ 0 h 6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4"/>
                  <a:gd name="T31" fmla="*/ 0 h 694"/>
                  <a:gd name="T32" fmla="*/ 1984 w 1984"/>
                  <a:gd name="T33" fmla="*/ 694 h 6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4" h="694">
                    <a:moveTo>
                      <a:pt x="992" y="478"/>
                    </a:moveTo>
                    <a:cubicBezTo>
                      <a:pt x="662" y="478"/>
                      <a:pt x="395" y="385"/>
                      <a:pt x="395" y="269"/>
                    </a:cubicBezTo>
                    <a:cubicBezTo>
                      <a:pt x="395" y="154"/>
                      <a:pt x="662" y="61"/>
                      <a:pt x="992" y="61"/>
                    </a:cubicBezTo>
                    <a:cubicBezTo>
                      <a:pt x="1322" y="61"/>
                      <a:pt x="1590" y="154"/>
                      <a:pt x="1590" y="269"/>
                    </a:cubicBezTo>
                    <a:cubicBezTo>
                      <a:pt x="1590" y="385"/>
                      <a:pt x="1322" y="478"/>
                      <a:pt x="992" y="478"/>
                    </a:cubicBezTo>
                    <a:moveTo>
                      <a:pt x="992" y="0"/>
                    </a:moveTo>
                    <a:cubicBezTo>
                      <a:pt x="444" y="0"/>
                      <a:pt x="0" y="156"/>
                      <a:pt x="0" y="347"/>
                    </a:cubicBezTo>
                    <a:cubicBezTo>
                      <a:pt x="0" y="539"/>
                      <a:pt x="444" y="694"/>
                      <a:pt x="992" y="694"/>
                    </a:cubicBezTo>
                    <a:cubicBezTo>
                      <a:pt x="1540" y="694"/>
                      <a:pt x="1984" y="539"/>
                      <a:pt x="1984" y="347"/>
                    </a:cubicBezTo>
                    <a:cubicBezTo>
                      <a:pt x="1984" y="156"/>
                      <a:pt x="1540" y="0"/>
                      <a:pt x="992" y="0"/>
                    </a:cubicBezTo>
                  </a:path>
                </a:pathLst>
              </a:custGeom>
              <a:gradFill rotWithShape="1">
                <a:gsLst>
                  <a:gs pos="0">
                    <a:srgbClr val="FFFFFF">
                      <a:alpha val="2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300" kern="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9" name="Group 62"/>
              <p:cNvGrpSpPr/>
              <p:nvPr/>
            </p:nvGrpSpPr>
            <p:grpSpPr>
              <a:xfrm>
                <a:off x="829813" y="3920788"/>
                <a:ext cx="6362100" cy="447617"/>
                <a:chOff x="871447" y="5870251"/>
                <a:chExt cx="4121150" cy="516108"/>
              </a:xfrm>
            </p:grpSpPr>
            <p:sp>
              <p:nvSpPr>
                <p:cNvPr id="224" name="Round Same Side Corner Rectangle 223"/>
                <p:cNvSpPr/>
                <p:nvPr/>
              </p:nvSpPr>
              <p:spPr>
                <a:xfrm flipV="1">
                  <a:off x="871447" y="5870251"/>
                  <a:ext cx="4121150" cy="516108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pattFill prst="narHorz">
                  <a:fgClr>
                    <a:schemeClr val="tx2"/>
                  </a:fgClr>
                  <a:bgClr>
                    <a:schemeClr val="bg2"/>
                  </a:bgClr>
                </a:patt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anchor="ctr" anchorCtr="0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Round Same Side Corner Rectangle 224"/>
                <p:cNvSpPr/>
                <p:nvPr/>
              </p:nvSpPr>
              <p:spPr>
                <a:xfrm flipV="1">
                  <a:off x="871447" y="5870251"/>
                  <a:ext cx="4121150" cy="516108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gradFill flip="none" rotWithShape="1">
                  <a:gsLst>
                    <a:gs pos="0">
                      <a:srgbClr val="646464">
                        <a:shade val="30000"/>
                        <a:satMod val="115000"/>
                      </a:srgbClr>
                    </a:gs>
                    <a:gs pos="50000">
                      <a:srgbClr val="646464">
                        <a:shade val="67500"/>
                        <a:satMod val="115000"/>
                        <a:alpha val="71000"/>
                      </a:srgbClr>
                    </a:gs>
                    <a:gs pos="100000">
                      <a:srgbClr val="646464">
                        <a:shade val="100000"/>
                        <a:satMod val="115000"/>
                        <a:alpha val="32000"/>
                      </a:srgbClr>
                    </a:gs>
                  </a:gsLst>
                  <a:lin ang="5400000" scaled="0"/>
                  <a:tileRect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anchor="ctr" anchorCtr="0"/>
                <a:lstStyle/>
                <a:p>
                  <a:pPr algn="ctr"/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945341" y="6039814"/>
                  <a:ext cx="3973361" cy="17698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>
                      <a:solidFill>
                        <a:schemeClr val="bg1"/>
                      </a:solidFill>
                    </a:rPr>
                    <a:t>Enhanced Customer Experience</a:t>
                  </a:r>
                </a:p>
              </p:txBody>
            </p:sp>
          </p:grpSp>
        </p:grpSp>
        <p:grpSp>
          <p:nvGrpSpPr>
            <p:cNvPr id="83" name="Group 4"/>
            <p:cNvGrpSpPr/>
            <p:nvPr/>
          </p:nvGrpSpPr>
          <p:grpSpPr>
            <a:xfrm>
              <a:off x="1645921" y="2901830"/>
              <a:ext cx="4604272" cy="927892"/>
              <a:chOff x="489948" y="2762250"/>
              <a:chExt cx="4121150" cy="1135298"/>
            </a:xfrm>
          </p:grpSpPr>
          <p:sp>
            <p:nvSpPr>
              <p:cNvPr id="219" name="Freeform 6"/>
              <p:cNvSpPr>
                <a:spLocks/>
              </p:cNvSpPr>
              <p:nvPr/>
            </p:nvSpPr>
            <p:spPr bwMode="auto">
              <a:xfrm rot="16200000" flipV="1">
                <a:off x="2240928" y="1011270"/>
                <a:ext cx="619190" cy="4121150"/>
              </a:xfrm>
              <a:custGeom>
                <a:avLst/>
                <a:gdLst>
                  <a:gd name="T0" fmla="*/ 0 w 8806"/>
                  <a:gd name="T1" fmla="*/ 8806 h 17611"/>
                  <a:gd name="T2" fmla="*/ 0 w 8806"/>
                  <a:gd name="T3" fmla="*/ 17611 h 17611"/>
                  <a:gd name="T4" fmla="*/ 8806 w 8806"/>
                  <a:gd name="T5" fmla="*/ 8806 h 17611"/>
                  <a:gd name="T6" fmla="*/ 0 w 8806"/>
                  <a:gd name="T7" fmla="*/ 0 h 17611"/>
                  <a:gd name="T8" fmla="*/ 0 w 8806"/>
                  <a:gd name="T9" fmla="*/ 0 h 17611"/>
                  <a:gd name="T10" fmla="*/ 0 w 8806"/>
                  <a:gd name="T11" fmla="*/ 8806 h 17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6" h="17611">
                    <a:moveTo>
                      <a:pt x="0" y="8806"/>
                    </a:moveTo>
                    <a:lnTo>
                      <a:pt x="0" y="17611"/>
                    </a:lnTo>
                    <a:cubicBezTo>
                      <a:pt x="4863" y="17611"/>
                      <a:pt x="8806" y="13669"/>
                      <a:pt x="8806" y="8806"/>
                    </a:cubicBezTo>
                    <a:cubicBezTo>
                      <a:pt x="8806" y="3943"/>
                      <a:pt x="486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80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</a:srgbClr>
                  </a:gs>
                  <a:gs pos="100000">
                    <a:srgbClr val="646464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14300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ound Same Side Corner Rectangle 219"/>
              <p:cNvSpPr/>
              <p:nvPr/>
            </p:nvSpPr>
            <p:spPr>
              <a:xfrm flipV="1">
                <a:off x="489948" y="3381440"/>
                <a:ext cx="4121150" cy="516108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 flip="none" rotWithShape="1">
                <a:gsLst>
                  <a:gs pos="0">
                    <a:srgbClr val="646464">
                      <a:shade val="30000"/>
                      <a:satMod val="115000"/>
                    </a:srgbClr>
                  </a:gs>
                  <a:gs pos="50000">
                    <a:srgbClr val="646464">
                      <a:shade val="67500"/>
                      <a:satMod val="115000"/>
                    </a:srgbClr>
                  </a:gs>
                  <a:gs pos="100000">
                    <a:srgbClr val="646464">
                      <a:shade val="100000"/>
                      <a:satMod val="115000"/>
                    </a:srgbClr>
                  </a:gs>
                </a:gsLst>
                <a:lin ang="5400000" scaled="0"/>
                <a:tileRect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4" name="Group 8"/>
          <p:cNvGrpSpPr/>
          <p:nvPr/>
        </p:nvGrpSpPr>
        <p:grpSpPr>
          <a:xfrm>
            <a:off x="469107" y="4541670"/>
            <a:ext cx="3857475" cy="1255806"/>
            <a:chOff x="1357064" y="5024185"/>
            <a:chExt cx="5579911" cy="1962453"/>
          </a:xfrm>
        </p:grpSpPr>
        <p:grpSp>
          <p:nvGrpSpPr>
            <p:cNvPr id="85" name="Group 7"/>
            <p:cNvGrpSpPr/>
            <p:nvPr/>
          </p:nvGrpSpPr>
          <p:grpSpPr>
            <a:xfrm>
              <a:off x="3887276" y="5038253"/>
              <a:ext cx="2127018" cy="1418012"/>
              <a:chOff x="817560" y="4982565"/>
              <a:chExt cx="2127018" cy="1418012"/>
            </a:xfrm>
          </p:grpSpPr>
          <p:pic>
            <p:nvPicPr>
              <p:cNvPr id="214" name="Picture 213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5811"/>
              <a:stretch/>
            </p:blipFill>
            <p:spPr>
              <a:xfrm>
                <a:off x="817560" y="4982565"/>
                <a:ext cx="2127018" cy="1193807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17560" y="4982565"/>
                <a:ext cx="2127018" cy="1418012"/>
              </a:xfrm>
              <a:prstGeom prst="rect">
                <a:avLst/>
              </a:prstGeom>
            </p:spPr>
          </p:pic>
        </p:grpSp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5064" y="5024185"/>
              <a:ext cx="1810777" cy="134676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86" name="Group 311"/>
            <p:cNvGrpSpPr/>
            <p:nvPr/>
          </p:nvGrpSpPr>
          <p:grpSpPr>
            <a:xfrm flipH="1">
              <a:off x="3573664" y="5178138"/>
              <a:ext cx="848920" cy="1767656"/>
              <a:chOff x="-2738696" y="3790810"/>
              <a:chExt cx="948238" cy="1974458"/>
            </a:xfrm>
          </p:grpSpPr>
          <p:pic>
            <p:nvPicPr>
              <p:cNvPr id="320" name="Picture 319"/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3821"/>
              <a:stretch/>
            </p:blipFill>
            <p:spPr>
              <a:xfrm>
                <a:off x="-2738696" y="4045738"/>
                <a:ext cx="535874" cy="1387605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321" name="Picture 320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4075"/>
              <a:stretch/>
            </p:blipFill>
            <p:spPr>
              <a:xfrm flipH="1">
                <a:off x="-2293095" y="3790810"/>
                <a:ext cx="502636" cy="1893991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322" name="Picture 321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2738696" y="4045738"/>
                <a:ext cx="535874" cy="16101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3" name="Picture 322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293094" y="3790810"/>
                <a:ext cx="502636" cy="19744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" name="Group 313"/>
            <p:cNvGrpSpPr/>
            <p:nvPr/>
          </p:nvGrpSpPr>
          <p:grpSpPr>
            <a:xfrm>
              <a:off x="5757959" y="5209954"/>
              <a:ext cx="1179016" cy="1734646"/>
              <a:chOff x="1311435" y="4856746"/>
              <a:chExt cx="1373708" cy="2021089"/>
            </a:xfrm>
          </p:grpSpPr>
          <p:pic>
            <p:nvPicPr>
              <p:cNvPr id="318" name="Picture 317"/>
              <p:cNvPicPr>
                <a:picLocks noChangeAspect="1"/>
              </p:cNvPicPr>
              <p:nvPr/>
            </p:nvPicPr>
            <p:blipFill rotWithShape="1">
              <a:blip r:embed="rId3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5119"/>
              <a:stretch/>
            </p:blipFill>
            <p:spPr>
              <a:xfrm flipH="1">
                <a:off x="1311435" y="4856747"/>
                <a:ext cx="1373708" cy="1715503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319" name="Picture 318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11435" y="4856746"/>
                <a:ext cx="1373708" cy="20210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roup 314"/>
            <p:cNvGrpSpPr/>
            <p:nvPr/>
          </p:nvGrpSpPr>
          <p:grpSpPr>
            <a:xfrm flipH="1">
              <a:off x="1357064" y="5167552"/>
              <a:ext cx="754584" cy="1819086"/>
              <a:chOff x="5356900" y="4853119"/>
              <a:chExt cx="879189" cy="2119473"/>
            </a:xfrm>
          </p:grpSpPr>
          <p:pic>
            <p:nvPicPr>
              <p:cNvPr id="316" name="Picture 315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7205"/>
              <a:stretch/>
            </p:blipFill>
            <p:spPr>
              <a:xfrm>
                <a:off x="5356900" y="4853119"/>
                <a:ext cx="879189" cy="1966781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317" name="Picture 316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56900" y="4853119"/>
                <a:ext cx="879189" cy="21194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1937421" y="62662"/>
            <a:ext cx="571500" cy="762000"/>
          </a:xfrm>
          <a:prstGeom prst="rect">
            <a:avLst/>
          </a:prstGeom>
          <a:noFill/>
        </p:spPr>
        <p:txBody>
          <a:bodyPr wrap="none" lIns="64008" tIns="32004" rIns="64008" bIns="32004" rtlCol="0"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596640" y="3152926"/>
            <a:ext cx="2148839" cy="2104874"/>
          </a:xfrm>
          <a:prstGeom prst="ellipse">
            <a:avLst/>
          </a:prstGeom>
          <a:blipFill>
            <a:blip r:embed="rId34" cstate="print"/>
            <a:stretch>
              <a:fillRect/>
            </a:stretch>
          </a:blipFill>
          <a:ln>
            <a:noFill/>
          </a:ln>
          <a:effectLst>
            <a:outerShdw blurRad="584200" sx="112000" sy="112000" algn="ctr" rotWithShape="0">
              <a:schemeClr val="bg1">
                <a:alpha val="64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4008" tIns="64008" rIns="64008" bIns="32004" anchor="ctr" anchorCtr="0">
            <a:noAutofit/>
          </a:bodyPr>
          <a:lstStyle/>
          <a:p>
            <a:pPr algn="ct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 </a:t>
            </a:r>
          </a:p>
          <a:p>
            <a:pPr algn="ct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aperto e integrato,</a:t>
            </a:r>
          </a:p>
          <a:p>
            <a:pPr algn="ct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efficiente </a:t>
            </a:r>
            <a:r>
              <a:rPr lang="it-IT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 </a:t>
            </a:r>
            <a:r>
              <a:rPr lang="it-IT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effficace, </a:t>
            </a:r>
            <a:endParaRPr lang="it-IT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 le comunicazioni </a:t>
            </a:r>
          </a:p>
          <a:p>
            <a:pPr algn="ct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aziendali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874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9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animBg="1"/>
      <p:bldP spid="548" grpId="0" animBg="1"/>
      <p:bldP spid="645" grpId="0" animBg="1"/>
      <p:bldP spid="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>
            <a:spLocks noChangeArrowheads="1"/>
          </p:cNvSpPr>
          <p:nvPr/>
        </p:nvSpPr>
        <p:spPr bwMode="auto">
          <a:xfrm>
            <a:off x="393242" y="2959536"/>
            <a:ext cx="2692379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008" tIns="32004" rIns="64008" bIns="0" anchor="b">
            <a:spAutoFit/>
          </a:bodyPr>
          <a:lstStyle/>
          <a:p>
            <a:pPr marL="285592" indent="-285592" eaLnBrk="0" hangingPunct="0">
              <a:lnSpc>
                <a:spcPct val="90000"/>
              </a:lnSpc>
              <a:spcBef>
                <a:spcPct val="55000"/>
              </a:spcBef>
              <a:buClr>
                <a:srgbClr val="CC0000"/>
              </a:buClr>
              <a:buSzPct val="90000"/>
              <a:defRPr/>
            </a:pPr>
            <a:r>
              <a:rPr lang="en-US" sz="6700" b="1" kern="0" dirty="0" err="1" smtClean="0">
                <a:ln w="6350">
                  <a:noFill/>
                </a:ln>
                <a:gradFill flip="none" rotWithShape="1">
                  <a:gsLst>
                    <a:gs pos="0">
                      <a:srgbClr val="CC0000"/>
                    </a:gs>
                    <a:gs pos="100000">
                      <a:srgbClr val="CC0000">
                        <a:lumMod val="5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2700000" algn="tl">
                    <a:srgbClr val="000000">
                      <a:alpha val="80000"/>
                    </a:srgbClr>
                  </a:outerShdw>
                </a:effectLst>
                <a:latin typeface="Arial"/>
                <a:ea typeface="ＭＳ Ｐゴシック" pitchFamily="34" charset="-128"/>
                <a:cs typeface="ＭＳ Ｐゴシック" charset="-128"/>
                <a:sym typeface="Wingdings"/>
              </a:rPr>
              <a:t>Crisi</a:t>
            </a:r>
            <a:endParaRPr lang="en-US" sz="6700" b="1" kern="0" dirty="0">
              <a:ln w="6350">
                <a:noFill/>
              </a:ln>
              <a:gradFill flip="none" rotWithShape="1">
                <a:gsLst>
                  <a:gs pos="0">
                    <a:srgbClr val="CC0000"/>
                  </a:gs>
                  <a:gs pos="100000">
                    <a:srgbClr val="CC0000">
                      <a:lumMod val="5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2700000" algn="tl">
                  <a:srgbClr val="000000">
                    <a:alpha val="80000"/>
                  </a:srgbClr>
                </a:outerShdw>
              </a:effectLst>
              <a:latin typeface="Arial"/>
              <a:ea typeface="ＭＳ Ｐゴシック" pitchFamily="34" charset="-128"/>
              <a:cs typeface="ＭＳ Ｐゴシック" charset="-128"/>
              <a:sym typeface="Wingdings"/>
            </a:endParaRPr>
          </a:p>
        </p:txBody>
      </p:sp>
      <p:pic>
        <p:nvPicPr>
          <p:cNvPr id="8" name="Picture 7" descr="Avaya-Bandrowcza-BACK-P3-scrip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2320" y="1965675"/>
            <a:ext cx="2610151" cy="30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Avaya-Bandrowcza-BACK-P3-script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8231" y="1965675"/>
            <a:ext cx="2653835" cy="30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2" name="Rectangle 21"/>
          <p:cNvSpPr/>
          <p:nvPr/>
        </p:nvSpPr>
        <p:spPr>
          <a:xfrm>
            <a:off x="3732529" y="1257832"/>
            <a:ext cx="2075165" cy="54168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>
              <a:defRPr/>
            </a:pPr>
            <a:r>
              <a:rPr lang="en-US" sz="3100" b="1" kern="0" dirty="0" smtClean="0">
                <a:ln w="9525">
                  <a:solidFill>
                    <a:srgbClr val="FFFFFF">
                      <a:lumMod val="75000"/>
                    </a:srgb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blurRad="38100" dist="50800" dir="2700000" algn="tl">
                    <a:srgbClr val="000000">
                      <a:alpha val="80000"/>
                    </a:srgbClr>
                  </a:outerShdw>
                </a:effectLst>
                <a:latin typeface="Arial"/>
                <a:ea typeface="ＭＳ Ｐゴシック" pitchFamily="34" charset="-128"/>
                <a:cs typeface="ＭＳ Ｐゴシック" charset="-128"/>
              </a:rPr>
              <a:t>RISCHIO</a:t>
            </a:r>
            <a:endParaRPr lang="en-US" sz="3100" b="1" kern="0" dirty="0">
              <a:ln w="9525">
                <a:solidFill>
                  <a:srgbClr val="FFFFFF">
                    <a:lumMod val="75000"/>
                  </a:srgbClr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effectLst>
                <a:outerShdw blurRad="38100" dist="50800" dir="2700000" algn="tl">
                  <a:srgbClr val="000000">
                    <a:alpha val="80000"/>
                  </a:srgbClr>
                </a:outerShdw>
              </a:effectLst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83807" y="1257832"/>
            <a:ext cx="3360193" cy="541687"/>
          </a:xfrm>
          <a:prstGeom prst="rect">
            <a:avLst/>
          </a:prstGeom>
          <a:solidFill>
            <a:srgbClr val="FFFF00"/>
          </a:solidFill>
        </p:spPr>
        <p:txBody>
          <a:bodyPr wrap="square" lIns="64008" tIns="32004" rIns="64008" bIns="32004">
            <a:spAutoFit/>
          </a:bodyPr>
          <a:lstStyle/>
          <a:p>
            <a:pPr>
              <a:defRPr/>
            </a:pPr>
            <a:r>
              <a:rPr lang="en-US" sz="3100" b="1" kern="0" dirty="0" smtClean="0">
                <a:ln w="9525">
                  <a:solidFill>
                    <a:srgbClr val="FFFFFF">
                      <a:lumMod val="75000"/>
                    </a:srgbClr>
                  </a:solidFill>
                </a:ln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blurRad="38100" dist="50800" dir="2700000" algn="tl">
                    <a:srgbClr val="000000">
                      <a:alpha val="80000"/>
                    </a:srgbClr>
                  </a:outerShdw>
                </a:effectLst>
                <a:latin typeface="Arial"/>
                <a:ea typeface="ＭＳ Ｐゴシック" pitchFamily="34" charset="-128"/>
                <a:cs typeface="ＭＳ Ｐゴシック" charset="-128"/>
              </a:rPr>
              <a:t>OPPORTUNITA’</a:t>
            </a:r>
            <a:endParaRPr lang="en-US" sz="3100" b="1" kern="0" dirty="0">
              <a:ln w="9525">
                <a:solidFill>
                  <a:srgbClr val="FFFFFF">
                    <a:lumMod val="75000"/>
                  </a:srgbClr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</a:gradFill>
              <a:effectLst>
                <a:outerShdw blurRad="38100" dist="50800" dir="2700000" algn="tl">
                  <a:srgbClr val="000000">
                    <a:alpha val="80000"/>
                  </a:srgbClr>
                </a:outerShdw>
              </a:effectLst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V_ Red _Template_PPT_2007_NP">
  <a:themeElements>
    <a:clrScheme name="Office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40A63B18A8C4786F4B60956654A96" ma:contentTypeVersion="0" ma:contentTypeDescription="Create a new document." ma:contentTypeScope="" ma:versionID="6a70d13ee7f8ab9b79811b929eff5fb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D9E1FD-E62C-4481-BB83-1FB791843E7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C9A3F88-1B10-4B9A-88A1-BC3FFAC01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ACFECA6-AB2D-4D07-A931-555FD29EA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AV_ Red _Template_PPT_2007_NP</Template>
  <TotalTime>0</TotalTime>
  <Words>184</Words>
  <Application>Microsoft Office PowerPoint</Application>
  <PresentationFormat>On-screen Show (4:3)</PresentationFormat>
  <Paragraphs>43</Paragraphs>
  <Slides>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AV_ Red _Template_PPT_2007_NP</vt:lpstr>
      <vt:lpstr>Worksheet</vt:lpstr>
      <vt:lpstr>Imprese e Consumatori  Gianluca Attura Amministratore Delegato Avaya Italia Spa</vt:lpstr>
      <vt:lpstr>Italia Digitale: un confronto con l’Europa</vt:lpstr>
      <vt:lpstr>Le comunicazioni in azienda: dinamiche e scenari del 2012</vt:lpstr>
      <vt:lpstr>Le soluzioni ICT innovative per le imprese e la crescita  = necessità di banda larga</vt:lpstr>
      <vt:lpstr>Slide 5</vt:lpstr>
      <vt:lpstr>Slide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2011-08-10T13:06:08Z</dcterms:created>
  <dcterms:modified xsi:type="dcterms:W3CDTF">2012-05-15T11:40:21Z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0x0101009AB40A63B18A8C4786F4B60956654A96</vt:lpwstr>
  </property>
</Properties>
</file>