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bookmarkIdSeed="2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15" r:id="rId2"/>
    <p:sldId id="919" r:id="rId3"/>
    <p:sldId id="908" r:id="rId4"/>
    <p:sldId id="918" r:id="rId5"/>
    <p:sldId id="915" r:id="rId6"/>
    <p:sldId id="914" r:id="rId7"/>
    <p:sldId id="921" r:id="rId8"/>
    <p:sldId id="926" r:id="rId9"/>
    <p:sldId id="857" r:id="rId10"/>
    <p:sldId id="928" r:id="rId11"/>
    <p:sldId id="870" r:id="rId12"/>
    <p:sldId id="909" r:id="rId13"/>
  </p:sldIdLst>
  <p:sldSz cx="9906000" cy="6858000" type="A4"/>
  <p:notesSz cx="6797675" cy="9856788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umimoji="1" sz="1400" kern="1200">
        <a:solidFill>
          <a:srgbClr val="0000CC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1400" kern="1200">
        <a:solidFill>
          <a:srgbClr val="0000CC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1400" kern="1200">
        <a:solidFill>
          <a:srgbClr val="0000CC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1400" kern="1200">
        <a:solidFill>
          <a:srgbClr val="0000CC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1400" kern="1200">
        <a:solidFill>
          <a:srgbClr val="0000CC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sz="1400" kern="1200">
        <a:solidFill>
          <a:srgbClr val="0000CC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umimoji="1" sz="1400" kern="1200">
        <a:solidFill>
          <a:srgbClr val="0000CC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umimoji="1" sz="1400" kern="1200">
        <a:solidFill>
          <a:srgbClr val="0000CC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umimoji="1" sz="1400" kern="1200">
        <a:solidFill>
          <a:srgbClr val="0000CC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800000"/>
    <a:srgbClr val="CCCCFF"/>
    <a:srgbClr val="CCECFF"/>
    <a:srgbClr val="EFF9FF"/>
    <a:srgbClr val="000000"/>
    <a:srgbClr val="CC3300"/>
    <a:srgbClr val="CCFFCC"/>
    <a:srgbClr val="FFCC66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6593" autoAdjust="0"/>
    <p:restoredTop sz="92383" autoAdjust="0"/>
  </p:normalViewPr>
  <p:slideViewPr>
    <p:cSldViewPr>
      <p:cViewPr>
        <p:scale>
          <a:sx n="100" d="100"/>
          <a:sy n="100" d="100"/>
        </p:scale>
        <p:origin x="-570" y="-210"/>
      </p:cViewPr>
      <p:guideLst>
        <p:guide orient="horz" pos="3793"/>
        <p:guide pos="59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1962" y="-114"/>
      </p:cViewPr>
      <p:guideLst>
        <p:guide orient="horz" pos="3104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4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1.5186915887850467E-2"/>
          <c:y val="0.18421052631578941"/>
          <c:w val="0.95794392523364491"/>
          <c:h val="0.70614035087719318"/>
        </c:manualLayout>
      </c:layout>
      <c:bar3DChart>
        <c:barDir val="col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TDT</c:v>
                </c:pt>
              </c:strCache>
            </c:strRef>
          </c:tx>
          <c:spPr>
            <a:solidFill>
              <a:srgbClr val="3366FF"/>
            </a:solidFill>
            <a:ln w="25500">
              <a:noFill/>
            </a:ln>
          </c:spPr>
          <c:invertIfNegative val="0"/>
          <c:dLbls>
            <c:dLbl>
              <c:idx val="0"/>
              <c:layout>
                <c:manualLayout>
                  <c:x val="3.3881027559073719E-2"/>
                  <c:y val="-0.106680997597555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0291630533219318E-2"/>
                  <c:y val="-0.105519806388843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7356561263629226E-2"/>
                  <c:y val="-0.100114572026247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Mode val="edge"/>
                  <c:yMode val="edge"/>
                  <c:x val="0.32126168224299084"/>
                  <c:y val="8.3333333333333343E-2"/>
                </c:manualLayout>
              </c:layout>
              <c:spPr>
                <a:noFill/>
                <a:ln w="25500">
                  <a:noFill/>
                </a:ln>
              </c:spPr>
              <c:txPr>
                <a:bodyPr/>
                <a:lstStyle/>
                <a:p>
                  <a:pPr>
                    <a:defRPr sz="143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Mode val="edge"/>
                  <c:yMode val="edge"/>
                  <c:x val="0.40186915887850466"/>
                  <c:y val="2.8508771929824577E-2"/>
                </c:manualLayout>
              </c:layout>
              <c:spPr>
                <a:noFill/>
                <a:ln w="25500">
                  <a:noFill/>
                </a:ln>
              </c:spPr>
              <c:txPr>
                <a:bodyPr/>
                <a:lstStyle/>
                <a:p>
                  <a:pPr>
                    <a:defRPr sz="143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500">
                <a:noFill/>
              </a:ln>
            </c:spPr>
            <c:txPr>
              <a:bodyPr/>
              <a:lstStyle/>
              <a:p>
                <a:pPr>
                  <a:defRPr sz="1807" b="1" i="0" u="none" strike="noStrike" baseline="0">
                    <a:solidFill>
                      <a:srgbClr val="000080"/>
                    </a:solidFill>
                    <a:latin typeface="Arial"/>
                    <a:ea typeface="Arial"/>
                    <a:cs typeface="Arial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3"/>
                <c:pt idx="0">
                  <c:v>Fonti rinnovabili</c:v>
                </c:pt>
                <c:pt idx="1">
                  <c:v>Efficienza energetica</c:v>
                </c:pt>
                <c:pt idx="2">
                  <c:v>Mobilità sostenibile</c:v>
                </c:pt>
              </c:strCache>
            </c:strRef>
          </c:cat>
          <c:val>
            <c:numRef>
              <c:f>Sheet1!$B$2:$B$5</c:f>
              <c:numCache>
                <c:formatCode>#,##0.0</c:formatCode>
                <c:ptCount val="3"/>
                <c:pt idx="0">
                  <c:v>432.5</c:v>
                </c:pt>
                <c:pt idx="1">
                  <c:v>354</c:v>
                </c:pt>
                <c:pt idx="2">
                  <c:v>154.80000000000001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0"/>
        <c:gapDepth val="0"/>
        <c:shape val="cylinder"/>
        <c:axId val="24528000"/>
        <c:axId val="24529536"/>
        <c:axId val="0"/>
      </c:bar3DChart>
      <c:catAx>
        <c:axId val="24528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8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31" b="1" i="0" u="none" strike="noStrike" baseline="0">
                <a:solidFill>
                  <a:srgbClr val="00008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  <c:crossAx val="245295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4529536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one"/>
        <c:crossAx val="24528000"/>
        <c:crosses val="autoZero"/>
        <c:crossBetween val="between"/>
      </c:valAx>
      <c:spPr>
        <a:noFill/>
        <a:ln w="255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3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5902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8938" y="257175"/>
            <a:ext cx="6016625" cy="416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81700"/>
            <a:ext cx="4984750" cy="443579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569" tIns="45786" rIns="91569" bIns="45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Fare clic per modificare gli stili del testo dello schema</a:t>
            </a:r>
          </a:p>
          <a:p>
            <a:pPr lvl="1"/>
            <a:r>
              <a:rPr lang="en-US" altLang="en-US" noProof="0" smtClean="0"/>
              <a:t>Secondo livello</a:t>
            </a:r>
          </a:p>
          <a:p>
            <a:pPr lvl="2"/>
            <a:r>
              <a:rPr lang="en-US" altLang="en-US" noProof="0" smtClean="0"/>
              <a:t>Terzo livello</a:t>
            </a:r>
          </a:p>
          <a:p>
            <a:pPr lvl="3"/>
            <a:r>
              <a:rPr lang="en-US" altLang="en-US" noProof="0" smtClean="0"/>
              <a:t>Quarto livello</a:t>
            </a:r>
          </a:p>
          <a:p>
            <a:pPr lvl="4"/>
            <a:r>
              <a:rPr lang="en-US" altLang="en-US" noProof="0" smtClean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0982269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0525" y="257175"/>
            <a:ext cx="6013450" cy="4164013"/>
          </a:xfrm>
        </p:spPr>
      </p:sp>
      <p:sp>
        <p:nvSpPr>
          <p:cNvPr id="128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753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680954"/>
            <a:ext cx="4984750" cy="4435082"/>
          </a:xfrm>
        </p:spPr>
        <p:txBody>
          <a:bodyPr/>
          <a:lstStyle/>
          <a:p>
            <a:endParaRPr lang="it-IT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8938" y="257175"/>
            <a:ext cx="6016625" cy="41656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>
          <a:xfrm>
            <a:off x="3849911" y="9361823"/>
            <a:ext cx="2946144" cy="493391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E399D195-0E79-4B8E-BAA8-E9B0AB9B96D0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>
          <a:xfrm>
            <a:off x="3849692" y="9361823"/>
            <a:ext cx="2946400" cy="493392"/>
          </a:xfrm>
          <a:prstGeom prst="rect">
            <a:avLst/>
          </a:prstGeom>
        </p:spPr>
        <p:txBody>
          <a:bodyPr lIns="90678" tIns="45339" rIns="90678" bIns="45339"/>
          <a:lstStyle/>
          <a:p>
            <a:fld id="{F6EAEF73-67E4-48E8-917D-D653510612CF}" type="slidenum">
              <a:rPr lang="it-IT" smtClean="0"/>
              <a:pPr/>
              <a:t>4</a:t>
            </a:fld>
            <a:endParaRPr lang="it-IT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>
          <a:xfrm>
            <a:off x="3849690" y="9362366"/>
            <a:ext cx="2946400" cy="49283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3031B6D-B36D-49B9-8761-DBD871A37FBE}" type="slidenum">
              <a:rPr lang="it-IT" smtClean="0"/>
              <a:pPr>
                <a:defRPr/>
              </a:pPr>
              <a:t>5</a:t>
            </a:fld>
            <a:endParaRPr lang="it-IT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>
          <a:xfrm>
            <a:off x="3849911" y="9361823"/>
            <a:ext cx="2946144" cy="49339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6670BAE-1FAA-4BF8-A5E8-B9EB5EA11310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78713" y="0"/>
            <a:ext cx="2427287" cy="5508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3675" y="0"/>
            <a:ext cx="7132638" cy="5508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675" y="0"/>
            <a:ext cx="9712325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19150" y="1546225"/>
            <a:ext cx="8412163" cy="3962400"/>
          </a:xfrm>
        </p:spPr>
        <p:txBody>
          <a:bodyPr/>
          <a:lstStyle/>
          <a:p>
            <a:pPr lvl="0"/>
            <a:endParaRPr lang="it-IT" noProof="0" dirty="0" smtClean="0"/>
          </a:p>
        </p:txBody>
      </p:sp>
    </p:spTree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09596" y="2500306"/>
            <a:ext cx="8420100" cy="1470025"/>
          </a:xfrm>
          <a:solidFill>
            <a:schemeClr val="accent1">
              <a:lumMod val="75000"/>
            </a:schemeClr>
          </a:solidFill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384550" y="6357958"/>
            <a:ext cx="3136900" cy="428628"/>
          </a:xfrm>
          <a:prstGeom prst="rect">
            <a:avLst/>
          </a:prstGeom>
        </p:spPr>
        <p:txBody>
          <a:bodyPr/>
          <a:lstStyle/>
          <a:p>
            <a:r>
              <a:rPr lang="it-IT" dirty="0" smtClean="0"/>
              <a:t>2010xxx Cliente – titolo  </a:t>
            </a:r>
          </a:p>
          <a:p>
            <a:r>
              <a:rPr lang="it-IT" dirty="0" smtClean="0"/>
              <a:t>data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739214" y="6356351"/>
            <a:ext cx="671486" cy="365125"/>
          </a:xfrm>
          <a:prstGeom prst="rect">
            <a:avLst/>
          </a:prstGeom>
        </p:spPr>
        <p:txBody>
          <a:bodyPr/>
          <a:lstStyle/>
          <a:p>
            <a:fld id="{C89CCD4E-F587-4C7C-8155-498A68C3B19C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9150" y="1546225"/>
            <a:ext cx="4129088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0638" y="1546225"/>
            <a:ext cx="4130675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9150" y="1546225"/>
            <a:ext cx="8412163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64" tIns="46032" rIns="92064" bIns="460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Fare clic per modificare gli stili del testo</a:t>
            </a:r>
          </a:p>
          <a:p>
            <a:pPr lvl="1"/>
            <a:endParaRPr lang="it-IT" altLang="en-US" smtClean="0"/>
          </a:p>
          <a:p>
            <a:pPr lvl="2"/>
            <a:endParaRPr lang="it-IT" altLang="en-US" smtClean="0"/>
          </a:p>
          <a:p>
            <a:pPr lvl="3"/>
            <a:endParaRPr lang="it-IT" altLang="en-US" smtClean="0"/>
          </a:p>
          <a:p>
            <a:pPr lvl="4"/>
            <a:endParaRPr lang="it-IT" altLang="en-US" smtClean="0"/>
          </a:p>
        </p:txBody>
      </p:sp>
      <p:sp>
        <p:nvSpPr>
          <p:cNvPr id="1027" name="Rectangle 44"/>
          <p:cNvSpPr>
            <a:spLocks noChangeArrowheads="1"/>
          </p:cNvSpPr>
          <p:nvPr/>
        </p:nvSpPr>
        <p:spPr bwMode="auto">
          <a:xfrm>
            <a:off x="1898650" y="3527425"/>
            <a:ext cx="42100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it-IT" dirty="0"/>
          </a:p>
        </p:txBody>
      </p:sp>
      <p:sp>
        <p:nvSpPr>
          <p:cNvPr id="1028" name="Rectangle 45"/>
          <p:cNvSpPr>
            <a:spLocks noChangeArrowheads="1"/>
          </p:cNvSpPr>
          <p:nvPr/>
        </p:nvSpPr>
        <p:spPr bwMode="auto">
          <a:xfrm>
            <a:off x="3813175" y="281305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4" tIns="46032" rIns="92064" bIns="46032">
            <a:spAutoFit/>
          </a:bodyPr>
          <a:lstStyle/>
          <a:p>
            <a:pPr>
              <a:defRPr/>
            </a:pPr>
            <a:endParaRPr lang="it-IT" dirty="0"/>
          </a:p>
        </p:txBody>
      </p:sp>
      <p:pic>
        <p:nvPicPr>
          <p:cNvPr id="1029" name="Picture 1060" descr="NETCONSULTING_marchio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3675" y="6319838"/>
            <a:ext cx="1209675" cy="53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48"/>
          <p:cNvSpPr>
            <a:spLocks noGrp="1" noChangeArrowheads="1"/>
          </p:cNvSpPr>
          <p:nvPr>
            <p:ph type="title"/>
          </p:nvPr>
        </p:nvSpPr>
        <p:spPr bwMode="auto">
          <a:xfrm>
            <a:off x="193675" y="0"/>
            <a:ext cx="97123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64" tIns="46032" rIns="92064" bIns="4603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Titolo della slide</a:t>
            </a:r>
          </a:p>
        </p:txBody>
      </p:sp>
      <p:sp>
        <p:nvSpPr>
          <p:cNvPr id="1031" name="Text Box 1065"/>
          <p:cNvSpPr txBox="1">
            <a:spLocks noChangeArrowheads="1"/>
          </p:cNvSpPr>
          <p:nvPr/>
        </p:nvSpPr>
        <p:spPr bwMode="auto">
          <a:xfrm>
            <a:off x="1496616" y="6389688"/>
            <a:ext cx="626467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it-IT" sz="1000" b="1" dirty="0" smtClean="0">
                <a:solidFill>
                  <a:srgbClr val="000099"/>
                </a:solidFill>
              </a:rPr>
              <a:t>Aprile 2012</a:t>
            </a:r>
          </a:p>
        </p:txBody>
      </p:sp>
      <p:sp>
        <p:nvSpPr>
          <p:cNvPr id="1032" name="AutoShape 1078"/>
          <p:cNvSpPr>
            <a:spLocks noChangeArrowheads="1"/>
          </p:cNvSpPr>
          <p:nvPr/>
        </p:nvSpPr>
        <p:spPr bwMode="auto">
          <a:xfrm rot="-5400000">
            <a:off x="4783931" y="-3940968"/>
            <a:ext cx="144463" cy="9556750"/>
          </a:xfrm>
          <a:prstGeom prst="can">
            <a:avLst>
              <a:gd name="adj" fmla="val 59722"/>
            </a:avLst>
          </a:prstGeom>
          <a:gradFill rotWithShape="1">
            <a:gsLst>
              <a:gs pos="0">
                <a:srgbClr val="000099"/>
              </a:gs>
              <a:gs pos="50000">
                <a:srgbClr val="0033CC"/>
              </a:gs>
              <a:gs pos="100000">
                <a:srgbClr val="000099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 dirty="0"/>
          </a:p>
        </p:txBody>
      </p:sp>
      <p:sp>
        <p:nvSpPr>
          <p:cNvPr id="1033" name="AutoShape 1079"/>
          <p:cNvSpPr>
            <a:spLocks noChangeArrowheads="1"/>
          </p:cNvSpPr>
          <p:nvPr/>
        </p:nvSpPr>
        <p:spPr bwMode="auto">
          <a:xfrm>
            <a:off x="8931275" y="6499225"/>
            <a:ext cx="820738" cy="333375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 dirty="0"/>
          </a:p>
        </p:txBody>
      </p:sp>
      <p:sp>
        <p:nvSpPr>
          <p:cNvPr id="1034" name="Text Box 1081"/>
          <p:cNvSpPr txBox="1">
            <a:spLocks noChangeArrowheads="1"/>
          </p:cNvSpPr>
          <p:nvPr/>
        </p:nvSpPr>
        <p:spPr bwMode="auto">
          <a:xfrm>
            <a:off x="8939213" y="6537325"/>
            <a:ext cx="803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>
                <a:solidFill>
                  <a:schemeClr val="bg1"/>
                </a:solidFill>
              </a:rPr>
              <a:t>Slide </a:t>
            </a:r>
            <a:fld id="{A5619CD6-C028-4120-BFAE-B389794C7424}" type="slidenum">
              <a:rPr lang="en-US" sz="1200" b="1">
                <a:solidFill>
                  <a:schemeClr val="bg1"/>
                </a:solidFill>
              </a:rPr>
              <a:pPr>
                <a:defRPr/>
              </a:pPr>
              <a:t>‹N›</a:t>
            </a:fld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035" name="Oval 1082"/>
          <p:cNvSpPr>
            <a:spLocks noChangeArrowheads="1"/>
          </p:cNvSpPr>
          <p:nvPr/>
        </p:nvSpPr>
        <p:spPr bwMode="auto">
          <a:xfrm>
            <a:off x="9483725" y="606425"/>
            <a:ext cx="436563" cy="403225"/>
          </a:xfrm>
          <a:prstGeom prst="ellipse">
            <a:avLst/>
          </a:prstGeom>
          <a:gradFill rotWithShape="1">
            <a:gsLst>
              <a:gs pos="0">
                <a:srgbClr val="0000FF"/>
              </a:gs>
              <a:gs pos="100000">
                <a:srgbClr val="0000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kumimoji="1" sz="2800" b="1">
          <a:solidFill>
            <a:srgbClr val="0000C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kumimoji="1" sz="2800" b="1">
          <a:solidFill>
            <a:srgbClr val="0000CC"/>
          </a:solidFill>
          <a:latin typeface="Arial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kumimoji="1" sz="2800" b="1">
          <a:solidFill>
            <a:srgbClr val="0000CC"/>
          </a:solidFill>
          <a:latin typeface="Arial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kumimoji="1" sz="2800" b="1">
          <a:solidFill>
            <a:srgbClr val="0000CC"/>
          </a:solidFill>
          <a:latin typeface="Arial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kumimoji="1" sz="2800" b="1">
          <a:solidFill>
            <a:srgbClr val="0000CC"/>
          </a:solidFill>
          <a:latin typeface="Arial" charset="0"/>
        </a:defRPr>
      </a:lvl5pPr>
      <a:lvl6pPr marL="457200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kumimoji="1" sz="2800" b="1">
          <a:solidFill>
            <a:srgbClr val="0000CC"/>
          </a:solidFill>
          <a:latin typeface="Arial" charset="0"/>
        </a:defRPr>
      </a:lvl6pPr>
      <a:lvl7pPr marL="914400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kumimoji="1" sz="2800" b="1">
          <a:solidFill>
            <a:srgbClr val="0000CC"/>
          </a:solidFill>
          <a:latin typeface="Arial" charset="0"/>
        </a:defRPr>
      </a:lvl7pPr>
      <a:lvl8pPr marL="1371600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kumimoji="1" sz="2800" b="1">
          <a:solidFill>
            <a:srgbClr val="0000CC"/>
          </a:solidFill>
          <a:latin typeface="Arial" charset="0"/>
        </a:defRPr>
      </a:lvl8pPr>
      <a:lvl9pPr marL="1828800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kumimoji="1" sz="2800" b="1">
          <a:solidFill>
            <a:srgbClr val="0000CC"/>
          </a:solidFill>
          <a:latin typeface="Arial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Font typeface="Wingdings" pitchFamily="2" charset="2"/>
        <a:buChar char="Ø"/>
        <a:defRPr kumimoji="1" sz="2000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just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80000"/>
        <a:buFont typeface="Wingdings" pitchFamily="2" charset="2"/>
        <a:buChar char="ü"/>
        <a:defRPr kumimoji="1">
          <a:solidFill>
            <a:srgbClr val="0000CC"/>
          </a:solidFill>
          <a:latin typeface="+mn-lt"/>
        </a:defRPr>
      </a:lvl2pPr>
      <a:lvl3pPr marL="1143000" indent="-228600" algn="just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Font typeface="Wingdings" pitchFamily="2" charset="2"/>
        <a:buChar char="§"/>
        <a:defRPr kumimoji="1" sz="1600">
          <a:solidFill>
            <a:srgbClr val="0000FF"/>
          </a:solidFill>
          <a:latin typeface="+mn-lt"/>
        </a:defRPr>
      </a:lvl3pPr>
      <a:lvl4pPr marL="1562100" indent="-228600" algn="just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Font typeface="Arial" charset="0"/>
        <a:buChar char="-"/>
        <a:defRPr kumimoji="1" sz="1400">
          <a:solidFill>
            <a:srgbClr val="0000FF"/>
          </a:solidFill>
          <a:latin typeface="+mn-lt"/>
        </a:defRPr>
      </a:lvl4pPr>
      <a:lvl5pPr marL="1981200" indent="-228600" algn="just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Char char="•"/>
        <a:defRPr kumimoji="1" sz="1600">
          <a:solidFill>
            <a:srgbClr val="0000FF"/>
          </a:solidFill>
          <a:latin typeface="+mn-lt"/>
        </a:defRPr>
      </a:lvl5pPr>
      <a:lvl6pPr marL="2438400" indent="-228600" algn="just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Char char="•"/>
        <a:defRPr kumimoji="1" sz="1600">
          <a:solidFill>
            <a:srgbClr val="0000FF"/>
          </a:solidFill>
          <a:latin typeface="+mn-lt"/>
        </a:defRPr>
      </a:lvl6pPr>
      <a:lvl7pPr marL="2895600" indent="-228600" algn="just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Char char="•"/>
        <a:defRPr kumimoji="1" sz="1600">
          <a:solidFill>
            <a:srgbClr val="0000FF"/>
          </a:solidFill>
          <a:latin typeface="+mn-lt"/>
        </a:defRPr>
      </a:lvl7pPr>
      <a:lvl8pPr marL="3352800" indent="-228600" algn="just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Char char="•"/>
        <a:defRPr kumimoji="1" sz="1600">
          <a:solidFill>
            <a:srgbClr val="0000FF"/>
          </a:solidFill>
          <a:latin typeface="+mn-lt"/>
        </a:defRPr>
      </a:lvl8pPr>
      <a:lvl9pPr marL="3810000" indent="-228600" algn="just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Char char="•"/>
        <a:defRPr kumimoji="1" sz="1600">
          <a:solidFill>
            <a:srgbClr val="0000FF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8" descr="nc_05"/>
          <p:cNvPicPr>
            <a:picLocks noChangeAspect="1" noChangeArrowheads="1"/>
          </p:cNvPicPr>
          <p:nvPr/>
        </p:nvPicPr>
        <p:blipFill>
          <a:blip r:embed="rId3" cstate="print"/>
          <a:srcRect t="21138"/>
          <a:stretch>
            <a:fillRect/>
          </a:stretch>
        </p:blipFill>
        <p:spPr bwMode="auto">
          <a:xfrm>
            <a:off x="0" y="0"/>
            <a:ext cx="9906000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19"/>
          <p:cNvSpPr>
            <a:spLocks noChangeArrowheads="1"/>
          </p:cNvSpPr>
          <p:nvPr/>
        </p:nvSpPr>
        <p:spPr bwMode="auto">
          <a:xfrm>
            <a:off x="38100" y="3716338"/>
            <a:ext cx="9906000" cy="304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64" tIns="46032" rIns="92064" bIns="46032" anchor="ctr"/>
          <a:lstStyle/>
          <a:p>
            <a:pPr>
              <a:spcBef>
                <a:spcPct val="240000"/>
              </a:spcBef>
              <a:spcAft>
                <a:spcPct val="200000"/>
              </a:spcAft>
            </a:pPr>
            <a:endParaRPr lang="it-IT" sz="1800" b="1" i="1" dirty="0">
              <a:solidFill>
                <a:srgbClr val="000099"/>
              </a:solidFill>
            </a:endParaRPr>
          </a:p>
        </p:txBody>
      </p:sp>
      <p:pic>
        <p:nvPicPr>
          <p:cNvPr id="2052" name="Picture 20" descr="NETCONSULTING_marchio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18438" y="5876925"/>
            <a:ext cx="2027237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23"/>
          <p:cNvSpPr txBox="1">
            <a:spLocks noChangeArrowheads="1"/>
          </p:cNvSpPr>
          <p:nvPr/>
        </p:nvSpPr>
        <p:spPr bwMode="auto">
          <a:xfrm>
            <a:off x="388938" y="3862388"/>
            <a:ext cx="92456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64" tIns="46032" rIns="92064" bIns="46032" anchor="ctr"/>
          <a:lstStyle/>
          <a:p>
            <a:pPr>
              <a:lnSpc>
                <a:spcPct val="80000"/>
              </a:lnSpc>
            </a:pPr>
            <a:endParaRPr lang="it-IT" sz="900" b="1" dirty="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</a:pPr>
            <a:r>
              <a:rPr lang="it-IT" sz="2800" b="1" i="1" smtClean="0">
                <a:solidFill>
                  <a:srgbClr val="000099"/>
                </a:solidFill>
              </a:rPr>
              <a:t>Broadband Forum 2012</a:t>
            </a:r>
            <a:endParaRPr lang="it-IT" sz="2800" b="1" i="1" dirty="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</a:pPr>
            <a:endParaRPr lang="it-IT" sz="2800" b="1" i="1" dirty="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</a:pPr>
            <a:r>
              <a:rPr lang="it-IT" sz="2400" b="1" smtClean="0">
                <a:solidFill>
                  <a:srgbClr val="000099"/>
                </a:solidFill>
              </a:rPr>
              <a:t>Agenda Digitale e banda larga nell’Italia delle Regioni</a:t>
            </a:r>
            <a:endParaRPr lang="it-IT" sz="2400" b="1" dirty="0">
              <a:solidFill>
                <a:srgbClr val="000099"/>
              </a:solidFill>
            </a:endParaRPr>
          </a:p>
          <a:p>
            <a:endParaRPr lang="it-IT" sz="1200" b="1" i="1" dirty="0">
              <a:solidFill>
                <a:srgbClr val="000099"/>
              </a:solidFill>
            </a:endParaRPr>
          </a:p>
          <a:p>
            <a:r>
              <a:rPr lang="it-IT" sz="2000" b="1" i="1" dirty="0">
                <a:solidFill>
                  <a:srgbClr val="000099"/>
                </a:solidFill>
              </a:rPr>
              <a:t> </a:t>
            </a:r>
            <a:r>
              <a:rPr lang="it-IT" sz="2800" b="1">
                <a:solidFill>
                  <a:srgbClr val="000099"/>
                </a:solidFill>
              </a:rPr>
              <a:t/>
            </a:r>
            <a:br>
              <a:rPr lang="it-IT" sz="2800" b="1">
                <a:solidFill>
                  <a:srgbClr val="000099"/>
                </a:solidFill>
              </a:rPr>
            </a:br>
            <a:r>
              <a:rPr lang="it-IT" sz="1800" b="1" i="1" smtClean="0">
                <a:solidFill>
                  <a:srgbClr val="000099"/>
                </a:solidFill>
              </a:rPr>
              <a:t>17 Maggio 2012</a:t>
            </a:r>
            <a:r>
              <a:rPr lang="it-IT" sz="1200" b="1" smtClean="0">
                <a:solidFill>
                  <a:srgbClr val="000099"/>
                </a:solidFill>
              </a:rPr>
              <a:t> </a:t>
            </a:r>
            <a:endParaRPr lang="it-IT" sz="18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contributi all’Agenda Digitale </a:t>
            </a:r>
            <a:endParaRPr lang="it-IT" dirty="0"/>
          </a:p>
        </p:txBody>
      </p:sp>
      <p:sp>
        <p:nvSpPr>
          <p:cNvPr id="4" name="Rettangolo arrotondato 3"/>
          <p:cNvSpPr/>
          <p:nvPr/>
        </p:nvSpPr>
        <p:spPr>
          <a:xfrm>
            <a:off x="2404145" y="1412776"/>
            <a:ext cx="7056784" cy="964991"/>
          </a:xfrm>
          <a:prstGeom prst="roundRect">
            <a:avLst/>
          </a:prstGeom>
          <a:solidFill>
            <a:schemeClr val="accent6">
              <a:lumMod val="90000"/>
            </a:schemeClr>
          </a:solidFill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rtlCol="0" anchor="ctr">
            <a:noAutofit/>
          </a:bodyPr>
          <a:lstStyle/>
          <a:p>
            <a:pPr algn="l">
              <a:lnSpc>
                <a:spcPts val="1700"/>
              </a:lnSpc>
            </a:pPr>
            <a:r>
              <a:rPr lang="it-IT" sz="1500" b="1" smtClean="0">
                <a:solidFill>
                  <a:srgbClr val="000066"/>
                </a:solidFill>
              </a:rPr>
              <a:t>“</a:t>
            </a:r>
            <a:r>
              <a:rPr lang="it-IT" sz="1500" b="1" dirty="0" smtClean="0">
                <a:solidFill>
                  <a:srgbClr val="000066"/>
                </a:solidFill>
              </a:rPr>
              <a:t>Un’agenda digitale </a:t>
            </a:r>
            <a:r>
              <a:rPr lang="it-IT" sz="1500" b="1" smtClean="0">
                <a:solidFill>
                  <a:srgbClr val="000066"/>
                </a:solidFill>
              </a:rPr>
              <a:t>per l’Italia»: interventi legislativi,misure di semplifica-zione e </a:t>
            </a:r>
            <a:r>
              <a:rPr lang="it-IT" sz="1500" b="1" dirty="0" smtClean="0">
                <a:solidFill>
                  <a:srgbClr val="000066"/>
                </a:solidFill>
              </a:rPr>
              <a:t>iniziative a costo zero </a:t>
            </a:r>
            <a:r>
              <a:rPr lang="it-IT" sz="1500" b="1" smtClean="0">
                <a:solidFill>
                  <a:srgbClr val="000066"/>
                </a:solidFill>
              </a:rPr>
              <a:t>per un ecosistema di produzione </a:t>
            </a:r>
            <a:r>
              <a:rPr lang="it-IT" sz="1500" b="1" dirty="0" smtClean="0">
                <a:solidFill>
                  <a:srgbClr val="000066"/>
                </a:solidFill>
              </a:rPr>
              <a:t>e fruizione dei contenuti digitali</a:t>
            </a:r>
            <a:r>
              <a:rPr lang="it-IT" sz="1500" dirty="0" smtClean="0"/>
              <a:t>.</a:t>
            </a:r>
            <a:endParaRPr lang="it-IT" sz="1500" b="1" dirty="0" smtClean="0">
              <a:solidFill>
                <a:srgbClr val="000066"/>
              </a:solidFill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2360712" y="2623510"/>
            <a:ext cx="7128792" cy="949087"/>
          </a:xfrm>
          <a:prstGeom prst="roundRect">
            <a:avLst/>
          </a:prstGeom>
          <a:solidFill>
            <a:schemeClr val="accent6">
              <a:lumMod val="90000"/>
            </a:schemeClr>
          </a:solidFill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rtlCol="0" anchor="ctr">
            <a:noAutofit/>
          </a:bodyPr>
          <a:lstStyle/>
          <a:p>
            <a:pPr algn="l">
              <a:lnSpc>
                <a:spcPts val="1700"/>
              </a:lnSpc>
            </a:pPr>
            <a:r>
              <a:rPr lang="it-IT" sz="1500" b="1" smtClean="0">
                <a:solidFill>
                  <a:srgbClr val="000066"/>
                </a:solidFill>
              </a:rPr>
              <a:t>Presentato il </a:t>
            </a:r>
            <a:r>
              <a:rPr lang="it-IT" sz="1500" b="1" dirty="0" smtClean="0">
                <a:solidFill>
                  <a:srgbClr val="000066"/>
                </a:solidFill>
              </a:rPr>
              <a:t>piano </a:t>
            </a:r>
            <a:r>
              <a:rPr lang="it-IT" sz="1500" b="1" u="sng" dirty="0" smtClean="0">
                <a:solidFill>
                  <a:srgbClr val="000066"/>
                </a:solidFill>
              </a:rPr>
              <a:t>“Proposte per  il sostegno alla crescita dell’Italia”</a:t>
            </a:r>
            <a:endParaRPr lang="it-IT" sz="1500" b="1" dirty="0" smtClean="0">
              <a:solidFill>
                <a:srgbClr val="000066"/>
              </a:solidFill>
            </a:endParaRPr>
          </a:p>
          <a:p>
            <a:pPr algn="l">
              <a:lnSpc>
                <a:spcPts val="1700"/>
              </a:lnSpc>
            </a:pPr>
            <a:r>
              <a:rPr lang="it-IT" sz="1500" b="1" dirty="0" smtClean="0">
                <a:solidFill>
                  <a:srgbClr val="000066"/>
                </a:solidFill>
              </a:rPr>
              <a:t>Il pacchetto, comprende 20 progetti, si estende </a:t>
            </a:r>
            <a:r>
              <a:rPr lang="it-IT" sz="1500" b="1" smtClean="0">
                <a:solidFill>
                  <a:srgbClr val="000066"/>
                </a:solidFill>
              </a:rPr>
              <a:t>al 2015</a:t>
            </a:r>
            <a:endParaRPr lang="it-IT" sz="1500" b="1" dirty="0" smtClean="0">
              <a:solidFill>
                <a:srgbClr val="000066"/>
              </a:solidFill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2432720" y="4941168"/>
            <a:ext cx="7056784" cy="936104"/>
          </a:xfrm>
          <a:prstGeom prst="roundRect">
            <a:avLst/>
          </a:prstGeom>
          <a:solidFill>
            <a:schemeClr val="accent6">
              <a:lumMod val="90000"/>
            </a:schemeClr>
          </a:solidFill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rtlCol="0" anchor="ctr">
            <a:noAutofit/>
          </a:bodyPr>
          <a:lstStyle/>
          <a:p>
            <a:pPr algn="l">
              <a:lnSpc>
                <a:spcPts val="1700"/>
              </a:lnSpc>
            </a:pPr>
            <a:r>
              <a:rPr lang="it-IT" sz="1500" b="1" dirty="0" smtClean="0">
                <a:solidFill>
                  <a:srgbClr val="000066"/>
                </a:solidFill>
              </a:rPr>
              <a:t>La </a:t>
            </a:r>
            <a:r>
              <a:rPr lang="it-IT" sz="1500" b="1" smtClean="0">
                <a:solidFill>
                  <a:srgbClr val="000066"/>
                </a:solidFill>
              </a:rPr>
              <a:t>Commissione Trasporti </a:t>
            </a:r>
            <a:r>
              <a:rPr lang="it-IT" sz="1500" b="1" dirty="0" smtClean="0">
                <a:solidFill>
                  <a:srgbClr val="000066"/>
                </a:solidFill>
              </a:rPr>
              <a:t>e TLC della Camera ha iniziato la discussione della proposta di legge C</a:t>
            </a:r>
            <a:r>
              <a:rPr lang="it-IT" sz="1500" b="1" smtClean="0">
                <a:solidFill>
                  <a:srgbClr val="000066"/>
                </a:solidFill>
              </a:rPr>
              <a:t>. 4891. La proposta segue </a:t>
            </a:r>
            <a:r>
              <a:rPr lang="it-IT" sz="1500" b="1" dirty="0" smtClean="0">
                <a:solidFill>
                  <a:srgbClr val="000066"/>
                </a:solidFill>
              </a:rPr>
              <a:t>il percorso dell’agenda digitale europea e propone soluzioni e misure per il contesto nazionale </a:t>
            </a:r>
          </a:p>
        </p:txBody>
      </p:sp>
      <p:sp>
        <p:nvSpPr>
          <p:cNvPr id="7" name="Rettangolo arrotondato 6"/>
          <p:cNvSpPr/>
          <p:nvPr/>
        </p:nvSpPr>
        <p:spPr>
          <a:xfrm>
            <a:off x="272480" y="2623511"/>
            <a:ext cx="1944216" cy="90688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rtlCol="0" anchor="ctr">
            <a:noAutofit/>
          </a:bodyPr>
          <a:lstStyle/>
          <a:p>
            <a:pPr>
              <a:lnSpc>
                <a:spcPts val="1920"/>
              </a:lnSpc>
            </a:pPr>
            <a:r>
              <a:rPr lang="it-IT" sz="1500" b="1" dirty="0" smtClean="0">
                <a:solidFill>
                  <a:srgbClr val="000066"/>
                </a:solidFill>
              </a:rPr>
              <a:t>Piano </a:t>
            </a:r>
          </a:p>
          <a:p>
            <a:pPr>
              <a:lnSpc>
                <a:spcPts val="1920"/>
              </a:lnSpc>
            </a:pPr>
            <a:r>
              <a:rPr lang="it-IT" sz="1500" b="1" dirty="0" smtClean="0">
                <a:solidFill>
                  <a:srgbClr val="000066"/>
                </a:solidFill>
              </a:rPr>
              <a:t>Confindustria Digitale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272480" y="4941168"/>
            <a:ext cx="2016224" cy="93610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rtlCol="0" anchor="ctr">
            <a:noAutofit/>
          </a:bodyPr>
          <a:lstStyle/>
          <a:p>
            <a:pPr>
              <a:lnSpc>
                <a:spcPts val="1920"/>
              </a:lnSpc>
            </a:pPr>
            <a:r>
              <a:rPr lang="it-IT" sz="1500" b="1" dirty="0" smtClean="0">
                <a:solidFill>
                  <a:srgbClr val="000066"/>
                </a:solidFill>
              </a:rPr>
              <a:t>Disegno di Legge Gentiloni-RAO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234380" y="1470238"/>
            <a:ext cx="2016224" cy="907529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rtlCol="0" anchor="ctr">
            <a:noAutofit/>
          </a:bodyPr>
          <a:lstStyle/>
          <a:p>
            <a:pPr>
              <a:lnSpc>
                <a:spcPts val="1800"/>
              </a:lnSpc>
            </a:pPr>
            <a:r>
              <a:rPr lang="it-IT" sz="1500" b="1" dirty="0" smtClean="0">
                <a:solidFill>
                  <a:srgbClr val="000066"/>
                </a:solidFill>
              </a:rPr>
              <a:t>Autorità per le Garanzie nelle Comunicazioni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2358802" y="3776057"/>
            <a:ext cx="7128792" cy="949087"/>
          </a:xfrm>
          <a:prstGeom prst="roundRect">
            <a:avLst/>
          </a:prstGeom>
          <a:solidFill>
            <a:schemeClr val="accent6">
              <a:lumMod val="90000"/>
            </a:schemeClr>
          </a:solidFill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rtlCol="0" anchor="ctr">
            <a:noAutofit/>
          </a:bodyPr>
          <a:lstStyle/>
          <a:p>
            <a:pPr>
              <a:lnSpc>
                <a:spcPts val="1900"/>
              </a:lnSpc>
            </a:pPr>
            <a:r>
              <a:rPr lang="it-IT" sz="1500" b="1" smtClean="0">
                <a:solidFill>
                  <a:srgbClr val="000066"/>
                </a:solidFill>
              </a:rPr>
              <a:t>Lancio della </a:t>
            </a:r>
            <a:r>
              <a:rPr lang="it-IT" sz="1500" b="1">
                <a:solidFill>
                  <a:srgbClr val="000066"/>
                </a:solidFill>
              </a:rPr>
              <a:t>consultazione pubblica online accessibile a tutti gli stakeholders (cittadini, imprese, enti pubblici, </a:t>
            </a:r>
            <a:r>
              <a:rPr lang="it-IT" sz="1500" b="1" smtClean="0">
                <a:solidFill>
                  <a:srgbClr val="000066"/>
                </a:solidFill>
              </a:rPr>
              <a:t>ass. </a:t>
            </a:r>
            <a:r>
              <a:rPr lang="it-IT" sz="1500" b="1">
                <a:solidFill>
                  <a:srgbClr val="000066"/>
                </a:solidFill>
              </a:rPr>
              <a:t>di categoria) che </a:t>
            </a:r>
            <a:r>
              <a:rPr lang="it-IT" sz="1500" b="1" smtClean="0">
                <a:solidFill>
                  <a:srgbClr val="000066"/>
                </a:solidFill>
              </a:rPr>
              <a:t>potranno </a:t>
            </a:r>
            <a:r>
              <a:rPr lang="it-IT" sz="1500" b="1">
                <a:solidFill>
                  <a:srgbClr val="000066"/>
                </a:solidFill>
              </a:rPr>
              <a:t>formulare proposte </a:t>
            </a:r>
            <a:r>
              <a:rPr lang="it-IT" sz="1500" b="1" u="sng">
                <a:solidFill>
                  <a:srgbClr val="000066"/>
                </a:solidFill>
              </a:rPr>
              <a:t>fino al </a:t>
            </a:r>
            <a:r>
              <a:rPr lang="it-IT" sz="1500" b="1" u="sng" smtClean="0">
                <a:solidFill>
                  <a:srgbClr val="000066"/>
                </a:solidFill>
              </a:rPr>
              <a:t>15 </a:t>
            </a:r>
            <a:r>
              <a:rPr lang="it-IT" sz="1500" b="1" u="sng">
                <a:solidFill>
                  <a:srgbClr val="000066"/>
                </a:solidFill>
              </a:rPr>
              <a:t>maggio 2012</a:t>
            </a:r>
            <a:endParaRPr lang="it-IT" sz="1500" b="1" u="sng" dirty="0">
              <a:solidFill>
                <a:srgbClr val="000066"/>
              </a:solidFill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270570" y="3776058"/>
            <a:ext cx="1944216" cy="90688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rtlCol="0" anchor="ctr">
            <a:noAutofit/>
          </a:bodyPr>
          <a:lstStyle/>
          <a:p>
            <a:pPr>
              <a:lnSpc>
                <a:spcPts val="1920"/>
              </a:lnSpc>
            </a:pPr>
            <a:r>
              <a:rPr lang="it-IT" sz="1500" b="1" smtClean="0">
                <a:solidFill>
                  <a:srgbClr val="000066"/>
                </a:solidFill>
              </a:rPr>
              <a:t>Consultazione e discussione pubblica</a:t>
            </a:r>
            <a:endParaRPr lang="it-IT" sz="1500" b="1" dirty="0" smtClean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11450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Dall’Agenda Digitale alle Agende Digitali</a:t>
            </a:r>
            <a:endParaRPr lang="it-IT" dirty="0"/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128464" y="4311922"/>
            <a:ext cx="9217024" cy="32316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C8E4FF"/>
              </a:gs>
            </a:gsLst>
            <a:lin ang="5400000" scaled="1"/>
          </a:gradFill>
          <a:ln w="25400">
            <a:solidFill>
              <a:srgbClr val="99CCFF"/>
            </a:solidFill>
            <a:miter lim="800000"/>
            <a:headEnd/>
            <a:tailEnd/>
          </a:ln>
        </p:spPr>
        <p:txBody>
          <a:bodyPr wrap="square" anchorCtr="1">
            <a:spAutoFit/>
          </a:bodyPr>
          <a:lstStyle/>
          <a:p>
            <a:pPr algn="l">
              <a:lnSpc>
                <a:spcPts val="1800"/>
              </a:lnSpc>
            </a:pPr>
            <a:r>
              <a:rPr lang="it-IT" sz="1500" b="1" dirty="0" smtClean="0">
                <a:solidFill>
                  <a:srgbClr val="000066"/>
                </a:solidFill>
              </a:rPr>
              <a:t>Le Regioni</a:t>
            </a:r>
            <a:r>
              <a:rPr lang="it-IT" sz="1500" b="1" smtClean="0">
                <a:solidFill>
                  <a:srgbClr val="000066"/>
                </a:solidFill>
              </a:rPr>
              <a:t>, complessivamente </a:t>
            </a:r>
            <a:r>
              <a:rPr lang="it-IT" sz="1500" b="1" dirty="0" smtClean="0">
                <a:solidFill>
                  <a:srgbClr val="000066"/>
                </a:solidFill>
              </a:rPr>
              <a:t>investono 4,3 Mdi euro nella società dell’informazione (</a:t>
            </a:r>
            <a:r>
              <a:rPr lang="it-IT" sz="1500" b="1" smtClean="0">
                <a:solidFill>
                  <a:srgbClr val="000066"/>
                </a:solidFill>
              </a:rPr>
              <a:t>2011-2013)</a:t>
            </a:r>
            <a:endParaRPr lang="it-IT" sz="1500" b="1" dirty="0" smtClean="0">
              <a:solidFill>
                <a:srgbClr val="000066"/>
              </a:solidFill>
            </a:endParaRPr>
          </a:p>
        </p:txBody>
      </p:sp>
      <p:pic>
        <p:nvPicPr>
          <p:cNvPr id="2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76872"/>
            <a:ext cx="5616624" cy="3867150"/>
          </a:xfrm>
          <a:prstGeom prst="rect">
            <a:avLst/>
          </a:prstGeom>
          <a:noFill/>
          <a:ln w="9525">
            <a:solidFill>
              <a:schemeClr val="tx1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40705" y="2204864"/>
            <a:ext cx="3612695" cy="4214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AutoShape 7"/>
          <p:cNvSpPr>
            <a:spLocks noChangeArrowheads="1"/>
          </p:cNvSpPr>
          <p:nvPr/>
        </p:nvSpPr>
        <p:spPr bwMode="auto">
          <a:xfrm>
            <a:off x="4448944" y="3356992"/>
            <a:ext cx="1809446" cy="955278"/>
          </a:xfrm>
          <a:prstGeom prst="wedgeRoundRectCallout">
            <a:avLst>
              <a:gd name="adj1" fmla="val 20106"/>
              <a:gd name="adj2" fmla="val -74495"/>
              <a:gd name="adj3" fmla="val 16667"/>
            </a:avLst>
          </a:prstGeom>
          <a:solidFill>
            <a:schemeClr val="bg2">
              <a:lumMod val="10000"/>
              <a:lumOff val="90000"/>
            </a:schemeClr>
          </a:solidFill>
          <a:ln w="19050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lIns="0" tIns="36000" rIns="0" bIns="0" anchor="ctr"/>
          <a:lstStyle/>
          <a:p>
            <a:r>
              <a:rPr lang="it-IT" b="1" u="sng" dirty="0" smtClean="0">
                <a:solidFill>
                  <a:srgbClr val="000066"/>
                </a:solidFill>
              </a:rPr>
              <a:t>Piemonte </a:t>
            </a:r>
          </a:p>
          <a:p>
            <a:pPr algn="l"/>
            <a:r>
              <a:rPr lang="it-IT" sz="1200" b="1" smtClean="0">
                <a:solidFill>
                  <a:srgbClr val="000066"/>
                </a:solidFill>
              </a:rPr>
              <a:t>Regione </a:t>
            </a:r>
            <a:r>
              <a:rPr lang="it-IT" sz="1200" b="1" dirty="0" smtClean="0">
                <a:solidFill>
                  <a:srgbClr val="000066"/>
                </a:solidFill>
              </a:rPr>
              <a:t>leader per gli Open data ed il riuso dei dati pubblici</a:t>
            </a:r>
            <a:endParaRPr lang="it-IT" sz="1200" b="1" dirty="0">
              <a:solidFill>
                <a:srgbClr val="000066"/>
              </a:solidFill>
            </a:endParaRPr>
          </a:p>
        </p:txBody>
      </p:sp>
      <p:sp>
        <p:nvSpPr>
          <p:cNvPr id="26" name="AutoShape 7"/>
          <p:cNvSpPr>
            <a:spLocks noChangeArrowheads="1"/>
          </p:cNvSpPr>
          <p:nvPr/>
        </p:nvSpPr>
        <p:spPr bwMode="auto">
          <a:xfrm>
            <a:off x="8049344" y="4312269"/>
            <a:ext cx="1728192" cy="1781027"/>
          </a:xfrm>
          <a:prstGeom prst="wedgeRoundRectCallout">
            <a:avLst>
              <a:gd name="adj1" fmla="val -107125"/>
              <a:gd name="adj2" fmla="val -76762"/>
              <a:gd name="adj3" fmla="val 16667"/>
            </a:avLst>
          </a:prstGeom>
          <a:solidFill>
            <a:schemeClr val="bg2">
              <a:lumMod val="10000"/>
              <a:lumOff val="90000"/>
            </a:schemeClr>
          </a:solidFill>
          <a:ln w="19050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lIns="0" tIns="36000" rIns="0" bIns="0" anchor="ctr"/>
          <a:lstStyle/>
          <a:p>
            <a:r>
              <a:rPr lang="it-IT" b="1" u="sng" dirty="0" smtClean="0">
                <a:solidFill>
                  <a:srgbClr val="000066"/>
                </a:solidFill>
              </a:rPr>
              <a:t>Agenda Digitale Marche</a:t>
            </a:r>
          </a:p>
          <a:p>
            <a:pPr marL="180975" indent="-180975" algn="l">
              <a:lnSpc>
                <a:spcPts val="1400"/>
              </a:lnSpc>
              <a:buFont typeface="Wingdings" pitchFamily="2" charset="2"/>
              <a:buChar char="q"/>
            </a:pPr>
            <a:r>
              <a:rPr lang="it-IT" sz="1200" b="1" dirty="0" smtClean="0">
                <a:solidFill>
                  <a:srgbClr val="000066"/>
                </a:solidFill>
              </a:rPr>
              <a:t>46 </a:t>
            </a:r>
            <a:r>
              <a:rPr lang="it-IT" sz="1200" b="1" smtClean="0">
                <a:solidFill>
                  <a:srgbClr val="000066"/>
                </a:solidFill>
              </a:rPr>
              <a:t>Mln € </a:t>
            </a:r>
            <a:r>
              <a:rPr lang="it-IT" sz="1200" b="1" dirty="0" smtClean="0">
                <a:solidFill>
                  <a:srgbClr val="000066"/>
                </a:solidFill>
              </a:rPr>
              <a:t>di investimenti in ICT</a:t>
            </a:r>
          </a:p>
          <a:p>
            <a:pPr marL="180975" indent="-180975" algn="l">
              <a:buFont typeface="Wingdings" pitchFamily="2" charset="2"/>
              <a:buChar char="q"/>
            </a:pPr>
            <a:r>
              <a:rPr lang="it-IT" sz="1200" b="1" smtClean="0">
                <a:solidFill>
                  <a:srgbClr val="000066"/>
                </a:solidFill>
              </a:rPr>
              <a:t>Progetto </a:t>
            </a:r>
            <a:r>
              <a:rPr lang="it-IT" sz="1200" b="1" dirty="0" smtClean="0">
                <a:solidFill>
                  <a:srgbClr val="000066"/>
                </a:solidFill>
              </a:rPr>
              <a:t>“Marche Cloud” </a:t>
            </a:r>
            <a:r>
              <a:rPr lang="it-IT" sz="1200" b="1" smtClean="0">
                <a:solidFill>
                  <a:srgbClr val="000066"/>
                </a:solidFill>
              </a:rPr>
              <a:t>per infrastruttura reg.  </a:t>
            </a:r>
            <a:r>
              <a:rPr lang="it-IT" sz="1200" b="1" dirty="0" smtClean="0">
                <a:solidFill>
                  <a:srgbClr val="000066"/>
                </a:solidFill>
              </a:rPr>
              <a:t>cloud computing </a:t>
            </a:r>
          </a:p>
        </p:txBody>
      </p:sp>
      <p:sp>
        <p:nvSpPr>
          <p:cNvPr id="42" name="AutoShape 7"/>
          <p:cNvSpPr>
            <a:spLocks noChangeArrowheads="1"/>
          </p:cNvSpPr>
          <p:nvPr/>
        </p:nvSpPr>
        <p:spPr bwMode="auto">
          <a:xfrm>
            <a:off x="7678216" y="2564904"/>
            <a:ext cx="2099320" cy="1584175"/>
          </a:xfrm>
          <a:prstGeom prst="wedgeRoundRectCallout">
            <a:avLst>
              <a:gd name="adj1" fmla="val -92779"/>
              <a:gd name="adj2" fmla="val -6071"/>
              <a:gd name="adj3" fmla="val 16667"/>
            </a:avLst>
          </a:prstGeom>
          <a:solidFill>
            <a:schemeClr val="bg2">
              <a:lumMod val="10000"/>
              <a:lumOff val="90000"/>
            </a:schemeClr>
          </a:solidFill>
          <a:ln w="19050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lIns="0" tIns="36000" rIns="0" bIns="0" anchor="ctr"/>
          <a:lstStyle/>
          <a:p>
            <a:r>
              <a:rPr lang="it-IT" b="1" u="sng" dirty="0" smtClean="0">
                <a:solidFill>
                  <a:srgbClr val="000066"/>
                </a:solidFill>
              </a:rPr>
              <a:t>Emilia Romagna</a:t>
            </a:r>
          </a:p>
          <a:p>
            <a:pPr algn="l"/>
            <a:r>
              <a:rPr lang="it-IT" sz="1200" b="1" smtClean="0">
                <a:solidFill>
                  <a:srgbClr val="000066"/>
                </a:solidFill>
              </a:rPr>
              <a:t>Discussione </a:t>
            </a:r>
            <a:r>
              <a:rPr lang="it-IT" sz="1200" b="1" dirty="0" smtClean="0">
                <a:solidFill>
                  <a:srgbClr val="000066"/>
                </a:solidFill>
              </a:rPr>
              <a:t>pubblica sugli </a:t>
            </a:r>
            <a:r>
              <a:rPr lang="it-IT" sz="1200" b="1" smtClean="0">
                <a:solidFill>
                  <a:srgbClr val="000066"/>
                </a:solidFill>
              </a:rPr>
              <a:t>obiettivi dell’Ag. Digitale Regionale </a:t>
            </a:r>
            <a:r>
              <a:rPr lang="it-IT" sz="1200" b="1" dirty="0" smtClean="0">
                <a:solidFill>
                  <a:srgbClr val="000066"/>
                </a:solidFill>
              </a:rPr>
              <a:t>che si concluderà in giugno.</a:t>
            </a:r>
          </a:p>
          <a:p>
            <a:r>
              <a:rPr lang="it-IT" sz="1200" b="1" u="sng" dirty="0" smtClean="0">
                <a:solidFill>
                  <a:srgbClr val="000066"/>
                </a:solidFill>
              </a:rPr>
              <a:t>Indirizzo:” going </a:t>
            </a:r>
            <a:r>
              <a:rPr lang="it-IT" sz="1200" b="1" u="sng" smtClean="0">
                <a:solidFill>
                  <a:srgbClr val="000066"/>
                </a:solidFill>
              </a:rPr>
              <a:t>local” </a:t>
            </a:r>
          </a:p>
          <a:p>
            <a:r>
              <a:rPr lang="it-IT" sz="1200" b="1" u="sng" smtClean="0">
                <a:solidFill>
                  <a:srgbClr val="000066"/>
                </a:solidFill>
              </a:rPr>
              <a:t>(Bologna e Reggio Emilia)</a:t>
            </a:r>
            <a:r>
              <a:rPr lang="it-IT" sz="1200" b="1" smtClean="0">
                <a:solidFill>
                  <a:srgbClr val="000066"/>
                </a:solidFill>
              </a:rPr>
              <a:t> </a:t>
            </a:r>
            <a:endParaRPr lang="it-IT" sz="1200" b="1" dirty="0" smtClean="0">
              <a:solidFill>
                <a:srgbClr val="000066"/>
              </a:solidFill>
            </a:endParaRPr>
          </a:p>
        </p:txBody>
      </p:sp>
      <p:sp>
        <p:nvSpPr>
          <p:cNvPr id="43" name="AutoShape 7"/>
          <p:cNvSpPr>
            <a:spLocks noChangeArrowheads="1"/>
          </p:cNvSpPr>
          <p:nvPr/>
        </p:nvSpPr>
        <p:spPr bwMode="auto">
          <a:xfrm>
            <a:off x="7257256" y="1628799"/>
            <a:ext cx="2304256" cy="648073"/>
          </a:xfrm>
          <a:prstGeom prst="wedgeRoundRectCallout">
            <a:avLst>
              <a:gd name="adj1" fmla="val -78848"/>
              <a:gd name="adj2" fmla="val 69639"/>
              <a:gd name="adj3" fmla="val 16667"/>
            </a:avLst>
          </a:prstGeom>
          <a:solidFill>
            <a:schemeClr val="bg2">
              <a:lumMod val="10000"/>
              <a:lumOff val="90000"/>
            </a:schemeClr>
          </a:solidFill>
          <a:ln w="19050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lIns="0" tIns="36000" rIns="0" bIns="0" anchor="ctr"/>
          <a:lstStyle/>
          <a:p>
            <a:r>
              <a:rPr lang="it-IT" b="1" u="sng" dirty="0" smtClean="0">
                <a:solidFill>
                  <a:srgbClr val="000066"/>
                </a:solidFill>
              </a:rPr>
              <a:t>Provincia di Trento</a:t>
            </a:r>
          </a:p>
          <a:p>
            <a:pPr algn="l">
              <a:buFont typeface="Arial" pitchFamily="34" charset="0"/>
              <a:buChar char="•"/>
            </a:pPr>
            <a:r>
              <a:rPr lang="it-IT" sz="1200" b="1" smtClean="0">
                <a:solidFill>
                  <a:srgbClr val="000066"/>
                </a:solidFill>
              </a:rPr>
              <a:t> </a:t>
            </a:r>
            <a:r>
              <a:rPr lang="it-IT" sz="1200" b="1" dirty="0" smtClean="0">
                <a:solidFill>
                  <a:srgbClr val="000066"/>
                </a:solidFill>
              </a:rPr>
              <a:t>In </a:t>
            </a:r>
            <a:r>
              <a:rPr lang="it-IT" sz="1200" b="1" smtClean="0">
                <a:solidFill>
                  <a:srgbClr val="000066"/>
                </a:solidFill>
              </a:rPr>
              <a:t>costruzione l’Ag. </a:t>
            </a:r>
            <a:r>
              <a:rPr lang="it-IT" sz="1200" b="1" dirty="0" smtClean="0">
                <a:solidFill>
                  <a:srgbClr val="000066"/>
                </a:solidFill>
              </a:rPr>
              <a:t>Digitale</a:t>
            </a:r>
          </a:p>
          <a:p>
            <a:pPr algn="l">
              <a:buFont typeface="Wingdings" pitchFamily="2" charset="2"/>
              <a:buChar char="§"/>
            </a:pPr>
            <a:r>
              <a:rPr lang="it-IT" sz="1200" b="1" dirty="0" smtClean="0">
                <a:solidFill>
                  <a:srgbClr val="000066"/>
                </a:solidFill>
              </a:rPr>
              <a:t> Piano NGN Trento</a:t>
            </a:r>
          </a:p>
          <a:p>
            <a:pPr algn="l"/>
            <a:endParaRPr lang="it-IT" sz="1200" b="1" dirty="0" smtClean="0">
              <a:solidFill>
                <a:srgbClr val="000066"/>
              </a:solidFill>
            </a:endParaRPr>
          </a:p>
        </p:txBody>
      </p:sp>
      <p:sp>
        <p:nvSpPr>
          <p:cNvPr id="41" name="AutoShape 7"/>
          <p:cNvSpPr>
            <a:spLocks noChangeArrowheads="1"/>
          </p:cNvSpPr>
          <p:nvPr/>
        </p:nvSpPr>
        <p:spPr bwMode="auto">
          <a:xfrm>
            <a:off x="5196272" y="4979616"/>
            <a:ext cx="2124236" cy="1455661"/>
          </a:xfrm>
          <a:prstGeom prst="wedgeRoundRectCallout">
            <a:avLst>
              <a:gd name="adj1" fmla="val 7360"/>
              <a:gd name="adj2" fmla="val -123637"/>
              <a:gd name="adj3" fmla="val 16667"/>
            </a:avLst>
          </a:prstGeom>
          <a:solidFill>
            <a:schemeClr val="bg2">
              <a:lumMod val="10000"/>
              <a:lumOff val="90000"/>
            </a:schemeClr>
          </a:solidFill>
          <a:ln w="19050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lIns="0" tIns="36000" rIns="0" bIns="0" anchor="ctr"/>
          <a:lstStyle/>
          <a:p>
            <a:r>
              <a:rPr lang="it-IT" b="1" u="sng" dirty="0" smtClean="0">
                <a:solidFill>
                  <a:srgbClr val="000066"/>
                </a:solidFill>
              </a:rPr>
              <a:t>Agenda Digitale </a:t>
            </a:r>
            <a:r>
              <a:rPr lang="it-IT" b="1" u="sng" smtClean="0">
                <a:solidFill>
                  <a:srgbClr val="000066"/>
                </a:solidFill>
              </a:rPr>
              <a:t>Toscana </a:t>
            </a:r>
          </a:p>
          <a:p>
            <a:pPr algn="l">
              <a:buFont typeface="Wingdings" pitchFamily="2" charset="2"/>
              <a:buChar char="q"/>
            </a:pPr>
            <a:r>
              <a:rPr lang="it-IT" sz="1200" b="1" smtClean="0">
                <a:solidFill>
                  <a:srgbClr val="000066"/>
                </a:solidFill>
              </a:rPr>
              <a:t>Tre </a:t>
            </a:r>
            <a:r>
              <a:rPr lang="it-IT" sz="1200" b="1" dirty="0" smtClean="0">
                <a:solidFill>
                  <a:srgbClr val="000066"/>
                </a:solidFill>
              </a:rPr>
              <a:t>obiettivi generali:</a:t>
            </a:r>
          </a:p>
          <a:p>
            <a:pPr marL="266700" lvl="1" indent="190500" algn="l">
              <a:buFont typeface="Wingdings" pitchFamily="2" charset="2"/>
              <a:buChar char="§"/>
            </a:pPr>
            <a:r>
              <a:rPr lang="it-IT" sz="1200" b="1" dirty="0" smtClean="0">
                <a:solidFill>
                  <a:srgbClr val="000066"/>
                </a:solidFill>
              </a:rPr>
              <a:t>Digital Divide</a:t>
            </a:r>
          </a:p>
          <a:p>
            <a:pPr marL="266700" lvl="1" indent="190500" algn="l">
              <a:buFont typeface="Wingdings" pitchFamily="2" charset="2"/>
              <a:buChar char="§"/>
            </a:pPr>
            <a:r>
              <a:rPr lang="it-IT" sz="1200" b="1" dirty="0" smtClean="0">
                <a:solidFill>
                  <a:srgbClr val="000066"/>
                </a:solidFill>
              </a:rPr>
              <a:t>Carta dei servizi</a:t>
            </a:r>
          </a:p>
          <a:p>
            <a:pPr marL="266700" lvl="1" indent="190500" algn="l">
              <a:buFont typeface="Wingdings" pitchFamily="2" charset="2"/>
              <a:buChar char="§"/>
            </a:pPr>
            <a:r>
              <a:rPr lang="it-IT" sz="1200" b="1" dirty="0" smtClean="0">
                <a:solidFill>
                  <a:srgbClr val="000066"/>
                </a:solidFill>
              </a:rPr>
              <a:t>Dematerializzazione</a:t>
            </a:r>
          </a:p>
          <a:p>
            <a:pPr algn="l">
              <a:buFont typeface="Wingdings" pitchFamily="2" charset="2"/>
              <a:buChar char="q"/>
            </a:pPr>
            <a:r>
              <a:rPr lang="it-IT" sz="1200" b="1" dirty="0" smtClean="0">
                <a:solidFill>
                  <a:srgbClr val="000066"/>
                </a:solidFill>
              </a:rPr>
              <a:t> 27 </a:t>
            </a:r>
            <a:r>
              <a:rPr lang="it-IT" sz="1200" b="1" smtClean="0">
                <a:solidFill>
                  <a:srgbClr val="000066"/>
                </a:solidFill>
              </a:rPr>
              <a:t>obiettivi specifici</a:t>
            </a:r>
            <a:endParaRPr lang="it-IT" sz="1200" b="1" dirty="0">
              <a:solidFill>
                <a:srgbClr val="000066"/>
              </a:solidFill>
            </a:endParaRPr>
          </a:p>
        </p:txBody>
      </p:sp>
      <p:sp>
        <p:nvSpPr>
          <p:cNvPr id="36" name="Rectangle 19"/>
          <p:cNvSpPr>
            <a:spLocks noChangeArrowheads="1"/>
          </p:cNvSpPr>
          <p:nvPr/>
        </p:nvSpPr>
        <p:spPr bwMode="auto">
          <a:xfrm>
            <a:off x="406320" y="1054183"/>
            <a:ext cx="3241526" cy="628478"/>
          </a:xfrm>
          <a:prstGeom prst="rect">
            <a:avLst/>
          </a:prstGeom>
          <a:solidFill>
            <a:srgbClr val="FFC000"/>
          </a:solidFill>
          <a:ln w="25400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square" lIns="72000" tIns="108000" rIns="72000" bIns="108000" anchor="ctr" anchorCtr="0">
            <a:spAutoFit/>
          </a:bodyPr>
          <a:lstStyle/>
          <a:p>
            <a:pPr marL="187325" indent="-187325">
              <a:lnSpc>
                <a:spcPts val="1600"/>
              </a:lnSpc>
              <a:spcBef>
                <a:spcPts val="0"/>
              </a:spcBef>
              <a:buClr>
                <a:srgbClr val="0000CC"/>
              </a:buClr>
              <a:tabLst>
                <a:tab pos="187325" algn="l"/>
              </a:tabLst>
            </a:pPr>
            <a:r>
              <a:rPr lang="it-IT" sz="1600" b="1" smtClean="0">
                <a:solidFill>
                  <a:srgbClr val="000066"/>
                </a:solidFill>
              </a:rPr>
              <a:t>I piani regionali per la Banda Larga (Fonte RIIR)</a:t>
            </a:r>
            <a:endParaRPr lang="it-IT" sz="1600" b="1" dirty="0" smtClean="0">
              <a:solidFill>
                <a:srgbClr val="000066"/>
              </a:solidFill>
            </a:endParaRPr>
          </a:p>
        </p:txBody>
      </p:sp>
      <p:sp>
        <p:nvSpPr>
          <p:cNvPr id="35" name="AutoShape 7"/>
          <p:cNvSpPr>
            <a:spLocks noChangeArrowheads="1"/>
          </p:cNvSpPr>
          <p:nvPr/>
        </p:nvSpPr>
        <p:spPr bwMode="auto">
          <a:xfrm>
            <a:off x="3666102" y="1389018"/>
            <a:ext cx="2592288" cy="1271650"/>
          </a:xfrm>
          <a:prstGeom prst="wedgeRoundRectCallout">
            <a:avLst>
              <a:gd name="adj1" fmla="val 37738"/>
              <a:gd name="adj2" fmla="val 59367"/>
              <a:gd name="adj3" fmla="val 16667"/>
            </a:avLst>
          </a:prstGeom>
          <a:solidFill>
            <a:schemeClr val="bg2">
              <a:lumMod val="10000"/>
              <a:lumOff val="90000"/>
            </a:schemeClr>
          </a:solidFill>
          <a:ln w="19050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lIns="0" tIns="36000" rIns="0" bIns="0" anchor="ctr"/>
          <a:lstStyle/>
          <a:p>
            <a:r>
              <a:rPr lang="it-IT" b="1" u="sng" dirty="0" smtClean="0">
                <a:solidFill>
                  <a:srgbClr val="000066"/>
                </a:solidFill>
              </a:rPr>
              <a:t>Agenda Digitale Lombarda</a:t>
            </a:r>
          </a:p>
          <a:p>
            <a:pPr algn="l">
              <a:buFont typeface="Arial" pitchFamily="34" charset="0"/>
              <a:buChar char="•"/>
            </a:pPr>
            <a:r>
              <a:rPr lang="it-IT" sz="1200" b="1" smtClean="0">
                <a:solidFill>
                  <a:srgbClr val="000066"/>
                </a:solidFill>
              </a:rPr>
              <a:t> Divario </a:t>
            </a:r>
            <a:r>
              <a:rPr lang="it-IT" sz="1200" b="1" dirty="0" smtClean="0">
                <a:solidFill>
                  <a:srgbClr val="000066"/>
                </a:solidFill>
              </a:rPr>
              <a:t>digitale (41 Mni €) </a:t>
            </a:r>
          </a:p>
          <a:p>
            <a:pPr algn="l">
              <a:buFont typeface="Arial" pitchFamily="34" charset="0"/>
              <a:buChar char="•"/>
            </a:pPr>
            <a:r>
              <a:rPr lang="it-IT" sz="1200" b="1" smtClean="0">
                <a:solidFill>
                  <a:srgbClr val="000066"/>
                </a:solidFill>
              </a:rPr>
              <a:t> Infrastr.abilitanti-servizi </a:t>
            </a:r>
            <a:r>
              <a:rPr lang="it-IT" sz="1200" b="1" dirty="0" smtClean="0">
                <a:solidFill>
                  <a:srgbClr val="000066"/>
                </a:solidFill>
              </a:rPr>
              <a:t>digitali </a:t>
            </a:r>
          </a:p>
          <a:p>
            <a:pPr algn="l">
              <a:buFont typeface="Arial" pitchFamily="34" charset="0"/>
              <a:buChar char="•"/>
            </a:pPr>
            <a:r>
              <a:rPr lang="it-IT" sz="1200" b="1" dirty="0" smtClean="0">
                <a:solidFill>
                  <a:srgbClr val="000066"/>
                </a:solidFill>
              </a:rPr>
              <a:t> Interoperabilità e standard </a:t>
            </a:r>
          </a:p>
          <a:p>
            <a:pPr algn="l">
              <a:buFont typeface="Arial" pitchFamily="34" charset="0"/>
              <a:buChar char="•"/>
            </a:pPr>
            <a:r>
              <a:rPr lang="it-IT" sz="1200" b="1" smtClean="0">
                <a:solidFill>
                  <a:srgbClr val="000066"/>
                </a:solidFill>
              </a:rPr>
              <a:t> Open data</a:t>
            </a:r>
            <a:endParaRPr lang="it-IT" sz="1200" b="1" dirty="0" smtClean="0">
              <a:solidFill>
                <a:srgbClr val="000066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it-IT" sz="1200" b="1" smtClean="0">
                <a:solidFill>
                  <a:srgbClr val="000066"/>
                </a:solidFill>
              </a:rPr>
              <a:t> Ricerca </a:t>
            </a:r>
            <a:r>
              <a:rPr lang="it-IT" sz="1200" b="1" dirty="0" smtClean="0">
                <a:solidFill>
                  <a:srgbClr val="000066"/>
                </a:solidFill>
              </a:rPr>
              <a:t>e innovazione nell’ICT </a:t>
            </a:r>
            <a:endParaRPr lang="it-IT" sz="1200" b="1" dirty="0">
              <a:solidFill>
                <a:srgbClr val="000066"/>
              </a:solidFill>
            </a:endParaRPr>
          </a:p>
        </p:txBody>
      </p:sp>
      <p:sp>
        <p:nvSpPr>
          <p:cNvPr id="37" name="Rectangle 19"/>
          <p:cNvSpPr>
            <a:spLocks noChangeArrowheads="1"/>
          </p:cNvSpPr>
          <p:nvPr/>
        </p:nvSpPr>
        <p:spPr bwMode="auto">
          <a:xfrm>
            <a:off x="5516091" y="980728"/>
            <a:ext cx="3241526" cy="423294"/>
          </a:xfrm>
          <a:prstGeom prst="rect">
            <a:avLst/>
          </a:prstGeom>
          <a:solidFill>
            <a:srgbClr val="FFC000"/>
          </a:solidFill>
          <a:ln w="25400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square" lIns="72000" tIns="108000" rIns="72000" bIns="108000" anchor="ctr" anchorCtr="0">
            <a:spAutoFit/>
          </a:bodyPr>
          <a:lstStyle/>
          <a:p>
            <a:pPr marL="187325" indent="-187325">
              <a:lnSpc>
                <a:spcPts val="1600"/>
              </a:lnSpc>
              <a:spcBef>
                <a:spcPts val="0"/>
              </a:spcBef>
              <a:buClr>
                <a:srgbClr val="0000CC"/>
              </a:buClr>
              <a:tabLst>
                <a:tab pos="187325" algn="l"/>
              </a:tabLst>
            </a:pPr>
            <a:r>
              <a:rPr lang="it-IT" sz="1600" b="1" smtClean="0">
                <a:solidFill>
                  <a:srgbClr val="000066"/>
                </a:solidFill>
              </a:rPr>
              <a:t>Agende Digitali regionali</a:t>
            </a:r>
            <a:endParaRPr lang="it-IT" sz="1600" b="1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 txBox="1">
            <a:spLocks/>
          </p:cNvSpPr>
          <p:nvPr/>
        </p:nvSpPr>
        <p:spPr bwMode="auto">
          <a:xfrm>
            <a:off x="238125" y="142875"/>
            <a:ext cx="917257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it-IT" sz="2800" b="1" smtClean="0">
                <a:solidFill>
                  <a:srgbClr val="0000BF"/>
                </a:solidFill>
              </a:rPr>
              <a:t>Evoluzioni previste</a:t>
            </a:r>
            <a:endParaRPr kumimoji="0" lang="it-IT" sz="2800" b="1">
              <a:solidFill>
                <a:srgbClr val="0000BF"/>
              </a:solidFill>
            </a:endParaRPr>
          </a:p>
        </p:txBody>
      </p:sp>
      <p:sp>
        <p:nvSpPr>
          <p:cNvPr id="4" name="Rettangolo arrotondato 3"/>
          <p:cNvSpPr/>
          <p:nvPr/>
        </p:nvSpPr>
        <p:spPr>
          <a:xfrm>
            <a:off x="416496" y="1124744"/>
            <a:ext cx="8994204" cy="424847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0" rtlCol="0" anchor="ctr"/>
          <a:lstStyle/>
          <a:p>
            <a:pPr indent="266700" algn="l">
              <a:lnSpc>
                <a:spcPts val="1700"/>
              </a:lnSpc>
              <a:spcAft>
                <a:spcPts val="600"/>
              </a:spcAft>
            </a:pPr>
            <a:r>
              <a:rPr lang="it-IT" sz="1800" b="1" smtClean="0">
                <a:solidFill>
                  <a:srgbClr val="000066"/>
                </a:solidFill>
              </a:rPr>
              <a:t>L’evoluzione delle tecnologie dell’innovazione e della Banda Larga avverrà</a:t>
            </a:r>
          </a:p>
          <a:p>
            <a:pPr indent="266700" algn="l">
              <a:lnSpc>
                <a:spcPts val="1700"/>
              </a:lnSpc>
              <a:spcAft>
                <a:spcPts val="600"/>
              </a:spcAft>
            </a:pPr>
            <a:r>
              <a:rPr lang="it-IT" sz="1800" b="1" smtClean="0">
                <a:solidFill>
                  <a:srgbClr val="000066"/>
                </a:solidFill>
              </a:rPr>
              <a:t>su tre direttrici:</a:t>
            </a:r>
          </a:p>
          <a:p>
            <a:pPr indent="266700" algn="l">
              <a:lnSpc>
                <a:spcPts val="900"/>
              </a:lnSpc>
              <a:spcAft>
                <a:spcPts val="0"/>
              </a:spcAft>
            </a:pPr>
            <a:endParaRPr lang="it-IT" sz="1200" b="1">
              <a:solidFill>
                <a:srgbClr val="000066"/>
              </a:solidFill>
            </a:endParaRPr>
          </a:p>
          <a:p>
            <a:pPr marL="714375" indent="-352425" algn="l">
              <a:lnSpc>
                <a:spcPts val="2160"/>
              </a:lnSpc>
              <a:spcBef>
                <a:spcPts val="3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it-IT" sz="1800" b="1" u="sng" smtClean="0">
                <a:solidFill>
                  <a:srgbClr val="000066"/>
                </a:solidFill>
              </a:rPr>
              <a:t>I piani e le misure che l’Agenda Digitale italiana </a:t>
            </a:r>
            <a:r>
              <a:rPr lang="it-IT" sz="1800" b="1" smtClean="0">
                <a:solidFill>
                  <a:srgbClr val="000066"/>
                </a:solidFill>
              </a:rPr>
              <a:t>adotterà (incluso il sostegno all’utenza finale per dotarsi di accessi Internet e perseguire gli obiettivi della Agenda Digitale Europea)</a:t>
            </a:r>
          </a:p>
          <a:p>
            <a:pPr marL="714375" lvl="1" indent="-352425" algn="l">
              <a:lnSpc>
                <a:spcPts val="2160"/>
              </a:lnSpc>
              <a:spcBef>
                <a:spcPts val="300"/>
              </a:spcBef>
              <a:spcAft>
                <a:spcPts val="0"/>
              </a:spcAft>
              <a:buFont typeface="Wingdings" pitchFamily="2" charset="2"/>
              <a:buChar char="q"/>
            </a:pPr>
            <a:r>
              <a:rPr lang="it-IT" sz="1800" b="1" u="sng" smtClean="0">
                <a:solidFill>
                  <a:srgbClr val="000066"/>
                </a:solidFill>
              </a:rPr>
              <a:t>Le Agende Digitali delle Regioni Italiane </a:t>
            </a:r>
          </a:p>
          <a:p>
            <a:pPr marL="714375" lvl="1" algn="l">
              <a:lnSpc>
                <a:spcPts val="216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1800" b="1" smtClean="0">
                <a:solidFill>
                  <a:srgbClr val="000066"/>
                </a:solidFill>
              </a:rPr>
              <a:t>Il Ruolo delle Regioni e dei Comuni è crescente e prefigura una inversione di processo (Dai piani NGN nazionali ai piani NGN regionali)</a:t>
            </a:r>
          </a:p>
          <a:p>
            <a:pPr marL="714375" lvl="1" indent="-352425" algn="l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</a:pPr>
            <a:r>
              <a:rPr lang="it-IT" sz="1800" b="1" u="sng" smtClean="0">
                <a:solidFill>
                  <a:srgbClr val="000066"/>
                </a:solidFill>
              </a:rPr>
              <a:t>Sfruttamento di tutte le diverse tecnologie di accesso </a:t>
            </a:r>
          </a:p>
          <a:p>
            <a:pPr marL="361950" lvl="1" algn="l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tabLst>
                <a:tab pos="714375" algn="l"/>
              </a:tabLst>
            </a:pPr>
            <a:r>
              <a:rPr lang="it-IT" sz="1800" b="1" smtClean="0">
                <a:solidFill>
                  <a:srgbClr val="000066"/>
                </a:solidFill>
              </a:rPr>
              <a:t>	(così come indicato dalla CE)</a:t>
            </a:r>
          </a:p>
          <a:p>
            <a:pPr marL="714375" lvl="1" indent="-352425" algn="l">
              <a:lnSpc>
                <a:spcPts val="2160"/>
              </a:lnSpc>
              <a:spcBef>
                <a:spcPts val="300"/>
              </a:spcBef>
              <a:spcAft>
                <a:spcPts val="600"/>
              </a:spcAft>
              <a:buFont typeface="Wingdings" pitchFamily="2" charset="2"/>
              <a:buChar char="q"/>
            </a:pPr>
            <a:endParaRPr lang="it-IT" sz="1800" b="1" smtClean="0">
              <a:solidFill>
                <a:srgbClr val="000066"/>
              </a:solidFill>
            </a:endParaRPr>
          </a:p>
          <a:p>
            <a:pPr marL="819150" lvl="2" algn="l">
              <a:lnSpc>
                <a:spcPts val="1200"/>
              </a:lnSpc>
              <a:spcBef>
                <a:spcPts val="300"/>
              </a:spcBef>
              <a:spcAft>
                <a:spcPts val="600"/>
              </a:spcAft>
            </a:pPr>
            <a:endParaRPr lang="it-IT" sz="1800" b="1">
              <a:solidFill>
                <a:srgbClr val="000066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097174" y="5517232"/>
            <a:ext cx="7632848" cy="576064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EAEAEA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lIns="72000" rIns="72000" anchor="ctr" anchorCtr="0"/>
          <a:lstStyle/>
          <a:p>
            <a:pPr>
              <a:lnSpc>
                <a:spcPts val="1700"/>
              </a:lnSpc>
            </a:pPr>
            <a:r>
              <a:rPr lang="it-IT" sz="1800" b="1" smtClean="0">
                <a:solidFill>
                  <a:srgbClr val="000066"/>
                </a:solidFill>
                <a:latin typeface="Arial"/>
              </a:rPr>
              <a:t>Necessità di coordinamento fra Cabina di regia e Regioni/enti locali</a:t>
            </a:r>
            <a:endParaRPr lang="it-IT" sz="1800" b="1" i="1" dirty="0" smtClean="0">
              <a:solidFill>
                <a:srgbClr val="000066"/>
              </a:solidFill>
              <a:latin typeface="Arial"/>
            </a:endParaRPr>
          </a:p>
        </p:txBody>
      </p:sp>
      <p:sp>
        <p:nvSpPr>
          <p:cNvPr id="6" name="Rettangolo arrotondato 34"/>
          <p:cNvSpPr/>
          <p:nvPr/>
        </p:nvSpPr>
        <p:spPr bwMode="auto">
          <a:xfrm>
            <a:off x="776536" y="4653136"/>
            <a:ext cx="2072804" cy="576064"/>
          </a:xfrm>
          <a:prstGeom prst="roundRect">
            <a:avLst/>
          </a:prstGeom>
          <a:solidFill>
            <a:srgbClr val="FFFFCC"/>
          </a:solidFill>
          <a:ln w="25400">
            <a:solidFill>
              <a:srgbClr val="FF6600"/>
            </a:solidFill>
            <a:miter lim="800000"/>
            <a:headEnd/>
            <a:tailEnd/>
          </a:ln>
          <a:effectLst>
            <a:outerShdw dist="53966" dir="2700000" algn="ctr" rotWithShape="0">
              <a:srgbClr val="010000"/>
            </a:outerShdw>
          </a:effectLst>
          <a:extLst/>
        </p:spPr>
        <p:txBody>
          <a:bodyPr lIns="0" tIns="46800" rIns="0" bIns="46800" anchor="ctr"/>
          <a:lstStyle/>
          <a:p>
            <a:pPr marL="85725" lvl="2" algn="l">
              <a:lnSpc>
                <a:spcPts val="1200"/>
              </a:lnSpc>
              <a:spcBef>
                <a:spcPts val="300"/>
              </a:spcBef>
              <a:spcAft>
                <a:spcPts val="600"/>
              </a:spcAft>
            </a:pPr>
            <a:r>
              <a:rPr lang="it-IT" sz="1700" b="1" smtClean="0">
                <a:solidFill>
                  <a:srgbClr val="000066"/>
                </a:solidFill>
              </a:rPr>
              <a:t>xDSL,FTTH/FTTB</a:t>
            </a:r>
            <a:endParaRPr lang="it-IT" sz="1700" b="1">
              <a:solidFill>
                <a:srgbClr val="000066"/>
              </a:solidFill>
            </a:endParaRPr>
          </a:p>
        </p:txBody>
      </p:sp>
      <p:sp>
        <p:nvSpPr>
          <p:cNvPr id="7" name="Rettangolo arrotondato 34"/>
          <p:cNvSpPr/>
          <p:nvPr/>
        </p:nvSpPr>
        <p:spPr bwMode="auto">
          <a:xfrm>
            <a:off x="3048186" y="4651201"/>
            <a:ext cx="1904814" cy="576064"/>
          </a:xfrm>
          <a:prstGeom prst="roundRect">
            <a:avLst/>
          </a:prstGeom>
          <a:solidFill>
            <a:srgbClr val="FFFFCC"/>
          </a:solidFill>
          <a:ln w="25400">
            <a:solidFill>
              <a:srgbClr val="FF6600"/>
            </a:solidFill>
            <a:miter lim="800000"/>
            <a:headEnd/>
            <a:tailEnd/>
          </a:ln>
          <a:effectLst>
            <a:outerShdw dist="53966" dir="2700000" algn="ctr" rotWithShape="0">
              <a:srgbClr val="010000"/>
            </a:outerShdw>
          </a:effectLst>
          <a:extLst/>
        </p:spPr>
        <p:txBody>
          <a:bodyPr lIns="0" tIns="46800" rIns="0" bIns="46800" anchor="ctr"/>
          <a:lstStyle/>
          <a:p>
            <a:pPr marL="180975" lvl="2" algn="l">
              <a:lnSpc>
                <a:spcPts val="1200"/>
              </a:lnSpc>
              <a:spcBef>
                <a:spcPts val="300"/>
              </a:spcBef>
              <a:spcAft>
                <a:spcPts val="600"/>
              </a:spcAft>
            </a:pPr>
            <a:r>
              <a:rPr lang="it-IT" sz="1700" b="1">
                <a:solidFill>
                  <a:srgbClr val="000066"/>
                </a:solidFill>
              </a:rPr>
              <a:t>Mobile (</a:t>
            </a:r>
            <a:r>
              <a:rPr lang="it-IT" sz="1700" b="1" smtClean="0">
                <a:solidFill>
                  <a:srgbClr val="000066"/>
                </a:solidFill>
              </a:rPr>
              <a:t>3G-4G</a:t>
            </a:r>
            <a:r>
              <a:rPr lang="it-IT" sz="1700" b="1">
                <a:solidFill>
                  <a:srgbClr val="000066"/>
                </a:solidFill>
              </a:rPr>
              <a:t>)</a:t>
            </a:r>
          </a:p>
        </p:txBody>
      </p:sp>
      <p:sp>
        <p:nvSpPr>
          <p:cNvPr id="8" name="Rettangolo arrotondato 34"/>
          <p:cNvSpPr/>
          <p:nvPr/>
        </p:nvSpPr>
        <p:spPr bwMode="auto">
          <a:xfrm>
            <a:off x="5153596" y="4651201"/>
            <a:ext cx="1887636" cy="576064"/>
          </a:xfrm>
          <a:prstGeom prst="roundRect">
            <a:avLst/>
          </a:prstGeom>
          <a:solidFill>
            <a:srgbClr val="FFFFCC"/>
          </a:solidFill>
          <a:ln w="25400">
            <a:solidFill>
              <a:srgbClr val="FF6600"/>
            </a:solidFill>
            <a:miter lim="800000"/>
            <a:headEnd/>
            <a:tailEnd/>
          </a:ln>
          <a:effectLst>
            <a:outerShdw dist="53966" dir="2700000" algn="ctr" rotWithShape="0">
              <a:srgbClr val="010000"/>
            </a:outerShdw>
          </a:effectLst>
          <a:extLst/>
        </p:spPr>
        <p:txBody>
          <a:bodyPr lIns="0" tIns="46800" rIns="0" bIns="46800" anchor="ctr"/>
          <a:lstStyle/>
          <a:p>
            <a:pPr marL="85725" lvl="2">
              <a:lnSpc>
                <a:spcPts val="1200"/>
              </a:lnSpc>
              <a:spcBef>
                <a:spcPts val="300"/>
              </a:spcBef>
              <a:spcAft>
                <a:spcPts val="600"/>
              </a:spcAft>
            </a:pPr>
            <a:r>
              <a:rPr lang="it-IT" sz="1700" b="1" smtClean="0">
                <a:solidFill>
                  <a:srgbClr val="000066"/>
                </a:solidFill>
              </a:rPr>
              <a:t>Wifi</a:t>
            </a:r>
            <a:endParaRPr lang="it-IT" sz="1700" b="1">
              <a:solidFill>
                <a:srgbClr val="000066"/>
              </a:solidFill>
            </a:endParaRPr>
          </a:p>
        </p:txBody>
      </p:sp>
      <p:sp>
        <p:nvSpPr>
          <p:cNvPr id="9" name="Rettangolo arrotondato 34"/>
          <p:cNvSpPr/>
          <p:nvPr/>
        </p:nvSpPr>
        <p:spPr bwMode="auto">
          <a:xfrm>
            <a:off x="7257256" y="4651201"/>
            <a:ext cx="1800200" cy="576064"/>
          </a:xfrm>
          <a:prstGeom prst="roundRect">
            <a:avLst/>
          </a:prstGeom>
          <a:solidFill>
            <a:srgbClr val="FFFFCC"/>
          </a:solidFill>
          <a:ln w="25400">
            <a:solidFill>
              <a:srgbClr val="FF6600"/>
            </a:solidFill>
            <a:miter lim="800000"/>
            <a:headEnd/>
            <a:tailEnd/>
          </a:ln>
          <a:effectLst>
            <a:outerShdw dist="53966" dir="2700000" algn="ctr" rotWithShape="0">
              <a:srgbClr val="010000"/>
            </a:outerShdw>
          </a:effectLst>
          <a:extLst/>
        </p:spPr>
        <p:txBody>
          <a:bodyPr lIns="0" tIns="46800" rIns="0" bIns="46800" anchor="ctr"/>
          <a:lstStyle/>
          <a:p>
            <a:pPr marL="85725" lvl="2">
              <a:lnSpc>
                <a:spcPts val="1200"/>
              </a:lnSpc>
              <a:spcBef>
                <a:spcPts val="300"/>
              </a:spcBef>
              <a:spcAft>
                <a:spcPts val="600"/>
              </a:spcAft>
            </a:pPr>
            <a:r>
              <a:rPr lang="it-IT" sz="1700" b="1" smtClean="0">
                <a:solidFill>
                  <a:srgbClr val="000066"/>
                </a:solidFill>
              </a:rPr>
              <a:t>Satellite</a:t>
            </a:r>
            <a:endParaRPr lang="it-IT" sz="1700" b="1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66565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8464" y="0"/>
            <a:ext cx="9712325" cy="914400"/>
          </a:xfrm>
        </p:spPr>
        <p:txBody>
          <a:bodyPr/>
          <a:lstStyle/>
          <a:p>
            <a:r>
              <a:rPr lang="it-IT" kern="1200" smtClean="0">
                <a:solidFill>
                  <a:srgbClr val="0000CC"/>
                </a:solidFill>
              </a:rPr>
              <a:t>Tre ambiti di intervento per le tecnolgie dell’innovazione</a:t>
            </a:r>
            <a:endParaRPr lang="en-US" kern="1200" dirty="0">
              <a:solidFill>
                <a:srgbClr val="0000CC"/>
              </a:solidFill>
            </a:endParaRPr>
          </a:p>
        </p:txBody>
      </p:sp>
      <p:sp>
        <p:nvSpPr>
          <p:cNvPr id="1285123" name="Rectangle 3"/>
          <p:cNvSpPr>
            <a:spLocks noChangeArrowheads="1"/>
          </p:cNvSpPr>
          <p:nvPr/>
        </p:nvSpPr>
        <p:spPr bwMode="auto">
          <a:xfrm>
            <a:off x="572513" y="1269454"/>
            <a:ext cx="2167092" cy="489585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it-IT" dirty="0"/>
          </a:p>
        </p:txBody>
      </p:sp>
      <p:sp>
        <p:nvSpPr>
          <p:cNvPr id="1285124" name="AutoShape 4"/>
          <p:cNvSpPr>
            <a:spLocks noChangeArrowheads="1"/>
          </p:cNvSpPr>
          <p:nvPr/>
        </p:nvSpPr>
        <p:spPr bwMode="auto">
          <a:xfrm>
            <a:off x="704528" y="1485355"/>
            <a:ext cx="2448272" cy="936625"/>
          </a:xfrm>
          <a:prstGeom prst="homePlate">
            <a:avLst>
              <a:gd name="adj" fmla="val 57507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it-IT" sz="2000" b="1" smtClean="0">
                <a:solidFill>
                  <a:srgbClr val="000066"/>
                </a:solidFill>
              </a:rPr>
              <a:t>Normative</a:t>
            </a:r>
          </a:p>
          <a:p>
            <a:pPr algn="ctr"/>
            <a:r>
              <a:rPr lang="it-IT" sz="2000" b="1" smtClean="0">
                <a:solidFill>
                  <a:srgbClr val="000066"/>
                </a:solidFill>
              </a:rPr>
              <a:t>settoriali</a:t>
            </a:r>
            <a:endParaRPr lang="en-US" sz="2000" b="1" dirty="0">
              <a:solidFill>
                <a:srgbClr val="000066"/>
              </a:solidFill>
            </a:endParaRPr>
          </a:p>
        </p:txBody>
      </p:sp>
      <p:sp>
        <p:nvSpPr>
          <p:cNvPr id="1285125" name="AutoShape 5"/>
          <p:cNvSpPr>
            <a:spLocks noChangeArrowheads="1"/>
          </p:cNvSpPr>
          <p:nvPr/>
        </p:nvSpPr>
        <p:spPr bwMode="auto">
          <a:xfrm>
            <a:off x="696097" y="3212976"/>
            <a:ext cx="2528712" cy="1079524"/>
          </a:xfrm>
          <a:prstGeom prst="homePlate">
            <a:avLst>
              <a:gd name="adj" fmla="val 57507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it-IT" sz="2000" b="1" smtClean="0">
                <a:solidFill>
                  <a:srgbClr val="000066"/>
                </a:solidFill>
              </a:rPr>
              <a:t>Ecosistemi</a:t>
            </a:r>
          </a:p>
          <a:p>
            <a:pPr algn="ctr"/>
            <a:r>
              <a:rPr lang="it-IT" sz="2000" b="1" smtClean="0">
                <a:solidFill>
                  <a:srgbClr val="000066"/>
                </a:solidFill>
              </a:rPr>
              <a:t>digitali</a:t>
            </a:r>
            <a:endParaRPr lang="en-US" sz="2000" b="1" dirty="0">
              <a:solidFill>
                <a:srgbClr val="000066"/>
              </a:solidFill>
            </a:endParaRPr>
          </a:p>
        </p:txBody>
      </p:sp>
      <p:sp>
        <p:nvSpPr>
          <p:cNvPr id="1285126" name="AutoShape 6"/>
          <p:cNvSpPr>
            <a:spLocks noChangeArrowheads="1"/>
          </p:cNvSpPr>
          <p:nvPr/>
        </p:nvSpPr>
        <p:spPr bwMode="auto">
          <a:xfrm>
            <a:off x="3440859" y="1196752"/>
            <a:ext cx="3529849" cy="1512168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rgbClr val="993300"/>
            </a:solidFill>
            <a:round/>
            <a:headEnd/>
            <a:tailEnd/>
          </a:ln>
          <a:effectLst/>
        </p:spPr>
        <p:txBody>
          <a:bodyPr wrap="square" lIns="72000" rIns="72000" anchor="ctr"/>
          <a:lstStyle/>
          <a:p>
            <a:pPr algn="l">
              <a:lnSpc>
                <a:spcPts val="1800"/>
              </a:lnSpc>
              <a:buFont typeface="Wingdings" pitchFamily="2" charset="2"/>
              <a:buChar char="q"/>
            </a:pPr>
            <a:r>
              <a:rPr lang="en-US" sz="1600" b="1" smtClean="0">
                <a:solidFill>
                  <a:srgbClr val="000066"/>
                </a:solidFill>
              </a:rPr>
              <a:t> </a:t>
            </a:r>
            <a:r>
              <a:rPr lang="en-US" sz="1700" b="1" smtClean="0">
                <a:solidFill>
                  <a:srgbClr val="000066"/>
                </a:solidFill>
              </a:rPr>
              <a:t>Decreti per lo sviluppo </a:t>
            </a:r>
          </a:p>
          <a:p>
            <a:pPr algn="l">
              <a:lnSpc>
                <a:spcPts val="1800"/>
              </a:lnSpc>
              <a:buFont typeface="Wingdings" pitchFamily="2" charset="2"/>
              <a:buChar char="q"/>
            </a:pPr>
            <a:r>
              <a:rPr lang="en-US" sz="1700" b="1" smtClean="0">
                <a:solidFill>
                  <a:srgbClr val="000066"/>
                </a:solidFill>
              </a:rPr>
              <a:t> Liberalizzazioni</a:t>
            </a:r>
          </a:p>
          <a:p>
            <a:pPr algn="l">
              <a:lnSpc>
                <a:spcPts val="1800"/>
              </a:lnSpc>
              <a:buFont typeface="Wingdings" pitchFamily="2" charset="2"/>
              <a:buChar char="q"/>
            </a:pPr>
            <a:r>
              <a:rPr lang="en-US" sz="1700" b="1" smtClean="0">
                <a:solidFill>
                  <a:srgbClr val="000066"/>
                </a:solidFill>
              </a:rPr>
              <a:t> Semplificazioni</a:t>
            </a:r>
          </a:p>
          <a:p>
            <a:pPr algn="l">
              <a:lnSpc>
                <a:spcPts val="1800"/>
              </a:lnSpc>
              <a:buFont typeface="Wingdings" pitchFamily="2" charset="2"/>
              <a:buChar char="q"/>
            </a:pPr>
            <a:r>
              <a:rPr lang="en-US" sz="1700" b="1" smtClean="0">
                <a:solidFill>
                  <a:srgbClr val="000066"/>
                </a:solidFill>
              </a:rPr>
              <a:t> Nuova fiscalità</a:t>
            </a:r>
          </a:p>
          <a:p>
            <a:pPr algn="l">
              <a:lnSpc>
                <a:spcPts val="1800"/>
              </a:lnSpc>
              <a:buFont typeface="Wingdings" pitchFamily="2" charset="2"/>
              <a:buChar char="q"/>
            </a:pPr>
            <a:r>
              <a:rPr lang="en-US" sz="1700" b="1" smtClean="0">
                <a:solidFill>
                  <a:srgbClr val="000066"/>
                </a:solidFill>
              </a:rPr>
              <a:t> CAD </a:t>
            </a:r>
            <a:endParaRPr lang="en-US" sz="1700" b="1">
              <a:solidFill>
                <a:srgbClr val="000066"/>
              </a:solidFill>
            </a:endParaRPr>
          </a:p>
        </p:txBody>
      </p:sp>
      <p:sp>
        <p:nvSpPr>
          <p:cNvPr id="1285127" name="AutoShape 7"/>
          <p:cNvSpPr>
            <a:spLocks noChangeArrowheads="1"/>
          </p:cNvSpPr>
          <p:nvPr/>
        </p:nvSpPr>
        <p:spPr bwMode="auto">
          <a:xfrm>
            <a:off x="3440859" y="2996878"/>
            <a:ext cx="3529849" cy="158425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square" lIns="72000" rIns="72000" anchor="ctr"/>
          <a:lstStyle/>
          <a:p>
            <a:pPr marL="268288" indent="-268288" algn="l">
              <a:lnSpc>
                <a:spcPts val="1700"/>
              </a:lnSpc>
              <a:spcBef>
                <a:spcPts val="300"/>
              </a:spcBef>
              <a:buFont typeface="Wingdings" pitchFamily="2" charset="2"/>
              <a:buChar char="q"/>
            </a:pPr>
            <a:r>
              <a:rPr lang="it-IT" sz="1700" b="1" smtClean="0">
                <a:solidFill>
                  <a:srgbClr val="000066"/>
                </a:solidFill>
              </a:rPr>
              <a:t>Istruzione</a:t>
            </a:r>
          </a:p>
          <a:p>
            <a:pPr marL="268288" indent="-268288" algn="l">
              <a:lnSpc>
                <a:spcPts val="1700"/>
              </a:lnSpc>
              <a:spcBef>
                <a:spcPts val="300"/>
              </a:spcBef>
              <a:buFont typeface="Wingdings" pitchFamily="2" charset="2"/>
              <a:buChar char="q"/>
            </a:pPr>
            <a:r>
              <a:rPr lang="it-IT" sz="1700" b="1" smtClean="0">
                <a:solidFill>
                  <a:srgbClr val="000066"/>
                </a:solidFill>
              </a:rPr>
              <a:t>E-government</a:t>
            </a:r>
          </a:p>
          <a:p>
            <a:pPr marL="268288" indent="-268288" algn="l">
              <a:lnSpc>
                <a:spcPts val="1700"/>
              </a:lnSpc>
              <a:spcBef>
                <a:spcPts val="300"/>
              </a:spcBef>
              <a:buFont typeface="Wingdings" pitchFamily="2" charset="2"/>
              <a:buChar char="q"/>
            </a:pPr>
            <a:r>
              <a:rPr lang="it-IT" sz="1700" b="1" smtClean="0">
                <a:solidFill>
                  <a:srgbClr val="000066"/>
                </a:solidFill>
              </a:rPr>
              <a:t>Pagamenti elettronici</a:t>
            </a:r>
          </a:p>
          <a:p>
            <a:pPr marL="268288" indent="-268288" algn="l">
              <a:lnSpc>
                <a:spcPts val="1700"/>
              </a:lnSpc>
              <a:spcBef>
                <a:spcPts val="300"/>
              </a:spcBef>
              <a:buFont typeface="Wingdings" pitchFamily="2" charset="2"/>
              <a:buChar char="q"/>
            </a:pPr>
            <a:r>
              <a:rPr lang="it-IT" sz="1700" b="1" smtClean="0">
                <a:solidFill>
                  <a:srgbClr val="000066"/>
                </a:solidFill>
              </a:rPr>
              <a:t>Smart Cities</a:t>
            </a:r>
          </a:p>
          <a:p>
            <a:pPr marL="268288" indent="-268288" algn="l">
              <a:lnSpc>
                <a:spcPts val="1700"/>
              </a:lnSpc>
              <a:spcBef>
                <a:spcPts val="300"/>
              </a:spcBef>
              <a:buFont typeface="Wingdings" pitchFamily="2" charset="2"/>
              <a:buChar char="q"/>
            </a:pPr>
            <a:r>
              <a:rPr lang="it-IT" sz="1700" b="1" smtClean="0">
                <a:solidFill>
                  <a:srgbClr val="000066"/>
                </a:solidFill>
              </a:rPr>
              <a:t>Entertainment</a:t>
            </a:r>
            <a:endParaRPr lang="it-IT" sz="1700" b="1">
              <a:solidFill>
                <a:srgbClr val="000066"/>
              </a:solidFill>
            </a:endParaRPr>
          </a:p>
        </p:txBody>
      </p:sp>
      <p:sp>
        <p:nvSpPr>
          <p:cNvPr id="1285131" name="AutoShape 11"/>
          <p:cNvSpPr>
            <a:spLocks noChangeArrowheads="1"/>
          </p:cNvSpPr>
          <p:nvPr/>
        </p:nvSpPr>
        <p:spPr bwMode="auto">
          <a:xfrm>
            <a:off x="696097" y="4869160"/>
            <a:ext cx="2528712" cy="1080641"/>
          </a:xfrm>
          <a:prstGeom prst="homePlate">
            <a:avLst>
              <a:gd name="adj" fmla="val 57507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lnSpc>
                <a:spcPts val="2200"/>
              </a:lnSpc>
            </a:pPr>
            <a:r>
              <a:rPr lang="en-US" sz="2000" b="1" smtClean="0">
                <a:solidFill>
                  <a:srgbClr val="000066"/>
                </a:solidFill>
              </a:rPr>
              <a:t>Piani </a:t>
            </a:r>
          </a:p>
          <a:p>
            <a:pPr>
              <a:lnSpc>
                <a:spcPts val="2200"/>
              </a:lnSpc>
            </a:pPr>
            <a:r>
              <a:rPr lang="en-US" sz="2000" b="1" smtClean="0">
                <a:solidFill>
                  <a:srgbClr val="000066"/>
                </a:solidFill>
              </a:rPr>
              <a:t>per l’innovazione </a:t>
            </a:r>
          </a:p>
          <a:p>
            <a:pPr>
              <a:lnSpc>
                <a:spcPts val="2200"/>
              </a:lnSpc>
            </a:pPr>
            <a:r>
              <a:rPr lang="en-US" sz="2000" b="1" smtClean="0">
                <a:solidFill>
                  <a:srgbClr val="000066"/>
                </a:solidFill>
              </a:rPr>
              <a:t>e NGN</a:t>
            </a:r>
            <a:endParaRPr lang="en-US" sz="2000" b="1">
              <a:solidFill>
                <a:srgbClr val="000066"/>
              </a:solidFill>
            </a:endParaRPr>
          </a:p>
        </p:txBody>
      </p:sp>
      <p:sp>
        <p:nvSpPr>
          <p:cNvPr id="1285132" name="AutoShape 12"/>
          <p:cNvSpPr>
            <a:spLocks noChangeArrowheads="1"/>
          </p:cNvSpPr>
          <p:nvPr/>
        </p:nvSpPr>
        <p:spPr bwMode="auto">
          <a:xfrm>
            <a:off x="3447738" y="4797152"/>
            <a:ext cx="3529849" cy="1368152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rgbClr val="993300"/>
            </a:solidFill>
            <a:round/>
            <a:headEnd/>
            <a:tailEnd/>
          </a:ln>
          <a:effectLst/>
        </p:spPr>
        <p:txBody>
          <a:bodyPr wrap="square" lIns="72000" rIns="72000" anchor="ctr"/>
          <a:lstStyle/>
          <a:p>
            <a:pPr marL="268288" indent="-268288" algn="l">
              <a:lnSpc>
                <a:spcPts val="1800"/>
              </a:lnSpc>
              <a:spcBef>
                <a:spcPts val="300"/>
              </a:spcBef>
              <a:buFont typeface="Wingdings" pitchFamily="2" charset="2"/>
              <a:buChar char="q"/>
            </a:pPr>
            <a:r>
              <a:rPr lang="en-US" sz="1700" b="1" smtClean="0">
                <a:solidFill>
                  <a:srgbClr val="000066"/>
                </a:solidFill>
              </a:rPr>
              <a:t>Regioni </a:t>
            </a:r>
            <a:r>
              <a:rPr lang="en-US" sz="1700" b="1" smtClean="0">
                <a:solidFill>
                  <a:srgbClr val="000066"/>
                </a:solidFill>
              </a:rPr>
              <a:t>e comuni per l’innovazione</a:t>
            </a:r>
          </a:p>
          <a:p>
            <a:pPr marL="268288" indent="-268288" algn="l">
              <a:lnSpc>
                <a:spcPts val="1800"/>
              </a:lnSpc>
              <a:spcBef>
                <a:spcPts val="300"/>
              </a:spcBef>
              <a:buFont typeface="Wingdings" pitchFamily="2" charset="2"/>
              <a:buChar char="q"/>
            </a:pPr>
            <a:r>
              <a:rPr lang="en-US" sz="1700" b="1" smtClean="0">
                <a:solidFill>
                  <a:srgbClr val="000066"/>
                </a:solidFill>
              </a:rPr>
              <a:t>Tecnologie </a:t>
            </a:r>
            <a:r>
              <a:rPr lang="en-US" sz="1700" b="1" smtClean="0">
                <a:solidFill>
                  <a:srgbClr val="000066"/>
                </a:solidFill>
              </a:rPr>
              <a:t>abilitanti</a:t>
            </a:r>
          </a:p>
          <a:p>
            <a:pPr marL="268288" indent="-268288" algn="l">
              <a:lnSpc>
                <a:spcPts val="1800"/>
              </a:lnSpc>
              <a:spcBef>
                <a:spcPts val="300"/>
              </a:spcBef>
              <a:buFont typeface="Wingdings" pitchFamily="2" charset="2"/>
              <a:buChar char="q"/>
            </a:pPr>
            <a:r>
              <a:rPr lang="en-US" sz="1700" b="1">
                <a:solidFill>
                  <a:srgbClr val="000066"/>
                </a:solidFill>
              </a:rPr>
              <a:t>ICT </a:t>
            </a:r>
            <a:r>
              <a:rPr lang="en-US" sz="1700" b="1" smtClean="0">
                <a:solidFill>
                  <a:srgbClr val="000066"/>
                </a:solidFill>
              </a:rPr>
              <a:t>players</a:t>
            </a:r>
            <a:endParaRPr lang="en-US" sz="1700" b="1">
              <a:solidFill>
                <a:srgbClr val="000066"/>
              </a:solidFill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7329264" y="1463243"/>
            <a:ext cx="2160240" cy="4414029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C8E4FF"/>
              </a:gs>
            </a:gsLst>
            <a:lin ang="5400000" scaled="1"/>
          </a:gradFill>
          <a:ln w="25400">
            <a:solidFill>
              <a:srgbClr val="99CCFF"/>
            </a:solidFill>
            <a:miter lim="800000"/>
            <a:headEnd/>
            <a:tailEnd/>
          </a:ln>
        </p:spPr>
        <p:txBody>
          <a:bodyPr wrap="square" anchor="ctr" anchorCtr="1">
            <a:spAutoFit/>
          </a:bodyPr>
          <a:lstStyle/>
          <a:p>
            <a:pPr marL="266700" indent="-266700" algn="l">
              <a:lnSpc>
                <a:spcPts val="1700"/>
              </a:lnSpc>
              <a:spcBef>
                <a:spcPts val="300"/>
              </a:spcBef>
              <a:buFont typeface="Wingdings" pitchFamily="2" charset="2"/>
              <a:buChar char="q"/>
            </a:pPr>
            <a:endParaRPr lang="it-IT" sz="1600" b="1" smtClean="0">
              <a:solidFill>
                <a:srgbClr val="000066"/>
              </a:solidFill>
            </a:endParaRPr>
          </a:p>
          <a:p>
            <a:pPr marL="266700" indent="-266700" algn="l">
              <a:lnSpc>
                <a:spcPts val="1700"/>
              </a:lnSpc>
              <a:spcBef>
                <a:spcPts val="300"/>
              </a:spcBef>
              <a:buFont typeface="Wingdings" pitchFamily="2" charset="2"/>
              <a:buChar char="q"/>
            </a:pPr>
            <a:endParaRPr lang="it-IT" sz="1600" b="1" smtClean="0">
              <a:solidFill>
                <a:srgbClr val="000066"/>
              </a:solidFill>
            </a:endParaRPr>
          </a:p>
          <a:p>
            <a:pPr marL="266700" indent="-266700" algn="l">
              <a:lnSpc>
                <a:spcPts val="1700"/>
              </a:lnSpc>
              <a:spcBef>
                <a:spcPts val="300"/>
              </a:spcBef>
              <a:buFont typeface="Wingdings" pitchFamily="2" charset="2"/>
              <a:buChar char="q"/>
            </a:pPr>
            <a:endParaRPr lang="it-IT" sz="1600" b="1" smtClean="0">
              <a:solidFill>
                <a:srgbClr val="000066"/>
              </a:solidFill>
            </a:endParaRPr>
          </a:p>
          <a:p>
            <a:pPr marL="266700" indent="-266700" algn="l">
              <a:lnSpc>
                <a:spcPts val="1700"/>
              </a:lnSpc>
              <a:spcBef>
                <a:spcPts val="300"/>
              </a:spcBef>
              <a:buFont typeface="Wingdings" pitchFamily="2" charset="2"/>
              <a:buChar char="q"/>
            </a:pPr>
            <a:endParaRPr lang="it-IT" sz="1600" b="1" smtClean="0">
              <a:solidFill>
                <a:srgbClr val="000066"/>
              </a:solidFill>
            </a:endParaRPr>
          </a:p>
          <a:p>
            <a:pPr marL="266700" indent="-266700" algn="l">
              <a:lnSpc>
                <a:spcPts val="1700"/>
              </a:lnSpc>
              <a:spcBef>
                <a:spcPts val="300"/>
              </a:spcBef>
              <a:buFont typeface="Wingdings" pitchFamily="2" charset="2"/>
              <a:buChar char="q"/>
            </a:pPr>
            <a:endParaRPr lang="it-IT" sz="1600" b="1" smtClean="0">
              <a:solidFill>
                <a:srgbClr val="000066"/>
              </a:solidFill>
            </a:endParaRPr>
          </a:p>
          <a:p>
            <a:pPr marL="266700" indent="-266700" algn="l">
              <a:lnSpc>
                <a:spcPts val="1700"/>
              </a:lnSpc>
              <a:spcBef>
                <a:spcPts val="300"/>
              </a:spcBef>
              <a:buFont typeface="Wingdings" pitchFamily="2" charset="2"/>
              <a:buChar char="q"/>
            </a:pPr>
            <a:endParaRPr lang="it-IT" sz="1600" b="1" smtClean="0">
              <a:solidFill>
                <a:srgbClr val="000066"/>
              </a:solidFill>
            </a:endParaRPr>
          </a:p>
          <a:p>
            <a:pPr marL="266700" indent="-266700" algn="l">
              <a:lnSpc>
                <a:spcPts val="1700"/>
              </a:lnSpc>
              <a:spcBef>
                <a:spcPts val="300"/>
              </a:spcBef>
              <a:buFont typeface="Wingdings" pitchFamily="2" charset="2"/>
              <a:buChar char="q"/>
            </a:pPr>
            <a:endParaRPr lang="it-IT" sz="1600" b="1" smtClean="0">
              <a:solidFill>
                <a:srgbClr val="000066"/>
              </a:solidFill>
            </a:endParaRPr>
          </a:p>
          <a:p>
            <a:pPr marL="266700" indent="-266700" algn="l">
              <a:lnSpc>
                <a:spcPts val="1700"/>
              </a:lnSpc>
              <a:spcBef>
                <a:spcPts val="300"/>
              </a:spcBef>
            </a:pPr>
            <a:r>
              <a:rPr lang="it-IT" sz="2000" b="1" smtClean="0">
                <a:solidFill>
                  <a:srgbClr val="000066"/>
                </a:solidFill>
              </a:rPr>
              <a:t>Agenda Digitale</a:t>
            </a:r>
          </a:p>
          <a:p>
            <a:pPr marL="266700" indent="-266700" algn="l">
              <a:lnSpc>
                <a:spcPts val="1700"/>
              </a:lnSpc>
              <a:spcBef>
                <a:spcPts val="300"/>
              </a:spcBef>
            </a:pPr>
            <a:endParaRPr lang="it-IT" sz="2000" b="1">
              <a:solidFill>
                <a:srgbClr val="000066"/>
              </a:solidFill>
            </a:endParaRPr>
          </a:p>
          <a:p>
            <a:pPr marL="266700" indent="-266700" algn="l">
              <a:lnSpc>
                <a:spcPts val="1700"/>
              </a:lnSpc>
              <a:spcBef>
                <a:spcPts val="300"/>
              </a:spcBef>
            </a:pPr>
            <a:endParaRPr lang="it-IT" sz="1600" b="1" smtClean="0">
              <a:solidFill>
                <a:srgbClr val="000066"/>
              </a:solidFill>
            </a:endParaRPr>
          </a:p>
          <a:p>
            <a:pPr marL="266700" indent="-266700" algn="l">
              <a:lnSpc>
                <a:spcPts val="1700"/>
              </a:lnSpc>
              <a:spcBef>
                <a:spcPts val="300"/>
              </a:spcBef>
              <a:buFont typeface="Wingdings" pitchFamily="2" charset="2"/>
              <a:buChar char="q"/>
            </a:pPr>
            <a:endParaRPr lang="it-IT" sz="1600" b="1" smtClean="0">
              <a:solidFill>
                <a:srgbClr val="000066"/>
              </a:solidFill>
            </a:endParaRPr>
          </a:p>
          <a:p>
            <a:pPr marL="266700" indent="-266700" algn="l">
              <a:lnSpc>
                <a:spcPts val="1700"/>
              </a:lnSpc>
              <a:spcBef>
                <a:spcPts val="300"/>
              </a:spcBef>
              <a:buFont typeface="Wingdings" pitchFamily="2" charset="2"/>
              <a:buChar char="q"/>
            </a:pPr>
            <a:endParaRPr lang="it-IT" sz="1600" b="1" smtClean="0">
              <a:solidFill>
                <a:srgbClr val="000066"/>
              </a:solidFill>
            </a:endParaRPr>
          </a:p>
          <a:p>
            <a:pPr marL="266700" indent="-266700" algn="l">
              <a:lnSpc>
                <a:spcPts val="1700"/>
              </a:lnSpc>
              <a:spcBef>
                <a:spcPts val="300"/>
              </a:spcBef>
              <a:buFont typeface="Wingdings" pitchFamily="2" charset="2"/>
              <a:buChar char="q"/>
            </a:pPr>
            <a:endParaRPr lang="it-IT" sz="1600" b="1" smtClean="0">
              <a:solidFill>
                <a:srgbClr val="000066"/>
              </a:solidFill>
            </a:endParaRPr>
          </a:p>
          <a:p>
            <a:pPr marL="266700" indent="-266700" algn="l">
              <a:lnSpc>
                <a:spcPts val="1700"/>
              </a:lnSpc>
              <a:spcBef>
                <a:spcPts val="300"/>
              </a:spcBef>
              <a:buFont typeface="Wingdings" pitchFamily="2" charset="2"/>
              <a:buChar char="q"/>
            </a:pPr>
            <a:endParaRPr lang="it-IT" sz="1600" b="1" smtClean="0">
              <a:solidFill>
                <a:srgbClr val="000066"/>
              </a:solidFill>
            </a:endParaRPr>
          </a:p>
          <a:p>
            <a:pPr marL="266700" indent="-266700" algn="l">
              <a:lnSpc>
                <a:spcPts val="1700"/>
              </a:lnSpc>
              <a:spcBef>
                <a:spcPts val="300"/>
              </a:spcBef>
              <a:buFont typeface="Wingdings" pitchFamily="2" charset="2"/>
              <a:buChar char="q"/>
            </a:pPr>
            <a:endParaRPr lang="it-IT" sz="1600" b="1" smtClean="0">
              <a:solidFill>
                <a:srgbClr val="000066"/>
              </a:solidFill>
            </a:endParaRPr>
          </a:p>
          <a:p>
            <a:pPr marL="266700" indent="-266700" algn="l">
              <a:lnSpc>
                <a:spcPts val="1700"/>
              </a:lnSpc>
              <a:spcBef>
                <a:spcPts val="300"/>
              </a:spcBef>
              <a:buFont typeface="Wingdings" pitchFamily="2" charset="2"/>
              <a:buChar char="q"/>
            </a:pPr>
            <a:endParaRPr lang="it-IT" sz="1600" b="1" smtClean="0">
              <a:solidFill>
                <a:srgbClr val="000066"/>
              </a:solidFill>
            </a:endParaRPr>
          </a:p>
          <a:p>
            <a:pPr marL="266700" indent="-266700" algn="l">
              <a:lnSpc>
                <a:spcPts val="1700"/>
              </a:lnSpc>
              <a:spcBef>
                <a:spcPts val="300"/>
              </a:spcBef>
              <a:buFont typeface="Wingdings" pitchFamily="2" charset="2"/>
              <a:buChar char="q"/>
            </a:pPr>
            <a:endParaRPr lang="it-IT" sz="1600" b="1" dirty="0" smtClean="0">
              <a:solidFill>
                <a:srgbClr val="000066"/>
              </a:solidFill>
            </a:endParaRPr>
          </a:p>
        </p:txBody>
      </p:sp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89304" y="3638409"/>
            <a:ext cx="1507579" cy="942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80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01272" y="1623034"/>
            <a:ext cx="973703" cy="576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80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81392" y="1623034"/>
            <a:ext cx="936104" cy="55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206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it-IT" kern="1200" smtClean="0">
                <a:solidFill>
                  <a:srgbClr val="0000CC"/>
                </a:solidFill>
              </a:rPr>
              <a:t>Le </a:t>
            </a:r>
            <a:r>
              <a:rPr lang="it-IT" kern="1200" dirty="0" smtClean="0">
                <a:solidFill>
                  <a:srgbClr val="0000CC"/>
                </a:solidFill>
              </a:rPr>
              <a:t>principali evoluzioni </a:t>
            </a:r>
            <a:r>
              <a:rPr lang="it-IT" kern="1200" smtClean="0">
                <a:solidFill>
                  <a:srgbClr val="0000CC"/>
                </a:solidFill>
              </a:rPr>
              <a:t>normative del 2012 </a:t>
            </a:r>
            <a:endParaRPr lang="en-US" kern="1200" dirty="0">
              <a:solidFill>
                <a:srgbClr val="0000CC"/>
              </a:solidFill>
            </a:endParaRPr>
          </a:p>
        </p:txBody>
      </p:sp>
      <p:sp>
        <p:nvSpPr>
          <p:cNvPr id="1752070" name="AutoShape 6"/>
          <p:cNvSpPr>
            <a:spLocks noChangeArrowheads="1"/>
          </p:cNvSpPr>
          <p:nvPr/>
        </p:nvSpPr>
        <p:spPr bwMode="auto">
          <a:xfrm>
            <a:off x="1086849" y="5373216"/>
            <a:ext cx="6196621" cy="576064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noAutofit/>
          </a:bodyPr>
          <a:lstStyle/>
          <a:p>
            <a:r>
              <a:rPr lang="it-IT" sz="1800" b="1" smtClean="0">
                <a:solidFill>
                  <a:srgbClr val="000066"/>
                </a:solidFill>
              </a:rPr>
              <a:t>Moneta elettronica</a:t>
            </a:r>
            <a:endParaRPr lang="it-IT" sz="1800" b="1" dirty="0" smtClean="0">
              <a:solidFill>
                <a:srgbClr val="000066"/>
              </a:solidFill>
            </a:endParaRPr>
          </a:p>
        </p:txBody>
      </p:sp>
      <p:sp>
        <p:nvSpPr>
          <p:cNvPr id="1752075" name="AutoShape 11"/>
          <p:cNvSpPr>
            <a:spLocks noChangeArrowheads="1"/>
          </p:cNvSpPr>
          <p:nvPr/>
        </p:nvSpPr>
        <p:spPr bwMode="auto">
          <a:xfrm>
            <a:off x="1065151" y="1984649"/>
            <a:ext cx="6218319" cy="568920"/>
          </a:xfrm>
          <a:prstGeom prst="roundRect">
            <a:avLst>
              <a:gd name="adj" fmla="val 16667"/>
            </a:avLst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it-IT" sz="1800" b="1" smtClean="0">
                <a:solidFill>
                  <a:srgbClr val="000066"/>
                </a:solidFill>
              </a:rPr>
              <a:t>Liberalizzazioni e Ordini </a:t>
            </a:r>
            <a:r>
              <a:rPr lang="it-IT" sz="1800" b="1" dirty="0" smtClean="0">
                <a:solidFill>
                  <a:srgbClr val="000066"/>
                </a:solidFill>
              </a:rPr>
              <a:t>professionali</a:t>
            </a:r>
            <a:endParaRPr lang="it-IT" sz="1800" b="1" dirty="0">
              <a:solidFill>
                <a:srgbClr val="000066"/>
              </a:solidFill>
            </a:endParaRPr>
          </a:p>
        </p:txBody>
      </p:sp>
      <p:sp>
        <p:nvSpPr>
          <p:cNvPr id="1752081" name="AutoShape 17"/>
          <p:cNvSpPr>
            <a:spLocks noChangeArrowheads="1"/>
          </p:cNvSpPr>
          <p:nvPr/>
        </p:nvSpPr>
        <p:spPr bwMode="auto">
          <a:xfrm>
            <a:off x="1102667" y="1312194"/>
            <a:ext cx="6192689" cy="576064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lIns="72000" rIns="72000" anchor="ctr">
            <a:noAutofit/>
          </a:bodyPr>
          <a:lstStyle/>
          <a:p>
            <a:pPr>
              <a:lnSpc>
                <a:spcPts val="1900"/>
              </a:lnSpc>
            </a:pPr>
            <a:r>
              <a:rPr lang="it-IT" sz="1800" b="1" dirty="0" smtClean="0">
                <a:solidFill>
                  <a:srgbClr val="000066"/>
                </a:solidFill>
              </a:rPr>
              <a:t>Lotta </a:t>
            </a:r>
            <a:r>
              <a:rPr lang="it-IT" sz="1800" b="1" smtClean="0">
                <a:solidFill>
                  <a:srgbClr val="000066"/>
                </a:solidFill>
              </a:rPr>
              <a:t>al contante, commissioni bancarie</a:t>
            </a:r>
            <a:endParaRPr lang="it-IT" sz="1800" b="1" dirty="0">
              <a:solidFill>
                <a:srgbClr val="000066"/>
              </a:solidFill>
            </a:endParaRPr>
          </a:p>
        </p:txBody>
      </p:sp>
      <p:sp>
        <p:nvSpPr>
          <p:cNvPr id="1752086" name="AutoShape 22"/>
          <p:cNvSpPr>
            <a:spLocks noChangeArrowheads="1"/>
          </p:cNvSpPr>
          <p:nvPr/>
        </p:nvSpPr>
        <p:spPr bwMode="auto">
          <a:xfrm>
            <a:off x="1110580" y="4052689"/>
            <a:ext cx="6218319" cy="54429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normAutofit/>
          </a:bodyPr>
          <a:lstStyle/>
          <a:p>
            <a:pPr>
              <a:lnSpc>
                <a:spcPts val="1800"/>
              </a:lnSpc>
            </a:pPr>
            <a:r>
              <a:rPr lang="it-IT" sz="1800" b="1" dirty="0" smtClean="0">
                <a:solidFill>
                  <a:srgbClr val="000066"/>
                </a:solidFill>
              </a:rPr>
              <a:t>CAD </a:t>
            </a:r>
            <a:r>
              <a:rPr lang="it-IT" sz="1800" b="1" smtClean="0">
                <a:solidFill>
                  <a:srgbClr val="000066"/>
                </a:solidFill>
              </a:rPr>
              <a:t>e pagamenti PA</a:t>
            </a:r>
            <a:endParaRPr lang="it-IT" sz="1800" b="1" dirty="0" smtClean="0">
              <a:solidFill>
                <a:srgbClr val="000066"/>
              </a:solidFill>
            </a:endParaRPr>
          </a:p>
        </p:txBody>
      </p:sp>
      <p:sp>
        <p:nvSpPr>
          <p:cNvPr id="1752110" name="AutoShape 46"/>
          <p:cNvSpPr>
            <a:spLocks noChangeArrowheads="1"/>
          </p:cNvSpPr>
          <p:nvPr/>
        </p:nvSpPr>
        <p:spPr bwMode="auto">
          <a:xfrm>
            <a:off x="1102669" y="4715619"/>
            <a:ext cx="6218319" cy="532631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noAutofit/>
          </a:bodyPr>
          <a:lstStyle/>
          <a:p>
            <a:r>
              <a:rPr lang="it-IT" sz="1800" b="1" smtClean="0">
                <a:solidFill>
                  <a:srgbClr val="000066"/>
                </a:solidFill>
              </a:rPr>
              <a:t>Certificazione e sostenibilità energetica</a:t>
            </a:r>
            <a:endParaRPr lang="it-IT" sz="1800" b="1" dirty="0">
              <a:solidFill>
                <a:srgbClr val="000066"/>
              </a:solidFill>
            </a:endParaRPr>
          </a:p>
        </p:txBody>
      </p:sp>
      <p:sp>
        <p:nvSpPr>
          <p:cNvPr id="24" name="Stella a 7 punte 23"/>
          <p:cNvSpPr/>
          <p:nvPr/>
        </p:nvSpPr>
        <p:spPr bwMode="auto">
          <a:xfrm>
            <a:off x="454596" y="1328565"/>
            <a:ext cx="504056" cy="443488"/>
          </a:xfrm>
          <a:prstGeom prst="star7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it-IT" sz="1800" dirty="0" smtClean="0"/>
          </a:p>
        </p:txBody>
      </p:sp>
      <p:sp>
        <p:nvSpPr>
          <p:cNvPr id="25" name="Stella a 7 punte 24"/>
          <p:cNvSpPr/>
          <p:nvPr/>
        </p:nvSpPr>
        <p:spPr bwMode="auto">
          <a:xfrm>
            <a:off x="444036" y="5390419"/>
            <a:ext cx="504056" cy="380915"/>
          </a:xfrm>
          <a:prstGeom prst="star7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it-IT" sz="1800" dirty="0" smtClean="0"/>
          </a:p>
        </p:txBody>
      </p:sp>
      <p:sp>
        <p:nvSpPr>
          <p:cNvPr id="27" name="Stella a 7 punte 26"/>
          <p:cNvSpPr/>
          <p:nvPr/>
        </p:nvSpPr>
        <p:spPr bwMode="auto">
          <a:xfrm>
            <a:off x="467766" y="4095963"/>
            <a:ext cx="504056" cy="397820"/>
          </a:xfrm>
          <a:prstGeom prst="star7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it-IT" sz="1800" dirty="0" smtClean="0"/>
          </a:p>
        </p:txBody>
      </p:sp>
      <p:sp>
        <p:nvSpPr>
          <p:cNvPr id="28" name="Stella a 7 punte 27"/>
          <p:cNvSpPr/>
          <p:nvPr/>
        </p:nvSpPr>
        <p:spPr bwMode="auto">
          <a:xfrm>
            <a:off x="453293" y="2006674"/>
            <a:ext cx="504056" cy="443488"/>
          </a:xfrm>
          <a:prstGeom prst="star7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it-IT" sz="1800" b="1" dirty="0" smtClean="0">
              <a:solidFill>
                <a:srgbClr val="000066"/>
              </a:solidFill>
            </a:endParaRPr>
          </a:p>
        </p:txBody>
      </p:sp>
      <p:sp>
        <p:nvSpPr>
          <p:cNvPr id="29" name="Stella a 7 punte 28"/>
          <p:cNvSpPr/>
          <p:nvPr/>
        </p:nvSpPr>
        <p:spPr bwMode="auto">
          <a:xfrm>
            <a:off x="454596" y="4725952"/>
            <a:ext cx="504056" cy="410051"/>
          </a:xfrm>
          <a:prstGeom prst="star7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it-IT" sz="1800" dirty="0" smtClean="0"/>
          </a:p>
        </p:txBody>
      </p:sp>
      <p:sp>
        <p:nvSpPr>
          <p:cNvPr id="15" name="AutoShape 11"/>
          <p:cNvSpPr>
            <a:spLocks noChangeArrowheads="1"/>
          </p:cNvSpPr>
          <p:nvPr/>
        </p:nvSpPr>
        <p:spPr bwMode="auto">
          <a:xfrm>
            <a:off x="1028937" y="2658915"/>
            <a:ext cx="6218319" cy="568920"/>
          </a:xfrm>
          <a:prstGeom prst="roundRect">
            <a:avLst>
              <a:gd name="adj" fmla="val 16667"/>
            </a:avLst>
          </a:prstGeom>
          <a:solidFill>
            <a:schemeClr val="bg2">
              <a:lumMod val="10000"/>
              <a:lumOff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it-IT" sz="1800" b="1" smtClean="0">
                <a:solidFill>
                  <a:srgbClr val="000066"/>
                </a:solidFill>
              </a:rPr>
              <a:t>Norme </a:t>
            </a:r>
            <a:r>
              <a:rPr lang="it-IT" sz="1800" b="1" dirty="0" smtClean="0">
                <a:solidFill>
                  <a:srgbClr val="000066"/>
                </a:solidFill>
              </a:rPr>
              <a:t>per l’accesso dei giovani a nuove società</a:t>
            </a:r>
            <a:endParaRPr lang="it-IT" sz="1800" b="1" dirty="0">
              <a:solidFill>
                <a:srgbClr val="000066"/>
              </a:solidFill>
            </a:endParaRPr>
          </a:p>
        </p:txBody>
      </p:sp>
      <p:sp>
        <p:nvSpPr>
          <p:cNvPr id="16" name="Stella a 7 punte 15"/>
          <p:cNvSpPr/>
          <p:nvPr/>
        </p:nvSpPr>
        <p:spPr bwMode="auto">
          <a:xfrm>
            <a:off x="417079" y="2712339"/>
            <a:ext cx="504056" cy="443488"/>
          </a:xfrm>
          <a:prstGeom prst="star7">
            <a:avLst/>
          </a:prstGeom>
          <a:solidFill>
            <a:schemeClr val="bg2">
              <a:lumMod val="10000"/>
              <a:lumOff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it-IT" sz="1800" b="1" dirty="0" smtClean="0">
              <a:solidFill>
                <a:srgbClr val="000066"/>
              </a:solidFill>
            </a:endParaRPr>
          </a:p>
        </p:txBody>
      </p:sp>
      <p:sp>
        <p:nvSpPr>
          <p:cNvPr id="17" name="AutoShape 17"/>
          <p:cNvSpPr>
            <a:spLocks noChangeArrowheads="1"/>
          </p:cNvSpPr>
          <p:nvPr/>
        </p:nvSpPr>
        <p:spPr bwMode="auto">
          <a:xfrm>
            <a:off x="1064567" y="3336420"/>
            <a:ext cx="6192689" cy="591304"/>
          </a:xfrm>
          <a:prstGeom prst="roundRect">
            <a:avLst>
              <a:gd name="adj" fmla="val 16667"/>
            </a:avLst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lIns="72000" rIns="72000" anchor="ctr">
            <a:noAutofit/>
          </a:bodyPr>
          <a:lstStyle/>
          <a:p>
            <a:pPr>
              <a:lnSpc>
                <a:spcPts val="1900"/>
              </a:lnSpc>
            </a:pPr>
            <a:r>
              <a:rPr lang="it-IT" sz="1800" b="1" dirty="0" smtClean="0">
                <a:solidFill>
                  <a:srgbClr val="000066"/>
                </a:solidFill>
              </a:rPr>
              <a:t>Decreto semplificazioni</a:t>
            </a:r>
            <a:endParaRPr lang="it-IT" sz="1800" b="1" dirty="0">
              <a:solidFill>
                <a:srgbClr val="000066"/>
              </a:solidFill>
            </a:endParaRPr>
          </a:p>
        </p:txBody>
      </p:sp>
      <p:sp>
        <p:nvSpPr>
          <p:cNvPr id="18" name="Stella a 7 punte 17"/>
          <p:cNvSpPr/>
          <p:nvPr/>
        </p:nvSpPr>
        <p:spPr bwMode="auto">
          <a:xfrm>
            <a:off x="416496" y="3352791"/>
            <a:ext cx="504056" cy="443488"/>
          </a:xfrm>
          <a:prstGeom prst="star7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it-IT" sz="1800" dirty="0" smtClean="0"/>
          </a:p>
        </p:txBody>
      </p:sp>
      <p:sp>
        <p:nvSpPr>
          <p:cNvPr id="19" name="Rettangolo arrotondato 18"/>
          <p:cNvSpPr/>
          <p:nvPr/>
        </p:nvSpPr>
        <p:spPr bwMode="auto">
          <a:xfrm>
            <a:off x="7401272" y="2492896"/>
            <a:ext cx="2376264" cy="2574047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9050" cap="flat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it-IT" sz="18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rPr>
              <a:t>Tali interventi producono una gamma ampia di effetti positivi per le tecnologie dell’innovazione.</a:t>
            </a:r>
          </a:p>
          <a:p>
            <a:pPr marL="0" marR="0" indent="0" algn="ctr" defTabSz="914400" rtl="0" eaLnBrk="0" fontAlgn="base" latinLnBrk="0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800" b="1" smtClean="0">
                <a:solidFill>
                  <a:srgbClr val="000066"/>
                </a:solidFill>
              </a:rPr>
              <a:t>Occorre coordinarli e metterli a sistema</a:t>
            </a:r>
            <a:r>
              <a:rPr kumimoji="1" lang="it-IT" sz="18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olo 1"/>
          <p:cNvSpPr txBox="1">
            <a:spLocks/>
          </p:cNvSpPr>
          <p:nvPr/>
        </p:nvSpPr>
        <p:spPr>
          <a:xfrm>
            <a:off x="128466" y="188640"/>
            <a:ext cx="8784976" cy="554360"/>
          </a:xfrm>
          <a:prstGeom prst="rect">
            <a:avLst/>
          </a:prstGeom>
        </p:spPr>
        <p:txBody>
          <a:bodyPr lIns="72000" rIns="72000" anchor="ctr" anchorCtr="0"/>
          <a:lstStyle/>
          <a:p>
            <a:pPr marL="0" marR="0" lvl="0" indent="0" defTabSz="914400" fontAlgn="base" latinLnBrk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sz="2800" b="1" smtClean="0">
                <a:solidFill>
                  <a:srgbClr val="0000CC"/>
                </a:solidFill>
                <a:latin typeface="+mj-lt"/>
                <a:ea typeface="+mj-ea"/>
                <a:cs typeface="+mj-cs"/>
              </a:rPr>
              <a:t>Esempio: l’ecosistema dei pagamenti elettronici</a:t>
            </a:r>
            <a:endParaRPr kumimoji="1" lang="it-IT" sz="2800" b="1" dirty="0" smtClean="0">
              <a:solidFill>
                <a:srgbClr val="0000CC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2216696" y="3418170"/>
            <a:ext cx="4953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it-IT" dirty="0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200472" y="1047191"/>
            <a:ext cx="9433048" cy="704978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C8E4FF"/>
              </a:gs>
            </a:gsLst>
            <a:lin ang="5400000" scaled="1"/>
          </a:gradFill>
          <a:ln w="25400">
            <a:solidFill>
              <a:srgbClr val="99CCFF"/>
            </a:solidFill>
            <a:miter lim="800000"/>
            <a:headEnd/>
            <a:tailEnd/>
          </a:ln>
        </p:spPr>
        <p:txBody>
          <a:bodyPr wrap="square" lIns="108000" tIns="72000" rIns="36000" bIns="108000" anchor="ctr" anchorCtr="0">
            <a:spAutoFit/>
          </a:bodyPr>
          <a:lstStyle/>
          <a:p>
            <a:pPr algn="just">
              <a:spcBef>
                <a:spcPts val="300"/>
              </a:spcBef>
            </a:pPr>
            <a:r>
              <a:rPr lang="it-IT" sz="1700" b="1" smtClean="0">
                <a:solidFill>
                  <a:srgbClr val="000066"/>
                </a:solidFill>
              </a:rPr>
              <a:t>Lo sviluppo futuro dei pagamenti elettronici non </a:t>
            </a:r>
            <a:r>
              <a:rPr lang="it-IT" sz="1700" b="1" smtClean="0">
                <a:solidFill>
                  <a:srgbClr val="000066"/>
                </a:solidFill>
              </a:rPr>
              <a:t>sara tanto guidato </a:t>
            </a:r>
            <a:r>
              <a:rPr lang="it-IT" sz="1700" b="1" smtClean="0">
                <a:solidFill>
                  <a:srgbClr val="000066"/>
                </a:solidFill>
              </a:rPr>
              <a:t>dallo sviluppo </a:t>
            </a:r>
            <a:r>
              <a:rPr lang="it-IT" sz="1700" b="1" smtClean="0">
                <a:solidFill>
                  <a:srgbClr val="000066"/>
                </a:solidFill>
              </a:rPr>
              <a:t>tecnologico quanto </a:t>
            </a:r>
            <a:r>
              <a:rPr lang="it-IT" sz="1700" b="1" smtClean="0">
                <a:solidFill>
                  <a:srgbClr val="000066"/>
                </a:solidFill>
              </a:rPr>
              <a:t>dalle nuove regole e dalle scelte strategiche dei suoi principali </a:t>
            </a:r>
            <a:r>
              <a:rPr lang="it-IT" sz="1700" b="1" smtClean="0">
                <a:solidFill>
                  <a:srgbClr val="000066"/>
                </a:solidFill>
              </a:rPr>
              <a:t>attori</a:t>
            </a:r>
            <a:endParaRPr lang="it-IT" sz="1700" b="1" dirty="0">
              <a:solidFill>
                <a:srgbClr val="000066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1166786" y="1988840"/>
            <a:ext cx="2571768" cy="1071000"/>
          </a:xfrm>
          <a:prstGeom prst="roundRect">
            <a:avLst/>
          </a:prstGeom>
          <a:solidFill>
            <a:srgbClr val="FFCC66"/>
          </a:solidFill>
          <a:ln w="38100" algn="ctr">
            <a:solidFill>
              <a:srgbClr val="FF9900"/>
            </a:solidFill>
            <a:round/>
            <a:headEnd type="none" w="sm" len="sm"/>
            <a:tailEnd type="none" w="sm" len="sm"/>
          </a:ln>
          <a:effectLst/>
        </p:spPr>
        <p:txBody>
          <a:bodyPr lIns="36000" tIns="36000" rIns="36000" bIns="36000" anchor="ctr"/>
          <a:lstStyle/>
          <a:p>
            <a:pPr algn="ctr">
              <a:lnSpc>
                <a:spcPts val="1800"/>
              </a:lnSpc>
            </a:pPr>
            <a:r>
              <a:rPr lang="it-IT" sz="1500" b="1" i="1" dirty="0" smtClean="0">
                <a:solidFill>
                  <a:srgbClr val="000066"/>
                </a:solidFill>
              </a:rPr>
              <a:t> </a:t>
            </a:r>
          </a:p>
          <a:p>
            <a:pPr algn="ctr">
              <a:lnSpc>
                <a:spcPts val="1800"/>
              </a:lnSpc>
            </a:pPr>
            <a:r>
              <a:rPr lang="it-IT" sz="1500" b="1" i="1" smtClean="0">
                <a:solidFill>
                  <a:srgbClr val="000066"/>
                </a:solidFill>
              </a:rPr>
              <a:t> </a:t>
            </a:r>
            <a:r>
              <a:rPr lang="it-IT" sz="1700" b="1" i="1" smtClean="0">
                <a:solidFill>
                  <a:srgbClr val="000066"/>
                </a:solidFill>
              </a:rPr>
              <a:t>Modelli di business</a:t>
            </a:r>
          </a:p>
          <a:p>
            <a:pPr algn="ctr">
              <a:lnSpc>
                <a:spcPts val="1800"/>
              </a:lnSpc>
            </a:pPr>
            <a:r>
              <a:rPr lang="it-IT" sz="1700" b="1" i="1" smtClean="0">
                <a:solidFill>
                  <a:srgbClr val="000066"/>
                </a:solidFill>
              </a:rPr>
              <a:t>Competition e profittabilità</a:t>
            </a:r>
            <a:endParaRPr lang="it-IT" sz="1700" b="1" i="1" dirty="0" smtClean="0">
              <a:solidFill>
                <a:srgbClr val="000066"/>
              </a:solidFill>
            </a:endParaRPr>
          </a:p>
          <a:p>
            <a:pPr algn="ctr">
              <a:lnSpc>
                <a:spcPts val="1800"/>
              </a:lnSpc>
            </a:pPr>
            <a:endParaRPr lang="it-IT" sz="1500" b="1" i="1" dirty="0" smtClean="0">
              <a:solidFill>
                <a:srgbClr val="000066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5667382" y="1988840"/>
            <a:ext cx="2857520" cy="1071000"/>
          </a:xfrm>
          <a:prstGeom prst="roundRect">
            <a:avLst/>
          </a:prstGeom>
          <a:solidFill>
            <a:srgbClr val="FFCC66"/>
          </a:solidFill>
          <a:ln w="38100" algn="ctr">
            <a:solidFill>
              <a:srgbClr val="FF9900"/>
            </a:solidFill>
            <a:round/>
            <a:headEnd type="none" w="sm" len="sm"/>
            <a:tailEnd type="none" w="sm" len="sm"/>
          </a:ln>
          <a:effectLst/>
        </p:spPr>
        <p:txBody>
          <a:bodyPr lIns="36000" tIns="36000" rIns="36000" bIns="36000" anchor="ctr"/>
          <a:lstStyle/>
          <a:p>
            <a:pPr algn="ctr">
              <a:lnSpc>
                <a:spcPts val="1800"/>
              </a:lnSpc>
            </a:pPr>
            <a:r>
              <a:rPr lang="it-IT" sz="1500" b="1" i="1" dirty="0" smtClean="0">
                <a:solidFill>
                  <a:srgbClr val="000066"/>
                </a:solidFill>
              </a:rPr>
              <a:t> </a:t>
            </a:r>
          </a:p>
          <a:p>
            <a:pPr algn="ctr">
              <a:lnSpc>
                <a:spcPts val="1800"/>
              </a:lnSpc>
            </a:pPr>
            <a:r>
              <a:rPr lang="it-IT" sz="1500" b="1" i="1" smtClean="0">
                <a:solidFill>
                  <a:srgbClr val="000066"/>
                </a:solidFill>
              </a:rPr>
              <a:t>  </a:t>
            </a:r>
            <a:r>
              <a:rPr lang="it-IT" sz="1700" b="1" i="1" smtClean="0">
                <a:solidFill>
                  <a:srgbClr val="000066"/>
                </a:solidFill>
              </a:rPr>
              <a:t>Politiche governative a contrasto del contante</a:t>
            </a:r>
            <a:endParaRPr lang="it-IT" sz="1700" b="1" i="1" dirty="0" smtClean="0">
              <a:solidFill>
                <a:srgbClr val="000066"/>
              </a:solidFill>
            </a:endParaRPr>
          </a:p>
          <a:p>
            <a:pPr algn="ctr">
              <a:lnSpc>
                <a:spcPts val="1800"/>
              </a:lnSpc>
            </a:pPr>
            <a:r>
              <a:rPr lang="it-IT" sz="1500" b="1" i="1" dirty="0" smtClean="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11" name="Ovale 10"/>
          <p:cNvSpPr/>
          <p:nvPr/>
        </p:nvSpPr>
        <p:spPr bwMode="auto">
          <a:xfrm>
            <a:off x="3782870" y="3559906"/>
            <a:ext cx="1670196" cy="1515588"/>
          </a:xfrm>
          <a:prstGeom prst="ellipse">
            <a:avLst/>
          </a:prstGeom>
          <a:solidFill>
            <a:srgbClr val="CC33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indent="0" algn="ctr" defTabSz="914400" latinLnBrk="0">
              <a:lnSpc>
                <a:spcPts val="1900"/>
              </a:lnSpc>
              <a:buClrTx/>
              <a:buSzTx/>
              <a:buFontTx/>
              <a:buNone/>
              <a:tabLst/>
            </a:pPr>
            <a:r>
              <a:rPr lang="it-IT" sz="1700" b="1" smtClean="0">
                <a:solidFill>
                  <a:schemeClr val="lt1"/>
                </a:solidFill>
              </a:rPr>
              <a:t>Nuovi Sistemi</a:t>
            </a:r>
          </a:p>
          <a:p>
            <a:pPr marL="0" marR="0" indent="0" algn="ctr" defTabSz="914400" latinLnBrk="0">
              <a:lnSpc>
                <a:spcPts val="1900"/>
              </a:lnSpc>
              <a:buClrTx/>
              <a:buSzTx/>
              <a:buFontTx/>
              <a:buNone/>
              <a:tabLst/>
            </a:pPr>
            <a:r>
              <a:rPr lang="it-IT" sz="1700" b="1" smtClean="0"/>
              <a:t>di pagamento</a:t>
            </a:r>
            <a:endParaRPr lang="it-IT" sz="1700" b="1" dirty="0" smtClean="0">
              <a:solidFill>
                <a:schemeClr val="lt1"/>
              </a:solidFill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738159" y="3933056"/>
            <a:ext cx="2214578" cy="983602"/>
          </a:xfrm>
          <a:prstGeom prst="roundRect">
            <a:avLst/>
          </a:prstGeom>
          <a:solidFill>
            <a:srgbClr val="FFCC66"/>
          </a:solidFill>
          <a:ln w="38100" algn="ctr">
            <a:solidFill>
              <a:srgbClr val="FF9900"/>
            </a:solidFill>
            <a:round/>
            <a:headEnd type="none" w="sm" len="sm"/>
            <a:tailEnd type="none" w="sm" len="sm"/>
          </a:ln>
          <a:effectLst/>
        </p:spPr>
        <p:txBody>
          <a:bodyPr lIns="36000" tIns="36000" rIns="36000" bIns="36000" anchor="ctr"/>
          <a:lstStyle/>
          <a:p>
            <a:pPr algn="ctr">
              <a:lnSpc>
                <a:spcPts val="1800"/>
              </a:lnSpc>
            </a:pPr>
            <a:r>
              <a:rPr lang="it-IT" sz="1700" b="1" i="1" smtClean="0">
                <a:solidFill>
                  <a:srgbClr val="000066"/>
                </a:solidFill>
              </a:rPr>
              <a:t>Nuove </a:t>
            </a:r>
          </a:p>
          <a:p>
            <a:pPr algn="ctr">
              <a:lnSpc>
                <a:spcPts val="1800"/>
              </a:lnSpc>
            </a:pPr>
            <a:r>
              <a:rPr lang="it-IT" sz="1700" b="1" i="1" smtClean="0">
                <a:solidFill>
                  <a:srgbClr val="000066"/>
                </a:solidFill>
              </a:rPr>
              <a:t>normative</a:t>
            </a:r>
            <a:endParaRPr lang="it-IT" sz="1700" b="1" i="1" dirty="0" smtClean="0">
              <a:solidFill>
                <a:srgbClr val="000066"/>
              </a:solidFill>
            </a:endParaRPr>
          </a:p>
        </p:txBody>
      </p:sp>
      <p:sp>
        <p:nvSpPr>
          <p:cNvPr id="13" name="Rettangolo arrotondato 12"/>
          <p:cNvSpPr/>
          <p:nvPr/>
        </p:nvSpPr>
        <p:spPr>
          <a:xfrm>
            <a:off x="6238884" y="3861048"/>
            <a:ext cx="2643206" cy="978840"/>
          </a:xfrm>
          <a:prstGeom prst="roundRect">
            <a:avLst/>
          </a:prstGeom>
          <a:solidFill>
            <a:srgbClr val="FFCC66"/>
          </a:solidFill>
          <a:ln w="38100" algn="ctr">
            <a:solidFill>
              <a:srgbClr val="FF9900"/>
            </a:solidFill>
            <a:round/>
            <a:headEnd type="none" w="sm" len="sm"/>
            <a:tailEnd type="none" w="sm" len="sm"/>
          </a:ln>
          <a:effectLst/>
        </p:spPr>
        <p:txBody>
          <a:bodyPr lIns="36000" tIns="36000" rIns="36000" bIns="36000" anchor="ctr"/>
          <a:lstStyle/>
          <a:p>
            <a:pPr algn="ctr">
              <a:lnSpc>
                <a:spcPts val="1800"/>
              </a:lnSpc>
            </a:pPr>
            <a:r>
              <a:rPr lang="it-IT" sz="1700" b="1" i="1" smtClean="0">
                <a:solidFill>
                  <a:srgbClr val="000066"/>
                </a:solidFill>
              </a:rPr>
              <a:t>Sviluppo </a:t>
            </a:r>
          </a:p>
          <a:p>
            <a:pPr algn="ctr">
              <a:lnSpc>
                <a:spcPts val="1800"/>
              </a:lnSpc>
            </a:pPr>
            <a:r>
              <a:rPr lang="it-IT" sz="1700" b="1" i="1" smtClean="0">
                <a:solidFill>
                  <a:srgbClr val="000066"/>
                </a:solidFill>
              </a:rPr>
              <a:t>e-commerce </a:t>
            </a:r>
          </a:p>
          <a:p>
            <a:pPr algn="ctr">
              <a:lnSpc>
                <a:spcPts val="1800"/>
              </a:lnSpc>
            </a:pPr>
            <a:r>
              <a:rPr lang="it-IT" sz="1700" b="1" i="1" smtClean="0">
                <a:solidFill>
                  <a:srgbClr val="000066"/>
                </a:solidFill>
              </a:rPr>
              <a:t>e pagamenti PA</a:t>
            </a:r>
            <a:endParaRPr lang="it-IT" sz="1700" b="1" i="1" dirty="0" smtClean="0">
              <a:solidFill>
                <a:srgbClr val="000066"/>
              </a:solidFill>
            </a:endParaRPr>
          </a:p>
        </p:txBody>
      </p:sp>
      <p:sp>
        <p:nvSpPr>
          <p:cNvPr id="14" name="Freccia in giù 13"/>
          <p:cNvSpPr/>
          <p:nvPr/>
        </p:nvSpPr>
        <p:spPr bwMode="auto">
          <a:xfrm rot="8937231">
            <a:off x="3381111" y="3082790"/>
            <a:ext cx="1080120" cy="576064"/>
          </a:xfrm>
          <a:prstGeom prst="downArrow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it-IT" sz="14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charset="0"/>
            </a:endParaRPr>
          </a:p>
        </p:txBody>
      </p:sp>
      <p:sp>
        <p:nvSpPr>
          <p:cNvPr id="16" name="Freccia in giù 15"/>
          <p:cNvSpPr/>
          <p:nvPr/>
        </p:nvSpPr>
        <p:spPr bwMode="auto">
          <a:xfrm rot="5400000">
            <a:off x="2772146" y="4097688"/>
            <a:ext cx="1080120" cy="576064"/>
          </a:xfrm>
          <a:prstGeom prst="downArrow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it-IT" sz="14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charset="0"/>
            </a:endParaRPr>
          </a:p>
        </p:txBody>
      </p:sp>
      <p:sp>
        <p:nvSpPr>
          <p:cNvPr id="17" name="Freccia in giù 16"/>
          <p:cNvSpPr/>
          <p:nvPr/>
        </p:nvSpPr>
        <p:spPr bwMode="auto">
          <a:xfrm rot="16200000">
            <a:off x="5343914" y="4097688"/>
            <a:ext cx="1080120" cy="576064"/>
          </a:xfrm>
          <a:prstGeom prst="downArrow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it-IT" sz="14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charset="0"/>
            </a:endParaRPr>
          </a:p>
        </p:txBody>
      </p:sp>
      <p:sp>
        <p:nvSpPr>
          <p:cNvPr id="18" name="Freccia in giù 17"/>
          <p:cNvSpPr/>
          <p:nvPr/>
        </p:nvSpPr>
        <p:spPr bwMode="auto">
          <a:xfrm rot="12928225">
            <a:off x="4805599" y="3034021"/>
            <a:ext cx="1080120" cy="576064"/>
          </a:xfrm>
          <a:prstGeom prst="downArrow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it-IT" sz="14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charset="0"/>
            </a:endParaRPr>
          </a:p>
        </p:txBody>
      </p:sp>
      <p:sp>
        <p:nvSpPr>
          <p:cNvPr id="19" name="Ovale 18"/>
          <p:cNvSpPr/>
          <p:nvPr/>
        </p:nvSpPr>
        <p:spPr bwMode="auto">
          <a:xfrm>
            <a:off x="1523976" y="2918104"/>
            <a:ext cx="1785950" cy="717230"/>
          </a:xfrm>
          <a:prstGeom prst="ellipse">
            <a:avLst/>
          </a:prstGeom>
          <a:solidFill>
            <a:srgbClr val="FFCC00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ts val="1600"/>
              </a:lnSpc>
            </a:pPr>
            <a:r>
              <a:rPr lang="it-IT" sz="1500" b="1" smtClean="0">
                <a:solidFill>
                  <a:srgbClr val="000066"/>
                </a:solidFill>
                <a:latin typeface="Arial" charset="0"/>
              </a:rPr>
              <a:t>Crisi finanziaria</a:t>
            </a:r>
          </a:p>
          <a:p>
            <a:pPr algn="ctr">
              <a:lnSpc>
                <a:spcPts val="1600"/>
              </a:lnSpc>
            </a:pPr>
            <a:r>
              <a:rPr lang="it-IT" sz="1500" b="1" smtClean="0">
                <a:solidFill>
                  <a:srgbClr val="000066"/>
                </a:solidFill>
                <a:latin typeface="Arial" charset="0"/>
              </a:rPr>
              <a:t>Nuovi standard</a:t>
            </a:r>
            <a:endParaRPr lang="it-IT" sz="1500" b="1" dirty="0" smtClean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20" name="Ovale 19"/>
          <p:cNvSpPr/>
          <p:nvPr/>
        </p:nvSpPr>
        <p:spPr bwMode="auto">
          <a:xfrm>
            <a:off x="6310324" y="2916964"/>
            <a:ext cx="1785950" cy="571504"/>
          </a:xfrm>
          <a:prstGeom prst="ellipse">
            <a:avLst/>
          </a:prstGeom>
          <a:solidFill>
            <a:srgbClr val="FFCC00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500" b="1" smtClean="0">
                <a:solidFill>
                  <a:srgbClr val="000066"/>
                </a:solidFill>
                <a:latin typeface="Arial" charset="0"/>
              </a:rPr>
              <a:t>DL “salvaitalia”</a:t>
            </a:r>
            <a:endParaRPr lang="it-IT" sz="1500" b="1" dirty="0" smtClean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21" name="Ovale 20"/>
          <p:cNvSpPr/>
          <p:nvPr/>
        </p:nvSpPr>
        <p:spPr bwMode="auto">
          <a:xfrm>
            <a:off x="6357157" y="4725144"/>
            <a:ext cx="3120347" cy="792088"/>
          </a:xfrm>
          <a:prstGeom prst="ellipse">
            <a:avLst/>
          </a:prstGeom>
          <a:solidFill>
            <a:srgbClr val="FFCC00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ts val="1600"/>
              </a:lnSpc>
            </a:pPr>
            <a:r>
              <a:rPr lang="it-IT" sz="1600" b="1" smtClean="0">
                <a:solidFill>
                  <a:srgbClr val="000066"/>
                </a:solidFill>
                <a:latin typeface="Arial" charset="0"/>
              </a:rPr>
              <a:t>Piattaforme e soluzioni innovative</a:t>
            </a:r>
          </a:p>
        </p:txBody>
      </p:sp>
      <p:sp>
        <p:nvSpPr>
          <p:cNvPr id="22" name="Ovale 21"/>
          <p:cNvSpPr/>
          <p:nvPr/>
        </p:nvSpPr>
        <p:spPr bwMode="auto">
          <a:xfrm>
            <a:off x="952474" y="4845790"/>
            <a:ext cx="1785950" cy="571504"/>
          </a:xfrm>
          <a:prstGeom prst="ellipse">
            <a:avLst/>
          </a:prstGeom>
          <a:solidFill>
            <a:srgbClr val="FFCC00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600" b="1" smtClean="0">
                <a:solidFill>
                  <a:srgbClr val="000066"/>
                </a:solidFill>
                <a:latin typeface="Arial" charset="0"/>
              </a:rPr>
              <a:t>Sepa e Imel</a:t>
            </a:r>
            <a:endParaRPr lang="it-IT" sz="1600" b="1" dirty="0" smtClean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23" name="Freccia in giù 22"/>
          <p:cNvSpPr/>
          <p:nvPr/>
        </p:nvSpPr>
        <p:spPr bwMode="auto">
          <a:xfrm>
            <a:off x="4094905" y="5147502"/>
            <a:ext cx="1080120" cy="576064"/>
          </a:xfrm>
          <a:prstGeom prst="downArrow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it-IT" sz="14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charset="0"/>
            </a:endParaRPr>
          </a:p>
        </p:txBody>
      </p:sp>
      <p:sp>
        <p:nvSpPr>
          <p:cNvPr id="24" name="Rettangolo arrotondato 23"/>
          <p:cNvSpPr/>
          <p:nvPr/>
        </p:nvSpPr>
        <p:spPr>
          <a:xfrm>
            <a:off x="3548844" y="5733256"/>
            <a:ext cx="2262251" cy="648072"/>
          </a:xfrm>
          <a:prstGeom prst="roundRect">
            <a:avLst/>
          </a:prstGeom>
          <a:solidFill>
            <a:srgbClr val="FFCC66"/>
          </a:solidFill>
          <a:ln w="38100" algn="ctr">
            <a:solidFill>
              <a:srgbClr val="FF9900"/>
            </a:solidFill>
            <a:round/>
            <a:headEnd type="none" w="sm" len="sm"/>
            <a:tailEnd type="none" w="sm" len="sm"/>
          </a:ln>
          <a:effectLst/>
        </p:spPr>
        <p:txBody>
          <a:bodyPr lIns="36000" tIns="36000" rIns="36000" bIns="36000" anchor="ctr"/>
          <a:lstStyle/>
          <a:p>
            <a:pPr algn="ctr">
              <a:lnSpc>
                <a:spcPts val="1800"/>
              </a:lnSpc>
            </a:pPr>
            <a:r>
              <a:rPr lang="it-IT" sz="1700" b="1" i="1" smtClean="0">
                <a:solidFill>
                  <a:srgbClr val="000066"/>
                </a:solidFill>
              </a:rPr>
              <a:t>Micropagamenti</a:t>
            </a:r>
            <a:endParaRPr lang="it-IT" sz="1700" b="1" i="1" dirty="0" smtClean="0">
              <a:solidFill>
                <a:srgbClr val="000066"/>
              </a:solidFill>
            </a:endParaRPr>
          </a:p>
        </p:txBody>
      </p:sp>
      <p:sp>
        <p:nvSpPr>
          <p:cNvPr id="25" name="Ovale 24"/>
          <p:cNvSpPr/>
          <p:nvPr/>
        </p:nvSpPr>
        <p:spPr bwMode="auto">
          <a:xfrm>
            <a:off x="5577069" y="5881832"/>
            <a:ext cx="2574286" cy="715520"/>
          </a:xfrm>
          <a:prstGeom prst="ellipse">
            <a:avLst/>
          </a:prstGeom>
          <a:solidFill>
            <a:srgbClr val="FFCC00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ts val="1700"/>
              </a:lnSpc>
            </a:pPr>
            <a:r>
              <a:rPr lang="it-IT" sz="1400" b="1" smtClean="0">
                <a:solidFill>
                  <a:srgbClr val="000066"/>
                </a:solidFill>
                <a:latin typeface="Arial" charset="0"/>
              </a:rPr>
              <a:t>(DL moneta elettronica)</a:t>
            </a:r>
            <a:endParaRPr lang="it-IT" sz="1400" b="1" dirty="0" smtClean="0">
              <a:solidFill>
                <a:srgbClr val="000066"/>
              </a:solidFill>
              <a:latin typeface="Arial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1034" y="1714488"/>
            <a:ext cx="8162962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00471" y="0"/>
            <a:ext cx="970552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64" tIns="46032" rIns="92064" bIns="4603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 città fanno</a:t>
            </a:r>
            <a:r>
              <a:rPr kumimoji="1" lang="it-IT" sz="2800" b="1" i="0" u="none" strike="noStrike" kern="0" cap="none" spc="0" normalizeH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sistema</a:t>
            </a:r>
            <a:endParaRPr kumimoji="1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ttangolo 8"/>
          <p:cNvSpPr/>
          <p:nvPr/>
        </p:nvSpPr>
        <p:spPr bwMode="auto">
          <a:xfrm>
            <a:off x="4024306" y="5519938"/>
            <a:ext cx="2000264" cy="837904"/>
          </a:xfrm>
          <a:prstGeom prst="rect">
            <a:avLst/>
          </a:prstGeom>
          <a:solidFill>
            <a:schemeClr val="accent2">
              <a:lumMod val="90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72000" rIns="91440" bIns="72000" numCol="1" rtlCol="0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ts val="1800"/>
              </a:lnSpc>
            </a:pPr>
            <a:r>
              <a:rPr lang="it-IT" sz="1600" b="1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La mobilità urbana è un nodo spesso irrisolto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 rot="18229272">
            <a:off x="7365762" y="2055791"/>
            <a:ext cx="432048" cy="707693"/>
          </a:xfrm>
          <a:custGeom>
            <a:avLst/>
            <a:gdLst>
              <a:gd name="G0" fmla="+- 9625 0 0"/>
              <a:gd name="G1" fmla="+- 5183 0 0"/>
              <a:gd name="G2" fmla="+- 21600 0 5183"/>
              <a:gd name="G3" fmla="+- 10800 0 5183"/>
              <a:gd name="G4" fmla="+- 21600 0 9625"/>
              <a:gd name="G5" fmla="*/ G4 G3 10800"/>
              <a:gd name="G6" fmla="+- 21600 0 G5"/>
              <a:gd name="T0" fmla="*/ 9625 w 21600"/>
              <a:gd name="T1" fmla="*/ 0 h 21600"/>
              <a:gd name="T2" fmla="*/ 0 w 21600"/>
              <a:gd name="T3" fmla="*/ 10800 h 21600"/>
              <a:gd name="T4" fmla="*/ 9625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9625" y="0"/>
                </a:moveTo>
                <a:lnTo>
                  <a:pt x="9625" y="5183"/>
                </a:lnTo>
                <a:lnTo>
                  <a:pt x="3375" y="5183"/>
                </a:lnTo>
                <a:lnTo>
                  <a:pt x="3375" y="16417"/>
                </a:lnTo>
                <a:lnTo>
                  <a:pt x="9625" y="16417"/>
                </a:lnTo>
                <a:lnTo>
                  <a:pt x="9625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183"/>
                </a:moveTo>
                <a:lnTo>
                  <a:pt x="1350" y="16417"/>
                </a:lnTo>
                <a:lnTo>
                  <a:pt x="2700" y="16417"/>
                </a:lnTo>
                <a:lnTo>
                  <a:pt x="2700" y="5183"/>
                </a:lnTo>
                <a:close/>
              </a:path>
              <a:path w="21600" h="21600">
                <a:moveTo>
                  <a:pt x="0" y="5183"/>
                </a:moveTo>
                <a:lnTo>
                  <a:pt x="0" y="16417"/>
                </a:lnTo>
                <a:lnTo>
                  <a:pt x="675" y="16417"/>
                </a:lnTo>
                <a:lnTo>
                  <a:pt x="675" y="5183"/>
                </a:lnTo>
                <a:close/>
              </a:path>
            </a:pathLst>
          </a:cu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1" name="Rettangolo 10"/>
          <p:cNvSpPr/>
          <p:nvPr/>
        </p:nvSpPr>
        <p:spPr bwMode="auto">
          <a:xfrm>
            <a:off x="7858076" y="3103870"/>
            <a:ext cx="2047924" cy="1299568"/>
          </a:xfrm>
          <a:prstGeom prst="rect">
            <a:avLst/>
          </a:prstGeom>
          <a:solidFill>
            <a:schemeClr val="accent2">
              <a:lumMod val="90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72000" rIns="91440" bIns="720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it-IT" sz="1600" b="1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Le città consumano i ¾ dell’energia e sono fonte del 75% delle emissioni</a:t>
            </a:r>
            <a:endParaRPr kumimoji="1" lang="it-IT" sz="1600" b="1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12" name="AutoShape 13"/>
          <p:cNvSpPr>
            <a:spLocks noChangeArrowheads="1"/>
          </p:cNvSpPr>
          <p:nvPr/>
        </p:nvSpPr>
        <p:spPr bwMode="auto">
          <a:xfrm rot="13433379">
            <a:off x="2335716" y="2098877"/>
            <a:ext cx="432048" cy="707693"/>
          </a:xfrm>
          <a:custGeom>
            <a:avLst/>
            <a:gdLst>
              <a:gd name="G0" fmla="+- 9625 0 0"/>
              <a:gd name="G1" fmla="+- 5183 0 0"/>
              <a:gd name="G2" fmla="+- 21600 0 5183"/>
              <a:gd name="G3" fmla="+- 10800 0 5183"/>
              <a:gd name="G4" fmla="+- 21600 0 9625"/>
              <a:gd name="G5" fmla="*/ G4 G3 10800"/>
              <a:gd name="G6" fmla="+- 21600 0 G5"/>
              <a:gd name="T0" fmla="*/ 9625 w 21600"/>
              <a:gd name="T1" fmla="*/ 0 h 21600"/>
              <a:gd name="T2" fmla="*/ 0 w 21600"/>
              <a:gd name="T3" fmla="*/ 10800 h 21600"/>
              <a:gd name="T4" fmla="*/ 9625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9625" y="0"/>
                </a:moveTo>
                <a:lnTo>
                  <a:pt x="9625" y="5183"/>
                </a:lnTo>
                <a:lnTo>
                  <a:pt x="3375" y="5183"/>
                </a:lnTo>
                <a:lnTo>
                  <a:pt x="3375" y="16417"/>
                </a:lnTo>
                <a:lnTo>
                  <a:pt x="9625" y="16417"/>
                </a:lnTo>
                <a:lnTo>
                  <a:pt x="9625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183"/>
                </a:moveTo>
                <a:lnTo>
                  <a:pt x="1350" y="16417"/>
                </a:lnTo>
                <a:lnTo>
                  <a:pt x="2700" y="16417"/>
                </a:lnTo>
                <a:lnTo>
                  <a:pt x="2700" y="5183"/>
                </a:lnTo>
                <a:close/>
              </a:path>
              <a:path w="21600" h="21600">
                <a:moveTo>
                  <a:pt x="0" y="5183"/>
                </a:moveTo>
                <a:lnTo>
                  <a:pt x="0" y="16417"/>
                </a:lnTo>
                <a:lnTo>
                  <a:pt x="675" y="16417"/>
                </a:lnTo>
                <a:lnTo>
                  <a:pt x="675" y="5183"/>
                </a:lnTo>
                <a:close/>
              </a:path>
            </a:pathLst>
          </a:cu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3" name="Rettangolo 12"/>
          <p:cNvSpPr/>
          <p:nvPr/>
        </p:nvSpPr>
        <p:spPr bwMode="auto">
          <a:xfrm>
            <a:off x="0" y="3182649"/>
            <a:ext cx="2524108" cy="1299568"/>
          </a:xfrm>
          <a:prstGeom prst="rect">
            <a:avLst/>
          </a:prstGeom>
          <a:solidFill>
            <a:schemeClr val="accent2">
              <a:lumMod val="90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36000" tIns="72000" rIns="36000" bIns="72000" numCol="1" rtlCol="0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ts val="1800"/>
              </a:lnSpc>
            </a:pPr>
            <a:r>
              <a:rPr lang="it-IT" sz="1600" b="1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In EU il 50% della popolazione vive in città</a:t>
            </a:r>
          </a:p>
          <a:p>
            <a:pPr marL="0" marR="0" indent="0" defTabSz="914400" latinLnBrk="0">
              <a:lnSpc>
                <a:spcPts val="1800"/>
              </a:lnSpc>
              <a:buClrTx/>
              <a:buSzTx/>
              <a:tabLst/>
            </a:pPr>
            <a:r>
              <a:rPr lang="it-IT" sz="1600" b="1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Immigrazione, pluralità etnica giocano un ruolo essenziale</a:t>
            </a:r>
          </a:p>
        </p:txBody>
      </p:sp>
      <p:sp>
        <p:nvSpPr>
          <p:cNvPr id="15" name="AutoShape 13"/>
          <p:cNvSpPr>
            <a:spLocks noChangeArrowheads="1"/>
          </p:cNvSpPr>
          <p:nvPr/>
        </p:nvSpPr>
        <p:spPr bwMode="auto">
          <a:xfrm rot="5400000">
            <a:off x="4876509" y="4934252"/>
            <a:ext cx="432048" cy="707693"/>
          </a:xfrm>
          <a:custGeom>
            <a:avLst/>
            <a:gdLst>
              <a:gd name="G0" fmla="+- 9625 0 0"/>
              <a:gd name="G1" fmla="+- 5183 0 0"/>
              <a:gd name="G2" fmla="+- 21600 0 5183"/>
              <a:gd name="G3" fmla="+- 10800 0 5183"/>
              <a:gd name="G4" fmla="+- 21600 0 9625"/>
              <a:gd name="G5" fmla="*/ G4 G3 10800"/>
              <a:gd name="G6" fmla="+- 21600 0 G5"/>
              <a:gd name="T0" fmla="*/ 9625 w 21600"/>
              <a:gd name="T1" fmla="*/ 0 h 21600"/>
              <a:gd name="T2" fmla="*/ 0 w 21600"/>
              <a:gd name="T3" fmla="*/ 10800 h 21600"/>
              <a:gd name="T4" fmla="*/ 9625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9625" y="0"/>
                </a:moveTo>
                <a:lnTo>
                  <a:pt x="9625" y="5183"/>
                </a:lnTo>
                <a:lnTo>
                  <a:pt x="3375" y="5183"/>
                </a:lnTo>
                <a:lnTo>
                  <a:pt x="3375" y="16417"/>
                </a:lnTo>
                <a:lnTo>
                  <a:pt x="9625" y="16417"/>
                </a:lnTo>
                <a:lnTo>
                  <a:pt x="9625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183"/>
                </a:moveTo>
                <a:lnTo>
                  <a:pt x="1350" y="16417"/>
                </a:lnTo>
                <a:lnTo>
                  <a:pt x="2700" y="16417"/>
                </a:lnTo>
                <a:lnTo>
                  <a:pt x="2700" y="5183"/>
                </a:lnTo>
                <a:close/>
              </a:path>
              <a:path w="21600" h="21600">
                <a:moveTo>
                  <a:pt x="0" y="5183"/>
                </a:moveTo>
                <a:lnTo>
                  <a:pt x="0" y="16417"/>
                </a:lnTo>
                <a:lnTo>
                  <a:pt x="675" y="16417"/>
                </a:lnTo>
                <a:lnTo>
                  <a:pt x="675" y="5183"/>
                </a:lnTo>
                <a:close/>
              </a:path>
            </a:pathLst>
          </a:cu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6" name="AutoShape 13"/>
          <p:cNvSpPr>
            <a:spLocks noChangeArrowheads="1"/>
          </p:cNvSpPr>
          <p:nvPr/>
        </p:nvSpPr>
        <p:spPr bwMode="auto">
          <a:xfrm>
            <a:off x="7401272" y="3429000"/>
            <a:ext cx="432048" cy="707693"/>
          </a:xfrm>
          <a:custGeom>
            <a:avLst/>
            <a:gdLst>
              <a:gd name="G0" fmla="+- 9625 0 0"/>
              <a:gd name="G1" fmla="+- 5183 0 0"/>
              <a:gd name="G2" fmla="+- 21600 0 5183"/>
              <a:gd name="G3" fmla="+- 10800 0 5183"/>
              <a:gd name="G4" fmla="+- 21600 0 9625"/>
              <a:gd name="G5" fmla="*/ G4 G3 10800"/>
              <a:gd name="G6" fmla="+- 21600 0 G5"/>
              <a:gd name="T0" fmla="*/ 9625 w 21600"/>
              <a:gd name="T1" fmla="*/ 0 h 21600"/>
              <a:gd name="T2" fmla="*/ 0 w 21600"/>
              <a:gd name="T3" fmla="*/ 10800 h 21600"/>
              <a:gd name="T4" fmla="*/ 9625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9625" y="0"/>
                </a:moveTo>
                <a:lnTo>
                  <a:pt x="9625" y="5183"/>
                </a:lnTo>
                <a:lnTo>
                  <a:pt x="3375" y="5183"/>
                </a:lnTo>
                <a:lnTo>
                  <a:pt x="3375" y="16417"/>
                </a:lnTo>
                <a:lnTo>
                  <a:pt x="9625" y="16417"/>
                </a:lnTo>
                <a:lnTo>
                  <a:pt x="9625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183"/>
                </a:moveTo>
                <a:lnTo>
                  <a:pt x="1350" y="16417"/>
                </a:lnTo>
                <a:lnTo>
                  <a:pt x="2700" y="16417"/>
                </a:lnTo>
                <a:lnTo>
                  <a:pt x="2700" y="5183"/>
                </a:lnTo>
                <a:close/>
              </a:path>
              <a:path w="21600" h="21600">
                <a:moveTo>
                  <a:pt x="0" y="5183"/>
                </a:moveTo>
                <a:lnTo>
                  <a:pt x="0" y="16417"/>
                </a:lnTo>
                <a:lnTo>
                  <a:pt x="675" y="16417"/>
                </a:lnTo>
                <a:lnTo>
                  <a:pt x="675" y="5183"/>
                </a:lnTo>
                <a:close/>
              </a:path>
            </a:pathLst>
          </a:cu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7" name="AutoShape 13"/>
          <p:cNvSpPr>
            <a:spLocks noChangeArrowheads="1"/>
          </p:cNvSpPr>
          <p:nvPr/>
        </p:nvSpPr>
        <p:spPr bwMode="auto">
          <a:xfrm rot="10800000">
            <a:off x="2504728" y="3429000"/>
            <a:ext cx="432048" cy="707693"/>
          </a:xfrm>
          <a:custGeom>
            <a:avLst/>
            <a:gdLst>
              <a:gd name="G0" fmla="+- 9625 0 0"/>
              <a:gd name="G1" fmla="+- 5183 0 0"/>
              <a:gd name="G2" fmla="+- 21600 0 5183"/>
              <a:gd name="G3" fmla="+- 10800 0 5183"/>
              <a:gd name="G4" fmla="+- 21600 0 9625"/>
              <a:gd name="G5" fmla="*/ G4 G3 10800"/>
              <a:gd name="G6" fmla="+- 21600 0 G5"/>
              <a:gd name="T0" fmla="*/ 9625 w 21600"/>
              <a:gd name="T1" fmla="*/ 0 h 21600"/>
              <a:gd name="T2" fmla="*/ 0 w 21600"/>
              <a:gd name="T3" fmla="*/ 10800 h 21600"/>
              <a:gd name="T4" fmla="*/ 9625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9625" y="0"/>
                </a:moveTo>
                <a:lnTo>
                  <a:pt x="9625" y="5183"/>
                </a:lnTo>
                <a:lnTo>
                  <a:pt x="3375" y="5183"/>
                </a:lnTo>
                <a:lnTo>
                  <a:pt x="3375" y="16417"/>
                </a:lnTo>
                <a:lnTo>
                  <a:pt x="9625" y="16417"/>
                </a:lnTo>
                <a:lnTo>
                  <a:pt x="9625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183"/>
                </a:moveTo>
                <a:lnTo>
                  <a:pt x="1350" y="16417"/>
                </a:lnTo>
                <a:lnTo>
                  <a:pt x="2700" y="16417"/>
                </a:lnTo>
                <a:lnTo>
                  <a:pt x="2700" y="5183"/>
                </a:lnTo>
                <a:close/>
              </a:path>
              <a:path w="21600" h="21600">
                <a:moveTo>
                  <a:pt x="0" y="5183"/>
                </a:moveTo>
                <a:lnTo>
                  <a:pt x="0" y="16417"/>
                </a:lnTo>
                <a:lnTo>
                  <a:pt x="675" y="16417"/>
                </a:lnTo>
                <a:lnTo>
                  <a:pt x="675" y="5183"/>
                </a:lnTo>
                <a:close/>
              </a:path>
            </a:pathLst>
          </a:cu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8" name="Rettangolo 17"/>
          <p:cNvSpPr/>
          <p:nvPr/>
        </p:nvSpPr>
        <p:spPr bwMode="auto">
          <a:xfrm>
            <a:off x="523844" y="1025756"/>
            <a:ext cx="2428892" cy="1068736"/>
          </a:xfrm>
          <a:prstGeom prst="rect">
            <a:avLst/>
          </a:prstGeom>
          <a:solidFill>
            <a:schemeClr val="accent2">
              <a:lumMod val="90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72000" rIns="91440" bIns="72000" numCol="1" rtlCol="0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ts val="1800"/>
              </a:lnSpc>
            </a:pPr>
            <a:r>
              <a:rPr lang="it-IT" sz="1600" b="1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Le città sono il motore della crescita econo-mica europea </a:t>
            </a:r>
          </a:p>
          <a:p>
            <a:pPr>
              <a:lnSpc>
                <a:spcPts val="1800"/>
              </a:lnSpc>
            </a:pPr>
            <a:r>
              <a:rPr lang="it-IT" sz="1600" b="1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(livello PIL +40%)</a:t>
            </a:r>
          </a:p>
        </p:txBody>
      </p:sp>
      <p:sp>
        <p:nvSpPr>
          <p:cNvPr id="20" name="Rettangolo 19"/>
          <p:cNvSpPr/>
          <p:nvPr/>
        </p:nvSpPr>
        <p:spPr bwMode="auto">
          <a:xfrm>
            <a:off x="738158" y="5519938"/>
            <a:ext cx="2143140" cy="837904"/>
          </a:xfrm>
          <a:prstGeom prst="rect">
            <a:avLst/>
          </a:prstGeom>
          <a:solidFill>
            <a:schemeClr val="accent2">
              <a:lumMod val="90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72000" rIns="91440" bIns="720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defTabSz="914400" latinLnBrk="0">
              <a:lnSpc>
                <a:spcPts val="1800"/>
              </a:lnSpc>
              <a:buClrTx/>
              <a:buSzTx/>
              <a:tabLst/>
            </a:pPr>
            <a:r>
              <a:rPr lang="it-IT" sz="1600" b="1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Congestione inefficienze e sprechi in aumento</a:t>
            </a:r>
          </a:p>
        </p:txBody>
      </p:sp>
      <p:sp>
        <p:nvSpPr>
          <p:cNvPr id="7" name="AutoShape 13"/>
          <p:cNvSpPr>
            <a:spLocks noChangeArrowheads="1"/>
          </p:cNvSpPr>
          <p:nvPr/>
        </p:nvSpPr>
        <p:spPr bwMode="auto">
          <a:xfrm rot="16200000">
            <a:off x="4733633" y="1862418"/>
            <a:ext cx="432048" cy="707693"/>
          </a:xfrm>
          <a:custGeom>
            <a:avLst/>
            <a:gdLst>
              <a:gd name="G0" fmla="+- 9625 0 0"/>
              <a:gd name="G1" fmla="+- 5183 0 0"/>
              <a:gd name="G2" fmla="+- 21600 0 5183"/>
              <a:gd name="G3" fmla="+- 10800 0 5183"/>
              <a:gd name="G4" fmla="+- 21600 0 9625"/>
              <a:gd name="G5" fmla="*/ G4 G3 10800"/>
              <a:gd name="G6" fmla="+- 21600 0 G5"/>
              <a:gd name="T0" fmla="*/ 9625 w 21600"/>
              <a:gd name="T1" fmla="*/ 0 h 21600"/>
              <a:gd name="T2" fmla="*/ 0 w 21600"/>
              <a:gd name="T3" fmla="*/ 10800 h 21600"/>
              <a:gd name="T4" fmla="*/ 9625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9625" y="0"/>
                </a:moveTo>
                <a:lnTo>
                  <a:pt x="9625" y="5183"/>
                </a:lnTo>
                <a:lnTo>
                  <a:pt x="3375" y="5183"/>
                </a:lnTo>
                <a:lnTo>
                  <a:pt x="3375" y="16417"/>
                </a:lnTo>
                <a:lnTo>
                  <a:pt x="9625" y="16417"/>
                </a:lnTo>
                <a:lnTo>
                  <a:pt x="9625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183"/>
                </a:moveTo>
                <a:lnTo>
                  <a:pt x="1350" y="16417"/>
                </a:lnTo>
                <a:lnTo>
                  <a:pt x="2700" y="16417"/>
                </a:lnTo>
                <a:lnTo>
                  <a:pt x="2700" y="5183"/>
                </a:lnTo>
                <a:close/>
              </a:path>
              <a:path w="21600" h="21600">
                <a:moveTo>
                  <a:pt x="0" y="5183"/>
                </a:moveTo>
                <a:lnTo>
                  <a:pt x="0" y="16417"/>
                </a:lnTo>
                <a:lnTo>
                  <a:pt x="675" y="16417"/>
                </a:lnTo>
                <a:lnTo>
                  <a:pt x="675" y="5183"/>
                </a:lnTo>
                <a:close/>
              </a:path>
            </a:pathLst>
          </a:cu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21" name="AutoShape 13"/>
          <p:cNvSpPr>
            <a:spLocks noChangeArrowheads="1"/>
          </p:cNvSpPr>
          <p:nvPr/>
        </p:nvSpPr>
        <p:spPr bwMode="auto">
          <a:xfrm rot="3391383">
            <a:off x="7508736" y="4879284"/>
            <a:ext cx="432048" cy="707693"/>
          </a:xfrm>
          <a:custGeom>
            <a:avLst/>
            <a:gdLst>
              <a:gd name="G0" fmla="+- 9625 0 0"/>
              <a:gd name="G1" fmla="+- 5183 0 0"/>
              <a:gd name="G2" fmla="+- 21600 0 5183"/>
              <a:gd name="G3" fmla="+- 10800 0 5183"/>
              <a:gd name="G4" fmla="+- 21600 0 9625"/>
              <a:gd name="G5" fmla="*/ G4 G3 10800"/>
              <a:gd name="G6" fmla="+- 21600 0 G5"/>
              <a:gd name="T0" fmla="*/ 9625 w 21600"/>
              <a:gd name="T1" fmla="*/ 0 h 21600"/>
              <a:gd name="T2" fmla="*/ 0 w 21600"/>
              <a:gd name="T3" fmla="*/ 10800 h 21600"/>
              <a:gd name="T4" fmla="*/ 9625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9625" y="0"/>
                </a:moveTo>
                <a:lnTo>
                  <a:pt x="9625" y="5183"/>
                </a:lnTo>
                <a:lnTo>
                  <a:pt x="3375" y="5183"/>
                </a:lnTo>
                <a:lnTo>
                  <a:pt x="3375" y="16417"/>
                </a:lnTo>
                <a:lnTo>
                  <a:pt x="9625" y="16417"/>
                </a:lnTo>
                <a:lnTo>
                  <a:pt x="9625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183"/>
                </a:moveTo>
                <a:lnTo>
                  <a:pt x="1350" y="16417"/>
                </a:lnTo>
                <a:lnTo>
                  <a:pt x="2700" y="16417"/>
                </a:lnTo>
                <a:lnTo>
                  <a:pt x="2700" y="5183"/>
                </a:lnTo>
                <a:close/>
              </a:path>
              <a:path w="21600" h="21600">
                <a:moveTo>
                  <a:pt x="0" y="5183"/>
                </a:moveTo>
                <a:lnTo>
                  <a:pt x="0" y="16417"/>
                </a:lnTo>
                <a:lnTo>
                  <a:pt x="675" y="16417"/>
                </a:lnTo>
                <a:lnTo>
                  <a:pt x="675" y="5183"/>
                </a:lnTo>
                <a:close/>
              </a:path>
            </a:pathLst>
          </a:cu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22" name="Rettangolo 21"/>
          <p:cNvSpPr/>
          <p:nvPr/>
        </p:nvSpPr>
        <p:spPr bwMode="auto">
          <a:xfrm>
            <a:off x="3524240" y="1048686"/>
            <a:ext cx="2714644" cy="837904"/>
          </a:xfrm>
          <a:prstGeom prst="rect">
            <a:avLst/>
          </a:prstGeom>
          <a:solidFill>
            <a:schemeClr val="accent2">
              <a:lumMod val="90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72000" rIns="91440" bIns="720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defTabSz="914400" latinLnBrk="0">
              <a:lnSpc>
                <a:spcPts val="1800"/>
              </a:lnSpc>
              <a:buClrTx/>
              <a:buSzTx/>
              <a:tabLst/>
            </a:pPr>
            <a:r>
              <a:rPr lang="it-IT" sz="1600" b="1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Le economie urbane sono diventate economie di servizi</a:t>
            </a:r>
          </a:p>
        </p:txBody>
      </p:sp>
      <p:sp>
        <p:nvSpPr>
          <p:cNvPr id="23" name="Rettangolo 22"/>
          <p:cNvSpPr/>
          <p:nvPr/>
        </p:nvSpPr>
        <p:spPr bwMode="auto">
          <a:xfrm>
            <a:off x="3152800" y="3516225"/>
            <a:ext cx="3871902" cy="416831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72000" rIns="91440" bIns="360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it-IT" sz="36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charset="0"/>
              </a:rPr>
              <a:t>Qualità della vita </a:t>
            </a:r>
          </a:p>
        </p:txBody>
      </p:sp>
      <p:sp>
        <p:nvSpPr>
          <p:cNvPr id="24" name="AutoShape 13"/>
          <p:cNvSpPr>
            <a:spLocks noChangeArrowheads="1"/>
          </p:cNvSpPr>
          <p:nvPr/>
        </p:nvSpPr>
        <p:spPr bwMode="auto">
          <a:xfrm rot="8140794">
            <a:off x="2352669" y="4836564"/>
            <a:ext cx="432048" cy="707693"/>
          </a:xfrm>
          <a:custGeom>
            <a:avLst/>
            <a:gdLst>
              <a:gd name="G0" fmla="+- 9625 0 0"/>
              <a:gd name="G1" fmla="+- 5183 0 0"/>
              <a:gd name="G2" fmla="+- 21600 0 5183"/>
              <a:gd name="G3" fmla="+- 10800 0 5183"/>
              <a:gd name="G4" fmla="+- 21600 0 9625"/>
              <a:gd name="G5" fmla="*/ G4 G3 10800"/>
              <a:gd name="G6" fmla="+- 21600 0 G5"/>
              <a:gd name="T0" fmla="*/ 9625 w 21600"/>
              <a:gd name="T1" fmla="*/ 0 h 21600"/>
              <a:gd name="T2" fmla="*/ 0 w 21600"/>
              <a:gd name="T3" fmla="*/ 10800 h 21600"/>
              <a:gd name="T4" fmla="*/ 9625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9625" y="0"/>
                </a:moveTo>
                <a:lnTo>
                  <a:pt x="9625" y="5183"/>
                </a:lnTo>
                <a:lnTo>
                  <a:pt x="3375" y="5183"/>
                </a:lnTo>
                <a:lnTo>
                  <a:pt x="3375" y="16417"/>
                </a:lnTo>
                <a:lnTo>
                  <a:pt x="9625" y="16417"/>
                </a:lnTo>
                <a:lnTo>
                  <a:pt x="9625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183"/>
                </a:moveTo>
                <a:lnTo>
                  <a:pt x="1350" y="16417"/>
                </a:lnTo>
                <a:lnTo>
                  <a:pt x="2700" y="16417"/>
                </a:lnTo>
                <a:lnTo>
                  <a:pt x="2700" y="5183"/>
                </a:lnTo>
                <a:close/>
              </a:path>
              <a:path w="21600" h="21600">
                <a:moveTo>
                  <a:pt x="0" y="5183"/>
                </a:moveTo>
                <a:lnTo>
                  <a:pt x="0" y="16417"/>
                </a:lnTo>
                <a:lnTo>
                  <a:pt x="675" y="16417"/>
                </a:lnTo>
                <a:lnTo>
                  <a:pt x="675" y="5183"/>
                </a:lnTo>
                <a:close/>
              </a:path>
            </a:pathLst>
          </a:cu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27" name="Ovale 26"/>
          <p:cNvSpPr/>
          <p:nvPr/>
        </p:nvSpPr>
        <p:spPr bwMode="auto">
          <a:xfrm>
            <a:off x="8953528" y="5572140"/>
            <a:ext cx="752000" cy="737180"/>
          </a:xfrm>
          <a:prstGeom prst="ellipse">
            <a:avLst/>
          </a:prstGeom>
          <a:solidFill>
            <a:schemeClr val="bg2">
              <a:lumMod val="50000"/>
              <a:lumOff val="50000"/>
            </a:schemeClr>
          </a:solidFill>
          <a:ln w="31750" cap="flat" cmpd="sng" algn="ctr">
            <a:solidFill>
              <a:schemeClr val="accent1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144000" numCol="1" rtlCol="0" anchor="ctr" anchorCtr="0" compatLnSpc="1">
            <a:prstTxWarp prst="textNoShape">
              <a:avLst/>
            </a:prstTxWarp>
          </a:bodyPr>
          <a:lstStyle/>
          <a:p>
            <a:r>
              <a:rPr lang="it-IT" sz="5000" b="1" dirty="0" smtClean="0">
                <a:solidFill>
                  <a:schemeClr val="bg1"/>
                </a:solidFill>
              </a:rPr>
              <a:t>-</a:t>
            </a:r>
          </a:p>
        </p:txBody>
      </p:sp>
      <p:sp>
        <p:nvSpPr>
          <p:cNvPr id="28" name="Rettangolo 27"/>
          <p:cNvSpPr/>
          <p:nvPr/>
        </p:nvSpPr>
        <p:spPr bwMode="auto">
          <a:xfrm>
            <a:off x="6524636" y="1001525"/>
            <a:ext cx="2643206" cy="1068736"/>
          </a:xfrm>
          <a:prstGeom prst="rect">
            <a:avLst/>
          </a:prstGeom>
          <a:solidFill>
            <a:schemeClr val="accent2">
              <a:lumMod val="90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72000" rIns="91440" bIns="72000" numCol="1" rtlCol="0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ts val="1800"/>
              </a:lnSpc>
            </a:pPr>
            <a:r>
              <a:rPr lang="it-IT" sz="1600" b="1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Talenti, imprenditorialità, connettività “ingredienti” della competitività urbana</a:t>
            </a:r>
          </a:p>
        </p:txBody>
      </p:sp>
      <p:sp>
        <p:nvSpPr>
          <p:cNvPr id="29" name="Rettangolo 28"/>
          <p:cNvSpPr/>
          <p:nvPr/>
        </p:nvSpPr>
        <p:spPr bwMode="auto">
          <a:xfrm>
            <a:off x="6881826" y="5519938"/>
            <a:ext cx="1928826" cy="837904"/>
          </a:xfrm>
          <a:prstGeom prst="rect">
            <a:avLst/>
          </a:prstGeom>
          <a:solidFill>
            <a:schemeClr val="accent2">
              <a:lumMod val="90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72000" rIns="91440" bIns="720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defTabSz="914400" latinLnBrk="0">
              <a:lnSpc>
                <a:spcPts val="1800"/>
              </a:lnSpc>
              <a:buClrTx/>
              <a:buSzTx/>
              <a:tabLst/>
            </a:pPr>
            <a:r>
              <a:rPr lang="it-IT" sz="1600" b="1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Tassi di disoccupazione elevati</a:t>
            </a:r>
          </a:p>
        </p:txBody>
      </p:sp>
      <p:sp>
        <p:nvSpPr>
          <p:cNvPr id="26" name="Ovale 25"/>
          <p:cNvSpPr/>
          <p:nvPr/>
        </p:nvSpPr>
        <p:spPr bwMode="auto">
          <a:xfrm>
            <a:off x="9024966" y="1196752"/>
            <a:ext cx="752570" cy="732050"/>
          </a:xfrm>
          <a:prstGeom prst="ellipse">
            <a:avLst/>
          </a:prstGeom>
          <a:solidFill>
            <a:schemeClr val="bg2">
              <a:lumMod val="50000"/>
              <a:lumOff val="50000"/>
            </a:schemeClr>
          </a:solidFill>
          <a:ln w="31750" cap="flat" cmpd="sng" algn="ctr">
            <a:solidFill>
              <a:schemeClr val="accent1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it-IT" sz="5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200471" y="0"/>
            <a:ext cx="9705529" cy="914400"/>
          </a:xfrm>
        </p:spPr>
        <p:txBody>
          <a:bodyPr/>
          <a:lstStyle/>
          <a:p>
            <a:r>
              <a:rPr lang="it-IT" dirty="0" smtClean="0">
                <a:solidFill>
                  <a:srgbClr val="0000CC"/>
                </a:solidFill>
              </a:rPr>
              <a:t>Smart </a:t>
            </a:r>
            <a:r>
              <a:rPr lang="it-IT" smtClean="0">
                <a:solidFill>
                  <a:srgbClr val="0000CC"/>
                </a:solidFill>
              </a:rPr>
              <a:t>Cities: il contesto nazionale</a:t>
            </a:r>
            <a:endParaRPr lang="en-US" dirty="0" smtClean="0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200472" y="980728"/>
            <a:ext cx="9361040" cy="699404"/>
          </a:xfrm>
          <a:prstGeom prst="rect">
            <a:avLst/>
          </a:prstGeom>
          <a:solidFill>
            <a:srgbClr val="FFC000"/>
          </a:solidFill>
          <a:ln w="25400">
            <a:solidFill>
              <a:srgbClr val="99CCFF"/>
            </a:solidFill>
            <a:miter lim="800000"/>
            <a:headEnd/>
            <a:tailEnd/>
          </a:ln>
        </p:spPr>
        <p:txBody>
          <a:bodyPr wrap="square" lIns="36000" tIns="72000" rIns="36000" bIns="72000" anchorCtr="1">
            <a:spAutoFit/>
          </a:bodyPr>
          <a:lstStyle/>
          <a:p>
            <a:r>
              <a:rPr lang="it-IT" sz="1800" b="1" smtClean="0">
                <a:solidFill>
                  <a:srgbClr val="000066"/>
                </a:solidFill>
              </a:rPr>
              <a:t>Dal 2011 </a:t>
            </a:r>
            <a:r>
              <a:rPr lang="it-IT" sz="1800" b="1" dirty="0" smtClean="0">
                <a:solidFill>
                  <a:srgbClr val="000066"/>
                </a:solidFill>
              </a:rPr>
              <a:t>è aumentata </a:t>
            </a:r>
            <a:r>
              <a:rPr lang="it-IT" sz="1800" b="1" smtClean="0">
                <a:solidFill>
                  <a:srgbClr val="000066"/>
                </a:solidFill>
              </a:rPr>
              <a:t>in modo visibile la </a:t>
            </a:r>
            <a:r>
              <a:rPr lang="it-IT" sz="1800" b="1" dirty="0" smtClean="0">
                <a:solidFill>
                  <a:srgbClr val="000066"/>
                </a:solidFill>
              </a:rPr>
              <a:t>volontà progettuale </a:t>
            </a:r>
            <a:r>
              <a:rPr lang="it-IT" sz="1800" b="1" smtClean="0">
                <a:solidFill>
                  <a:srgbClr val="000066"/>
                </a:solidFill>
              </a:rPr>
              <a:t>dei comuni per la sostenibilità</a:t>
            </a:r>
            <a:endParaRPr lang="it-IT" sz="1800" b="1" dirty="0" smtClean="0">
              <a:solidFill>
                <a:srgbClr val="000066"/>
              </a:solidFill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200472" y="2571541"/>
            <a:ext cx="2232248" cy="69883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800" b="1" dirty="0" smtClean="0">
                <a:solidFill>
                  <a:srgbClr val="000066"/>
                </a:solidFill>
              </a:rPr>
              <a:t>La domanda dei comuni</a:t>
            </a:r>
            <a:endParaRPr lang="it-IT" sz="1800" b="1" dirty="0">
              <a:solidFill>
                <a:srgbClr val="000066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2648708" y="2531433"/>
            <a:ext cx="6985691" cy="763374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it-IT" sz="1700" b="1" smtClean="0">
                <a:solidFill>
                  <a:srgbClr val="000066"/>
                </a:solidFill>
              </a:rPr>
              <a:t>Metà dei </a:t>
            </a:r>
            <a:r>
              <a:rPr lang="it-IT" sz="1700" b="1" dirty="0" smtClean="0">
                <a:solidFill>
                  <a:srgbClr val="000066"/>
                </a:solidFill>
              </a:rPr>
              <a:t>comuni </a:t>
            </a:r>
            <a:r>
              <a:rPr lang="it-IT" sz="1700" b="1" smtClean="0">
                <a:solidFill>
                  <a:srgbClr val="000066"/>
                </a:solidFill>
              </a:rPr>
              <a:t>medio-grandi ma anche quelli di piccoli ha </a:t>
            </a:r>
            <a:r>
              <a:rPr lang="it-IT" sz="1700" b="1" dirty="0" smtClean="0">
                <a:solidFill>
                  <a:srgbClr val="000066"/>
                </a:solidFill>
              </a:rPr>
              <a:t>formalizzato </a:t>
            </a:r>
            <a:r>
              <a:rPr lang="it-IT" sz="1700" b="1" smtClean="0">
                <a:solidFill>
                  <a:srgbClr val="000066"/>
                </a:solidFill>
              </a:rPr>
              <a:t>le azioni </a:t>
            </a:r>
            <a:r>
              <a:rPr lang="it-IT" sz="1700" b="1" dirty="0" smtClean="0">
                <a:solidFill>
                  <a:srgbClr val="000066"/>
                </a:solidFill>
              </a:rPr>
              <a:t>di medio-lungo </a:t>
            </a:r>
            <a:r>
              <a:rPr lang="it-IT" sz="1700" b="1" smtClean="0">
                <a:solidFill>
                  <a:srgbClr val="000066"/>
                </a:solidFill>
              </a:rPr>
              <a:t>periodo per la </a:t>
            </a:r>
            <a:r>
              <a:rPr lang="it-IT" sz="1700" b="1" dirty="0" smtClean="0">
                <a:solidFill>
                  <a:srgbClr val="000066"/>
                </a:solidFill>
              </a:rPr>
              <a:t>sostenibilità</a:t>
            </a:r>
            <a:endParaRPr lang="it-IT" sz="1700" b="1" dirty="0">
              <a:solidFill>
                <a:srgbClr val="000066"/>
              </a:solidFill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200472" y="3412251"/>
            <a:ext cx="2232248" cy="689204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800" b="1" dirty="0" smtClean="0"/>
              <a:t>Il ruolo delle Regioni</a:t>
            </a:r>
            <a:endParaRPr lang="it-IT" sz="1800" b="1" dirty="0"/>
          </a:p>
        </p:txBody>
      </p:sp>
      <p:sp>
        <p:nvSpPr>
          <p:cNvPr id="13" name="Rettangolo arrotondato 12"/>
          <p:cNvSpPr/>
          <p:nvPr/>
        </p:nvSpPr>
        <p:spPr>
          <a:xfrm>
            <a:off x="2648744" y="3404611"/>
            <a:ext cx="6984777" cy="729841"/>
          </a:xfrm>
          <a:prstGeom prst="roundRect">
            <a:avLst/>
          </a:prstGeom>
          <a:solidFill>
            <a:schemeClr val="accent6">
              <a:lumMod val="9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700" b="1" smtClean="0">
                <a:solidFill>
                  <a:srgbClr val="000066"/>
                </a:solidFill>
              </a:rPr>
              <a:t>Piani regionali per l’innovazione</a:t>
            </a:r>
            <a:endParaRPr lang="it-IT" sz="1700" b="1" dirty="0">
              <a:solidFill>
                <a:srgbClr val="000066"/>
              </a:solidFill>
            </a:endParaRPr>
          </a:p>
        </p:txBody>
      </p:sp>
      <p:sp>
        <p:nvSpPr>
          <p:cNvPr id="20" name="Rettangolo arrotondato 19"/>
          <p:cNvSpPr/>
          <p:nvPr/>
        </p:nvSpPr>
        <p:spPr>
          <a:xfrm>
            <a:off x="1208584" y="5445224"/>
            <a:ext cx="7776864" cy="1152128"/>
          </a:xfrm>
          <a:prstGeom prst="roundRect">
            <a:avLst/>
          </a:prstGeom>
          <a:solidFill>
            <a:srgbClr val="FFCC99"/>
          </a:solidFill>
          <a:ln w="25400">
            <a:solidFill>
              <a:srgbClr val="C0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8000" rIns="72000" rtlCol="0" anchor="ctr"/>
          <a:lstStyle/>
          <a:p>
            <a:pPr algn="l"/>
            <a:r>
              <a:rPr lang="it-IT" sz="1700" b="1" smtClean="0">
                <a:solidFill>
                  <a:srgbClr val="000066"/>
                </a:solidFill>
              </a:rPr>
              <a:t>Le municipalità hanno tre esigenze:</a:t>
            </a:r>
          </a:p>
          <a:p>
            <a:pPr marL="361950" indent="-276225" algn="l">
              <a:buFont typeface="+mj-lt"/>
              <a:buAutoNum type="arabicPeriod"/>
            </a:pPr>
            <a:r>
              <a:rPr lang="it-IT" sz="1700" b="1" smtClean="0">
                <a:solidFill>
                  <a:srgbClr val="000066"/>
                </a:solidFill>
              </a:rPr>
              <a:t>disporre di modelli di project financing e PPP</a:t>
            </a:r>
          </a:p>
          <a:p>
            <a:pPr marL="361950" indent="-276225" algn="l">
              <a:buFont typeface="+mj-lt"/>
              <a:buAutoNum type="arabicPeriod"/>
            </a:pPr>
            <a:r>
              <a:rPr lang="it-IT" sz="1700" b="1" smtClean="0">
                <a:solidFill>
                  <a:srgbClr val="000066"/>
                </a:solidFill>
              </a:rPr>
              <a:t>riponderare </a:t>
            </a:r>
            <a:r>
              <a:rPr lang="it-IT" sz="1700" b="1" smtClean="0">
                <a:solidFill>
                  <a:srgbClr val="000066"/>
                </a:solidFill>
              </a:rPr>
              <a:t>i </a:t>
            </a:r>
            <a:r>
              <a:rPr lang="it-IT" sz="1700" b="1" smtClean="0">
                <a:solidFill>
                  <a:srgbClr val="000066"/>
                </a:solidFill>
              </a:rPr>
              <a:t>finanziamenti per l’innovazione urbana nei FESR</a:t>
            </a:r>
          </a:p>
          <a:p>
            <a:pPr marL="361950" indent="-276225" algn="l">
              <a:buFont typeface="+mj-lt"/>
              <a:buAutoNum type="arabicPeriod"/>
            </a:pPr>
            <a:r>
              <a:rPr lang="it-IT" sz="1700" b="1" smtClean="0">
                <a:solidFill>
                  <a:srgbClr val="000066"/>
                </a:solidFill>
              </a:rPr>
              <a:t>slegare gli investimenti in sostenibilità dal patto di stabilità</a:t>
            </a:r>
          </a:p>
        </p:txBody>
      </p:sp>
      <p:sp>
        <p:nvSpPr>
          <p:cNvPr id="17" name="Freccia in giù 16"/>
          <p:cNvSpPr/>
          <p:nvPr/>
        </p:nvSpPr>
        <p:spPr bwMode="auto">
          <a:xfrm>
            <a:off x="4448944" y="5042892"/>
            <a:ext cx="1285884" cy="376424"/>
          </a:xfrm>
          <a:prstGeom prst="downArrow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0"/>
          </a:gradFill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it-IT" sz="14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charset="0"/>
            </a:endParaRPr>
          </a:p>
        </p:txBody>
      </p:sp>
      <p:sp>
        <p:nvSpPr>
          <p:cNvPr id="23" name="Rettangolo arrotondato 22"/>
          <p:cNvSpPr/>
          <p:nvPr/>
        </p:nvSpPr>
        <p:spPr>
          <a:xfrm>
            <a:off x="200472" y="4212000"/>
            <a:ext cx="2232248" cy="777934"/>
          </a:xfrm>
          <a:prstGeom prst="roundRect">
            <a:avLst/>
          </a:prstGeom>
          <a:solidFill>
            <a:srgbClr val="CC33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it-IT" sz="1800" b="1" smtClean="0"/>
              <a:t>Incentivi e finanziamenti</a:t>
            </a:r>
            <a:endParaRPr lang="it-IT" sz="1800" b="1" dirty="0"/>
          </a:p>
        </p:txBody>
      </p:sp>
      <p:sp>
        <p:nvSpPr>
          <p:cNvPr id="24" name="Rettangolo arrotondato 23"/>
          <p:cNvSpPr/>
          <p:nvPr/>
        </p:nvSpPr>
        <p:spPr>
          <a:xfrm>
            <a:off x="2594052" y="4212001"/>
            <a:ext cx="7039468" cy="792088"/>
          </a:xfrm>
          <a:prstGeom prst="roundRect">
            <a:avLst/>
          </a:prstGeom>
          <a:solidFill>
            <a:srgbClr val="FF99CC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900"/>
              </a:lnSpc>
            </a:pPr>
            <a:r>
              <a:rPr lang="it-IT" sz="1700" b="1" smtClean="0">
                <a:solidFill>
                  <a:srgbClr val="000066"/>
                </a:solidFill>
              </a:rPr>
              <a:t>Il sistema incentivi è complesso e confuso: il finanziamento con il patto di stabilità interno diventa il problema principale.  </a:t>
            </a:r>
            <a:endParaRPr lang="it-IT" sz="1700" b="1" dirty="0">
              <a:solidFill>
                <a:srgbClr val="000066"/>
              </a:solidFill>
            </a:endParaRPr>
          </a:p>
        </p:txBody>
      </p:sp>
      <p:sp>
        <p:nvSpPr>
          <p:cNvPr id="25" name="Rettangolo arrotondato 24"/>
          <p:cNvSpPr/>
          <p:nvPr/>
        </p:nvSpPr>
        <p:spPr>
          <a:xfrm>
            <a:off x="200472" y="1725521"/>
            <a:ext cx="2232248" cy="717732"/>
          </a:xfrm>
          <a:prstGeom prst="round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800" b="1" smtClean="0"/>
              <a:t>La governance</a:t>
            </a:r>
            <a:endParaRPr lang="it-IT" sz="1800" b="1" dirty="0"/>
          </a:p>
        </p:txBody>
      </p:sp>
      <p:sp>
        <p:nvSpPr>
          <p:cNvPr id="26" name="Rettangolo arrotondato 25"/>
          <p:cNvSpPr/>
          <p:nvPr/>
        </p:nvSpPr>
        <p:spPr>
          <a:xfrm>
            <a:off x="2599249" y="1723172"/>
            <a:ext cx="7035151" cy="720080"/>
          </a:xfrm>
          <a:prstGeom prst="round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900"/>
              </a:lnSpc>
            </a:pPr>
            <a:r>
              <a:rPr lang="it-IT" sz="1700" b="1" smtClean="0">
                <a:solidFill>
                  <a:schemeClr val="lt1"/>
                </a:solidFill>
              </a:rPr>
              <a:t>L’Italia è in ritardo </a:t>
            </a:r>
            <a:r>
              <a:rPr lang="it-IT" sz="1700" b="1" smtClean="0">
                <a:solidFill>
                  <a:schemeClr val="lt1"/>
                </a:solidFill>
              </a:rPr>
              <a:t> nella proposizione </a:t>
            </a:r>
            <a:r>
              <a:rPr lang="it-IT" sz="1700" b="1" smtClean="0">
                <a:solidFill>
                  <a:schemeClr val="lt1"/>
                </a:solidFill>
              </a:rPr>
              <a:t>autonoma di sviluppo sostenibile; forte ruolo guida della Comunità Europea</a:t>
            </a:r>
            <a:endParaRPr lang="it-IT" sz="1700" b="1" dirty="0" smtClean="0">
              <a:solidFill>
                <a:schemeClr val="lt1"/>
              </a:solidFill>
            </a:endParaRPr>
          </a:p>
        </p:txBody>
      </p:sp>
      <p:sp>
        <p:nvSpPr>
          <p:cNvPr id="2" name="Fumetto 4 1"/>
          <p:cNvSpPr/>
          <p:nvPr/>
        </p:nvSpPr>
        <p:spPr bwMode="auto">
          <a:xfrm>
            <a:off x="6393160" y="5014907"/>
            <a:ext cx="3424251" cy="907140"/>
          </a:xfrm>
          <a:prstGeom prst="cloudCallou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6000" rIns="0" bIns="360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it-IT" sz="17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rPr>
              <a:t>Sono obiettivi dell’agenda digitale 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programmazione dei fondi </a:t>
            </a:r>
            <a:r>
              <a:rPr lang="en-US" smtClean="0"/>
              <a:t>FESR (</a:t>
            </a:r>
            <a:r>
              <a:rPr lang="en-US" dirty="0" smtClean="0"/>
              <a:t>2007-2013)</a:t>
            </a:r>
            <a:endParaRPr lang="en-US" dirty="0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827336" y="2048024"/>
          <a:ext cx="8186737" cy="4354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704528" y="1916832"/>
            <a:ext cx="8496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kumimoji="1" lang="it-IT" sz="1600" b="1" dirty="0" smtClean="0">
                <a:solidFill>
                  <a:srgbClr val="000066"/>
                </a:solidFill>
              </a:rPr>
              <a:t>Valore dei progetti programmati e gestiti dalle municipalità con fondi FESR (Mni €)</a:t>
            </a:r>
            <a:endParaRPr kumimoji="1" lang="en-US" sz="1600" b="1" dirty="0">
              <a:solidFill>
                <a:srgbClr val="000066"/>
              </a:solidFill>
            </a:endParaRPr>
          </a:p>
        </p:txBody>
      </p:sp>
      <p:sp>
        <p:nvSpPr>
          <p:cNvPr id="7" name="Rettangolo arrotondato 34"/>
          <p:cNvSpPr/>
          <p:nvPr/>
        </p:nvSpPr>
        <p:spPr bwMode="auto">
          <a:xfrm>
            <a:off x="6105128" y="2564904"/>
            <a:ext cx="3312368" cy="1152128"/>
          </a:xfrm>
          <a:prstGeom prst="roundRect">
            <a:avLst/>
          </a:prstGeom>
          <a:solidFill>
            <a:srgbClr val="FFFFCC"/>
          </a:solidFill>
          <a:ln w="25400">
            <a:solidFill>
              <a:srgbClr val="FF6600"/>
            </a:solidFill>
            <a:miter lim="800000"/>
            <a:headEnd/>
            <a:tailEnd/>
          </a:ln>
          <a:effectLst>
            <a:outerShdw dist="53966" dir="2700000" algn="ctr" rotWithShape="0">
              <a:srgbClr val="010000"/>
            </a:outerShdw>
          </a:effectLst>
          <a:extLst/>
        </p:spPr>
        <p:txBody>
          <a:bodyPr lIns="0" tIns="46800" rIns="0" bIns="46800" anchor="ctr"/>
          <a:lstStyle/>
          <a:p>
            <a:pPr defTabSz="449263" eaLnBrk="1" hangingPunct="1">
              <a:lnSpc>
                <a:spcPts val="1800"/>
              </a:lnSpc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it-IT" sz="16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Sono inclusi i </a:t>
            </a:r>
            <a:r>
              <a:rPr kumimoji="0" lang="it-IT" sz="1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finanziamenti attribuiti ai Comuni ed esclusi  i finanziamenti ad imprese o PMI 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4448944" y="4509120"/>
            <a:ext cx="719138" cy="7200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600" b="1" dirty="0" smtClean="0">
                <a:solidFill>
                  <a:srgbClr val="000066"/>
                </a:solidFill>
              </a:rPr>
              <a:t>69,5</a:t>
            </a:r>
          </a:p>
          <a:p>
            <a:pPr algn="ctr"/>
            <a:r>
              <a:rPr lang="it-IT" sz="1600" b="1" dirty="0" smtClean="0">
                <a:solidFill>
                  <a:srgbClr val="000066"/>
                </a:solidFill>
              </a:rPr>
              <a:t>(19,6%)</a:t>
            </a:r>
            <a:endParaRPr lang="it-IT" sz="1600" b="1" dirty="0">
              <a:solidFill>
                <a:srgbClr val="000066"/>
              </a:solidFill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2432720" y="4149080"/>
            <a:ext cx="719138" cy="7200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600" b="1" dirty="0" smtClean="0">
                <a:solidFill>
                  <a:srgbClr val="000066"/>
                </a:solidFill>
              </a:rPr>
              <a:t>70,2</a:t>
            </a:r>
          </a:p>
          <a:p>
            <a:pPr algn="ctr"/>
            <a:r>
              <a:rPr lang="it-IT" sz="1600" b="1" dirty="0" smtClean="0">
                <a:solidFill>
                  <a:srgbClr val="000066"/>
                </a:solidFill>
              </a:rPr>
              <a:t>(16,2%)</a:t>
            </a:r>
            <a:endParaRPr lang="it-IT" sz="1600" b="1" dirty="0">
              <a:solidFill>
                <a:srgbClr val="000066"/>
              </a:solidFill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6537176" y="4941168"/>
            <a:ext cx="719138" cy="64807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600" b="1" dirty="0" smtClean="0">
                <a:solidFill>
                  <a:srgbClr val="000066"/>
                </a:solidFill>
              </a:rPr>
              <a:t>21,2</a:t>
            </a:r>
          </a:p>
          <a:p>
            <a:pPr algn="ctr"/>
            <a:r>
              <a:rPr lang="it-IT" sz="1600" b="1" dirty="0" smtClean="0">
                <a:solidFill>
                  <a:srgbClr val="000066"/>
                </a:solidFill>
              </a:rPr>
              <a:t>(13,7%)</a:t>
            </a:r>
            <a:endParaRPr lang="it-IT" sz="1600" b="1" dirty="0">
              <a:solidFill>
                <a:srgbClr val="000066"/>
              </a:solidFill>
            </a:endParaRP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416496" y="2708920"/>
            <a:ext cx="1584176" cy="1296144"/>
          </a:xfrm>
          <a:prstGeom prst="wedgeRoundRectCallout">
            <a:avLst>
              <a:gd name="adj1" fmla="val 83914"/>
              <a:gd name="adj2" fmla="val 94295"/>
              <a:gd name="adj3" fmla="val 16667"/>
            </a:avLst>
          </a:prstGeom>
          <a:solidFill>
            <a:srgbClr val="006600"/>
          </a:solidFill>
          <a:ln w="9525" algn="ctr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ctr">
              <a:lnSpc>
                <a:spcPct val="95000"/>
              </a:lnSpc>
              <a:buFont typeface="Wingdings" pitchFamily="2" charset="2"/>
              <a:buNone/>
            </a:pPr>
            <a:r>
              <a:rPr lang="it-IT" b="1" dirty="0" smtClean="0">
                <a:solidFill>
                  <a:schemeClr val="bg1"/>
                </a:solidFill>
              </a:rPr>
              <a:t>Finanziamenti effettivamente corrisposti a marzo 2011</a:t>
            </a:r>
          </a:p>
          <a:p>
            <a:pPr algn="ctr">
              <a:lnSpc>
                <a:spcPct val="95000"/>
              </a:lnSpc>
              <a:buFont typeface="Wingdings" pitchFamily="2" charset="2"/>
              <a:buNone/>
            </a:pPr>
            <a:r>
              <a:rPr lang="it-IT" b="1" dirty="0" smtClean="0">
                <a:solidFill>
                  <a:schemeClr val="bg1"/>
                </a:solidFill>
              </a:rPr>
              <a:t>(Mni €)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72480" y="1119227"/>
            <a:ext cx="9215502" cy="553998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C8E4FF"/>
              </a:gs>
            </a:gsLst>
            <a:lin ang="5400000" scaled="1"/>
          </a:gradFill>
          <a:ln w="25400">
            <a:solidFill>
              <a:srgbClr val="99CCFF"/>
            </a:solidFill>
            <a:miter lim="800000"/>
            <a:headEnd/>
            <a:tailEnd/>
          </a:ln>
        </p:spPr>
        <p:txBody>
          <a:bodyPr wrap="square" lIns="72000" rIns="72000" anchor="ctr" anchorCtr="0">
            <a:spAutoFit/>
          </a:bodyPr>
          <a:lstStyle/>
          <a:p>
            <a:pPr algn="l">
              <a:lnSpc>
                <a:spcPts val="1800"/>
              </a:lnSpc>
              <a:tabLst>
                <a:tab pos="180975" algn="l"/>
                <a:tab pos="447675" algn="l"/>
              </a:tabLst>
            </a:pPr>
            <a:r>
              <a:rPr lang="it-IT" sz="1600" b="1" smtClean="0">
                <a:solidFill>
                  <a:srgbClr val="000066"/>
                </a:solidFill>
              </a:rPr>
              <a:t>In Italia </a:t>
            </a:r>
            <a:r>
              <a:rPr lang="it-IT" sz="1600" b="1" dirty="0" smtClean="0">
                <a:solidFill>
                  <a:srgbClr val="000066"/>
                </a:solidFill>
              </a:rPr>
              <a:t>l’accesso ai fondi strutturali </a:t>
            </a:r>
            <a:r>
              <a:rPr lang="it-IT" sz="1600" b="1" smtClean="0">
                <a:solidFill>
                  <a:srgbClr val="000066"/>
                </a:solidFill>
              </a:rPr>
              <a:t>per interventi «smart cities» non </a:t>
            </a:r>
            <a:r>
              <a:rPr lang="it-IT" sz="1600" b="1" dirty="0" smtClean="0">
                <a:solidFill>
                  <a:srgbClr val="000066"/>
                </a:solidFill>
              </a:rPr>
              <a:t>supera </a:t>
            </a:r>
            <a:r>
              <a:rPr lang="it-IT" sz="1600" b="1" smtClean="0">
                <a:solidFill>
                  <a:srgbClr val="000066"/>
                </a:solidFill>
              </a:rPr>
              <a:t>il 3-4% </a:t>
            </a:r>
            <a:r>
              <a:rPr lang="it-IT" sz="1600" b="1" dirty="0" smtClean="0">
                <a:solidFill>
                  <a:srgbClr val="000066"/>
                </a:solidFill>
              </a:rPr>
              <a:t>del totale investimenti programmati</a:t>
            </a:r>
            <a:r>
              <a:rPr lang="it-IT" sz="1600" b="1" smtClean="0">
                <a:solidFill>
                  <a:srgbClr val="000066"/>
                </a:solidFill>
              </a:rPr>
              <a:t>. </a:t>
            </a:r>
            <a:endParaRPr lang="it-IT" sz="1600" b="1" dirty="0" smtClean="0"/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6896745" y="6237311"/>
            <a:ext cx="28431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kumimoji="1" lang="it-IT" sz="1200" b="1" smtClean="0">
                <a:solidFill>
                  <a:srgbClr val="000066"/>
                </a:solidFill>
              </a:rPr>
              <a:t>Fonte: NetConsulting, 2012</a:t>
            </a:r>
            <a:endParaRPr kumimoji="1" lang="en-US" sz="1200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ttangolo 38"/>
          <p:cNvSpPr/>
          <p:nvPr/>
        </p:nvSpPr>
        <p:spPr bwMode="auto">
          <a:xfrm>
            <a:off x="344487" y="1368125"/>
            <a:ext cx="4680521" cy="48965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it-IT" sz="1400" b="0" i="0" u="none" strike="noStrike" cap="none" normalizeH="0" baseline="0" smtClean="0">
              <a:ln>
                <a:noFill/>
              </a:ln>
              <a:solidFill>
                <a:srgbClr val="0000CC"/>
              </a:solidFill>
              <a:effectLst/>
              <a:latin typeface="Arial" charset="0"/>
            </a:endParaRPr>
          </a:p>
        </p:txBody>
      </p:sp>
      <p:sp>
        <p:nvSpPr>
          <p:cNvPr id="3" name="Titolo 1"/>
          <p:cNvSpPr txBox="1">
            <a:spLocks/>
          </p:cNvSpPr>
          <p:nvPr/>
        </p:nvSpPr>
        <p:spPr bwMode="auto">
          <a:xfrm>
            <a:off x="238125" y="142875"/>
            <a:ext cx="917257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it-IT" sz="2800" b="1" smtClean="0">
                <a:solidFill>
                  <a:srgbClr val="0000BF"/>
                </a:solidFill>
              </a:rPr>
              <a:t>Banda Larga: il ritardo italiano</a:t>
            </a:r>
            <a:endParaRPr kumimoji="0" lang="it-IT" sz="2800" b="1">
              <a:solidFill>
                <a:srgbClr val="0000BF"/>
              </a:solidFill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44488" y="2057311"/>
            <a:ext cx="324036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kumimoji="1" lang="it-IT" sz="1700" b="1" smtClean="0">
                <a:solidFill>
                  <a:srgbClr val="000066"/>
                </a:solidFill>
              </a:rPr>
              <a:t>% linee BB (fisse) =&gt; 2 Mbs</a:t>
            </a:r>
            <a:endParaRPr kumimoji="1" lang="en-US" sz="1700" b="1" dirty="0">
              <a:solidFill>
                <a:srgbClr val="000066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49474" y="2671237"/>
            <a:ext cx="324036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kumimoji="1" lang="it-IT" sz="1700" b="1" smtClean="0">
                <a:solidFill>
                  <a:srgbClr val="000066"/>
                </a:solidFill>
              </a:rPr>
              <a:t>% linee BB (fisse) =&gt; 10 Mbs</a:t>
            </a:r>
            <a:endParaRPr kumimoji="1" lang="en-US" sz="1700" b="1" dirty="0">
              <a:solidFill>
                <a:srgbClr val="000066"/>
              </a:solidFill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285699" y="942807"/>
            <a:ext cx="10364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kumimoji="1" lang="it-IT" sz="1800" b="1" smtClean="0">
                <a:solidFill>
                  <a:srgbClr val="000066"/>
                </a:solidFill>
              </a:rPr>
              <a:t>EU (27)</a:t>
            </a:r>
            <a:endParaRPr kumimoji="1" lang="en-US" sz="1800" b="1" dirty="0">
              <a:solidFill>
                <a:srgbClr val="000066"/>
              </a:solidFill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6682141" y="942807"/>
            <a:ext cx="10364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kumimoji="1" lang="it-IT" sz="1800" b="1" smtClean="0">
                <a:solidFill>
                  <a:srgbClr val="000066"/>
                </a:solidFill>
              </a:rPr>
              <a:t>ITALIA</a:t>
            </a:r>
            <a:endParaRPr kumimoji="1" lang="en-US" sz="1800" b="1" dirty="0">
              <a:solidFill>
                <a:srgbClr val="000066"/>
              </a:solidFill>
            </a:endParaRPr>
          </a:p>
        </p:txBody>
      </p:sp>
      <p:sp>
        <p:nvSpPr>
          <p:cNvPr id="12" name="Rettangolo arrotondato 11"/>
          <p:cNvSpPr/>
          <p:nvPr/>
        </p:nvSpPr>
        <p:spPr bwMode="auto">
          <a:xfrm>
            <a:off x="5308271" y="1974560"/>
            <a:ext cx="992684" cy="504056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90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b="1" smtClean="0">
                <a:solidFill>
                  <a:srgbClr val="000066"/>
                </a:solidFill>
              </a:rPr>
              <a:t>88%</a:t>
            </a:r>
            <a:endParaRPr lang="it-IT" b="1">
              <a:solidFill>
                <a:srgbClr val="000066"/>
              </a:solidFill>
            </a:endParaRPr>
          </a:p>
        </p:txBody>
      </p:sp>
      <p:sp>
        <p:nvSpPr>
          <p:cNvPr id="13" name="Rettangolo arrotondato 12"/>
          <p:cNvSpPr/>
          <p:nvPr/>
        </p:nvSpPr>
        <p:spPr bwMode="auto">
          <a:xfrm>
            <a:off x="6762576" y="1965035"/>
            <a:ext cx="992684" cy="504056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90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b="1" smtClean="0">
                <a:solidFill>
                  <a:srgbClr val="000066"/>
                </a:solidFill>
              </a:rPr>
              <a:t>83,3%</a:t>
            </a:r>
            <a:endParaRPr lang="it-IT" b="1">
              <a:solidFill>
                <a:srgbClr val="000066"/>
              </a:solidFill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344488" y="1450876"/>
            <a:ext cx="4032448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kumimoji="1" lang="it-IT" sz="1700" b="1" smtClean="0">
                <a:solidFill>
                  <a:srgbClr val="000066"/>
                </a:solidFill>
              </a:rPr>
              <a:t>% famiglie con accesso internet</a:t>
            </a:r>
            <a:endParaRPr kumimoji="1" lang="en-US" sz="1700" b="1" dirty="0">
              <a:solidFill>
                <a:srgbClr val="000066"/>
              </a:solidFill>
            </a:endParaRPr>
          </a:p>
        </p:txBody>
      </p:sp>
      <p:sp>
        <p:nvSpPr>
          <p:cNvPr id="15" name="Rettangolo arrotondato 14"/>
          <p:cNvSpPr/>
          <p:nvPr/>
        </p:nvSpPr>
        <p:spPr bwMode="auto">
          <a:xfrm>
            <a:off x="5310367" y="1368125"/>
            <a:ext cx="992684" cy="504056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90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b="1" smtClean="0">
                <a:solidFill>
                  <a:srgbClr val="000066"/>
                </a:solidFill>
              </a:rPr>
              <a:t>73,2%</a:t>
            </a:r>
            <a:endParaRPr lang="it-IT" b="1">
              <a:solidFill>
                <a:srgbClr val="000066"/>
              </a:solidFill>
            </a:endParaRPr>
          </a:p>
        </p:txBody>
      </p:sp>
      <p:sp>
        <p:nvSpPr>
          <p:cNvPr id="16" name="Rettangolo arrotondato 15"/>
          <p:cNvSpPr/>
          <p:nvPr/>
        </p:nvSpPr>
        <p:spPr bwMode="auto">
          <a:xfrm>
            <a:off x="6752257" y="1368125"/>
            <a:ext cx="992684" cy="504056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90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b="1" smtClean="0">
                <a:solidFill>
                  <a:srgbClr val="000066"/>
                </a:solidFill>
              </a:rPr>
              <a:t>61,6%</a:t>
            </a:r>
            <a:endParaRPr lang="it-IT" b="1">
              <a:solidFill>
                <a:srgbClr val="000066"/>
              </a:solidFill>
            </a:endParaRPr>
          </a:p>
        </p:txBody>
      </p:sp>
      <p:sp>
        <p:nvSpPr>
          <p:cNvPr id="17" name="Rettangolo arrotondato 16"/>
          <p:cNvSpPr/>
          <p:nvPr/>
        </p:nvSpPr>
        <p:spPr bwMode="auto">
          <a:xfrm>
            <a:off x="5329417" y="2588486"/>
            <a:ext cx="992684" cy="504056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90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b="1" smtClean="0">
                <a:solidFill>
                  <a:srgbClr val="000066"/>
                </a:solidFill>
              </a:rPr>
              <a:t>42,2%</a:t>
            </a:r>
            <a:endParaRPr lang="it-IT" b="1">
              <a:solidFill>
                <a:srgbClr val="000066"/>
              </a:solidFill>
            </a:endParaRPr>
          </a:p>
        </p:txBody>
      </p:sp>
      <p:sp>
        <p:nvSpPr>
          <p:cNvPr id="18" name="Rettangolo arrotondato 17"/>
          <p:cNvSpPr/>
          <p:nvPr/>
        </p:nvSpPr>
        <p:spPr bwMode="auto">
          <a:xfrm>
            <a:off x="6759897" y="2588486"/>
            <a:ext cx="992684" cy="504056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90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b="1" smtClean="0">
                <a:solidFill>
                  <a:srgbClr val="000066"/>
                </a:solidFill>
              </a:rPr>
              <a:t>14,4%</a:t>
            </a:r>
            <a:endParaRPr lang="it-IT" b="1">
              <a:solidFill>
                <a:srgbClr val="000066"/>
              </a:solidFill>
            </a:endParaRP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416496" y="3276677"/>
            <a:ext cx="4176464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kumimoji="1" lang="it-IT" sz="1700" b="1" smtClean="0">
                <a:solidFill>
                  <a:srgbClr val="000066"/>
                </a:solidFill>
              </a:rPr>
              <a:t>% pop. che usa regolarmente internet</a:t>
            </a:r>
            <a:endParaRPr kumimoji="1" lang="en-US" sz="1700" b="1" dirty="0">
              <a:solidFill>
                <a:srgbClr val="000066"/>
              </a:solidFill>
            </a:endParaRPr>
          </a:p>
        </p:txBody>
      </p:sp>
      <p:sp>
        <p:nvSpPr>
          <p:cNvPr id="20" name="Rettangolo arrotondato 19"/>
          <p:cNvSpPr/>
          <p:nvPr/>
        </p:nvSpPr>
        <p:spPr bwMode="auto">
          <a:xfrm>
            <a:off x="5324431" y="3193926"/>
            <a:ext cx="992684" cy="504056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90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b="1" smtClean="0">
                <a:solidFill>
                  <a:srgbClr val="000066"/>
                </a:solidFill>
              </a:rPr>
              <a:t>67,5%</a:t>
            </a:r>
            <a:endParaRPr lang="it-IT" b="1">
              <a:solidFill>
                <a:srgbClr val="000066"/>
              </a:solidFill>
            </a:endParaRPr>
          </a:p>
        </p:txBody>
      </p:sp>
      <p:sp>
        <p:nvSpPr>
          <p:cNvPr id="21" name="Rettangolo arrotondato 20"/>
          <p:cNvSpPr/>
          <p:nvPr/>
        </p:nvSpPr>
        <p:spPr bwMode="auto">
          <a:xfrm>
            <a:off x="6754911" y="3193926"/>
            <a:ext cx="992684" cy="504056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90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b="1" smtClean="0">
                <a:solidFill>
                  <a:srgbClr val="000066"/>
                </a:solidFill>
              </a:rPr>
              <a:t>50,7%</a:t>
            </a:r>
            <a:endParaRPr lang="it-IT" b="1">
              <a:solidFill>
                <a:srgbClr val="000066"/>
              </a:solidFill>
            </a:endParaRPr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416496" y="4101532"/>
            <a:ext cx="4608512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kumimoji="1" lang="it-IT" sz="1700" b="1" smtClean="0">
                <a:solidFill>
                  <a:srgbClr val="000066"/>
                </a:solidFill>
              </a:rPr>
              <a:t>% popolazione online con PA (3 mesi)</a:t>
            </a:r>
            <a:endParaRPr kumimoji="1" lang="en-US" sz="1700" b="1" dirty="0">
              <a:solidFill>
                <a:srgbClr val="000066"/>
              </a:solidFill>
            </a:endParaRPr>
          </a:p>
        </p:txBody>
      </p:sp>
      <p:sp>
        <p:nvSpPr>
          <p:cNvPr id="23" name="Rettangolo arrotondato 22"/>
          <p:cNvSpPr/>
          <p:nvPr/>
        </p:nvSpPr>
        <p:spPr bwMode="auto">
          <a:xfrm>
            <a:off x="5353006" y="4018781"/>
            <a:ext cx="992684" cy="504056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190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b="1" smtClean="0">
                <a:solidFill>
                  <a:srgbClr val="000066"/>
                </a:solidFill>
              </a:rPr>
              <a:t>31,7%</a:t>
            </a:r>
            <a:endParaRPr lang="it-IT" b="1">
              <a:solidFill>
                <a:srgbClr val="000066"/>
              </a:solidFill>
            </a:endParaRPr>
          </a:p>
        </p:txBody>
      </p:sp>
      <p:sp>
        <p:nvSpPr>
          <p:cNvPr id="24" name="Rettangolo arrotondato 23"/>
          <p:cNvSpPr/>
          <p:nvPr/>
        </p:nvSpPr>
        <p:spPr bwMode="auto">
          <a:xfrm>
            <a:off x="6754911" y="4018781"/>
            <a:ext cx="992684" cy="504056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190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b="1" smtClean="0">
                <a:solidFill>
                  <a:srgbClr val="000066"/>
                </a:solidFill>
              </a:rPr>
              <a:t>17,4%</a:t>
            </a:r>
            <a:endParaRPr lang="it-IT" b="1">
              <a:solidFill>
                <a:srgbClr val="000066"/>
              </a:solidFill>
            </a:endParaRP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454596" y="4715696"/>
            <a:ext cx="4176464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kumimoji="1" lang="it-IT" sz="1700" b="1" smtClean="0">
                <a:solidFill>
                  <a:srgbClr val="000066"/>
                </a:solidFill>
              </a:rPr>
              <a:t>% pop. che fa online banking</a:t>
            </a:r>
            <a:endParaRPr kumimoji="1" lang="en-US" sz="1700" b="1" dirty="0">
              <a:solidFill>
                <a:srgbClr val="000066"/>
              </a:solidFill>
            </a:endParaRPr>
          </a:p>
        </p:txBody>
      </p:sp>
      <p:sp>
        <p:nvSpPr>
          <p:cNvPr id="26" name="Rettangolo arrotondato 25"/>
          <p:cNvSpPr/>
          <p:nvPr/>
        </p:nvSpPr>
        <p:spPr bwMode="auto">
          <a:xfrm>
            <a:off x="5362531" y="4632945"/>
            <a:ext cx="992684" cy="504056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190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b="1" smtClean="0">
                <a:solidFill>
                  <a:srgbClr val="000066"/>
                </a:solidFill>
              </a:rPr>
              <a:t>52,5%</a:t>
            </a:r>
            <a:endParaRPr lang="it-IT" b="1">
              <a:solidFill>
                <a:srgbClr val="000066"/>
              </a:solidFill>
            </a:endParaRPr>
          </a:p>
        </p:txBody>
      </p:sp>
      <p:sp>
        <p:nvSpPr>
          <p:cNvPr id="27" name="Rettangolo arrotondato 26"/>
          <p:cNvSpPr/>
          <p:nvPr/>
        </p:nvSpPr>
        <p:spPr bwMode="auto">
          <a:xfrm>
            <a:off x="6793011" y="4632945"/>
            <a:ext cx="992684" cy="504056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190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b="1" smtClean="0">
                <a:solidFill>
                  <a:srgbClr val="000066"/>
                </a:solidFill>
              </a:rPr>
              <a:t>36,3%</a:t>
            </a:r>
            <a:endParaRPr lang="it-IT" b="1">
              <a:solidFill>
                <a:srgbClr val="000066"/>
              </a:solidFill>
            </a:endParaRPr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473646" y="5325668"/>
            <a:ext cx="4176464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kumimoji="1" lang="it-IT" sz="1700" b="1" smtClean="0">
                <a:solidFill>
                  <a:srgbClr val="000066"/>
                </a:solidFill>
              </a:rPr>
              <a:t>% internet user con acquisti online</a:t>
            </a:r>
            <a:endParaRPr kumimoji="1" lang="en-US" sz="1700" b="1" dirty="0">
              <a:solidFill>
                <a:srgbClr val="000066"/>
              </a:solidFill>
            </a:endParaRPr>
          </a:p>
        </p:txBody>
      </p:sp>
      <p:sp>
        <p:nvSpPr>
          <p:cNvPr id="29" name="Rettangolo arrotondato 28"/>
          <p:cNvSpPr/>
          <p:nvPr/>
        </p:nvSpPr>
        <p:spPr bwMode="auto">
          <a:xfrm>
            <a:off x="5381581" y="5242917"/>
            <a:ext cx="992684" cy="504056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190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b="1" smtClean="0">
                <a:solidFill>
                  <a:srgbClr val="000066"/>
                </a:solidFill>
              </a:rPr>
              <a:t>58,1%</a:t>
            </a:r>
            <a:endParaRPr lang="it-IT" b="1">
              <a:solidFill>
                <a:srgbClr val="000066"/>
              </a:solidFill>
            </a:endParaRPr>
          </a:p>
        </p:txBody>
      </p:sp>
      <p:sp>
        <p:nvSpPr>
          <p:cNvPr id="30" name="Rettangolo arrotondato 29"/>
          <p:cNvSpPr/>
          <p:nvPr/>
        </p:nvSpPr>
        <p:spPr bwMode="auto">
          <a:xfrm>
            <a:off x="6812061" y="5242917"/>
            <a:ext cx="992684" cy="504056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190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b="1" smtClean="0">
                <a:solidFill>
                  <a:srgbClr val="000066"/>
                </a:solidFill>
              </a:rPr>
              <a:t>27,2%</a:t>
            </a:r>
            <a:endParaRPr lang="it-IT" b="1">
              <a:solidFill>
                <a:srgbClr val="000066"/>
              </a:solidFill>
            </a:endParaRPr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502221" y="5926115"/>
            <a:ext cx="4176464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kumimoji="1" lang="it-IT" sz="1700" b="1" smtClean="0">
                <a:solidFill>
                  <a:srgbClr val="000066"/>
                </a:solidFill>
              </a:rPr>
              <a:t>% imprese con vendite online</a:t>
            </a:r>
            <a:endParaRPr kumimoji="1" lang="en-US" sz="1700" b="1" dirty="0">
              <a:solidFill>
                <a:srgbClr val="000066"/>
              </a:solidFill>
            </a:endParaRPr>
          </a:p>
        </p:txBody>
      </p:sp>
      <p:sp>
        <p:nvSpPr>
          <p:cNvPr id="32" name="Rettangolo arrotondato 31"/>
          <p:cNvSpPr/>
          <p:nvPr/>
        </p:nvSpPr>
        <p:spPr bwMode="auto">
          <a:xfrm>
            <a:off x="5381581" y="5843364"/>
            <a:ext cx="992684" cy="504056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190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b="1" smtClean="0">
                <a:solidFill>
                  <a:srgbClr val="000066"/>
                </a:solidFill>
              </a:rPr>
              <a:t>13%</a:t>
            </a:r>
            <a:endParaRPr lang="it-IT" b="1">
              <a:solidFill>
                <a:srgbClr val="000066"/>
              </a:solidFill>
            </a:endParaRPr>
          </a:p>
        </p:txBody>
      </p:sp>
      <p:sp>
        <p:nvSpPr>
          <p:cNvPr id="33" name="Rettangolo arrotondato 32"/>
          <p:cNvSpPr/>
          <p:nvPr/>
        </p:nvSpPr>
        <p:spPr bwMode="auto">
          <a:xfrm>
            <a:off x="6812061" y="5843364"/>
            <a:ext cx="992684" cy="504056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190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b="1" smtClean="0">
                <a:solidFill>
                  <a:srgbClr val="000066"/>
                </a:solidFill>
              </a:rPr>
              <a:t>3,9%</a:t>
            </a:r>
            <a:endParaRPr lang="it-IT" b="1">
              <a:solidFill>
                <a:srgbClr val="000066"/>
              </a:solidFill>
            </a:endParaRPr>
          </a:p>
        </p:txBody>
      </p:sp>
      <p:sp>
        <p:nvSpPr>
          <p:cNvPr id="34" name="Rettangolo arrotondato 33"/>
          <p:cNvSpPr/>
          <p:nvPr/>
        </p:nvSpPr>
        <p:spPr bwMode="auto">
          <a:xfrm>
            <a:off x="8121352" y="4633240"/>
            <a:ext cx="1440160" cy="885581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190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1800" b="1" smtClean="0">
                <a:solidFill>
                  <a:srgbClr val="000066"/>
                </a:solidFill>
              </a:rPr>
              <a:t>Utilizzi</a:t>
            </a:r>
            <a:endParaRPr lang="it-IT" sz="1800" b="1">
              <a:solidFill>
                <a:srgbClr val="000066"/>
              </a:solidFill>
            </a:endParaRPr>
          </a:p>
        </p:txBody>
      </p:sp>
      <p:sp>
        <p:nvSpPr>
          <p:cNvPr id="35" name="Rettangolo arrotondato 34"/>
          <p:cNvSpPr/>
          <p:nvPr/>
        </p:nvSpPr>
        <p:spPr bwMode="auto">
          <a:xfrm>
            <a:off x="8121352" y="2170956"/>
            <a:ext cx="1440160" cy="864108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90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b="1" smtClean="0">
                <a:solidFill>
                  <a:srgbClr val="000066"/>
                </a:solidFill>
              </a:rPr>
              <a:t>Accesso</a:t>
            </a:r>
            <a:endParaRPr lang="it-IT" b="1">
              <a:solidFill>
                <a:srgbClr val="000066"/>
              </a:solidFill>
            </a:endParaRPr>
          </a:p>
        </p:txBody>
      </p:sp>
      <p:cxnSp>
        <p:nvCxnSpPr>
          <p:cNvPr id="37" name="Connettore 1 36"/>
          <p:cNvCxnSpPr/>
          <p:nvPr/>
        </p:nvCxnSpPr>
        <p:spPr bwMode="auto">
          <a:xfrm>
            <a:off x="502221" y="3870573"/>
            <a:ext cx="8627243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Rectangle 6"/>
          <p:cNvSpPr>
            <a:spLocks noChangeArrowheads="1"/>
          </p:cNvSpPr>
          <p:nvPr/>
        </p:nvSpPr>
        <p:spPr bwMode="auto">
          <a:xfrm>
            <a:off x="5357217" y="6512746"/>
            <a:ext cx="34842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kumimoji="1" lang="it-IT" sz="1200" b="1" smtClean="0">
                <a:solidFill>
                  <a:srgbClr val="000066"/>
                </a:solidFill>
              </a:rPr>
              <a:t>Fonte: EU Digital Agenda Scoreboard  2012</a:t>
            </a:r>
            <a:endParaRPr kumimoji="1" lang="en-US" sz="1200" b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45138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L’Agenda Digitale</a:t>
            </a:r>
            <a:endParaRPr lang="it-IT" dirty="0"/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488504" y="980728"/>
            <a:ext cx="8928992" cy="553998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C8E4FF"/>
              </a:gs>
            </a:gsLst>
            <a:lin ang="5400000" scaled="1"/>
          </a:gradFill>
          <a:ln w="25400">
            <a:solidFill>
              <a:srgbClr val="99CCFF"/>
            </a:solidFill>
            <a:miter lim="800000"/>
            <a:headEnd/>
            <a:tailEnd/>
          </a:ln>
        </p:spPr>
        <p:txBody>
          <a:bodyPr wrap="square" anchorCtr="1">
            <a:spAutoFit/>
          </a:bodyPr>
          <a:lstStyle/>
          <a:p>
            <a:pPr>
              <a:lnSpc>
                <a:spcPts val="1800"/>
              </a:lnSpc>
              <a:spcBef>
                <a:spcPts val="300"/>
              </a:spcBef>
            </a:pPr>
            <a:r>
              <a:rPr lang="it-IT" sz="1600" b="1" smtClean="0">
                <a:solidFill>
                  <a:srgbClr val="000066"/>
                </a:solidFill>
              </a:rPr>
              <a:t>L'Agenda </a:t>
            </a:r>
            <a:r>
              <a:rPr lang="it-IT" sz="1600" b="1" dirty="0" smtClean="0">
                <a:solidFill>
                  <a:srgbClr val="000066"/>
                </a:solidFill>
              </a:rPr>
              <a:t>Digitale Europea è una delle sette iniziative faro della strategia “</a:t>
            </a:r>
            <a:r>
              <a:rPr lang="it-IT" sz="1600" b="1" smtClean="0">
                <a:solidFill>
                  <a:srgbClr val="000066"/>
                </a:solidFill>
              </a:rPr>
              <a:t>Europa 2020” e </a:t>
            </a:r>
            <a:r>
              <a:rPr lang="it-IT" sz="1600" b="1" dirty="0" smtClean="0">
                <a:solidFill>
                  <a:srgbClr val="000066"/>
                </a:solidFill>
              </a:rPr>
              <a:t>mira a stabilire il ruolo chiave dell’ ICT </a:t>
            </a:r>
            <a:r>
              <a:rPr lang="it-IT" sz="1600" b="1" smtClean="0">
                <a:solidFill>
                  <a:srgbClr val="000066"/>
                </a:solidFill>
              </a:rPr>
              <a:t>per gli </a:t>
            </a:r>
            <a:r>
              <a:rPr lang="it-IT" sz="1600" b="1" dirty="0" smtClean="0">
                <a:solidFill>
                  <a:srgbClr val="000066"/>
                </a:solidFill>
              </a:rPr>
              <a:t>obiettivi prefissati.</a:t>
            </a:r>
          </a:p>
        </p:txBody>
      </p:sp>
      <p:sp>
        <p:nvSpPr>
          <p:cNvPr id="6" name="Rettangolo arrotondato 5"/>
          <p:cNvSpPr/>
          <p:nvPr/>
        </p:nvSpPr>
        <p:spPr bwMode="auto">
          <a:xfrm>
            <a:off x="3368824" y="2401662"/>
            <a:ext cx="1977008" cy="671761"/>
          </a:xfrm>
          <a:prstGeom prst="roundRect">
            <a:avLst/>
          </a:prstGeom>
          <a:solidFill>
            <a:srgbClr val="FF0000"/>
          </a:solidFill>
          <a:ln w="9525" algn="ctr">
            <a:solidFill>
              <a:srgbClr val="EAEAEA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lIns="18000" rIns="18000" anchor="ctr" anchorCtr="1"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>
                <a:tab pos="4292600" algn="r"/>
              </a:tabLst>
            </a:pPr>
            <a:r>
              <a:rPr kumimoji="0" lang="it-IT" sz="1600" b="1" dirty="0" smtClean="0">
                <a:solidFill>
                  <a:schemeClr val="bg1"/>
                </a:solidFill>
              </a:rPr>
              <a:t>Infrastrutture e sicurezza</a:t>
            </a:r>
          </a:p>
        </p:txBody>
      </p:sp>
      <p:sp>
        <p:nvSpPr>
          <p:cNvPr id="7" name="Rettangolo arrotondato 6"/>
          <p:cNvSpPr/>
          <p:nvPr/>
        </p:nvSpPr>
        <p:spPr bwMode="auto">
          <a:xfrm>
            <a:off x="3404828" y="4298500"/>
            <a:ext cx="1977008" cy="642467"/>
          </a:xfrm>
          <a:prstGeom prst="roundRect">
            <a:avLst/>
          </a:prstGeom>
          <a:solidFill>
            <a:srgbClr val="FF0000"/>
          </a:solidFill>
          <a:ln w="9525" algn="ctr">
            <a:solidFill>
              <a:srgbClr val="EAEAEA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lIns="18000" rIns="18000" anchor="ctr" anchorCtr="1"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>
                <a:tab pos="4292600" algn="r"/>
              </a:tabLst>
            </a:pPr>
            <a:r>
              <a:rPr kumimoji="0" lang="it-IT" sz="1600" b="1" dirty="0" smtClean="0">
                <a:solidFill>
                  <a:schemeClr val="bg1"/>
                </a:solidFill>
              </a:rPr>
              <a:t>E-Commerce</a:t>
            </a:r>
          </a:p>
        </p:txBody>
      </p:sp>
      <p:sp>
        <p:nvSpPr>
          <p:cNvPr id="8" name="Rettangolo arrotondato 7"/>
          <p:cNvSpPr/>
          <p:nvPr/>
        </p:nvSpPr>
        <p:spPr bwMode="auto">
          <a:xfrm>
            <a:off x="5548222" y="2401662"/>
            <a:ext cx="1977008" cy="700349"/>
          </a:xfrm>
          <a:prstGeom prst="roundRect">
            <a:avLst/>
          </a:prstGeom>
          <a:solidFill>
            <a:srgbClr val="FF0000"/>
          </a:solidFill>
          <a:ln w="9525" algn="ctr">
            <a:solidFill>
              <a:srgbClr val="EAEAEA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lIns="18000" rIns="18000" anchor="ctr" anchorCtr="1"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>
                <a:tab pos="4292600" algn="r"/>
              </a:tabLst>
            </a:pPr>
            <a:r>
              <a:rPr kumimoji="0" lang="it-IT" sz="1600" b="1" dirty="0" smtClean="0">
                <a:solidFill>
                  <a:schemeClr val="bg1"/>
                </a:solidFill>
              </a:rPr>
              <a:t>e-Government</a:t>
            </a:r>
          </a:p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>
                <a:tab pos="4292600" algn="r"/>
              </a:tabLst>
            </a:pPr>
            <a:r>
              <a:rPr kumimoji="0" lang="it-IT" sz="1600" b="1" dirty="0" smtClean="0">
                <a:solidFill>
                  <a:schemeClr val="bg1"/>
                </a:solidFill>
              </a:rPr>
              <a:t>e Open Data</a:t>
            </a:r>
          </a:p>
        </p:txBody>
      </p:sp>
      <p:sp>
        <p:nvSpPr>
          <p:cNvPr id="9" name="Rettangolo arrotondato 8"/>
          <p:cNvSpPr/>
          <p:nvPr/>
        </p:nvSpPr>
        <p:spPr bwMode="auto">
          <a:xfrm>
            <a:off x="3376203" y="3337766"/>
            <a:ext cx="1944216" cy="642285"/>
          </a:xfrm>
          <a:prstGeom prst="roundRect">
            <a:avLst/>
          </a:prstGeom>
          <a:solidFill>
            <a:srgbClr val="FF0000"/>
          </a:solidFill>
          <a:ln w="9525" algn="ctr">
            <a:solidFill>
              <a:srgbClr val="EAEAEA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lIns="18000" rIns="18000" anchor="ctr" anchorCtr="1"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>
                <a:tab pos="4292600" algn="r"/>
              </a:tabLst>
            </a:pPr>
            <a:r>
              <a:rPr kumimoji="0" lang="it-IT" sz="1600" b="1" smtClean="0">
                <a:solidFill>
                  <a:schemeClr val="bg1"/>
                </a:solidFill>
              </a:rPr>
              <a:t>Competenze</a:t>
            </a:r>
          </a:p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>
                <a:tab pos="4292600" algn="r"/>
              </a:tabLst>
            </a:pPr>
            <a:r>
              <a:rPr kumimoji="0" lang="it-IT" sz="1600" b="1" smtClean="0">
                <a:solidFill>
                  <a:schemeClr val="bg1"/>
                </a:solidFill>
              </a:rPr>
              <a:t>digitali</a:t>
            </a:r>
            <a:endParaRPr kumimoji="0" lang="it-IT" sz="1600" b="1" dirty="0" smtClean="0">
              <a:solidFill>
                <a:schemeClr val="bg1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 bwMode="auto">
          <a:xfrm>
            <a:off x="5529064" y="3337766"/>
            <a:ext cx="1944216" cy="623442"/>
          </a:xfrm>
          <a:prstGeom prst="roundRect">
            <a:avLst/>
          </a:prstGeom>
          <a:solidFill>
            <a:srgbClr val="FF0000"/>
          </a:solidFill>
          <a:ln w="9525" algn="ctr">
            <a:solidFill>
              <a:srgbClr val="EAEAEA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lIns="18000" rIns="18000" anchor="ctr" anchorCtr="1"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>
                <a:tab pos="4292600" algn="r"/>
              </a:tabLst>
            </a:pPr>
            <a:r>
              <a:rPr kumimoji="0" lang="it-IT" sz="1600" b="1" dirty="0" smtClean="0">
                <a:solidFill>
                  <a:schemeClr val="bg1"/>
                </a:solidFill>
              </a:rPr>
              <a:t>Ricerca e investimenti</a:t>
            </a:r>
          </a:p>
        </p:txBody>
      </p:sp>
      <p:sp>
        <p:nvSpPr>
          <p:cNvPr id="11" name="Rettangolo arrotondato 10"/>
          <p:cNvSpPr/>
          <p:nvPr/>
        </p:nvSpPr>
        <p:spPr bwMode="auto">
          <a:xfrm>
            <a:off x="5529064" y="4298500"/>
            <a:ext cx="1944216" cy="623442"/>
          </a:xfrm>
          <a:prstGeom prst="roundRect">
            <a:avLst/>
          </a:prstGeom>
          <a:solidFill>
            <a:srgbClr val="FF0000"/>
          </a:solidFill>
          <a:ln w="9525" algn="ctr">
            <a:solidFill>
              <a:srgbClr val="EAEAEA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lIns="18000" rIns="18000" anchor="ctr" anchorCtr="1"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>
                <a:tab pos="4292600" algn="r"/>
              </a:tabLst>
            </a:pPr>
            <a:r>
              <a:rPr kumimoji="0" lang="it-IT" sz="1600" b="1" dirty="0" smtClean="0">
                <a:solidFill>
                  <a:schemeClr val="bg1"/>
                </a:solidFill>
              </a:rPr>
              <a:t>Smart </a:t>
            </a:r>
          </a:p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>
                <a:tab pos="4292600" algn="r"/>
              </a:tabLst>
            </a:pPr>
            <a:r>
              <a:rPr kumimoji="0" lang="it-IT" sz="1600" b="1" dirty="0" smtClean="0">
                <a:solidFill>
                  <a:schemeClr val="bg1"/>
                </a:solidFill>
              </a:rPr>
              <a:t>Communities</a:t>
            </a: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276325" y="1700807"/>
            <a:ext cx="2588443" cy="2464777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25400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wrap="square" lIns="72000" rIns="72000" anchor="ctr" anchorCtr="0">
            <a:spAutoFit/>
          </a:bodyPr>
          <a:lstStyle/>
          <a:p>
            <a:pPr marL="180975" marR="0" lvl="0" indent="-180975" algn="l" defTabSz="914400" latinLnBrk="0">
              <a:lnSpc>
                <a:spcPts val="1600"/>
              </a:lnSpc>
              <a:spcBef>
                <a:spcPts val="300"/>
              </a:spcBef>
              <a:buClrTx/>
              <a:buSzTx/>
              <a:buFont typeface="Wingdings" pitchFamily="2" charset="2"/>
              <a:buChar char="§"/>
              <a:tabLst/>
            </a:pPr>
            <a:r>
              <a:rPr lang="it-IT" sz="1500" b="1" dirty="0" smtClean="0">
                <a:solidFill>
                  <a:srgbClr val="000066"/>
                </a:solidFill>
              </a:rPr>
              <a:t>Banda </a:t>
            </a:r>
            <a:r>
              <a:rPr lang="it-IT" sz="1500" b="1" smtClean="0">
                <a:solidFill>
                  <a:srgbClr val="000066"/>
                </a:solidFill>
              </a:rPr>
              <a:t>larga base </a:t>
            </a:r>
            <a:r>
              <a:rPr lang="it-IT" sz="1500" b="1" dirty="0" smtClean="0">
                <a:solidFill>
                  <a:srgbClr val="000066"/>
                </a:solidFill>
              </a:rPr>
              <a:t>per tutti entro il 2013</a:t>
            </a:r>
          </a:p>
          <a:p>
            <a:pPr marL="180975" marR="0" lvl="0" indent="-180975" algn="l" defTabSz="914400" latinLnBrk="0">
              <a:lnSpc>
                <a:spcPts val="1600"/>
              </a:lnSpc>
              <a:spcBef>
                <a:spcPts val="300"/>
              </a:spcBef>
              <a:buClrTx/>
              <a:buSzTx/>
              <a:buFont typeface="Wingdings" pitchFamily="2" charset="2"/>
              <a:buChar char="§"/>
              <a:tabLst/>
            </a:pPr>
            <a:r>
              <a:rPr lang="it-IT" sz="1500" b="1" dirty="0" smtClean="0">
                <a:solidFill>
                  <a:srgbClr val="000066"/>
                </a:solidFill>
              </a:rPr>
              <a:t>Banda larga veloce entro il 2020: </a:t>
            </a:r>
            <a:r>
              <a:rPr lang="it-IT" sz="1500" b="1" smtClean="0">
                <a:solidFill>
                  <a:srgbClr val="000066"/>
                </a:solidFill>
              </a:rPr>
              <a:t>copertura BB </a:t>
            </a:r>
            <a:r>
              <a:rPr lang="it-IT" sz="1500" b="1" dirty="0" smtClean="0">
                <a:solidFill>
                  <a:srgbClr val="000066"/>
                </a:solidFill>
              </a:rPr>
              <a:t>pari o &gt; a 30 Mbps per il 100% </a:t>
            </a:r>
            <a:r>
              <a:rPr lang="it-IT" sz="1500" b="1" smtClean="0">
                <a:solidFill>
                  <a:srgbClr val="000066"/>
                </a:solidFill>
              </a:rPr>
              <a:t>dei cittadini</a:t>
            </a:r>
          </a:p>
          <a:p>
            <a:pPr marL="180975" marR="0" lvl="0" indent="-180975" algn="l" defTabSz="914400" latinLnBrk="0">
              <a:lnSpc>
                <a:spcPts val="1600"/>
              </a:lnSpc>
              <a:spcBef>
                <a:spcPts val="300"/>
              </a:spcBef>
              <a:buClrTx/>
              <a:buSzTx/>
              <a:buFont typeface="Wingdings" pitchFamily="2" charset="2"/>
              <a:buChar char="§"/>
              <a:tabLst/>
            </a:pPr>
            <a:r>
              <a:rPr lang="it-IT" sz="1500" b="1" smtClean="0">
                <a:solidFill>
                  <a:srgbClr val="000066"/>
                </a:solidFill>
              </a:rPr>
              <a:t>Banda ultraveloce entro 2020</a:t>
            </a:r>
            <a:r>
              <a:rPr lang="it-IT" sz="1500" b="1" dirty="0" smtClean="0">
                <a:solidFill>
                  <a:srgbClr val="000066"/>
                </a:solidFill>
              </a:rPr>
              <a:t>: il 50% degli </a:t>
            </a:r>
            <a:r>
              <a:rPr lang="it-IT" sz="1500" b="1" smtClean="0">
                <a:solidFill>
                  <a:srgbClr val="000066"/>
                </a:solidFill>
              </a:rPr>
              <a:t>utenti con velocità di accesso &gt;100 Mbps</a:t>
            </a:r>
            <a:endParaRPr lang="it-IT" sz="1500" b="1" dirty="0" smtClean="0">
              <a:solidFill>
                <a:srgbClr val="000066"/>
              </a:solidFill>
            </a:endParaRPr>
          </a:p>
          <a:p>
            <a:pPr marL="180975" marR="0" lvl="0" indent="-180975" algn="l" defTabSz="914400" latinLnBrk="0">
              <a:lnSpc>
                <a:spcPts val="1600"/>
              </a:lnSpc>
              <a:spcBef>
                <a:spcPts val="300"/>
              </a:spcBef>
              <a:buClrTx/>
              <a:buSzTx/>
              <a:buFont typeface="Wingdings" pitchFamily="2" charset="2"/>
              <a:buChar char="§"/>
              <a:tabLst/>
            </a:pPr>
            <a:r>
              <a:rPr lang="it-IT" sz="1500" b="1" smtClean="0">
                <a:solidFill>
                  <a:srgbClr val="000066"/>
                </a:solidFill>
              </a:rPr>
              <a:t>Maggiore sicurezza reti</a:t>
            </a:r>
            <a:endParaRPr lang="it-IT" sz="1500" b="1" dirty="0" smtClean="0">
              <a:solidFill>
                <a:srgbClr val="000066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93260" y="44624"/>
            <a:ext cx="1152128" cy="72044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</p:pic>
      <p:grpSp>
        <p:nvGrpSpPr>
          <p:cNvPr id="14" name="Gruppo 65"/>
          <p:cNvGrpSpPr/>
          <p:nvPr/>
        </p:nvGrpSpPr>
        <p:grpSpPr>
          <a:xfrm>
            <a:off x="4601505" y="4984425"/>
            <a:ext cx="2016224" cy="360040"/>
            <a:chOff x="6255695" y="295350"/>
            <a:chExt cx="2742492" cy="557910"/>
          </a:xfrm>
        </p:grpSpPr>
        <p:sp>
          <p:nvSpPr>
            <p:cNvPr id="15" name="Rettangolo 14"/>
            <p:cNvSpPr/>
            <p:nvPr/>
          </p:nvSpPr>
          <p:spPr>
            <a:xfrm>
              <a:off x="6255695" y="295350"/>
              <a:ext cx="2742492" cy="557910"/>
            </a:xfrm>
            <a:prstGeom prst="rect">
              <a:avLst/>
            </a:prstGeom>
            <a:solidFill>
              <a:srgbClr val="0000CC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ettangolo 15"/>
            <p:cNvSpPr/>
            <p:nvPr/>
          </p:nvSpPr>
          <p:spPr>
            <a:xfrm>
              <a:off x="6255695" y="295350"/>
              <a:ext cx="2742492" cy="5579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6000" tIns="73152" rIns="36000" bIns="73152" numCol="1" spcCol="1270" anchor="ctr" anchorCtr="0">
              <a:normAutofit/>
            </a:bodyPr>
            <a:lstStyle/>
            <a:p>
              <a:pPr lvl="0" algn="ctr" defTabSz="800100">
                <a:lnSpc>
                  <a:spcPts val="16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it-IT" sz="1600" b="1" dirty="0" smtClean="0"/>
                <a:t>Output</a:t>
              </a:r>
              <a:endParaRPr lang="it-IT" sz="1600" b="1" kern="1200" dirty="0"/>
            </a:p>
          </p:txBody>
        </p:sp>
      </p:grpSp>
      <p:sp>
        <p:nvSpPr>
          <p:cNvPr id="17" name="Rettangolo arrotondato 16"/>
          <p:cNvSpPr/>
          <p:nvPr/>
        </p:nvSpPr>
        <p:spPr bwMode="auto">
          <a:xfrm>
            <a:off x="3080792" y="5373216"/>
            <a:ext cx="5310590" cy="1008112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ts val="1700"/>
              </a:lnSpc>
            </a:pPr>
            <a:r>
              <a:rPr lang="it-IT" sz="1500" b="1" dirty="0" smtClean="0">
                <a:solidFill>
                  <a:srgbClr val="000066"/>
                </a:solidFill>
              </a:rPr>
              <a:t>Predisporre</a:t>
            </a:r>
            <a:r>
              <a:rPr lang="it-IT" sz="1500" b="1" smtClean="0">
                <a:solidFill>
                  <a:srgbClr val="000066"/>
                </a:solidFill>
              </a:rPr>
              <a:t>, entro </a:t>
            </a:r>
            <a:r>
              <a:rPr lang="it-IT" sz="1500" b="1" dirty="0" smtClean="0">
                <a:solidFill>
                  <a:srgbClr val="000066"/>
                </a:solidFill>
              </a:rPr>
              <a:t>la fine di giugno, una serie di interventi normativi </a:t>
            </a:r>
            <a:r>
              <a:rPr lang="it-IT" sz="1500" b="1" u="sng" dirty="0" smtClean="0">
                <a:solidFill>
                  <a:srgbClr val="000066"/>
                </a:solidFill>
              </a:rPr>
              <a:t>(pacchetto </a:t>
            </a:r>
            <a:r>
              <a:rPr lang="it-IT" sz="1500" b="1" u="sng" smtClean="0">
                <a:solidFill>
                  <a:srgbClr val="000066"/>
                </a:solidFill>
              </a:rPr>
              <a:t>decreti DigItalia</a:t>
            </a:r>
            <a:r>
              <a:rPr lang="it-IT" sz="1500" b="1" u="sng" dirty="0" smtClean="0">
                <a:solidFill>
                  <a:srgbClr val="000066"/>
                </a:solidFill>
              </a:rPr>
              <a:t>) </a:t>
            </a:r>
            <a:r>
              <a:rPr lang="it-IT" sz="1500" b="1" dirty="0" smtClean="0">
                <a:solidFill>
                  <a:srgbClr val="000066"/>
                </a:solidFill>
              </a:rPr>
              <a:t>che costituiranno, insieme ai progetti operativi, la strategia dell’Agenda Digitale italiana</a:t>
            </a:r>
            <a:endParaRPr kumimoji="1" lang="it-IT" sz="1500" b="1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grpSp>
        <p:nvGrpSpPr>
          <p:cNvPr id="18" name="Gruppo 65"/>
          <p:cNvGrpSpPr/>
          <p:nvPr/>
        </p:nvGrpSpPr>
        <p:grpSpPr>
          <a:xfrm>
            <a:off x="4049688" y="1642922"/>
            <a:ext cx="2592288" cy="633950"/>
            <a:chOff x="6255695" y="295350"/>
            <a:chExt cx="2742492" cy="557910"/>
          </a:xfrm>
        </p:grpSpPr>
        <p:sp>
          <p:nvSpPr>
            <p:cNvPr id="19" name="Rettangolo 18"/>
            <p:cNvSpPr/>
            <p:nvPr/>
          </p:nvSpPr>
          <p:spPr>
            <a:xfrm>
              <a:off x="6255695" y="295350"/>
              <a:ext cx="2742492" cy="557910"/>
            </a:xfrm>
            <a:prstGeom prst="rect">
              <a:avLst/>
            </a:prstGeom>
            <a:solidFill>
              <a:srgbClr val="0000CC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ettangolo 19"/>
            <p:cNvSpPr/>
            <p:nvPr/>
          </p:nvSpPr>
          <p:spPr>
            <a:xfrm>
              <a:off x="6255695" y="295350"/>
              <a:ext cx="2742492" cy="5579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6000" tIns="73152" rIns="36000" bIns="73152" numCol="1" spcCol="1270" anchor="ctr" anchorCtr="0">
              <a:normAutofit/>
            </a:bodyPr>
            <a:lstStyle/>
            <a:p>
              <a:pPr lvl="0" algn="ctr" defTabSz="800100">
                <a:lnSpc>
                  <a:spcPts val="16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it-IT" sz="1600" b="1" smtClean="0"/>
                <a:t>Le sei aree dell’Agenda Digitale Italiana</a:t>
              </a:r>
              <a:endParaRPr lang="it-IT" sz="1600" b="1" kern="1200" dirty="0"/>
            </a:p>
          </p:txBody>
        </p:sp>
      </p:grpSp>
      <p:sp>
        <p:nvSpPr>
          <p:cNvPr id="22" name="Freccia in giù 21"/>
          <p:cNvSpPr/>
          <p:nvPr/>
        </p:nvSpPr>
        <p:spPr bwMode="auto">
          <a:xfrm rot="16200000">
            <a:off x="2776633" y="2509024"/>
            <a:ext cx="863978" cy="543692"/>
          </a:xfrm>
          <a:prstGeom prst="downArrow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it-IT" sz="14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charset="0"/>
            </a:endParaRPr>
          </a:p>
        </p:txBody>
      </p:sp>
      <p:sp>
        <p:nvSpPr>
          <p:cNvPr id="23" name="Freccia in giù 22"/>
          <p:cNvSpPr/>
          <p:nvPr/>
        </p:nvSpPr>
        <p:spPr bwMode="auto">
          <a:xfrm rot="16200000">
            <a:off x="2786158" y="4381089"/>
            <a:ext cx="863978" cy="543692"/>
          </a:xfrm>
          <a:prstGeom prst="downArrow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it-IT" sz="14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charset="0"/>
            </a:endParaRPr>
          </a:p>
        </p:txBody>
      </p:sp>
      <p:sp>
        <p:nvSpPr>
          <p:cNvPr id="25" name="Rettangolo 24"/>
          <p:cNvSpPr/>
          <p:nvPr/>
        </p:nvSpPr>
        <p:spPr>
          <a:xfrm>
            <a:off x="272480" y="4221088"/>
            <a:ext cx="2592288" cy="1438855"/>
          </a:xfrm>
          <a:prstGeom prst="rect">
            <a:avLst/>
          </a:prstGeom>
          <a:solidFill>
            <a:schemeClr val="accent6">
              <a:lumMod val="90000"/>
            </a:schemeClr>
          </a:solidFill>
          <a:ln w="25400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 algn="l">
              <a:lnSpc>
                <a:spcPts val="1700"/>
              </a:lnSpc>
              <a:spcBef>
                <a:spcPts val="300"/>
              </a:spcBef>
              <a:buFont typeface="Wingdings" pitchFamily="2" charset="2"/>
              <a:buChar char="§"/>
            </a:pPr>
            <a:r>
              <a:rPr lang="it-IT" sz="1500" b="1" smtClean="0">
                <a:solidFill>
                  <a:srgbClr val="000066"/>
                </a:solidFill>
              </a:rPr>
              <a:t>50% pop. con acquisti </a:t>
            </a:r>
            <a:r>
              <a:rPr lang="it-IT" sz="1500" b="1" dirty="0" smtClean="0">
                <a:solidFill>
                  <a:srgbClr val="000066"/>
                </a:solidFill>
              </a:rPr>
              <a:t>online entro il 2015.</a:t>
            </a:r>
          </a:p>
          <a:p>
            <a:pPr marL="180975" indent="-180975" algn="l">
              <a:lnSpc>
                <a:spcPts val="1700"/>
              </a:lnSpc>
              <a:spcBef>
                <a:spcPts val="300"/>
              </a:spcBef>
              <a:buFont typeface="Wingdings" pitchFamily="2" charset="2"/>
              <a:buChar char="§"/>
            </a:pPr>
            <a:r>
              <a:rPr lang="it-IT" sz="1500" b="1" smtClean="0">
                <a:solidFill>
                  <a:srgbClr val="000066"/>
                </a:solidFill>
              </a:rPr>
              <a:t>il </a:t>
            </a:r>
            <a:r>
              <a:rPr lang="it-IT" sz="1500" b="1" dirty="0" smtClean="0">
                <a:solidFill>
                  <a:srgbClr val="000066"/>
                </a:solidFill>
              </a:rPr>
              <a:t>33% delle </a:t>
            </a:r>
            <a:r>
              <a:rPr lang="it-IT" sz="1500" b="1" smtClean="0">
                <a:solidFill>
                  <a:srgbClr val="000066"/>
                </a:solidFill>
              </a:rPr>
              <a:t>PMI dovreb-be effettuare vendite/ acquisti </a:t>
            </a:r>
            <a:r>
              <a:rPr lang="it-IT" sz="1500" b="1" dirty="0" smtClean="0">
                <a:solidFill>
                  <a:srgbClr val="000066"/>
                </a:solidFill>
              </a:rPr>
              <a:t>online entro il 2015.</a:t>
            </a:r>
            <a:endParaRPr lang="it-IT" sz="1500" b="1" dirty="0">
              <a:solidFill>
                <a:srgbClr val="000066"/>
              </a:solidFill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7977336" y="4165584"/>
            <a:ext cx="1872208" cy="837904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25400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wrap="square" tIns="72000" bIns="72000">
            <a:spAutoFit/>
          </a:bodyPr>
          <a:lstStyle/>
          <a:p>
            <a:pPr algn="l">
              <a:lnSpc>
                <a:spcPts val="1800"/>
              </a:lnSpc>
              <a:spcBef>
                <a:spcPts val="300"/>
              </a:spcBef>
            </a:pPr>
            <a:r>
              <a:rPr lang="it-IT" b="1" dirty="0" smtClean="0">
                <a:solidFill>
                  <a:srgbClr val="000066"/>
                </a:solidFill>
              </a:rPr>
              <a:t>Realizzare il Piano Nazionale </a:t>
            </a:r>
            <a:r>
              <a:rPr lang="it-IT" b="1" smtClean="0">
                <a:solidFill>
                  <a:srgbClr val="000066"/>
                </a:solidFill>
              </a:rPr>
              <a:t>Smart Communities </a:t>
            </a:r>
            <a:endParaRPr lang="it-IT" b="1" dirty="0" smtClean="0">
              <a:solidFill>
                <a:srgbClr val="000066"/>
              </a:solidFill>
            </a:endParaRPr>
          </a:p>
        </p:txBody>
      </p:sp>
      <p:sp>
        <p:nvSpPr>
          <p:cNvPr id="27" name="Freccia in giù 26"/>
          <p:cNvSpPr/>
          <p:nvPr/>
        </p:nvSpPr>
        <p:spPr bwMode="auto">
          <a:xfrm rot="5400000">
            <a:off x="7148148" y="4321616"/>
            <a:ext cx="863978" cy="578374"/>
          </a:xfrm>
          <a:prstGeom prst="downArrow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it-IT" sz="14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charset="0"/>
            </a:endParaRPr>
          </a:p>
        </p:txBody>
      </p:sp>
      <p:sp>
        <p:nvSpPr>
          <p:cNvPr id="29" name="Freccia in giù 28"/>
          <p:cNvSpPr/>
          <p:nvPr/>
        </p:nvSpPr>
        <p:spPr bwMode="auto">
          <a:xfrm rot="5400000">
            <a:off x="7148148" y="2491683"/>
            <a:ext cx="863978" cy="578374"/>
          </a:xfrm>
          <a:prstGeom prst="downArrow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it-IT" sz="14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charset="0"/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7707274" y="2196093"/>
            <a:ext cx="2176947" cy="1169551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180975" indent="-180975" algn="l">
              <a:buFont typeface="Wingdings" pitchFamily="2" charset="2"/>
              <a:buChar char="q"/>
              <a:tabLst>
                <a:tab pos="0" algn="l"/>
              </a:tabLst>
            </a:pPr>
            <a:r>
              <a:rPr lang="it-IT" b="1" smtClean="0">
                <a:solidFill>
                  <a:srgbClr val="000066"/>
                </a:solidFill>
              </a:rPr>
              <a:t>Implementaz. CAD </a:t>
            </a:r>
          </a:p>
          <a:p>
            <a:pPr marL="180975" indent="-180975" algn="l">
              <a:buFont typeface="Wingdings" pitchFamily="2" charset="2"/>
              <a:buChar char="q"/>
              <a:tabLst>
                <a:tab pos="0" algn="l"/>
              </a:tabLst>
            </a:pPr>
            <a:r>
              <a:rPr lang="it-IT" b="1" smtClean="0">
                <a:solidFill>
                  <a:srgbClr val="000066"/>
                </a:solidFill>
              </a:rPr>
              <a:t>Pagamenti elettronici </a:t>
            </a:r>
          </a:p>
          <a:p>
            <a:pPr marL="180975" indent="-180975" algn="l">
              <a:buFont typeface="Wingdings" pitchFamily="2" charset="2"/>
              <a:buChar char="q"/>
              <a:tabLst>
                <a:tab pos="0" algn="l"/>
              </a:tabLst>
            </a:pPr>
            <a:r>
              <a:rPr lang="it-IT" b="1" smtClean="0">
                <a:solidFill>
                  <a:srgbClr val="000066"/>
                </a:solidFill>
              </a:rPr>
              <a:t>Identità </a:t>
            </a:r>
            <a:r>
              <a:rPr lang="it-IT" b="1" dirty="0" smtClean="0">
                <a:solidFill>
                  <a:srgbClr val="000066"/>
                </a:solidFill>
              </a:rPr>
              <a:t>online</a:t>
            </a:r>
          </a:p>
          <a:p>
            <a:pPr marL="180975" indent="-180975" algn="l">
              <a:buFont typeface="Wingdings" pitchFamily="2" charset="2"/>
              <a:buChar char="q"/>
              <a:tabLst>
                <a:tab pos="0" algn="l"/>
              </a:tabLst>
            </a:pPr>
            <a:r>
              <a:rPr lang="it-IT" b="1" smtClean="0">
                <a:solidFill>
                  <a:srgbClr val="000066"/>
                </a:solidFill>
              </a:rPr>
              <a:t>Reti </a:t>
            </a:r>
            <a:r>
              <a:rPr lang="it-IT" b="1" dirty="0" smtClean="0">
                <a:solidFill>
                  <a:srgbClr val="000066"/>
                </a:solidFill>
              </a:rPr>
              <a:t>Paese</a:t>
            </a:r>
          </a:p>
          <a:p>
            <a:pPr>
              <a:tabLst>
                <a:tab pos="0" algn="l"/>
              </a:tabLst>
            </a:pPr>
            <a:r>
              <a:rPr lang="it-IT" b="1" i="1" smtClean="0">
                <a:solidFill>
                  <a:srgbClr val="000066"/>
                </a:solidFill>
              </a:rPr>
              <a:t>switch </a:t>
            </a:r>
            <a:r>
              <a:rPr lang="it-IT" b="1" i="1" dirty="0" smtClean="0">
                <a:solidFill>
                  <a:srgbClr val="000066"/>
                </a:solidFill>
              </a:rPr>
              <a:t>off?</a:t>
            </a:r>
            <a:endParaRPr lang="it-IT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2007">
  <a:themeElements>
    <a:clrScheme name="">
      <a:dk1>
        <a:srgbClr val="0000FF"/>
      </a:dk1>
      <a:lt1>
        <a:srgbClr val="FFFFFF"/>
      </a:lt1>
      <a:dk2>
        <a:srgbClr val="0000FF"/>
      </a:dk2>
      <a:lt2>
        <a:srgbClr val="010000"/>
      </a:lt2>
      <a:accent1>
        <a:srgbClr val="CCECFF"/>
      </a:accent1>
      <a:accent2>
        <a:srgbClr val="FFFFCC"/>
      </a:accent2>
      <a:accent3>
        <a:srgbClr val="FFFFFF"/>
      </a:accent3>
      <a:accent4>
        <a:srgbClr val="0000DA"/>
      </a:accent4>
      <a:accent5>
        <a:srgbClr val="E2F4FF"/>
      </a:accent5>
      <a:accent6>
        <a:srgbClr val="E7E7B9"/>
      </a:accent6>
      <a:hlink>
        <a:srgbClr val="FF9966"/>
      </a:hlink>
      <a:folHlink>
        <a:srgbClr val="FFFFCC"/>
      </a:folHlink>
    </a:clrScheme>
    <a:fontScheme name="Template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400" b="0" i="0" u="none" strike="noStrike" cap="none" normalizeH="0" baseline="0" smtClean="0">
            <a:ln>
              <a:noFill/>
            </a:ln>
            <a:solidFill>
              <a:srgbClr val="0000CC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400" b="0" i="0" u="none" strike="noStrike" cap="none" normalizeH="0" baseline="0" smtClean="0">
            <a:ln>
              <a:noFill/>
            </a:ln>
            <a:solidFill>
              <a:srgbClr val="0000CC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plate 2007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007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2007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2007</Template>
  <TotalTime>20852</TotalTime>
  <Words>1174</Words>
  <Application>Microsoft Office PowerPoint</Application>
  <PresentationFormat>A4 (21x29,7 cm)</PresentationFormat>
  <Paragraphs>232</Paragraphs>
  <Slides>12</Slides>
  <Notes>12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Template 2007</vt:lpstr>
      <vt:lpstr>Presentazione standard di PowerPoint</vt:lpstr>
      <vt:lpstr>Tre ambiti di intervento per le tecnolgie dell’innovazione</vt:lpstr>
      <vt:lpstr>Le principali evoluzioni normative del 2012 </vt:lpstr>
      <vt:lpstr>Presentazione standard di PowerPoint</vt:lpstr>
      <vt:lpstr>Presentazione standard di PowerPoint</vt:lpstr>
      <vt:lpstr>Smart Cities: il contesto nazionale</vt:lpstr>
      <vt:lpstr>La programmazione dei fondi FESR (2007-2013)</vt:lpstr>
      <vt:lpstr>Presentazione standard di PowerPoint</vt:lpstr>
      <vt:lpstr>L’Agenda Digitale</vt:lpstr>
      <vt:lpstr>I contributi all’Agenda Digitale </vt:lpstr>
      <vt:lpstr>Dall’Agenda Digitale alle Agende Digitali</vt:lpstr>
      <vt:lpstr>Presentazione standard di PowerPoint</vt:lpstr>
    </vt:vector>
  </TitlesOfParts>
  <Company>NetConsulting Srl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0</dc:title>
  <dc:creator>Roberto Azzano</dc:creator>
  <cp:lastModifiedBy>Roberto Azzano</cp:lastModifiedBy>
  <cp:revision>2063</cp:revision>
  <cp:lastPrinted>2012-05-15T17:04:32Z</cp:lastPrinted>
  <dcterms:created xsi:type="dcterms:W3CDTF">2007-03-27T11:12:01Z</dcterms:created>
  <dcterms:modified xsi:type="dcterms:W3CDTF">2012-05-16T08:12:37Z</dcterms:modified>
</cp:coreProperties>
</file>