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90" r:id="rId6"/>
  </p:sldMasterIdLst>
  <p:notesMasterIdLst>
    <p:notesMasterId r:id="rId18"/>
  </p:notesMasterIdLst>
  <p:handoutMasterIdLst>
    <p:handoutMasterId r:id="rId19"/>
  </p:handoutMasterIdLst>
  <p:sldIdLst>
    <p:sldId id="295" r:id="rId7"/>
    <p:sldId id="427" r:id="rId8"/>
    <p:sldId id="408" r:id="rId9"/>
    <p:sldId id="410" r:id="rId10"/>
    <p:sldId id="422" r:id="rId11"/>
    <p:sldId id="423" r:id="rId12"/>
    <p:sldId id="428" r:id="rId13"/>
    <p:sldId id="412" r:id="rId14"/>
    <p:sldId id="425" r:id="rId15"/>
    <p:sldId id="402" r:id="rId16"/>
    <p:sldId id="426" r:id="rId17"/>
  </p:sldIdLst>
  <p:sldSz cx="9144000" cy="6858000" type="screen4x3"/>
  <p:notesSz cx="6723063" cy="9853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tti Christian" initials="LC" lastIdx="3" clrIdx="0"/>
  <p:cmAuthor id="1" name="Andreas" initials="Andrea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1"/>
    <a:srgbClr val="E32119"/>
    <a:srgbClr val="CF1917"/>
    <a:srgbClr val="595959"/>
    <a:srgbClr val="C0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30" autoAdjust="0"/>
    <p:restoredTop sz="92831" autoAdjust="0"/>
  </p:normalViewPr>
  <p:slideViewPr>
    <p:cSldViewPr snapToGrid="0" snapToObjects="1">
      <p:cViewPr>
        <p:scale>
          <a:sx n="75" d="100"/>
          <a:sy n="75" d="100"/>
        </p:scale>
        <p:origin x="-3396" y="-100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634" y="-96"/>
      </p:cViewPr>
      <p:guideLst>
        <p:guide orient="horz" pos="3103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3062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3D153DAC-FE24-4F72-9645-2FDE5714D9E3}" type="datetime1">
              <a:rPr lang="it-IT"/>
              <a:pPr>
                <a:defRPr/>
              </a:pPr>
              <a:t>14/02/2014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3063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8413" y="9359900"/>
            <a:ext cx="2913062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D7B4A272-07DD-420D-A67D-70482AE9F7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22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3062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A8E03274-A3D9-44E0-B6AF-F7F090772218}" type="datetime1">
              <a:rPr lang="it-IT"/>
              <a:pPr>
                <a:defRPr/>
              </a:pPr>
              <a:t>14/02/2014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679950"/>
            <a:ext cx="5378450" cy="4433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3063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413" y="9359900"/>
            <a:ext cx="2913062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33CC6E37-74FD-45F4-AA26-41EDFB3404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02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Geneva" pitchFamily="-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en-US" smtClean="0">
              <a:latin typeface="Arial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6338" indent="-283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827" indent="-2265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5958" indent="-2265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9089" indent="-2265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2220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5351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8482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51613" indent="-226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B7384C-6C61-4E98-B8EC-C74E4DFCBA88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6CE5C-7584-4F4A-BE28-42D863043CA4}" type="datetimeFigureOut">
              <a:rPr lang="it-IT" smtClean="0"/>
              <a:t>14/02/2014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105FE5-4928-4696-8938-B4B01F4932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0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706688"/>
            <a:ext cx="7772400" cy="577850"/>
          </a:xfrm>
        </p:spPr>
        <p:txBody>
          <a:bodyPr/>
          <a:lstStyle>
            <a:lvl1pPr algn="l">
              <a:defRPr sz="2800">
                <a:solidFill>
                  <a:srgbClr val="008000"/>
                </a:solidFill>
              </a:defRPr>
            </a:lvl1pPr>
          </a:lstStyle>
          <a:p>
            <a:pPr lvl="0"/>
            <a:endParaRPr lang="fr-FR" noProof="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30250" y="4437063"/>
            <a:ext cx="6408738" cy="14398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5191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997E-73A1-4017-BD0B-6A3E96124A1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476D-7DF9-4269-AAE4-F959AD820C4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58875"/>
            <a:ext cx="40989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158875"/>
            <a:ext cx="41005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21E2-55FF-4756-9FFB-49A0575F356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C1BD-287E-4E52-8F30-D27030F0542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7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45B2-AE42-4E51-833C-8853FBA31F4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0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AA44-E9A8-493E-860B-5FE91ED3AAE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6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E81A-7ADC-4E02-AAAF-403AAF3836D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5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1396-D6FA-46AA-BF6F-ECE625FD69F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testo_sottotitolo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3971499" y="491505"/>
            <a:ext cx="485592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3971499" y="265730"/>
            <a:ext cx="4855927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350000" y="1033200"/>
            <a:ext cx="7395538" cy="314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it-IT" sz="18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1"/>
          </p:nvPr>
        </p:nvSpPr>
        <p:spPr>
          <a:xfrm>
            <a:off x="1349375" y="1609725"/>
            <a:ext cx="7396163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b="1" kern="0" dirty="0" smtClean="0">
                <a:solidFill>
                  <a:srgbClr val="E32119"/>
                </a:solidFill>
                <a:latin typeface="Arial"/>
                <a:ea typeface="+mn-ea"/>
                <a:cs typeface="Arial"/>
              </a:defRPr>
            </a:lvl1pPr>
            <a:lvl2pPr marL="342900" indent="-34290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725488" indent="-34290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EADD-174A-448C-B2FE-FD72D05F69A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4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84150"/>
            <a:ext cx="2105025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4150"/>
            <a:ext cx="6167437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06EA-80D5-4FE7-8529-ABF9C4ADCFC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55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184150"/>
            <a:ext cx="525780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158875"/>
            <a:ext cx="8351837" cy="52562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7A59-16B6-4532-B8BC-CC7E8BF7B0F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350000" y="1609200"/>
            <a:ext cx="7395538" cy="365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Fare clic per modificare stili del testo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3"/>
          </p:nvPr>
        </p:nvSpPr>
        <p:spPr>
          <a:xfrm>
            <a:off x="1350000" y="1033200"/>
            <a:ext cx="7395538" cy="40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cap="all" baseline="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 cap="all" baseline="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 cap="all" baseline="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 cap="all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</a:t>
            </a:r>
            <a:endParaRPr lang="it-IT" dirty="0"/>
          </a:p>
        </p:txBody>
      </p:sp>
      <p:sp>
        <p:nvSpPr>
          <p:cNvPr id="12" name="Segnaposto contenuto 8"/>
          <p:cNvSpPr>
            <a:spLocks noGrp="1"/>
          </p:cNvSpPr>
          <p:nvPr>
            <p:ph sz="quarter" idx="14"/>
          </p:nvPr>
        </p:nvSpPr>
        <p:spPr>
          <a:xfrm>
            <a:off x="3848669" y="491505"/>
            <a:ext cx="497875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13" name="Segnaposto contenuto 6"/>
          <p:cNvSpPr>
            <a:spLocks noGrp="1"/>
          </p:cNvSpPr>
          <p:nvPr>
            <p:ph sz="quarter" idx="15"/>
          </p:nvPr>
        </p:nvSpPr>
        <p:spPr>
          <a:xfrm>
            <a:off x="3848669" y="265730"/>
            <a:ext cx="4978757" cy="22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>
            <a:spLocks noChangeArrowheads="1"/>
          </p:cNvSpPr>
          <p:nvPr userDrawn="1"/>
        </p:nvSpPr>
        <p:spPr bwMode="auto">
          <a:xfrm>
            <a:off x="2278063" y="4398963"/>
            <a:ext cx="1801812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3" name="Rettangolo arrotondato 2"/>
          <p:cNvSpPr>
            <a:spLocks noChangeArrowheads="1"/>
          </p:cNvSpPr>
          <p:nvPr userDrawn="1"/>
        </p:nvSpPr>
        <p:spPr bwMode="auto">
          <a:xfrm>
            <a:off x="4152900" y="4398963"/>
            <a:ext cx="1801813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4" name="Rettangolo arrotondato 3"/>
          <p:cNvSpPr>
            <a:spLocks noChangeArrowheads="1"/>
          </p:cNvSpPr>
          <p:nvPr userDrawn="1"/>
        </p:nvSpPr>
        <p:spPr bwMode="auto">
          <a:xfrm>
            <a:off x="6019800" y="4413250"/>
            <a:ext cx="2700338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Rettangolo arrotondato 4"/>
          <p:cNvSpPr>
            <a:spLocks noChangeArrowheads="1"/>
          </p:cNvSpPr>
          <p:nvPr userDrawn="1"/>
        </p:nvSpPr>
        <p:spPr bwMode="auto">
          <a:xfrm>
            <a:off x="449263" y="4387850"/>
            <a:ext cx="1743075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Rettangolo arrotondato 5"/>
          <p:cNvSpPr>
            <a:spLocks noChangeArrowheads="1"/>
          </p:cNvSpPr>
          <p:nvPr userDrawn="1"/>
        </p:nvSpPr>
        <p:spPr bwMode="auto">
          <a:xfrm>
            <a:off x="2951163" y="2520950"/>
            <a:ext cx="1649412" cy="10906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Rettangolo arrotondato 6"/>
          <p:cNvSpPr>
            <a:spLocks noChangeArrowheads="1"/>
          </p:cNvSpPr>
          <p:nvPr userDrawn="1"/>
        </p:nvSpPr>
        <p:spPr bwMode="auto">
          <a:xfrm>
            <a:off x="4738688" y="2520950"/>
            <a:ext cx="1674812" cy="10906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 userDrawn="1"/>
        </p:nvSpPr>
        <p:spPr bwMode="auto">
          <a:xfrm>
            <a:off x="6550025" y="2506663"/>
            <a:ext cx="1674813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9" name="Rettangolo arrotondato 8"/>
          <p:cNvSpPr>
            <a:spLocks noChangeArrowheads="1"/>
          </p:cNvSpPr>
          <p:nvPr userDrawn="1"/>
        </p:nvSpPr>
        <p:spPr bwMode="auto">
          <a:xfrm>
            <a:off x="1041400" y="2522538"/>
            <a:ext cx="1743075" cy="1092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0" name="Picture 2" descr="C:\Users\iannicelli\Desktop\slide prodotti\012_AW139_LR.jpg"/>
          <p:cNvPicPr>
            <a:picLocks noChangeAspect="1" noChangeArrowheads="1"/>
          </p:cNvPicPr>
          <p:nvPr userDrawn="1"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031620" y="2025121"/>
            <a:ext cx="1784507" cy="123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3" descr="C:\Users\iannicelli\Desktop\slide prodotti\039_JV-5_LR.jpg"/>
          <p:cNvPicPr>
            <a:picLocks noChangeAspect="1" noChangeArrowheads="1"/>
          </p:cNvPicPr>
          <p:nvPr userDrawn="1"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49749" y="3943790"/>
            <a:ext cx="1742737" cy="115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4" descr="C:\Users\iannicelli\Desktop\slide prodotti\118_C4I_operations_room_LR.jpg"/>
          <p:cNvPicPr>
            <a:picLocks noChangeAspect="1" noChangeArrowheads="1"/>
          </p:cNvPicPr>
          <p:nvPr userDrawn="1"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278280" y="3943790"/>
            <a:ext cx="1802106" cy="116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5" descr="C:\Users\iannicelli\Desktop\slide prodotti\159_Eurofighter_Typhoon__LR.jpg"/>
          <p:cNvPicPr>
            <a:picLocks noChangeAspect="1" noChangeArrowheads="1"/>
          </p:cNvPicPr>
          <p:nvPr userDrawn="1"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2950805" y="2025121"/>
            <a:ext cx="1649142" cy="123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6" descr="C:\Users\iannicelli\Desktop\slide prodotti\180_Boeing_787_Dreamliner_LR.jpg"/>
          <p:cNvPicPr>
            <a:picLocks noChangeAspect="1" noChangeArrowheads="1"/>
          </p:cNvPicPr>
          <p:nvPr userDrawn="1"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6557680" y="2006384"/>
            <a:ext cx="1659030" cy="12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8" descr="C:\Users\iannicelli\Desktop\slide prodotti\212_M-346_LR.jpg"/>
          <p:cNvPicPr>
            <a:picLocks noChangeAspect="1" noChangeArrowheads="1"/>
          </p:cNvPicPr>
          <p:nvPr userDrawn="1"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4738172" y="2006384"/>
            <a:ext cx="1675497" cy="1255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51" descr="C:\Documents and Settings\biondig\Desktop\203_COSMO-SkyMed Constellation_LR.jpg"/>
          <p:cNvPicPr>
            <a:picLocks noChangeAspect="1" noChangeArrowheads="1"/>
          </p:cNvPicPr>
          <p:nvPr userDrawn="1"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4164979" y="3943791"/>
            <a:ext cx="1778250" cy="116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" name="Gruppo 18"/>
          <p:cNvGrpSpPr>
            <a:grpSpLocks/>
          </p:cNvGrpSpPr>
          <p:nvPr userDrawn="1"/>
        </p:nvGrpSpPr>
        <p:grpSpPr bwMode="auto">
          <a:xfrm>
            <a:off x="6019800" y="3944938"/>
            <a:ext cx="2700338" cy="1168400"/>
            <a:chOff x="6503899" y="4346089"/>
            <a:chExt cx="2797250" cy="1210165"/>
          </a:xfrm>
        </p:grpSpPr>
        <p:pic>
          <p:nvPicPr>
            <p:cNvPr id="18" name="Immagine 17" descr="Erica_PLUS.jpg"/>
            <p:cNvPicPr>
              <a:picLocks noChangeAspect="1"/>
            </p:cNvPicPr>
            <p:nvPr/>
          </p:nvPicPr>
          <p:blipFill>
            <a:blip r:embed="rId9" cstate="email">
              <a:extLst/>
            </a:blip>
            <a:srcRect/>
            <a:stretch>
              <a:fillRect/>
            </a:stretch>
          </p:blipFill>
          <p:spPr bwMode="auto">
            <a:xfrm>
              <a:off x="7193794" y="4346089"/>
              <a:ext cx="2107355" cy="12101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9" name="Immagine 18" descr="EOST_46.jpg"/>
            <p:cNvPicPr>
              <a:picLocks noChangeAspect="1"/>
            </p:cNvPicPr>
            <p:nvPr/>
          </p:nvPicPr>
          <p:blipFill>
            <a:blip r:embed="rId10" cstate="email">
              <a:extLst/>
            </a:blip>
            <a:srcRect/>
            <a:stretch>
              <a:fillRect/>
            </a:stretch>
          </p:blipFill>
          <p:spPr bwMode="auto">
            <a:xfrm>
              <a:off x="6503899" y="4346089"/>
              <a:ext cx="1057763" cy="12101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0" name="CasellaDiTesto 2"/>
          <p:cNvSpPr txBox="1">
            <a:spLocks noChangeArrowheads="1"/>
          </p:cNvSpPr>
          <p:nvPr userDrawn="1"/>
        </p:nvSpPr>
        <p:spPr bwMode="auto">
          <a:xfrm>
            <a:off x="449263" y="5159375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    EUROFIGHTER</a:t>
            </a:r>
          </a:p>
        </p:txBody>
      </p:sp>
      <p:sp>
        <p:nvSpPr>
          <p:cNvPr id="21" name="CasellaDiTesto 10"/>
          <p:cNvSpPr txBox="1">
            <a:spLocks noChangeArrowheads="1"/>
          </p:cNvSpPr>
          <p:nvPr userDrawn="1"/>
        </p:nvSpPr>
        <p:spPr bwMode="auto">
          <a:xfrm>
            <a:off x="6019800" y="5159375"/>
            <a:ext cx="2700338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GIMBALS &amp; THERMAL IMAGERS</a:t>
            </a:r>
          </a:p>
        </p:txBody>
      </p:sp>
      <p:sp>
        <p:nvSpPr>
          <p:cNvPr id="22" name="CasellaDiTesto 15"/>
          <p:cNvSpPr txBox="1">
            <a:spLocks noChangeArrowheads="1"/>
          </p:cNvSpPr>
          <p:nvPr userDrawn="1"/>
        </p:nvSpPr>
        <p:spPr bwMode="auto">
          <a:xfrm>
            <a:off x="2278063" y="5159375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ATC</a:t>
            </a:r>
          </a:p>
        </p:txBody>
      </p:sp>
      <p:sp>
        <p:nvSpPr>
          <p:cNvPr id="23" name="CasellaDiTesto 18"/>
          <p:cNvSpPr txBox="1">
            <a:spLocks noChangeArrowheads="1"/>
          </p:cNvSpPr>
          <p:nvPr userDrawn="1"/>
        </p:nvSpPr>
        <p:spPr bwMode="auto">
          <a:xfrm>
            <a:off x="4183063" y="5159375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KOSMO SKYMED</a:t>
            </a:r>
          </a:p>
        </p:txBody>
      </p:sp>
      <p:sp>
        <p:nvSpPr>
          <p:cNvPr id="24" name="CasellaDiTesto 20"/>
          <p:cNvSpPr txBox="1">
            <a:spLocks noChangeArrowheads="1"/>
          </p:cNvSpPr>
          <p:nvPr userDrawn="1"/>
        </p:nvSpPr>
        <p:spPr bwMode="auto">
          <a:xfrm>
            <a:off x="2951163" y="3289300"/>
            <a:ext cx="1649412" cy="325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 EUROFIGHTER</a:t>
            </a:r>
          </a:p>
        </p:txBody>
      </p:sp>
      <p:sp>
        <p:nvSpPr>
          <p:cNvPr id="25" name="CasellaDiTesto 21"/>
          <p:cNvSpPr txBox="1">
            <a:spLocks noChangeArrowheads="1"/>
          </p:cNvSpPr>
          <p:nvPr userDrawn="1"/>
        </p:nvSpPr>
        <p:spPr bwMode="auto">
          <a:xfrm>
            <a:off x="4705350" y="3289300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M-346</a:t>
            </a:r>
          </a:p>
        </p:txBody>
      </p:sp>
      <p:sp>
        <p:nvSpPr>
          <p:cNvPr id="26" name="CasellaDiTesto 22"/>
          <p:cNvSpPr txBox="1">
            <a:spLocks noChangeArrowheads="1"/>
          </p:cNvSpPr>
          <p:nvPr userDrawn="1"/>
        </p:nvSpPr>
        <p:spPr bwMode="auto">
          <a:xfrm>
            <a:off x="6515100" y="3289300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B787</a:t>
            </a:r>
          </a:p>
        </p:txBody>
      </p:sp>
      <p:sp>
        <p:nvSpPr>
          <p:cNvPr id="27" name="CasellaDiTesto 24"/>
          <p:cNvSpPr txBox="1">
            <a:spLocks noChangeArrowheads="1"/>
          </p:cNvSpPr>
          <p:nvPr userDrawn="1"/>
        </p:nvSpPr>
        <p:spPr bwMode="auto">
          <a:xfrm>
            <a:off x="1041400" y="3289300"/>
            <a:ext cx="1743075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>
                <a:solidFill>
                  <a:srgbClr val="C02321"/>
                </a:solidFill>
                <a:ea typeface="ＭＳ Ｐゴシック" charset="-128"/>
                <a:cs typeface="Arial" pitchFamily="34" charset="0"/>
              </a:rPr>
              <a:t>AW 139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nsaldoSTSCOLO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79388"/>
            <a:ext cx="12239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contenuto 8"/>
          <p:cNvSpPr>
            <a:spLocks noGrp="1"/>
          </p:cNvSpPr>
          <p:nvPr>
            <p:ph sz="quarter" idx="13"/>
          </p:nvPr>
        </p:nvSpPr>
        <p:spPr>
          <a:xfrm>
            <a:off x="3971499" y="491505"/>
            <a:ext cx="485592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5" name="Segnaposto contenuto 6"/>
          <p:cNvSpPr>
            <a:spLocks noGrp="1"/>
          </p:cNvSpPr>
          <p:nvPr>
            <p:ph sz="quarter" idx="12"/>
          </p:nvPr>
        </p:nvSpPr>
        <p:spPr>
          <a:xfrm>
            <a:off x="3971499" y="265730"/>
            <a:ext cx="4855927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350000" y="1033200"/>
            <a:ext cx="7395538" cy="314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it-IT" sz="18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4"/>
          </p:nvPr>
        </p:nvSpPr>
        <p:spPr>
          <a:xfrm>
            <a:off x="1349375" y="1706563"/>
            <a:ext cx="7396163" cy="4516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-53975"/>
            <a:ext cx="913765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 userDrawn="1"/>
        </p:nvCxnSpPr>
        <p:spPr>
          <a:xfrm>
            <a:off x="1473200" y="2017713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1473200" y="1489075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1473200" y="1489075"/>
            <a:ext cx="3344459" cy="52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800" b="1" i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10" name="Segnaposto contenuto 8"/>
          <p:cNvSpPr>
            <a:spLocks noGrp="1"/>
          </p:cNvSpPr>
          <p:nvPr>
            <p:ph sz="quarter" idx="11"/>
          </p:nvPr>
        </p:nvSpPr>
        <p:spPr>
          <a:xfrm>
            <a:off x="5109369" y="1504995"/>
            <a:ext cx="3613898" cy="5286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it-IT" sz="2000" i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412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 userDrawn="1"/>
        </p:nvCxnSpPr>
        <p:spPr>
          <a:xfrm>
            <a:off x="1473200" y="2017713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 userDrawn="1"/>
        </p:nvCxnSpPr>
        <p:spPr>
          <a:xfrm>
            <a:off x="1473200" y="1489075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8"/>
          <p:cNvSpPr>
            <a:spLocks noGrp="1"/>
          </p:cNvSpPr>
          <p:nvPr>
            <p:ph sz="quarter" idx="10"/>
          </p:nvPr>
        </p:nvSpPr>
        <p:spPr>
          <a:xfrm>
            <a:off x="1473200" y="1489075"/>
            <a:ext cx="7272338" cy="52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asellaDiTesto 8"/>
          <p:cNvSpPr txBox="1">
            <a:spLocks noChangeArrowheads="1"/>
          </p:cNvSpPr>
          <p:nvPr userDrawn="1"/>
        </p:nvSpPr>
        <p:spPr bwMode="auto">
          <a:xfrm>
            <a:off x="1887538" y="6405563"/>
            <a:ext cx="6945312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fld id="{A95A8993-6E5A-4EAB-99B0-2078F02EAC05}" type="slidenum">
              <a:rPr lang="it-IT" sz="1000" b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‹N›</a:t>
            </a:fld>
            <a:endParaRPr lang="it-IT" sz="1000" b="0">
              <a:solidFill>
                <a:srgbClr val="59595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 userDrawn="1"/>
        </p:nvSpPr>
        <p:spPr bwMode="auto">
          <a:xfrm>
            <a:off x="1887538" y="6405563"/>
            <a:ext cx="6945312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fld id="{F897B504-872A-4508-9796-7FCEA93093C1}" type="slidenum">
              <a:rPr lang="it-IT" sz="1000" b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‹N›</a:t>
            </a:fld>
            <a:endParaRPr lang="it-IT" sz="1000" b="0">
              <a:solidFill>
                <a:srgbClr val="59595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8" name="Picture 8" descr="AnsaldoSTSCOLOR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7175" y="179388"/>
            <a:ext cx="12239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3InSat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40688" y="333375"/>
            <a:ext cx="97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57" r:id="rId5"/>
    <p:sldLayoutId id="2147483660" r:id="rId6"/>
    <p:sldLayoutId id="2147483661" r:id="rId7"/>
    <p:sldLayoutId id="2147483662" r:id="rId8"/>
    <p:sldLayoutId id="2147483658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Geneva" pitchFamily="-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IFE_grey_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52513"/>
            <a:ext cx="91567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184150"/>
            <a:ext cx="5257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8875"/>
            <a:ext cx="8351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pic>
        <p:nvPicPr>
          <p:cNvPr id="3077" name="Picture 16" descr="unife_logo2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266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19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en-GB" b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08750"/>
            <a:ext cx="725487" cy="198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DC8120DC-C91C-4594-A317-841C572945CA}" type="slidenum">
              <a:rPr lang="en-GB" b="0"/>
              <a:pPr defTabSz="914400">
                <a:defRPr/>
              </a:pPr>
              <a:t>‹N›</a:t>
            </a:fld>
            <a:endParaRPr lang="en-GB" b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05575"/>
            <a:ext cx="4400550" cy="198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8458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008000"/>
        </a:buClr>
        <a:buSzPct val="11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n"/>
        <a:defRPr sz="12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l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l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l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l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l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12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8883" y="2658472"/>
            <a:ext cx="555466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3100"/>
            <a:endParaRPr lang="it-IT" sz="3200" dirty="0">
              <a:solidFill>
                <a:schemeClr val="bg1"/>
              </a:solidFill>
              <a:latin typeface="Arial Narrow" pitchFamily="34" charset="0"/>
            </a:endParaRPr>
          </a:p>
          <a:p>
            <a:pPr defTabSz="673100"/>
            <a:r>
              <a:rPr lang="en-GB" sz="3000" dirty="0" smtClean="0">
                <a:solidFill>
                  <a:schemeClr val="bg1"/>
                </a:solidFill>
                <a:latin typeface="Arial Narrow" pitchFamily="34" charset="0"/>
              </a:rPr>
              <a:t>Satellite-based solutions </a:t>
            </a:r>
            <a:r>
              <a:rPr lang="en-GB" sz="3000" b="0" dirty="0" smtClean="0">
                <a:solidFill>
                  <a:schemeClr val="bg1"/>
                </a:solidFill>
                <a:latin typeface="Arial Narrow" pitchFamily="34" charset="0"/>
              </a:rPr>
              <a:t>for Train       Control Systems</a:t>
            </a:r>
          </a:p>
          <a:p>
            <a:pPr defTabSz="673100"/>
            <a:endParaRPr lang="en-GB" sz="30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16" name="Picture 8" descr="AnsaldoSTSNEGATIVO co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149225"/>
            <a:ext cx="3456689" cy="24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81890"/>
            <a:ext cx="1625600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57" y="1412654"/>
            <a:ext cx="2477386" cy="17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72" y="3518647"/>
            <a:ext cx="7576341" cy="98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9600" y="4494937"/>
            <a:ext cx="539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European </a:t>
            </a:r>
            <a:r>
              <a:rPr lang="en-US" dirty="0"/>
              <a:t>Parliament, Brussels</a:t>
            </a:r>
            <a:endParaRPr lang="it-IT" dirty="0"/>
          </a:p>
          <a:p>
            <a:r>
              <a:rPr lang="en-US" dirty="0"/>
              <a:t> </a:t>
            </a:r>
            <a:r>
              <a:rPr lang="en-US" dirty="0" smtClean="0"/>
              <a:t>                    Tuesday</a:t>
            </a:r>
            <a:r>
              <a:rPr lang="en-US" dirty="0"/>
              <a:t>, 11 February </a:t>
            </a:r>
            <a:r>
              <a:rPr lang="en-US" dirty="0" smtClean="0"/>
              <a:t>2014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94714" y="6081890"/>
            <a:ext cx="367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Francesco Rispoli, Manager Satellite Technology</a:t>
            </a:r>
          </a:p>
          <a:p>
            <a:pPr algn="ctr"/>
            <a:r>
              <a:rPr lang="it-IT" sz="1200" dirty="0" smtClean="0"/>
              <a:t>Ansaldo STS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0" y="925694"/>
            <a:ext cx="7042244" cy="52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478466" y="2721932"/>
            <a:ext cx="1531088" cy="48909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GNSS</a:t>
            </a:r>
          </a:p>
          <a:p>
            <a:pPr algn="ctr"/>
            <a:r>
              <a:rPr lang="it-IT" sz="1400" dirty="0" err="1" smtClean="0"/>
              <a:t>contribution</a:t>
            </a:r>
            <a:endParaRPr lang="it-IT" sz="1400" dirty="0"/>
          </a:p>
        </p:txBody>
      </p:sp>
      <p:sp>
        <p:nvSpPr>
          <p:cNvPr id="5" name="Freccia curva 4"/>
          <p:cNvSpPr/>
          <p:nvPr/>
        </p:nvSpPr>
        <p:spPr>
          <a:xfrm>
            <a:off x="1228300" y="2052084"/>
            <a:ext cx="781254" cy="66984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Freccia curva 5"/>
          <p:cNvSpPr/>
          <p:nvPr/>
        </p:nvSpPr>
        <p:spPr>
          <a:xfrm flipV="1">
            <a:off x="1244011" y="3221662"/>
            <a:ext cx="1127050" cy="584792"/>
          </a:xfrm>
          <a:prstGeom prst="bentArrow">
            <a:avLst>
              <a:gd name="adj1" fmla="val 25000"/>
              <a:gd name="adj2" fmla="val 28409"/>
              <a:gd name="adj3" fmla="val 50000"/>
              <a:gd name="adj4" fmla="val 8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82900" y="23059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GNSS </a:t>
            </a:r>
            <a:r>
              <a:rPr lang="it-IT" sz="3000" dirty="0" err="1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contribution</a:t>
            </a:r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to Shift2Rail</a:t>
            </a:r>
            <a:endParaRPr lang="it-IT" sz="3000" dirty="0">
              <a:solidFill>
                <a:srgbClr val="7F7F7F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7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6029566"/>
            <a:ext cx="1752601" cy="7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4" y="1096432"/>
            <a:ext cx="7867116" cy="34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06363" y="4797425"/>
            <a:ext cx="7705725" cy="1223963"/>
            <a:chOff x="250825" y="4797425"/>
            <a:chExt cx="7705725" cy="122396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4797425"/>
              <a:ext cx="936625" cy="94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5150" y="5516563"/>
              <a:ext cx="6121400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850" y="5616575"/>
              <a:ext cx="1439863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entagono 10"/>
            <p:cNvSpPr/>
            <p:nvPr/>
          </p:nvSpPr>
          <p:spPr bwMode="auto">
            <a:xfrm>
              <a:off x="4356100" y="5157788"/>
              <a:ext cx="3455988" cy="358775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it-IT" sz="1600" dirty="0">
                  <a:solidFill>
                    <a:srgbClr val="FF0000"/>
                  </a:solidFill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</a:rPr>
                <a:t>Early</a:t>
              </a:r>
              <a:r>
                <a:rPr lang="it-IT" sz="1600" dirty="0">
                  <a:solidFill>
                    <a:srgbClr val="FFFFFF"/>
                  </a:solidFill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</a:rPr>
                <a:t>Services</a:t>
              </a:r>
              <a:r>
                <a:rPr lang="it-IT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438400" y="209034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    ….a </a:t>
            </a:r>
            <a:r>
              <a:rPr lang="it-IT" sz="3000" dirty="0" err="1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roadmap</a:t>
            </a:r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to the future….</a:t>
            </a:r>
            <a:endParaRPr lang="it-IT" sz="3000" dirty="0">
              <a:solidFill>
                <a:srgbClr val="7F7F7F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13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6149910"/>
            <a:ext cx="1460501" cy="6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2881046" y="2733672"/>
            <a:ext cx="1910296" cy="669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GSA </a:t>
            </a:r>
            <a:r>
              <a:rPr lang="it-IT" dirty="0" err="1" smtClean="0"/>
              <a:t>cooperation</a:t>
            </a:r>
            <a:endParaRPr lang="it-IT" dirty="0"/>
          </a:p>
        </p:txBody>
      </p:sp>
      <p:cxnSp>
        <p:nvCxnSpPr>
          <p:cNvPr id="4" name="Connettore 2 3"/>
          <p:cNvCxnSpPr>
            <a:stCxn id="2" idx="6"/>
          </p:cNvCxnSpPr>
          <p:nvPr/>
        </p:nvCxnSpPr>
        <p:spPr>
          <a:xfrm flipV="1">
            <a:off x="4791342" y="2835273"/>
            <a:ext cx="542658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2" idx="6"/>
          </p:cNvCxnSpPr>
          <p:nvPr/>
        </p:nvCxnSpPr>
        <p:spPr>
          <a:xfrm flipV="1">
            <a:off x="4791342" y="2987674"/>
            <a:ext cx="695058" cy="80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2" idx="6"/>
          </p:cNvCxnSpPr>
          <p:nvPr/>
        </p:nvCxnSpPr>
        <p:spPr>
          <a:xfrm>
            <a:off x="4791342" y="3068636"/>
            <a:ext cx="847458" cy="334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367088" y="3556000"/>
            <a:ext cx="1035580" cy="3521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836194" y="4302780"/>
            <a:ext cx="915194" cy="332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381897" y="4862183"/>
            <a:ext cx="756974" cy="166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15" descr="100318_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28068"/>
            <a:ext cx="952500" cy="10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19" y="3000375"/>
            <a:ext cx="7781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1363545"/>
            <a:ext cx="2249486" cy="21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9" y="1375808"/>
            <a:ext cx="3980611" cy="21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00318_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185365"/>
            <a:ext cx="920833" cy="11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iangolo isoscele 7"/>
          <p:cNvSpPr/>
          <p:nvPr/>
        </p:nvSpPr>
        <p:spPr>
          <a:xfrm rot="10800000">
            <a:off x="981032" y="3632200"/>
            <a:ext cx="6499268" cy="3231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08031" y="5575302"/>
            <a:ext cx="7518399" cy="965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ERTMS </a:t>
            </a:r>
            <a:r>
              <a:rPr lang="en-US" dirty="0">
                <a:solidFill>
                  <a:srgbClr val="FF0000"/>
                </a:solidFill>
              </a:rPr>
              <a:t>is a major European industrial project (similar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it-IT" dirty="0" smtClean="0">
                <a:solidFill>
                  <a:srgbClr val="FF0000"/>
                </a:solidFill>
              </a:rPr>
              <a:t>Galileo </a:t>
            </a:r>
            <a:r>
              <a:rPr lang="it-IT" dirty="0">
                <a:solidFill>
                  <a:srgbClr val="FF0000"/>
                </a:solidFill>
              </a:rPr>
              <a:t>for satellite </a:t>
            </a:r>
            <a:r>
              <a:rPr lang="it-IT" dirty="0" err="1">
                <a:solidFill>
                  <a:srgbClr val="FF0000"/>
                </a:solidFill>
              </a:rPr>
              <a:t>navigation</a:t>
            </a:r>
            <a:r>
              <a:rPr lang="it-IT" dirty="0">
                <a:solidFill>
                  <a:srgbClr val="FF0000"/>
                </a:solidFill>
              </a:rPr>
              <a:t> or SESAR in air </a:t>
            </a:r>
            <a:r>
              <a:rPr lang="it-IT" dirty="0" err="1" smtClean="0">
                <a:solidFill>
                  <a:srgbClr val="FF0000"/>
                </a:solidFill>
              </a:rPr>
              <a:t>traffic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management</a:t>
            </a:r>
            <a:r>
              <a:rPr lang="en-US" dirty="0">
                <a:solidFill>
                  <a:srgbClr val="FF0000"/>
                </a:solidFill>
              </a:rPr>
              <a:t>) and provides increased export </a:t>
            </a:r>
            <a:r>
              <a:rPr lang="en-US" dirty="0" smtClean="0">
                <a:solidFill>
                  <a:srgbClr val="FF0000"/>
                </a:solidFill>
              </a:rPr>
              <a:t>opportunities </a:t>
            </a:r>
            <a:r>
              <a:rPr lang="it-IT" dirty="0" smtClean="0">
                <a:solidFill>
                  <a:srgbClr val="FF0000"/>
                </a:solidFill>
              </a:rPr>
              <a:t>for </a:t>
            </a:r>
            <a:r>
              <a:rPr lang="it-IT" dirty="0">
                <a:solidFill>
                  <a:srgbClr val="FF0000"/>
                </a:solidFill>
              </a:rPr>
              <a:t>the EU.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136900" y="4521200"/>
            <a:ext cx="2832100" cy="5842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Safe</a:t>
            </a:r>
            <a:r>
              <a:rPr lang="it-IT" dirty="0" smtClean="0"/>
              <a:t> </a:t>
            </a:r>
            <a:r>
              <a:rPr lang="it-IT" dirty="0" err="1" smtClean="0"/>
              <a:t>train</a:t>
            </a:r>
            <a:r>
              <a:rPr lang="it-IT" dirty="0" smtClean="0"/>
              <a:t> </a:t>
            </a:r>
            <a:r>
              <a:rPr lang="it-IT" dirty="0" err="1" smtClean="0"/>
              <a:t>positioning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266950" y="204727"/>
            <a:ext cx="51117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0" i="1" dirty="0" smtClean="0"/>
              <a:t>“Satellite </a:t>
            </a:r>
            <a:r>
              <a:rPr lang="en-US" b="0" i="1" dirty="0"/>
              <a:t>navigation is set to </a:t>
            </a:r>
            <a:r>
              <a:rPr lang="en-US" b="0" i="1" dirty="0" err="1"/>
              <a:t>revolutionise</a:t>
            </a:r>
            <a:r>
              <a:rPr lang="en-US" b="0" i="1" dirty="0"/>
              <a:t> the </a:t>
            </a:r>
            <a:r>
              <a:rPr lang="en-US" b="0" i="1" dirty="0" smtClean="0"/>
              <a:t>rail sector</a:t>
            </a:r>
            <a:r>
              <a:rPr lang="en-US" b="0" i="1" dirty="0"/>
              <a:t>, and ETCS will make it possible to monitor </a:t>
            </a:r>
            <a:r>
              <a:rPr lang="en-US" b="0" i="1" dirty="0" smtClean="0"/>
              <a:t>the exact </a:t>
            </a:r>
            <a:r>
              <a:rPr lang="en-US" b="0" i="1" dirty="0"/>
              <a:t>location of each train in real </a:t>
            </a:r>
            <a:r>
              <a:rPr lang="en-US" b="0" i="1" dirty="0" smtClean="0"/>
              <a:t>time”</a:t>
            </a:r>
            <a:endParaRPr lang="it-IT" i="1" dirty="0"/>
          </a:p>
        </p:txBody>
      </p:sp>
      <p:pic>
        <p:nvPicPr>
          <p:cNvPr id="16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9" y="6284988"/>
            <a:ext cx="1371601" cy="5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613"/>
            <a:ext cx="4335373" cy="3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40484" y="2292255"/>
            <a:ext cx="4661977" cy="26226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ERTMS:  a </a:t>
            </a:r>
            <a:r>
              <a:rPr lang="en-US" sz="1800" i="1" dirty="0" smtClean="0"/>
              <a:t>de-facto </a:t>
            </a:r>
            <a:r>
              <a:rPr lang="en-US" sz="1800" dirty="0" smtClean="0"/>
              <a:t>standard in the global signaling market. However:	</a:t>
            </a:r>
          </a:p>
          <a:p>
            <a:r>
              <a:rPr lang="en-US" sz="1800" dirty="0" smtClean="0"/>
              <a:t>Market Analyses showed that the system could be even more successful if a number of improvements would be implemented such as Satellite Navigation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New emerging US-led projects are  benefitting from satellite technology transfer by the defense industry </a:t>
            </a:r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941728" y="817114"/>
            <a:ext cx="598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7F7F7F"/>
                </a:solidFill>
                <a:latin typeface="Arial Narrow" pitchFamily="34" charset="0"/>
              </a:rPr>
              <a:t>ERTMS:  new </a:t>
            </a:r>
            <a:r>
              <a:rPr lang="it-IT" sz="2800" dirty="0" err="1" smtClean="0">
                <a:solidFill>
                  <a:srgbClr val="7F7F7F"/>
                </a:solidFill>
                <a:latin typeface="Arial Narrow" pitchFamily="34" charset="0"/>
              </a:rPr>
              <a:t>challenges</a:t>
            </a:r>
            <a:r>
              <a:rPr lang="it-IT" sz="2800" dirty="0" smtClean="0">
                <a:solidFill>
                  <a:srgbClr val="7F7F7F"/>
                </a:solidFill>
                <a:latin typeface="Arial Narrow" pitchFamily="34" charset="0"/>
              </a:rPr>
              <a:t> &amp; </a:t>
            </a:r>
            <a:r>
              <a:rPr lang="it-IT" sz="2800" dirty="0" err="1" smtClean="0">
                <a:solidFill>
                  <a:srgbClr val="7F7F7F"/>
                </a:solidFill>
                <a:latin typeface="Arial Narrow" pitchFamily="34" charset="0"/>
              </a:rPr>
              <a:t>opportunities</a:t>
            </a:r>
            <a:r>
              <a:rPr lang="it-IT" sz="2800" dirty="0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endParaRPr lang="it-IT" sz="2800" dirty="0">
              <a:solidFill>
                <a:srgbClr val="7F7F7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950234" y="3165894"/>
            <a:ext cx="931653" cy="560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0746" y="5657291"/>
            <a:ext cx="3241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UNIFE </a:t>
            </a:r>
            <a:r>
              <a:rPr lang="en-US" sz="1000" b="0" dirty="0"/>
              <a:t>Worldwide </a:t>
            </a:r>
            <a:r>
              <a:rPr lang="en-US" sz="1000" b="0" dirty="0" smtClean="0"/>
              <a:t> </a:t>
            </a:r>
            <a:r>
              <a:rPr lang="it-IT" sz="1000" b="0" dirty="0" err="1" smtClean="0"/>
              <a:t>Rail</a:t>
            </a:r>
            <a:r>
              <a:rPr lang="it-IT" sz="1000" b="0" dirty="0" smtClean="0"/>
              <a:t> </a:t>
            </a:r>
            <a:r>
              <a:rPr lang="it-IT" sz="1000" b="0" dirty="0"/>
              <a:t>Market </a:t>
            </a:r>
            <a:r>
              <a:rPr lang="it-IT" sz="1000" b="0" dirty="0" err="1"/>
              <a:t>Study</a:t>
            </a:r>
            <a:r>
              <a:rPr lang="it-IT" sz="1000" b="0" dirty="0"/>
              <a:t> 2012</a:t>
            </a:r>
            <a:endParaRPr lang="it-IT" sz="1000" dirty="0"/>
          </a:p>
        </p:txBody>
      </p:sp>
      <p:pic>
        <p:nvPicPr>
          <p:cNvPr id="9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81890"/>
            <a:ext cx="1625600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8883" y="2658472"/>
            <a:ext cx="555466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3100"/>
            <a:endParaRPr lang="it-IT" sz="3200" dirty="0">
              <a:solidFill>
                <a:schemeClr val="bg1"/>
              </a:solidFill>
              <a:latin typeface="Arial Narrow" pitchFamily="34" charset="0"/>
            </a:endParaRPr>
          </a:p>
          <a:p>
            <a:pPr defTabSz="673100"/>
            <a:r>
              <a:rPr lang="en-GB" sz="3000" dirty="0" smtClean="0">
                <a:solidFill>
                  <a:schemeClr val="bg1"/>
                </a:solidFill>
                <a:latin typeface="Arial Narrow" pitchFamily="34" charset="0"/>
              </a:rPr>
              <a:t>Satellite-based </a:t>
            </a:r>
            <a:r>
              <a:rPr lang="en-GB" sz="3000" dirty="0">
                <a:solidFill>
                  <a:schemeClr val="bg1"/>
                </a:solidFill>
                <a:latin typeface="Arial Narrow" pitchFamily="34" charset="0"/>
              </a:rPr>
              <a:t>solutions </a:t>
            </a:r>
            <a:r>
              <a:rPr lang="en-GB" sz="3000" b="0" dirty="0" smtClean="0">
                <a:solidFill>
                  <a:schemeClr val="bg1"/>
                </a:solidFill>
                <a:latin typeface="Arial Narrow" pitchFamily="34" charset="0"/>
              </a:rPr>
              <a:t>for Train       Control </a:t>
            </a:r>
            <a:r>
              <a:rPr lang="en-GB" sz="3000" b="0" dirty="0">
                <a:solidFill>
                  <a:schemeClr val="bg1"/>
                </a:solidFill>
                <a:latin typeface="Arial Narrow" pitchFamily="34" charset="0"/>
              </a:rPr>
              <a:t>Systems</a:t>
            </a:r>
          </a:p>
          <a:p>
            <a:pPr defTabSz="673100"/>
            <a:endParaRPr lang="en-GB" sz="30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16" name="Picture 8" descr="AnsaldoSTSNEGATIVO cop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76" y="-149225"/>
            <a:ext cx="3456689" cy="24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81890"/>
            <a:ext cx="1625600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0"/>
          <p:cNvGrpSpPr/>
          <p:nvPr/>
        </p:nvGrpSpPr>
        <p:grpSpPr>
          <a:xfrm>
            <a:off x="821992" y="1420506"/>
            <a:ext cx="7044946" cy="4571535"/>
            <a:chOff x="1261406" y="1340768"/>
            <a:chExt cx="7993564" cy="5429941"/>
          </a:xfrm>
        </p:grpSpPr>
        <p:sp>
          <p:nvSpPr>
            <p:cNvPr id="6" name="Rounded Rectangle 27"/>
            <p:cNvSpPr/>
            <p:nvPr/>
          </p:nvSpPr>
          <p:spPr>
            <a:xfrm>
              <a:off x="5921258" y="4796835"/>
              <a:ext cx="3129793" cy="1819031"/>
            </a:xfrm>
            <a:prstGeom prst="roundRect">
              <a:avLst/>
            </a:prstGeom>
            <a:solidFill>
              <a:srgbClr val="0052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ounded Rectangle 29"/>
            <p:cNvSpPr/>
            <p:nvPr/>
          </p:nvSpPr>
          <p:spPr>
            <a:xfrm>
              <a:off x="1261406" y="4951678"/>
              <a:ext cx="3129793" cy="1819031"/>
            </a:xfrm>
            <a:prstGeom prst="roundRect">
              <a:avLst/>
            </a:prstGeom>
            <a:solidFill>
              <a:srgbClr val="0052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9" name="Picture 11" descr="BallsOfColor"/>
            <p:cNvPicPr>
              <a:picLocks noChangeArrowheads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237" y="1989138"/>
              <a:ext cx="2119289" cy="213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greyB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06" y="3299722"/>
              <a:ext cx="2117770" cy="213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orangeBall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201" y="3030256"/>
              <a:ext cx="2117770" cy="213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87880" y="4341369"/>
              <a:ext cx="1159208" cy="51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56" tIns="46778" rIns="89956" bIns="46778">
              <a:spAutoFit/>
            </a:bodyPr>
            <a:lstStyle/>
            <a:p>
              <a:pPr algn="r" defTabSz="762000" eaLnBrk="0" hangingPunct="0">
                <a:lnSpc>
                  <a:spcPct val="85000"/>
                </a:lnSpc>
                <a:spcBef>
                  <a:spcPct val="30000"/>
                </a:spcBef>
                <a:buClr>
                  <a:schemeClr val="hlink"/>
                </a:buClr>
              </a:pPr>
              <a: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Exploit </a:t>
              </a: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new</a:t>
              </a:r>
              <a:b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technologies</a:t>
              </a:r>
              <a:endParaRPr lang="en-US" sz="1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44151" y="3819443"/>
              <a:ext cx="1161028" cy="71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56" tIns="46778" rIns="89956" bIns="46778">
              <a:spAutoFit/>
            </a:bodyPr>
            <a:lstStyle/>
            <a:p>
              <a:pPr defTabSz="762000" eaLnBrk="0" hangingPunct="0">
                <a:lnSpc>
                  <a:spcPct val="85000"/>
                </a:lnSpc>
                <a:spcBef>
                  <a:spcPct val="30000"/>
                </a:spcBef>
                <a:buClr>
                  <a:schemeClr val="hlink"/>
                </a:buClr>
              </a:pPr>
              <a: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Ensure</a:t>
              </a:r>
              <a:b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ERTMS</a:t>
              </a:r>
              <a:b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compatibility</a:t>
              </a:r>
              <a:endParaRPr lang="en-US" sz="1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33498" y="2389958"/>
              <a:ext cx="831816" cy="51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56" tIns="46778" rIns="89956" bIns="46778">
              <a:spAutoFit/>
            </a:bodyPr>
            <a:lstStyle/>
            <a:p>
              <a:pPr algn="ctr" defTabSz="912813" eaLnBrk="0" hangingPunct="0">
                <a:lnSpc>
                  <a:spcPct val="85000"/>
                </a:lnSpc>
                <a:spcBef>
                  <a:spcPct val="30000"/>
                </a:spcBef>
                <a:buClr>
                  <a:schemeClr val="hlink"/>
                </a:buClr>
                <a:defRPr/>
              </a:pPr>
              <a: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Increase</a:t>
              </a:r>
              <a:b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market </a:t>
              </a:r>
            </a:p>
          </p:txBody>
        </p:sp>
        <p:sp>
          <p:nvSpPr>
            <p:cNvPr id="16" name="TextBox 37"/>
            <p:cNvSpPr txBox="1"/>
            <p:nvPr/>
          </p:nvSpPr>
          <p:spPr>
            <a:xfrm>
              <a:off x="1323669" y="5070429"/>
              <a:ext cx="3018618" cy="139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ctr" defTabSz="912813">
                <a:spcBef>
                  <a:spcPct val="30000"/>
                </a:spcBef>
                <a:buClr>
                  <a:schemeClr val="accent2"/>
                </a:buClr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EGNSS</a:t>
              </a:r>
            </a:p>
            <a:p>
              <a:pPr marL="177800" indent="-177800" defTabSz="912813">
                <a:spcBef>
                  <a:spcPct val="30000"/>
                </a:spcBef>
                <a:buClr>
                  <a:schemeClr val="bg1"/>
                </a:buClr>
                <a:buFontTx/>
                <a:buChar char="•"/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EGNOS operative  </a:t>
              </a:r>
            </a:p>
            <a:p>
              <a:pPr marL="177800" indent="-177800" defTabSz="912813">
                <a:spcBef>
                  <a:spcPct val="30000"/>
                </a:spcBef>
                <a:buClr>
                  <a:schemeClr val="bg1"/>
                </a:buClr>
                <a:buFontTx/>
                <a:buChar char="•"/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GALILEO under development</a:t>
              </a:r>
            </a:p>
            <a:p>
              <a:endParaRPr lang="en-AU" sz="1400" dirty="0"/>
            </a:p>
          </p:txBody>
        </p:sp>
        <p:sp>
          <p:nvSpPr>
            <p:cNvPr id="17" name="TextBox 38"/>
            <p:cNvSpPr txBox="1"/>
            <p:nvPr/>
          </p:nvSpPr>
          <p:spPr>
            <a:xfrm>
              <a:off x="5956121" y="4915586"/>
              <a:ext cx="3298849" cy="144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ctr" defTabSz="912813">
                <a:spcBef>
                  <a:spcPct val="30000"/>
                </a:spcBef>
                <a:buClr>
                  <a:schemeClr val="accent2"/>
                </a:buClr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ERTMS</a:t>
              </a:r>
            </a:p>
            <a:p>
              <a:pPr marL="177800" indent="-177800" defTabSz="912813">
                <a:spcBef>
                  <a:spcPct val="30000"/>
                </a:spcBef>
                <a:buClr>
                  <a:schemeClr val="bg1"/>
                </a:buClr>
                <a:buFontTx/>
                <a:buChar char="•"/>
                <a:defRPr/>
              </a:pPr>
              <a:r>
                <a:rPr lang="en-AU" sz="14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Lower operational costs</a:t>
              </a:r>
            </a:p>
            <a:p>
              <a:pPr marL="177800" indent="-177800" defTabSz="912813">
                <a:spcBef>
                  <a:spcPct val="30000"/>
                </a:spcBef>
                <a:buClr>
                  <a:schemeClr val="bg1"/>
                </a:buClr>
                <a:buFontTx/>
                <a:buChar char="•"/>
                <a:defRPr/>
              </a:pPr>
              <a:r>
                <a:rPr lang="en-AU" sz="14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Improve </a:t>
              </a:r>
              <a:r>
                <a:rPr lang="en-AU" sz="1400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competitivity</a:t>
              </a:r>
              <a:endParaRPr lang="en-A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defTabSz="912813">
                <a:spcBef>
                  <a:spcPct val="30000"/>
                </a:spcBef>
                <a:buClr>
                  <a:schemeClr val="bg1"/>
                </a:buClr>
                <a:defRPr/>
              </a:pPr>
              <a:endParaRPr lang="en-AU" sz="1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5785777" y="1340768"/>
              <a:ext cx="3018616" cy="3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813">
                <a:spcBef>
                  <a:spcPct val="30000"/>
                </a:spcBef>
                <a:buClr>
                  <a:schemeClr val="bg1"/>
                </a:buClr>
                <a:defRPr/>
              </a:pPr>
              <a:endParaRPr lang="en-AU" sz="1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2177085" y="3368368"/>
              <a:ext cx="496308" cy="1212830"/>
              <a:chOff x="2296999" y="3283632"/>
              <a:chExt cx="600197" cy="1466704"/>
            </a:xfrm>
            <a:solidFill>
              <a:srgbClr val="E32119"/>
            </a:solidFill>
          </p:grpSpPr>
          <p:sp>
            <p:nvSpPr>
              <p:cNvPr id="28" name="Freeform 257"/>
              <p:cNvSpPr>
                <a:spLocks/>
              </p:cNvSpPr>
              <p:nvPr/>
            </p:nvSpPr>
            <p:spPr bwMode="auto">
              <a:xfrm rot="16200000">
                <a:off x="1962785" y="3840139"/>
                <a:ext cx="1273066" cy="160052"/>
              </a:xfrm>
              <a:custGeom>
                <a:avLst/>
                <a:gdLst>
                  <a:gd name="T0" fmla="*/ 0 w 930"/>
                  <a:gd name="T1" fmla="*/ 0 h 79"/>
                  <a:gd name="T2" fmla="*/ 0 w 930"/>
                  <a:gd name="T3" fmla="*/ 0 h 79"/>
                  <a:gd name="T4" fmla="*/ 674687 w 930"/>
                  <a:gd name="T5" fmla="*/ 0 h 79"/>
                  <a:gd name="T6" fmla="*/ 674687 w 930"/>
                  <a:gd name="T7" fmla="*/ 57150 h 79"/>
                  <a:gd name="T8" fmla="*/ 0 w 930"/>
                  <a:gd name="T9" fmla="*/ 57150 h 79"/>
                  <a:gd name="T10" fmla="*/ 0 w 930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0"/>
                  <a:gd name="T19" fmla="*/ 0 h 79"/>
                  <a:gd name="T20" fmla="*/ 930 w 930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0" h="79">
                    <a:moveTo>
                      <a:pt x="0" y="0"/>
                    </a:moveTo>
                    <a:lnTo>
                      <a:pt x="0" y="0"/>
                    </a:lnTo>
                    <a:lnTo>
                      <a:pt x="930" y="0"/>
                    </a:lnTo>
                    <a:lnTo>
                      <a:pt x="930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9" name="Freeform 261"/>
              <p:cNvSpPr>
                <a:spLocks/>
              </p:cNvSpPr>
              <p:nvPr/>
            </p:nvSpPr>
            <p:spPr bwMode="auto">
              <a:xfrm rot="16200000">
                <a:off x="2441885" y="4295024"/>
                <a:ext cx="310426" cy="600197"/>
              </a:xfrm>
              <a:custGeom>
                <a:avLst/>
                <a:gdLst>
                  <a:gd name="T0" fmla="*/ 84138 w 118"/>
                  <a:gd name="T1" fmla="*/ 214313 h 296"/>
                  <a:gd name="T2" fmla="*/ 84138 w 118"/>
                  <a:gd name="T3" fmla="*/ 214313 h 296"/>
                  <a:gd name="T4" fmla="*/ 0 w 118"/>
                  <a:gd name="T5" fmla="*/ 107157 h 296"/>
                  <a:gd name="T6" fmla="*/ 84138 w 118"/>
                  <a:gd name="T7" fmla="*/ 0 h 296"/>
                  <a:gd name="T8" fmla="*/ 84138 w 118"/>
                  <a:gd name="T9" fmla="*/ 214313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296"/>
                  <a:gd name="T17" fmla="*/ 118 w 118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296">
                    <a:moveTo>
                      <a:pt x="118" y="296"/>
                    </a:moveTo>
                    <a:lnTo>
                      <a:pt x="118" y="296"/>
                    </a:lnTo>
                    <a:lnTo>
                      <a:pt x="0" y="148"/>
                    </a:lnTo>
                    <a:lnTo>
                      <a:pt x="118" y="0"/>
                    </a:lnTo>
                    <a:lnTo>
                      <a:pt x="118" y="29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 rot="10800000">
              <a:off x="7236296" y="3333760"/>
              <a:ext cx="496308" cy="1212829"/>
              <a:chOff x="1211285" y="3390312"/>
              <a:chExt cx="600197" cy="1466703"/>
            </a:xfrm>
            <a:solidFill>
              <a:srgbClr val="E32119"/>
            </a:solidFill>
          </p:grpSpPr>
          <p:sp>
            <p:nvSpPr>
              <p:cNvPr id="26" name="Freeform 257"/>
              <p:cNvSpPr>
                <a:spLocks/>
              </p:cNvSpPr>
              <p:nvPr/>
            </p:nvSpPr>
            <p:spPr bwMode="auto">
              <a:xfrm rot="16200000">
                <a:off x="877071" y="3946819"/>
                <a:ext cx="1273066" cy="160052"/>
              </a:xfrm>
              <a:custGeom>
                <a:avLst/>
                <a:gdLst>
                  <a:gd name="T0" fmla="*/ 0 w 930"/>
                  <a:gd name="T1" fmla="*/ 0 h 79"/>
                  <a:gd name="T2" fmla="*/ 0 w 930"/>
                  <a:gd name="T3" fmla="*/ 0 h 79"/>
                  <a:gd name="T4" fmla="*/ 674687 w 930"/>
                  <a:gd name="T5" fmla="*/ 0 h 79"/>
                  <a:gd name="T6" fmla="*/ 674687 w 930"/>
                  <a:gd name="T7" fmla="*/ 57150 h 79"/>
                  <a:gd name="T8" fmla="*/ 0 w 930"/>
                  <a:gd name="T9" fmla="*/ 57150 h 79"/>
                  <a:gd name="T10" fmla="*/ 0 w 930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0"/>
                  <a:gd name="T19" fmla="*/ 0 h 79"/>
                  <a:gd name="T20" fmla="*/ 930 w 930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0" h="79">
                    <a:moveTo>
                      <a:pt x="0" y="0"/>
                    </a:moveTo>
                    <a:lnTo>
                      <a:pt x="0" y="0"/>
                    </a:lnTo>
                    <a:lnTo>
                      <a:pt x="930" y="0"/>
                    </a:lnTo>
                    <a:lnTo>
                      <a:pt x="930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261"/>
              <p:cNvSpPr>
                <a:spLocks/>
              </p:cNvSpPr>
              <p:nvPr/>
            </p:nvSpPr>
            <p:spPr bwMode="auto">
              <a:xfrm rot="16200000">
                <a:off x="1356170" y="4401703"/>
                <a:ext cx="310427" cy="600197"/>
              </a:xfrm>
              <a:custGeom>
                <a:avLst/>
                <a:gdLst>
                  <a:gd name="T0" fmla="*/ 84138 w 118"/>
                  <a:gd name="T1" fmla="*/ 214313 h 296"/>
                  <a:gd name="T2" fmla="*/ 84138 w 118"/>
                  <a:gd name="T3" fmla="*/ 214313 h 296"/>
                  <a:gd name="T4" fmla="*/ 0 w 118"/>
                  <a:gd name="T5" fmla="*/ 107157 h 296"/>
                  <a:gd name="T6" fmla="*/ 84138 w 118"/>
                  <a:gd name="T7" fmla="*/ 0 h 296"/>
                  <a:gd name="T8" fmla="*/ 84138 w 118"/>
                  <a:gd name="T9" fmla="*/ 214313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296"/>
                  <a:gd name="T17" fmla="*/ 118 w 118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296">
                    <a:moveTo>
                      <a:pt x="118" y="296"/>
                    </a:moveTo>
                    <a:lnTo>
                      <a:pt x="118" y="296"/>
                    </a:lnTo>
                    <a:lnTo>
                      <a:pt x="0" y="148"/>
                    </a:lnTo>
                    <a:lnTo>
                      <a:pt x="118" y="0"/>
                    </a:lnTo>
                    <a:lnTo>
                      <a:pt x="118" y="29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16200000">
              <a:off x="4844316" y="5247794"/>
              <a:ext cx="496308" cy="1212829"/>
              <a:chOff x="1211293" y="4027058"/>
              <a:chExt cx="600197" cy="1466705"/>
            </a:xfrm>
            <a:solidFill>
              <a:srgbClr val="E32119"/>
            </a:solidFill>
          </p:grpSpPr>
          <p:sp>
            <p:nvSpPr>
              <p:cNvPr id="24" name="Freeform 257"/>
              <p:cNvSpPr>
                <a:spLocks/>
              </p:cNvSpPr>
              <p:nvPr/>
            </p:nvSpPr>
            <p:spPr bwMode="auto">
              <a:xfrm rot="16200000">
                <a:off x="877078" y="4583566"/>
                <a:ext cx="1273068" cy="160052"/>
              </a:xfrm>
              <a:custGeom>
                <a:avLst/>
                <a:gdLst>
                  <a:gd name="T0" fmla="*/ 0 w 930"/>
                  <a:gd name="T1" fmla="*/ 0 h 79"/>
                  <a:gd name="T2" fmla="*/ 0 w 930"/>
                  <a:gd name="T3" fmla="*/ 0 h 79"/>
                  <a:gd name="T4" fmla="*/ 674687 w 930"/>
                  <a:gd name="T5" fmla="*/ 0 h 79"/>
                  <a:gd name="T6" fmla="*/ 674687 w 930"/>
                  <a:gd name="T7" fmla="*/ 57150 h 79"/>
                  <a:gd name="T8" fmla="*/ 0 w 930"/>
                  <a:gd name="T9" fmla="*/ 57150 h 79"/>
                  <a:gd name="T10" fmla="*/ 0 w 930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0"/>
                  <a:gd name="T19" fmla="*/ 0 h 79"/>
                  <a:gd name="T20" fmla="*/ 930 w 930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0" h="79">
                    <a:moveTo>
                      <a:pt x="0" y="0"/>
                    </a:moveTo>
                    <a:lnTo>
                      <a:pt x="0" y="0"/>
                    </a:lnTo>
                    <a:lnTo>
                      <a:pt x="930" y="0"/>
                    </a:lnTo>
                    <a:lnTo>
                      <a:pt x="930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5" name="Freeform 261"/>
              <p:cNvSpPr>
                <a:spLocks/>
              </p:cNvSpPr>
              <p:nvPr/>
            </p:nvSpPr>
            <p:spPr bwMode="auto">
              <a:xfrm rot="16200000">
                <a:off x="1356178" y="5038451"/>
                <a:ext cx="310427" cy="600197"/>
              </a:xfrm>
              <a:custGeom>
                <a:avLst/>
                <a:gdLst>
                  <a:gd name="T0" fmla="*/ 84138 w 118"/>
                  <a:gd name="T1" fmla="*/ 214313 h 296"/>
                  <a:gd name="T2" fmla="*/ 84138 w 118"/>
                  <a:gd name="T3" fmla="*/ 214313 h 296"/>
                  <a:gd name="T4" fmla="*/ 0 w 118"/>
                  <a:gd name="T5" fmla="*/ 107157 h 296"/>
                  <a:gd name="T6" fmla="*/ 84138 w 118"/>
                  <a:gd name="T7" fmla="*/ 0 h 296"/>
                  <a:gd name="T8" fmla="*/ 84138 w 118"/>
                  <a:gd name="T9" fmla="*/ 214313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296"/>
                  <a:gd name="T17" fmla="*/ 118 w 118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296">
                    <a:moveTo>
                      <a:pt x="118" y="296"/>
                    </a:moveTo>
                    <a:lnTo>
                      <a:pt x="118" y="296"/>
                    </a:lnTo>
                    <a:lnTo>
                      <a:pt x="0" y="148"/>
                    </a:lnTo>
                    <a:lnTo>
                      <a:pt x="118" y="0"/>
                    </a:lnTo>
                    <a:lnTo>
                      <a:pt x="118" y="29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22" name="Picture 26" descr="red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43726" y="2904799"/>
              <a:ext cx="1762150" cy="1764612"/>
            </a:xfrm>
            <a:prstGeom prst="rect">
              <a:avLst/>
            </a:prstGeom>
          </p:spPr>
        </p:pic>
        <p:sp>
          <p:nvSpPr>
            <p:cNvPr id="23" name="Rectangle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33806" y="3368368"/>
              <a:ext cx="1301945" cy="80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2813" eaLnBrk="0" hangingPunct="0">
                <a:lnSpc>
                  <a:spcPct val="85000"/>
                </a:lnSpc>
                <a:spcBef>
                  <a:spcPct val="30000"/>
                </a:spcBef>
                <a:buClr>
                  <a:schemeClr val="hlink"/>
                </a:buClr>
                <a:defRPr/>
              </a:pPr>
              <a:r>
                <a:rPr lang="en-US" sz="1300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Making </a:t>
              </a: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investments more </a:t>
              </a:r>
              <a:b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3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attractive</a:t>
              </a:r>
              <a:endParaRPr lang="en-US" sz="1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481114" y="3276037"/>
            <a:ext cx="124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Space </a:t>
            </a:r>
          </a:p>
          <a:p>
            <a:r>
              <a:rPr lang="it-IT" dirty="0" err="1" smtClean="0"/>
              <a:t>technology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13550" y="3393931"/>
            <a:ext cx="17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Rail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0" y="2534955"/>
            <a:ext cx="383157" cy="3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88" y="1517742"/>
            <a:ext cx="340272" cy="3653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405683"/>
            <a:ext cx="2819400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3291700" y="47573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7F7F7F"/>
                </a:solidFill>
                <a:latin typeface="Arial Narrow" pitchFamily="34" charset="0"/>
              </a:rPr>
              <a:t>The </a:t>
            </a:r>
            <a:r>
              <a:rPr lang="it-IT" sz="2800" dirty="0" err="1">
                <a:solidFill>
                  <a:srgbClr val="7F7F7F"/>
                </a:solidFill>
                <a:latin typeface="Arial Narrow" pitchFamily="34" charset="0"/>
              </a:rPr>
              <a:t>virtuous</a:t>
            </a:r>
            <a:r>
              <a:rPr lang="it-IT" sz="2800" dirty="0">
                <a:solidFill>
                  <a:srgbClr val="7F7F7F"/>
                </a:solidFill>
                <a:latin typeface="Arial Narrow" pitchFamily="34" charset="0"/>
              </a:rPr>
              <a:t>  </a:t>
            </a:r>
            <a:r>
              <a:rPr lang="it-IT" sz="2800" dirty="0" err="1">
                <a:solidFill>
                  <a:srgbClr val="7F7F7F"/>
                </a:solidFill>
                <a:latin typeface="Arial Narrow" pitchFamily="34" charset="0"/>
              </a:rPr>
              <a:t>cycle</a:t>
            </a:r>
            <a:r>
              <a:rPr lang="it-IT" sz="2800" dirty="0">
                <a:solidFill>
                  <a:srgbClr val="7F7F7F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7" y="1144082"/>
            <a:ext cx="1910608" cy="18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5435599" y="2521113"/>
            <a:ext cx="2034233" cy="306971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Virtual </a:t>
            </a:r>
            <a:r>
              <a:rPr lang="it-IT" dirty="0" err="1" smtClean="0"/>
              <a:t>balise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7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5032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it-IT" sz="2800" b="1" dirty="0" smtClean="0">
                <a:solidFill>
                  <a:srgbClr val="7F7F7F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 shift </a:t>
            </a:r>
            <a:endParaRPr lang="en-GB" altLang="it-IT" sz="2800" b="1" dirty="0">
              <a:solidFill>
                <a:srgbClr val="7F7F7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54138"/>
            <a:ext cx="8001000" cy="3911600"/>
          </a:xfrm>
        </p:spPr>
        <p:txBody>
          <a:bodyPr/>
          <a:lstStyle/>
          <a:p>
            <a:pPr eaLnBrk="1" hangingPunct="1"/>
            <a:r>
              <a:rPr lang="en-GB" altLang="it-IT" sz="2000" dirty="0" smtClean="0">
                <a:solidFill>
                  <a:schemeClr val="tx1"/>
                </a:solidFill>
              </a:rPr>
              <a:t>Move the “intelligence” from the track side to the trains</a:t>
            </a:r>
          </a:p>
          <a:p>
            <a:pPr eaLnBrk="1" hangingPunct="1"/>
            <a:r>
              <a:rPr lang="en-GB" altLang="it-IT" sz="2000" dirty="0" smtClean="0">
                <a:solidFill>
                  <a:schemeClr val="tx1"/>
                </a:solidFill>
              </a:rPr>
              <a:t>Use GNSS to replace the fixed blocks and reduce trackside </a:t>
            </a:r>
            <a:r>
              <a:rPr lang="en-GB" altLang="it-IT" sz="2000" dirty="0" err="1" smtClean="0">
                <a:solidFill>
                  <a:schemeClr val="tx1"/>
                </a:solidFill>
              </a:rPr>
              <a:t>equipments</a:t>
            </a:r>
            <a:r>
              <a:rPr lang="en-GB" altLang="it-IT" sz="2000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/>
            <a:r>
              <a:rPr lang="en-GB" altLang="it-IT" sz="2000" dirty="0" smtClean="0">
                <a:solidFill>
                  <a:schemeClr val="tx1"/>
                </a:solidFill>
              </a:rPr>
              <a:t>Improve the safety especially on low traffic lines</a:t>
            </a:r>
          </a:p>
          <a:p>
            <a:pPr eaLnBrk="1" hangingPunct="1"/>
            <a:r>
              <a:rPr lang="en-GB" altLang="it-IT" sz="2000" dirty="0" smtClean="0">
                <a:solidFill>
                  <a:schemeClr val="tx1"/>
                </a:solidFill>
              </a:rPr>
              <a:t>Increase the frequency of train </a:t>
            </a:r>
            <a:r>
              <a:rPr lang="en-GB" altLang="it-IT" sz="2000" dirty="0" smtClean="0"/>
              <a:t>without investing on</a:t>
            </a:r>
            <a:r>
              <a:rPr lang="en-GB" altLang="it-IT" sz="2000" dirty="0" smtClean="0">
                <a:solidFill>
                  <a:schemeClr val="tx1"/>
                </a:solidFill>
              </a:rPr>
              <a:t> the infrastructure</a:t>
            </a:r>
          </a:p>
        </p:txBody>
      </p:sp>
      <p:pic>
        <p:nvPicPr>
          <p:cNvPr id="13316" name="Picture 4" descr="BD0628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4794250"/>
            <a:ext cx="11318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6096000" y="5632450"/>
            <a:ext cx="2895600" cy="304800"/>
            <a:chOff x="768" y="3792"/>
            <a:chExt cx="1824" cy="192"/>
          </a:xfrm>
        </p:grpSpPr>
        <p:sp>
          <p:nvSpPr>
            <p:cNvPr id="13383" name="Line 6"/>
            <p:cNvSpPr>
              <a:spLocks noChangeShapeType="1"/>
            </p:cNvSpPr>
            <p:nvPr/>
          </p:nvSpPr>
          <p:spPr bwMode="auto">
            <a:xfrm>
              <a:off x="768" y="384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Line 7"/>
            <p:cNvSpPr>
              <a:spLocks noChangeShapeType="1"/>
            </p:cNvSpPr>
            <p:nvPr/>
          </p:nvSpPr>
          <p:spPr bwMode="auto">
            <a:xfrm>
              <a:off x="768" y="393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5" name="Line 8"/>
            <p:cNvSpPr>
              <a:spLocks noChangeShapeType="1"/>
            </p:cNvSpPr>
            <p:nvPr/>
          </p:nvSpPr>
          <p:spPr bwMode="auto">
            <a:xfrm>
              <a:off x="81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Line 9"/>
            <p:cNvSpPr>
              <a:spLocks noChangeShapeType="1"/>
            </p:cNvSpPr>
            <p:nvPr/>
          </p:nvSpPr>
          <p:spPr bwMode="auto">
            <a:xfrm>
              <a:off x="86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Line 10"/>
            <p:cNvSpPr>
              <a:spLocks noChangeShapeType="1"/>
            </p:cNvSpPr>
            <p:nvPr/>
          </p:nvSpPr>
          <p:spPr bwMode="auto">
            <a:xfrm>
              <a:off x="91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8" name="Line 11"/>
            <p:cNvSpPr>
              <a:spLocks noChangeShapeType="1"/>
            </p:cNvSpPr>
            <p:nvPr/>
          </p:nvSpPr>
          <p:spPr bwMode="auto">
            <a:xfrm>
              <a:off x="96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Line 12"/>
            <p:cNvSpPr>
              <a:spLocks noChangeShapeType="1"/>
            </p:cNvSpPr>
            <p:nvPr/>
          </p:nvSpPr>
          <p:spPr bwMode="auto">
            <a:xfrm>
              <a:off x="100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0" name="Line 13"/>
            <p:cNvSpPr>
              <a:spLocks noChangeShapeType="1"/>
            </p:cNvSpPr>
            <p:nvPr/>
          </p:nvSpPr>
          <p:spPr bwMode="auto">
            <a:xfrm>
              <a:off x="105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1" name="Line 14"/>
            <p:cNvSpPr>
              <a:spLocks noChangeShapeType="1"/>
            </p:cNvSpPr>
            <p:nvPr/>
          </p:nvSpPr>
          <p:spPr bwMode="auto">
            <a:xfrm>
              <a:off x="110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2" name="Line 15"/>
            <p:cNvSpPr>
              <a:spLocks noChangeShapeType="1"/>
            </p:cNvSpPr>
            <p:nvPr/>
          </p:nvSpPr>
          <p:spPr bwMode="auto">
            <a:xfrm>
              <a:off x="115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3" name="Line 16"/>
            <p:cNvSpPr>
              <a:spLocks noChangeShapeType="1"/>
            </p:cNvSpPr>
            <p:nvPr/>
          </p:nvSpPr>
          <p:spPr bwMode="auto">
            <a:xfrm>
              <a:off x="120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4" name="Line 17"/>
            <p:cNvSpPr>
              <a:spLocks noChangeShapeType="1"/>
            </p:cNvSpPr>
            <p:nvPr/>
          </p:nvSpPr>
          <p:spPr bwMode="auto">
            <a:xfrm>
              <a:off x="124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5" name="Line 18"/>
            <p:cNvSpPr>
              <a:spLocks noChangeShapeType="1"/>
            </p:cNvSpPr>
            <p:nvPr/>
          </p:nvSpPr>
          <p:spPr bwMode="auto">
            <a:xfrm>
              <a:off x="129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6" name="Line 19"/>
            <p:cNvSpPr>
              <a:spLocks noChangeShapeType="1"/>
            </p:cNvSpPr>
            <p:nvPr/>
          </p:nvSpPr>
          <p:spPr bwMode="auto">
            <a:xfrm>
              <a:off x="134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7" name="Line 20"/>
            <p:cNvSpPr>
              <a:spLocks noChangeShapeType="1"/>
            </p:cNvSpPr>
            <p:nvPr/>
          </p:nvSpPr>
          <p:spPr bwMode="auto">
            <a:xfrm>
              <a:off x="139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8" name="Line 21"/>
            <p:cNvSpPr>
              <a:spLocks noChangeShapeType="1"/>
            </p:cNvSpPr>
            <p:nvPr/>
          </p:nvSpPr>
          <p:spPr bwMode="auto">
            <a:xfrm>
              <a:off x="144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9" name="Line 22"/>
            <p:cNvSpPr>
              <a:spLocks noChangeShapeType="1"/>
            </p:cNvSpPr>
            <p:nvPr/>
          </p:nvSpPr>
          <p:spPr bwMode="auto">
            <a:xfrm>
              <a:off x="148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0" name="Line 23"/>
            <p:cNvSpPr>
              <a:spLocks noChangeShapeType="1"/>
            </p:cNvSpPr>
            <p:nvPr/>
          </p:nvSpPr>
          <p:spPr bwMode="auto">
            <a:xfrm>
              <a:off x="153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1" name="Line 24"/>
            <p:cNvSpPr>
              <a:spLocks noChangeShapeType="1"/>
            </p:cNvSpPr>
            <p:nvPr/>
          </p:nvSpPr>
          <p:spPr bwMode="auto">
            <a:xfrm>
              <a:off x="158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2" name="Line 25"/>
            <p:cNvSpPr>
              <a:spLocks noChangeShapeType="1"/>
            </p:cNvSpPr>
            <p:nvPr/>
          </p:nvSpPr>
          <p:spPr bwMode="auto">
            <a:xfrm>
              <a:off x="163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3" name="Line 26"/>
            <p:cNvSpPr>
              <a:spLocks noChangeShapeType="1"/>
            </p:cNvSpPr>
            <p:nvPr/>
          </p:nvSpPr>
          <p:spPr bwMode="auto">
            <a:xfrm>
              <a:off x="168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4" name="Line 27"/>
            <p:cNvSpPr>
              <a:spLocks noChangeShapeType="1"/>
            </p:cNvSpPr>
            <p:nvPr/>
          </p:nvSpPr>
          <p:spPr bwMode="auto">
            <a:xfrm>
              <a:off x="172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5" name="Line 28"/>
            <p:cNvSpPr>
              <a:spLocks noChangeShapeType="1"/>
            </p:cNvSpPr>
            <p:nvPr/>
          </p:nvSpPr>
          <p:spPr bwMode="auto">
            <a:xfrm>
              <a:off x="177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6" name="Line 29"/>
            <p:cNvSpPr>
              <a:spLocks noChangeShapeType="1"/>
            </p:cNvSpPr>
            <p:nvPr/>
          </p:nvSpPr>
          <p:spPr bwMode="auto">
            <a:xfrm>
              <a:off x="182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7" name="Line 30"/>
            <p:cNvSpPr>
              <a:spLocks noChangeShapeType="1"/>
            </p:cNvSpPr>
            <p:nvPr/>
          </p:nvSpPr>
          <p:spPr bwMode="auto">
            <a:xfrm>
              <a:off x="187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8" name="Line 31"/>
            <p:cNvSpPr>
              <a:spLocks noChangeShapeType="1"/>
            </p:cNvSpPr>
            <p:nvPr/>
          </p:nvSpPr>
          <p:spPr bwMode="auto">
            <a:xfrm>
              <a:off x="192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09" name="Line 32"/>
            <p:cNvSpPr>
              <a:spLocks noChangeShapeType="1"/>
            </p:cNvSpPr>
            <p:nvPr/>
          </p:nvSpPr>
          <p:spPr bwMode="auto">
            <a:xfrm>
              <a:off x="196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0" name="Line 33"/>
            <p:cNvSpPr>
              <a:spLocks noChangeShapeType="1"/>
            </p:cNvSpPr>
            <p:nvPr/>
          </p:nvSpPr>
          <p:spPr bwMode="auto">
            <a:xfrm>
              <a:off x="201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1" name="Line 34"/>
            <p:cNvSpPr>
              <a:spLocks noChangeShapeType="1"/>
            </p:cNvSpPr>
            <p:nvPr/>
          </p:nvSpPr>
          <p:spPr bwMode="auto">
            <a:xfrm>
              <a:off x="206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2" name="Line 35"/>
            <p:cNvSpPr>
              <a:spLocks noChangeShapeType="1"/>
            </p:cNvSpPr>
            <p:nvPr/>
          </p:nvSpPr>
          <p:spPr bwMode="auto">
            <a:xfrm>
              <a:off x="211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3" name="Line 36"/>
            <p:cNvSpPr>
              <a:spLocks noChangeShapeType="1"/>
            </p:cNvSpPr>
            <p:nvPr/>
          </p:nvSpPr>
          <p:spPr bwMode="auto">
            <a:xfrm>
              <a:off x="216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4" name="Line 37"/>
            <p:cNvSpPr>
              <a:spLocks noChangeShapeType="1"/>
            </p:cNvSpPr>
            <p:nvPr/>
          </p:nvSpPr>
          <p:spPr bwMode="auto">
            <a:xfrm>
              <a:off x="220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5" name="Line 38"/>
            <p:cNvSpPr>
              <a:spLocks noChangeShapeType="1"/>
            </p:cNvSpPr>
            <p:nvPr/>
          </p:nvSpPr>
          <p:spPr bwMode="auto">
            <a:xfrm>
              <a:off x="225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6" name="Line 39"/>
            <p:cNvSpPr>
              <a:spLocks noChangeShapeType="1"/>
            </p:cNvSpPr>
            <p:nvPr/>
          </p:nvSpPr>
          <p:spPr bwMode="auto">
            <a:xfrm>
              <a:off x="2304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7" name="Line 40"/>
            <p:cNvSpPr>
              <a:spLocks noChangeShapeType="1"/>
            </p:cNvSpPr>
            <p:nvPr/>
          </p:nvSpPr>
          <p:spPr bwMode="auto">
            <a:xfrm>
              <a:off x="2352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8" name="Line 41"/>
            <p:cNvSpPr>
              <a:spLocks noChangeShapeType="1"/>
            </p:cNvSpPr>
            <p:nvPr/>
          </p:nvSpPr>
          <p:spPr bwMode="auto">
            <a:xfrm>
              <a:off x="2400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9" name="Line 42"/>
            <p:cNvSpPr>
              <a:spLocks noChangeShapeType="1"/>
            </p:cNvSpPr>
            <p:nvPr/>
          </p:nvSpPr>
          <p:spPr bwMode="auto">
            <a:xfrm>
              <a:off x="2448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20" name="Line 43"/>
            <p:cNvSpPr>
              <a:spLocks noChangeShapeType="1"/>
            </p:cNvSpPr>
            <p:nvPr/>
          </p:nvSpPr>
          <p:spPr bwMode="auto">
            <a:xfrm>
              <a:off x="2496" y="37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318" name="Picture 44" descr="BD0628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5022850"/>
            <a:ext cx="7508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45"/>
          <p:cNvSpPr>
            <a:spLocks noChangeArrowheads="1"/>
          </p:cNvSpPr>
          <p:nvPr/>
        </p:nvSpPr>
        <p:spPr bwMode="auto">
          <a:xfrm>
            <a:off x="6324600" y="593725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3320" name="Line 46"/>
          <p:cNvSpPr>
            <a:spLocks noChangeShapeType="1"/>
          </p:cNvSpPr>
          <p:nvPr/>
        </p:nvSpPr>
        <p:spPr bwMode="auto">
          <a:xfrm>
            <a:off x="6477000" y="593725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1" name="Line 47"/>
          <p:cNvSpPr>
            <a:spLocks noChangeShapeType="1"/>
          </p:cNvSpPr>
          <p:nvPr/>
        </p:nvSpPr>
        <p:spPr bwMode="auto">
          <a:xfrm>
            <a:off x="5638800" y="608965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Rectangle 48"/>
          <p:cNvSpPr>
            <a:spLocks noChangeArrowheads="1"/>
          </p:cNvSpPr>
          <p:nvPr/>
        </p:nvSpPr>
        <p:spPr bwMode="auto">
          <a:xfrm>
            <a:off x="5791200" y="5175250"/>
            <a:ext cx="228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3323" name="Rectangle 49"/>
          <p:cNvSpPr>
            <a:spLocks noChangeArrowheads="1"/>
          </p:cNvSpPr>
          <p:nvPr/>
        </p:nvSpPr>
        <p:spPr bwMode="auto">
          <a:xfrm>
            <a:off x="6248400" y="471805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pic>
        <p:nvPicPr>
          <p:cNvPr id="13324" name="Picture 50" descr="satellit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794125"/>
            <a:ext cx="530225" cy="4270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25" name="Rectangle 51"/>
          <p:cNvSpPr>
            <a:spLocks noChangeArrowheads="1"/>
          </p:cNvSpPr>
          <p:nvPr/>
        </p:nvSpPr>
        <p:spPr bwMode="auto">
          <a:xfrm>
            <a:off x="7467600" y="456565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3326" name="AutoShape 52"/>
          <p:cNvSpPr>
            <a:spLocks/>
          </p:cNvSpPr>
          <p:nvPr/>
        </p:nvSpPr>
        <p:spPr bwMode="auto">
          <a:xfrm rot="5400000">
            <a:off x="8001000" y="4718050"/>
            <a:ext cx="152400" cy="1524000"/>
          </a:xfrm>
          <a:prstGeom prst="leftBrace">
            <a:avLst>
              <a:gd name="adj1" fmla="val 99398"/>
              <a:gd name="adj2" fmla="val 49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3327" name="AutoShape 53"/>
          <p:cNvSpPr>
            <a:spLocks/>
          </p:cNvSpPr>
          <p:nvPr/>
        </p:nvSpPr>
        <p:spPr bwMode="auto">
          <a:xfrm rot="5400000">
            <a:off x="6591300" y="4908550"/>
            <a:ext cx="152400" cy="1143000"/>
          </a:xfrm>
          <a:prstGeom prst="leftBrace">
            <a:avLst>
              <a:gd name="adj1" fmla="val 74549"/>
              <a:gd name="adj2" fmla="val 49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grpSp>
        <p:nvGrpSpPr>
          <p:cNvPr id="13328" name="Group 54"/>
          <p:cNvGrpSpPr>
            <a:grpSpLocks/>
          </p:cNvGrpSpPr>
          <p:nvPr/>
        </p:nvGrpSpPr>
        <p:grpSpPr bwMode="auto">
          <a:xfrm>
            <a:off x="304800" y="4718050"/>
            <a:ext cx="3657600" cy="1447800"/>
            <a:chOff x="288" y="3312"/>
            <a:chExt cx="2304" cy="912"/>
          </a:xfrm>
        </p:grpSpPr>
        <p:pic>
          <p:nvPicPr>
            <p:cNvPr id="13331" name="Picture 55" descr="BD06288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360"/>
              <a:ext cx="71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2" name="Group 56"/>
            <p:cNvGrpSpPr>
              <a:grpSpLocks/>
            </p:cNvGrpSpPr>
            <p:nvPr/>
          </p:nvGrpSpPr>
          <p:grpSpPr bwMode="auto">
            <a:xfrm>
              <a:off x="768" y="3888"/>
              <a:ext cx="1824" cy="192"/>
              <a:chOff x="768" y="3792"/>
              <a:chExt cx="1824" cy="192"/>
            </a:xfrm>
          </p:grpSpPr>
          <p:sp>
            <p:nvSpPr>
              <p:cNvPr id="13345" name="Line 57"/>
              <p:cNvSpPr>
                <a:spLocks noChangeShapeType="1"/>
              </p:cNvSpPr>
              <p:nvPr/>
            </p:nvSpPr>
            <p:spPr bwMode="auto">
              <a:xfrm>
                <a:off x="768" y="3840"/>
                <a:ext cx="18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6" name="Line 58"/>
              <p:cNvSpPr>
                <a:spLocks noChangeShapeType="1"/>
              </p:cNvSpPr>
              <p:nvPr/>
            </p:nvSpPr>
            <p:spPr bwMode="auto">
              <a:xfrm>
                <a:off x="768" y="3936"/>
                <a:ext cx="18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7" name="Line 59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8" name="Line 60"/>
              <p:cNvSpPr>
                <a:spLocks noChangeShapeType="1"/>
              </p:cNvSpPr>
              <p:nvPr/>
            </p:nvSpPr>
            <p:spPr bwMode="auto">
              <a:xfrm>
                <a:off x="86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9" name="Line 61"/>
              <p:cNvSpPr>
                <a:spLocks noChangeShapeType="1"/>
              </p:cNvSpPr>
              <p:nvPr/>
            </p:nvSpPr>
            <p:spPr bwMode="auto">
              <a:xfrm>
                <a:off x="91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0" name="Line 62"/>
              <p:cNvSpPr>
                <a:spLocks noChangeShapeType="1"/>
              </p:cNvSpPr>
              <p:nvPr/>
            </p:nvSpPr>
            <p:spPr bwMode="auto">
              <a:xfrm>
                <a:off x="96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1" name="Line 6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2" name="Line 64"/>
              <p:cNvSpPr>
                <a:spLocks noChangeShapeType="1"/>
              </p:cNvSpPr>
              <p:nvPr/>
            </p:nvSpPr>
            <p:spPr bwMode="auto">
              <a:xfrm>
                <a:off x="105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3" name="Line 65"/>
              <p:cNvSpPr>
                <a:spLocks noChangeShapeType="1"/>
              </p:cNvSpPr>
              <p:nvPr/>
            </p:nvSpPr>
            <p:spPr bwMode="auto">
              <a:xfrm>
                <a:off x="110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4" name="Line 66"/>
              <p:cNvSpPr>
                <a:spLocks noChangeShapeType="1"/>
              </p:cNvSpPr>
              <p:nvPr/>
            </p:nvSpPr>
            <p:spPr bwMode="auto">
              <a:xfrm>
                <a:off x="115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5" name="Line 67"/>
              <p:cNvSpPr>
                <a:spLocks noChangeShapeType="1"/>
              </p:cNvSpPr>
              <p:nvPr/>
            </p:nvSpPr>
            <p:spPr bwMode="auto">
              <a:xfrm>
                <a:off x="120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6" name="Line 68"/>
              <p:cNvSpPr>
                <a:spLocks noChangeShapeType="1"/>
              </p:cNvSpPr>
              <p:nvPr/>
            </p:nvSpPr>
            <p:spPr bwMode="auto">
              <a:xfrm>
                <a:off x="124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7" name="Line 69"/>
              <p:cNvSpPr>
                <a:spLocks noChangeShapeType="1"/>
              </p:cNvSpPr>
              <p:nvPr/>
            </p:nvSpPr>
            <p:spPr bwMode="auto">
              <a:xfrm>
                <a:off x="129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8" name="Line 70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9" name="Line 71"/>
              <p:cNvSpPr>
                <a:spLocks noChangeShapeType="1"/>
              </p:cNvSpPr>
              <p:nvPr/>
            </p:nvSpPr>
            <p:spPr bwMode="auto">
              <a:xfrm>
                <a:off x="139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0" name="Line 72"/>
              <p:cNvSpPr>
                <a:spLocks noChangeShapeType="1"/>
              </p:cNvSpPr>
              <p:nvPr/>
            </p:nvSpPr>
            <p:spPr bwMode="auto">
              <a:xfrm>
                <a:off x="144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1" name="Line 73"/>
              <p:cNvSpPr>
                <a:spLocks noChangeShapeType="1"/>
              </p:cNvSpPr>
              <p:nvPr/>
            </p:nvSpPr>
            <p:spPr bwMode="auto">
              <a:xfrm>
                <a:off x="148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2" name="Line 74"/>
              <p:cNvSpPr>
                <a:spLocks noChangeShapeType="1"/>
              </p:cNvSpPr>
              <p:nvPr/>
            </p:nvSpPr>
            <p:spPr bwMode="auto">
              <a:xfrm>
                <a:off x="153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3" name="Line 75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4" name="Line 76"/>
              <p:cNvSpPr>
                <a:spLocks noChangeShapeType="1"/>
              </p:cNvSpPr>
              <p:nvPr/>
            </p:nvSpPr>
            <p:spPr bwMode="auto">
              <a:xfrm>
                <a:off x="163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5" name="Line 77"/>
              <p:cNvSpPr>
                <a:spLocks noChangeShapeType="1"/>
              </p:cNvSpPr>
              <p:nvPr/>
            </p:nvSpPr>
            <p:spPr bwMode="auto">
              <a:xfrm>
                <a:off x="168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6" name="Line 78"/>
              <p:cNvSpPr>
                <a:spLocks noChangeShapeType="1"/>
              </p:cNvSpPr>
              <p:nvPr/>
            </p:nvSpPr>
            <p:spPr bwMode="auto">
              <a:xfrm>
                <a:off x="172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7" name="Line 79"/>
              <p:cNvSpPr>
                <a:spLocks noChangeShapeType="1"/>
              </p:cNvSpPr>
              <p:nvPr/>
            </p:nvSpPr>
            <p:spPr bwMode="auto">
              <a:xfrm>
                <a:off x="177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8" name="Line 80"/>
              <p:cNvSpPr>
                <a:spLocks noChangeShapeType="1"/>
              </p:cNvSpPr>
              <p:nvPr/>
            </p:nvSpPr>
            <p:spPr bwMode="auto">
              <a:xfrm>
                <a:off x="182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9" name="Line 81"/>
              <p:cNvSpPr>
                <a:spLocks noChangeShapeType="1"/>
              </p:cNvSpPr>
              <p:nvPr/>
            </p:nvSpPr>
            <p:spPr bwMode="auto">
              <a:xfrm>
                <a:off x="187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0" name="Line 82"/>
              <p:cNvSpPr>
                <a:spLocks noChangeShapeType="1"/>
              </p:cNvSpPr>
              <p:nvPr/>
            </p:nvSpPr>
            <p:spPr bwMode="auto">
              <a:xfrm>
                <a:off x="192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1" name="Line 83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2" name="Line 84"/>
              <p:cNvSpPr>
                <a:spLocks noChangeShapeType="1"/>
              </p:cNvSpPr>
              <p:nvPr/>
            </p:nvSpPr>
            <p:spPr bwMode="auto">
              <a:xfrm>
                <a:off x="201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3" name="Line 85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4" name="Line 86"/>
              <p:cNvSpPr>
                <a:spLocks noChangeShapeType="1"/>
              </p:cNvSpPr>
              <p:nvPr/>
            </p:nvSpPr>
            <p:spPr bwMode="auto">
              <a:xfrm>
                <a:off x="211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5" name="Line 87"/>
              <p:cNvSpPr>
                <a:spLocks noChangeShapeType="1"/>
              </p:cNvSpPr>
              <p:nvPr/>
            </p:nvSpPr>
            <p:spPr bwMode="auto">
              <a:xfrm>
                <a:off x="216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6" name="Line 88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7" name="Line 89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8" name="Line 90"/>
              <p:cNvSpPr>
                <a:spLocks noChangeShapeType="1"/>
              </p:cNvSpPr>
              <p:nvPr/>
            </p:nvSpPr>
            <p:spPr bwMode="auto">
              <a:xfrm>
                <a:off x="230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79" name="Line 91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80" name="Line 92"/>
              <p:cNvSpPr>
                <a:spLocks noChangeShapeType="1"/>
              </p:cNvSpPr>
              <p:nvPr/>
            </p:nvSpPr>
            <p:spPr bwMode="auto">
              <a:xfrm>
                <a:off x="240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81" name="Line 93"/>
              <p:cNvSpPr>
                <a:spLocks noChangeShapeType="1"/>
              </p:cNvSpPr>
              <p:nvPr/>
            </p:nvSpPr>
            <p:spPr bwMode="auto">
              <a:xfrm>
                <a:off x="2448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82" name="Line 94"/>
              <p:cNvSpPr>
                <a:spLocks noChangeShapeType="1"/>
              </p:cNvSpPr>
              <p:nvPr/>
            </p:nvSpPr>
            <p:spPr bwMode="auto">
              <a:xfrm>
                <a:off x="2496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33" name="Line 95"/>
            <p:cNvSpPr>
              <a:spLocks noChangeShapeType="1"/>
            </p:cNvSpPr>
            <p:nvPr/>
          </p:nvSpPr>
          <p:spPr bwMode="auto">
            <a:xfrm flipV="1">
              <a:off x="2448" y="3696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Rectangle 96"/>
            <p:cNvSpPr>
              <a:spLocks noChangeArrowheads="1"/>
            </p:cNvSpPr>
            <p:nvPr/>
          </p:nvSpPr>
          <p:spPr bwMode="auto">
            <a:xfrm>
              <a:off x="2400" y="3552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35" name="Rectangle 97"/>
            <p:cNvSpPr>
              <a:spLocks noChangeArrowheads="1"/>
            </p:cNvSpPr>
            <p:nvPr/>
          </p:nvSpPr>
          <p:spPr bwMode="auto">
            <a:xfrm>
              <a:off x="912" y="4080"/>
              <a:ext cx="192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36" name="Rectangle 98"/>
            <p:cNvSpPr>
              <a:spLocks noChangeArrowheads="1"/>
            </p:cNvSpPr>
            <p:nvPr/>
          </p:nvSpPr>
          <p:spPr bwMode="auto">
            <a:xfrm>
              <a:off x="2064" y="4080"/>
              <a:ext cx="192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37" name="Line 99"/>
            <p:cNvSpPr>
              <a:spLocks noChangeShapeType="1"/>
            </p:cNvSpPr>
            <p:nvPr/>
          </p:nvSpPr>
          <p:spPr bwMode="auto">
            <a:xfrm>
              <a:off x="432" y="4176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100"/>
            <p:cNvSpPr>
              <a:spLocks noChangeShapeType="1"/>
            </p:cNvSpPr>
            <p:nvPr/>
          </p:nvSpPr>
          <p:spPr bwMode="auto">
            <a:xfrm>
              <a:off x="1008" y="408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Rectangle 101"/>
            <p:cNvSpPr>
              <a:spLocks noChangeArrowheads="1"/>
            </p:cNvSpPr>
            <p:nvPr/>
          </p:nvSpPr>
          <p:spPr bwMode="auto">
            <a:xfrm>
              <a:off x="1536" y="4080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40" name="Rectangle 102"/>
            <p:cNvSpPr>
              <a:spLocks noChangeArrowheads="1"/>
            </p:cNvSpPr>
            <p:nvPr/>
          </p:nvSpPr>
          <p:spPr bwMode="auto">
            <a:xfrm>
              <a:off x="288" y="3600"/>
              <a:ext cx="288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41" name="Line 103"/>
            <p:cNvSpPr>
              <a:spLocks noChangeShapeType="1"/>
            </p:cNvSpPr>
            <p:nvPr/>
          </p:nvSpPr>
          <p:spPr bwMode="auto">
            <a:xfrm>
              <a:off x="2160" y="408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2" name="Rectangle 104"/>
            <p:cNvSpPr>
              <a:spLocks noChangeArrowheads="1"/>
            </p:cNvSpPr>
            <p:nvPr/>
          </p:nvSpPr>
          <p:spPr bwMode="auto">
            <a:xfrm>
              <a:off x="1296" y="3312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43" name="AutoShape 105"/>
            <p:cNvSpPr>
              <a:spLocks/>
            </p:cNvSpPr>
            <p:nvPr/>
          </p:nvSpPr>
          <p:spPr bwMode="auto">
            <a:xfrm rot="5400000">
              <a:off x="1512" y="3144"/>
              <a:ext cx="96" cy="1296"/>
            </a:xfrm>
            <a:prstGeom prst="leftBrace">
              <a:avLst>
                <a:gd name="adj1" fmla="val 134188"/>
                <a:gd name="adj2" fmla="val 49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3344" name="Rectangle 106"/>
            <p:cNvSpPr>
              <a:spLocks noChangeArrowheads="1"/>
            </p:cNvSpPr>
            <p:nvPr/>
          </p:nvSpPr>
          <p:spPr bwMode="auto">
            <a:xfrm>
              <a:off x="624" y="4080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50555A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50555A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50555A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50555A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50555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13329" name="AutoShape 107"/>
          <p:cNvSpPr>
            <a:spLocks noChangeArrowheads="1"/>
          </p:cNvSpPr>
          <p:nvPr/>
        </p:nvSpPr>
        <p:spPr bwMode="auto">
          <a:xfrm>
            <a:off x="4051300" y="4184650"/>
            <a:ext cx="1511300" cy="1981200"/>
          </a:xfrm>
          <a:prstGeom prst="rightArrow">
            <a:avLst>
              <a:gd name="adj1" fmla="val 54972"/>
              <a:gd name="adj2" fmla="val 337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50555A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50555A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50555A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sz="1800" dirty="0" smtClean="0">
                <a:solidFill>
                  <a:schemeClr val="tx1"/>
                </a:solidFill>
              </a:rPr>
              <a:t>EGNSS </a:t>
            </a:r>
            <a:endParaRPr lang="en-US" altLang="it-IT" sz="18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it-IT" sz="1400" dirty="0" smtClean="0">
                <a:solidFill>
                  <a:schemeClr val="tx1"/>
                </a:solidFill>
              </a:rPr>
              <a:t>(EGNOS, GPS</a:t>
            </a:r>
            <a:endParaRPr lang="en-US" altLang="it-IT" sz="14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it-IT" sz="1400" dirty="0">
                <a:solidFill>
                  <a:schemeClr val="tx1"/>
                </a:solidFill>
              </a:rPr>
              <a:t>Galileo)</a:t>
            </a:r>
            <a:endParaRPr lang="en-GB" altLang="it-IT" sz="1400" dirty="0">
              <a:solidFill>
                <a:schemeClr val="tx1"/>
              </a:solidFill>
            </a:endParaRPr>
          </a:p>
        </p:txBody>
      </p:sp>
      <p:pic>
        <p:nvPicPr>
          <p:cNvPr id="13330" name="Picture 108" descr="satellit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978275"/>
            <a:ext cx="530225" cy="4270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Rettangolo arrotondato 1"/>
          <p:cNvSpPr/>
          <p:nvPr/>
        </p:nvSpPr>
        <p:spPr>
          <a:xfrm>
            <a:off x="2394744" y="3050381"/>
            <a:ext cx="3733800" cy="95726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 public EGNOS-GALILEO </a:t>
            </a:r>
            <a:r>
              <a:rPr lang="it-IT" dirty="0" err="1" smtClean="0"/>
              <a:t>infrastructure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to 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positioning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to the ERTMS </a:t>
            </a:r>
            <a:endParaRPr lang="it-IT" dirty="0"/>
          </a:p>
        </p:txBody>
      </p:sp>
      <p:pic>
        <p:nvPicPr>
          <p:cNvPr id="110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165850"/>
            <a:ext cx="1421814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643" y="1372611"/>
            <a:ext cx="7654284" cy="26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 bwMode="auto">
          <a:xfrm>
            <a:off x="942643" y="4346052"/>
            <a:ext cx="2943557" cy="123110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hangingPunct="0"/>
            <a:endParaRPr lang="it-IT" sz="14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Lower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operational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costs</a:t>
            </a: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Increase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safety</a:t>
            </a: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Increase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 of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rail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track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capacity</a:t>
            </a: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Lower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infrastructure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charges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 bwMode="auto">
          <a:xfrm>
            <a:off x="650154" y="235372"/>
            <a:ext cx="8388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it-IT" sz="3000" dirty="0" err="1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Potential</a:t>
            </a:r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Benefits  </a:t>
            </a:r>
            <a:endParaRPr lang="it-IT" sz="3000" dirty="0">
              <a:solidFill>
                <a:srgbClr val="7F7F7F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725140" y="4389456"/>
            <a:ext cx="2943557" cy="12311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hangingPunct="0"/>
            <a:endParaRPr lang="it-IT" sz="14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Increase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utilisation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of EGNOS </a:t>
            </a: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Reinforce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the EGNOS network</a:t>
            </a: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New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applications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for GALILEO</a:t>
            </a: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New industrial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returns</a:t>
            </a:r>
            <a:r>
              <a:rPr lang="it-IT" sz="1200" dirty="0" smtClean="0">
                <a:solidFill>
                  <a:srgbClr val="FFFFFF"/>
                </a:solidFill>
                <a:latin typeface="Futura XBlkCn BT" pitchFamily="34" charset="0"/>
              </a:rPr>
              <a:t> for </a:t>
            </a:r>
            <a:r>
              <a:rPr lang="it-IT" sz="1200" dirty="0" err="1" smtClean="0">
                <a:solidFill>
                  <a:srgbClr val="FFFFFF"/>
                </a:solidFill>
                <a:latin typeface="Futura XBlkCn BT" pitchFamily="34" charset="0"/>
              </a:rPr>
              <a:t>space</a:t>
            </a: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  <a:p>
            <a:pPr marL="171450" indent="-171450" defTabSz="914400" eaLnBrk="0" hangingPunct="0">
              <a:buFont typeface="Wingdings" panose="05000000000000000000" pitchFamily="2" charset="2"/>
              <a:buChar char="§"/>
            </a:pPr>
            <a:endParaRPr lang="it-IT" sz="1200" dirty="0" smtClean="0">
              <a:solidFill>
                <a:srgbClr val="FFFFFF"/>
              </a:solidFill>
              <a:latin typeface="Futura XBlkCn BT" pitchFamily="34" charset="0"/>
            </a:endParaRPr>
          </a:p>
        </p:txBody>
      </p:sp>
      <p:sp>
        <p:nvSpPr>
          <p:cNvPr id="12" name="Freccia tridirezionale 11"/>
          <p:cNvSpPr/>
          <p:nvPr/>
        </p:nvSpPr>
        <p:spPr>
          <a:xfrm rot="10800000">
            <a:off x="3898900" y="4787900"/>
            <a:ext cx="774700" cy="990600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2019300" y="5892800"/>
            <a:ext cx="4762500" cy="6985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Incentivate the </a:t>
            </a:r>
            <a:r>
              <a:rPr lang="it-IT" sz="2400" dirty="0" err="1" smtClean="0"/>
              <a:t>penetration</a:t>
            </a:r>
            <a:r>
              <a:rPr lang="it-IT" sz="2400" dirty="0" smtClean="0"/>
              <a:t> of ERTMS-ETCS  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66900" y="397672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RAIL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613400" y="404708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GNSS</a:t>
            </a:r>
            <a:endParaRPr lang="it-IT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12763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080582" y="3935885"/>
            <a:ext cx="499688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900" b="1" i="0" u="none" strike="noStrike" cap="none" normalizeH="0" baseline="0" dirty="0" err="1" smtClean="0">
                <a:ln>
                  <a:noFill/>
                </a:ln>
                <a:solidFill>
                  <a:srgbClr val="F79646"/>
                </a:solidFill>
                <a:effectLst/>
                <a:ea typeface="Times New Roman" pitchFamily="18" charset="0"/>
                <a:cs typeface="Arial" pitchFamily="34" charset="0"/>
              </a:rPr>
              <a:t>Bocconi</a:t>
            </a:r>
            <a:r>
              <a:rPr kumimoji="0" lang="en-GB" altLang="it-IT" sz="9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ea typeface="Times New Roman" pitchFamily="18" charset="0"/>
                <a:cs typeface="Arial" pitchFamily="34" charset="0"/>
              </a:rPr>
              <a:t>: Economic evaluation of the introduction of GNSS technologies on the Train Control Systems</a:t>
            </a:r>
            <a:endParaRPr kumimoji="0" lang="en-GB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81890"/>
            <a:ext cx="1625600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2477" y="1424128"/>
            <a:ext cx="689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defTabSz="914400">
              <a:spcBef>
                <a:spcPct val="20000"/>
              </a:spcBef>
              <a:defRPr/>
            </a:pPr>
            <a:r>
              <a:rPr lang="en-US" sz="1600" kern="0" cap="small" dirty="0">
                <a:solidFill>
                  <a:srgbClr val="FF0000"/>
                </a:solidFill>
                <a:latin typeface="Sabon"/>
              </a:rPr>
              <a:t>Costs and benefits (NPV in 35 years) by type of line (Euro)</a:t>
            </a:r>
            <a:endParaRPr lang="it-IT" sz="1600" b="0" kern="0" dirty="0">
              <a:solidFill>
                <a:srgbClr val="FF0000"/>
              </a:solidFill>
              <a:latin typeface="Sabon"/>
            </a:endParaRPr>
          </a:p>
        </p:txBody>
      </p:sp>
    </p:spTree>
    <p:extLst>
      <p:ext uri="{BB962C8B-B14F-4D97-AF65-F5344CB8AC3E}">
        <p14:creationId xmlns:p14="http://schemas.microsoft.com/office/powerpoint/2010/main" val="3716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6" y="1120775"/>
            <a:ext cx="8632825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Ovale 2047"/>
          <p:cNvSpPr/>
          <p:nvPr/>
        </p:nvSpPr>
        <p:spPr>
          <a:xfrm>
            <a:off x="3606800" y="1651000"/>
            <a:ext cx="1485900" cy="162560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6" name="Ovale 355"/>
          <p:cNvSpPr/>
          <p:nvPr/>
        </p:nvSpPr>
        <p:spPr>
          <a:xfrm>
            <a:off x="965200" y="2501900"/>
            <a:ext cx="1727200" cy="92630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Ovale 356"/>
          <p:cNvSpPr/>
          <p:nvPr/>
        </p:nvSpPr>
        <p:spPr>
          <a:xfrm>
            <a:off x="5092700" y="1651000"/>
            <a:ext cx="3263900" cy="11684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8" name="Ovale 357"/>
          <p:cNvSpPr/>
          <p:nvPr/>
        </p:nvSpPr>
        <p:spPr>
          <a:xfrm rot="7773555">
            <a:off x="6903439" y="3026853"/>
            <a:ext cx="1051137" cy="24332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9" name="Ovale 358"/>
          <p:cNvSpPr/>
          <p:nvPr/>
        </p:nvSpPr>
        <p:spPr>
          <a:xfrm rot="5400000">
            <a:off x="5508425" y="3394274"/>
            <a:ext cx="939800" cy="47585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1" name="CasellaDiTesto 360"/>
          <p:cNvSpPr txBox="1"/>
          <p:nvPr/>
        </p:nvSpPr>
        <p:spPr>
          <a:xfrm>
            <a:off x="3428999" y="1438557"/>
            <a:ext cx="127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EGNOS</a:t>
            </a:r>
            <a:endParaRPr lang="it-IT" sz="2400" dirty="0"/>
          </a:p>
        </p:txBody>
      </p:sp>
      <p:sp>
        <p:nvSpPr>
          <p:cNvPr id="362" name="CasellaDiTesto 361"/>
          <p:cNvSpPr txBox="1"/>
          <p:nvPr/>
        </p:nvSpPr>
        <p:spPr>
          <a:xfrm>
            <a:off x="1193800" y="2125977"/>
            <a:ext cx="127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WAAS</a:t>
            </a:r>
            <a:endParaRPr lang="it-IT" sz="2400" dirty="0"/>
          </a:p>
        </p:txBody>
      </p:sp>
      <p:sp>
        <p:nvSpPr>
          <p:cNvPr id="363" name="CasellaDiTesto 362"/>
          <p:cNvSpPr txBox="1"/>
          <p:nvPr/>
        </p:nvSpPr>
        <p:spPr>
          <a:xfrm>
            <a:off x="6765724" y="1588112"/>
            <a:ext cx="127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SDCM</a:t>
            </a:r>
            <a:endParaRPr lang="it-IT" sz="2400" dirty="0"/>
          </a:p>
        </p:txBody>
      </p:sp>
      <p:sp>
        <p:nvSpPr>
          <p:cNvPr id="364" name="CasellaDiTesto 363"/>
          <p:cNvSpPr txBox="1"/>
          <p:nvPr/>
        </p:nvSpPr>
        <p:spPr>
          <a:xfrm>
            <a:off x="7593012" y="3197373"/>
            <a:ext cx="127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MSAS</a:t>
            </a:r>
            <a:endParaRPr lang="it-IT" sz="2400" dirty="0"/>
          </a:p>
        </p:txBody>
      </p:sp>
      <p:sp>
        <p:nvSpPr>
          <p:cNvPr id="365" name="CasellaDiTesto 364"/>
          <p:cNvSpPr txBox="1"/>
          <p:nvPr/>
        </p:nvSpPr>
        <p:spPr>
          <a:xfrm>
            <a:off x="5454650" y="4216400"/>
            <a:ext cx="127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GAGAN</a:t>
            </a:r>
            <a:endParaRPr lang="it-IT" sz="2400" dirty="0"/>
          </a:p>
        </p:txBody>
      </p:sp>
      <p:sp>
        <p:nvSpPr>
          <p:cNvPr id="366" name="Freccia circolare in giù 365"/>
          <p:cNvSpPr/>
          <p:nvPr/>
        </p:nvSpPr>
        <p:spPr>
          <a:xfrm>
            <a:off x="4508499" y="1954322"/>
            <a:ext cx="3141663" cy="711513"/>
          </a:xfrm>
          <a:prstGeom prst="curved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7" name="Freccia circolare in giù 366"/>
          <p:cNvSpPr/>
          <p:nvPr/>
        </p:nvSpPr>
        <p:spPr>
          <a:xfrm rot="20479495">
            <a:off x="4412013" y="1692851"/>
            <a:ext cx="2042338" cy="663470"/>
          </a:xfrm>
          <a:prstGeom prst="curved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8" name="Freccia circolare in giù 367"/>
          <p:cNvSpPr/>
          <p:nvPr/>
        </p:nvSpPr>
        <p:spPr>
          <a:xfrm flipH="1">
            <a:off x="2209800" y="1873071"/>
            <a:ext cx="2438399" cy="792764"/>
          </a:xfrm>
          <a:prstGeom prst="curved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9" name="Rettangolo arrotondato 368"/>
          <p:cNvSpPr/>
          <p:nvPr/>
        </p:nvSpPr>
        <p:spPr>
          <a:xfrm>
            <a:off x="751621" y="5833811"/>
            <a:ext cx="6299200" cy="83392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ERTMS can benefit from the </a:t>
            </a:r>
            <a:r>
              <a:rPr lang="it-IT" i="1" dirty="0" smtClean="0"/>
              <a:t>EGNOS-</a:t>
            </a:r>
            <a:r>
              <a:rPr lang="it-IT" i="1" dirty="0" err="1" smtClean="0"/>
              <a:t>compatible</a:t>
            </a:r>
            <a:r>
              <a:rPr lang="it-IT" dirty="0" smtClean="0"/>
              <a:t> networks in the world  </a:t>
            </a:r>
            <a:endParaRPr lang="it-IT" dirty="0"/>
          </a:p>
        </p:txBody>
      </p:sp>
      <p:sp>
        <p:nvSpPr>
          <p:cNvPr id="370" name="CasellaDiTesto 369"/>
          <p:cNvSpPr txBox="1"/>
          <p:nvPr/>
        </p:nvSpPr>
        <p:spPr>
          <a:xfrm>
            <a:off x="2524873" y="392705"/>
            <a:ext cx="5408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 ERTMS: more export </a:t>
            </a:r>
            <a:r>
              <a:rPr lang="it-IT" sz="3000" dirty="0" err="1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opportunity</a:t>
            </a:r>
            <a:r>
              <a:rPr lang="it-IT" sz="3000" dirty="0" smtClean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</a:rPr>
              <a:t> </a:t>
            </a:r>
            <a:endParaRPr lang="it-IT" sz="3000" dirty="0">
              <a:solidFill>
                <a:srgbClr val="7F7F7F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71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13" y="6138734"/>
            <a:ext cx="1469825" cy="6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8883" y="2658472"/>
            <a:ext cx="555466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3100"/>
            <a:endParaRPr lang="it-IT" sz="3200" dirty="0">
              <a:solidFill>
                <a:schemeClr val="bg1"/>
              </a:solidFill>
              <a:latin typeface="Arial Narrow" pitchFamily="34" charset="0"/>
            </a:endParaRPr>
          </a:p>
          <a:p>
            <a:pPr defTabSz="673100"/>
            <a:r>
              <a:rPr lang="en-GB" sz="3000" dirty="0" smtClean="0">
                <a:solidFill>
                  <a:schemeClr val="bg1"/>
                </a:solidFill>
                <a:latin typeface="Arial Narrow" pitchFamily="34" charset="0"/>
              </a:rPr>
              <a:t>Satellite-based </a:t>
            </a:r>
            <a:r>
              <a:rPr lang="en-GB" sz="3000" dirty="0">
                <a:solidFill>
                  <a:schemeClr val="bg1"/>
                </a:solidFill>
                <a:latin typeface="Arial Narrow" pitchFamily="34" charset="0"/>
              </a:rPr>
              <a:t>solutions </a:t>
            </a:r>
            <a:r>
              <a:rPr lang="en-GB" sz="3000" b="0" dirty="0" smtClean="0">
                <a:solidFill>
                  <a:schemeClr val="bg1"/>
                </a:solidFill>
                <a:latin typeface="Arial Narrow" pitchFamily="34" charset="0"/>
              </a:rPr>
              <a:t>for Train       Control </a:t>
            </a:r>
            <a:r>
              <a:rPr lang="en-GB" sz="3000" b="0" dirty="0">
                <a:solidFill>
                  <a:schemeClr val="bg1"/>
                </a:solidFill>
                <a:latin typeface="Arial Narrow" pitchFamily="34" charset="0"/>
              </a:rPr>
              <a:t>Systems</a:t>
            </a:r>
          </a:p>
          <a:p>
            <a:pPr defTabSz="673100"/>
            <a:endParaRPr lang="en-GB" sz="30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16" name="Picture 8" descr="AnsaldoSTSNEGATIVO co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-99572"/>
            <a:ext cx="3456689" cy="24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81890"/>
            <a:ext cx="1625600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temp\s2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54" y="378707"/>
            <a:ext cx="2562356" cy="111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2262" y="2080731"/>
            <a:ext cx="8351838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Geneva" pitchFamily="-1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The </a:t>
            </a:r>
            <a:r>
              <a:rPr lang="en-US" sz="2000" b="0" i="1" cap="all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Shift²Rail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initiative would contribute to developing rail as a transport mode by promoting step-change innovations for passenger rolling stock, freight transport, traffic management  systems and rail infrastructure</a:t>
            </a:r>
            <a:endParaRPr lang="en-US" sz="1600" b="0" dirty="0" smtClean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endParaRPr lang="en-GB" sz="1600" b="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endParaRPr lang="en-GB" sz="1600" b="0" dirty="0" smtClean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endParaRPr lang="en-GB" sz="1600" b="0" dirty="0" smtClean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endParaRPr lang="en-GB" sz="1600" b="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r>
              <a:rPr lang="en-GB" sz="1600" b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EGNOS-GALILEO are key enabling technologies to contribute to the challenging goals for a more </a:t>
            </a: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r>
              <a:rPr lang="en-GB" sz="1600" b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efficient rail transport system but with</a:t>
            </a:r>
          </a:p>
          <a:p>
            <a:pPr marL="0" indent="0" algn="ctr">
              <a:spcBef>
                <a:spcPts val="600"/>
              </a:spcBef>
              <a:buClr>
                <a:srgbClr val="7CA1CE"/>
              </a:buClr>
              <a:buFont typeface="Wingdings" pitchFamily="2" charset="2"/>
              <a:buNone/>
              <a:defRPr/>
            </a:pPr>
            <a:r>
              <a:rPr lang="en-GB" sz="1600" b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important industrial returns in each of their economical sector </a:t>
            </a:r>
            <a:r>
              <a:rPr lang="en-GB" sz="1600" b="0" dirty="0" smtClean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GB" sz="1600" b="0" dirty="0" smtClean="0">
                <a:solidFill>
                  <a:srgbClr val="000000"/>
                </a:solidFill>
                <a:ea typeface="+mj-ea"/>
                <a:cs typeface="+mj-cs"/>
              </a:rPr>
            </a:br>
            <a:endParaRPr lang="en-US" sz="1800" b="0" dirty="0" smtClean="0"/>
          </a:p>
          <a:p>
            <a:pPr marL="0" indent="0" algn="just">
              <a:buClr>
                <a:srgbClr val="7CA1CE"/>
              </a:buClr>
              <a:buNone/>
              <a:defRPr/>
            </a:pPr>
            <a:r>
              <a:rPr lang="en-US" sz="1800" b="0" dirty="0" smtClean="0"/>
              <a:t>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EGNOS for rail can be used up +60 times the whole aviation sector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  <p:sp>
        <p:nvSpPr>
          <p:cNvPr id="4" name="Triangolo isoscele 3"/>
          <p:cNvSpPr/>
          <p:nvPr/>
        </p:nvSpPr>
        <p:spPr>
          <a:xfrm rot="10800000">
            <a:off x="916781" y="3514814"/>
            <a:ext cx="6972300" cy="533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550862" y="5656218"/>
            <a:ext cx="960438" cy="600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8" descr="C:\tem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r="3999"/>
          <a:stretch>
            <a:fillRect/>
          </a:stretch>
        </p:blipFill>
        <p:spPr bwMode="auto">
          <a:xfrm>
            <a:off x="0" y="-31750"/>
            <a:ext cx="9144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575" y="391318"/>
            <a:ext cx="5257800" cy="796925"/>
          </a:xfrm>
        </p:spPr>
        <p:txBody>
          <a:bodyPr/>
          <a:lstStyle/>
          <a:p>
            <a:pPr algn="ctr" defTabSz="457200" eaLnBrk="1" hangingPunct="1"/>
            <a:r>
              <a:rPr lang="en-GB" altLang="en-US" sz="3000" kern="1200" dirty="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  <a:cs typeface="ＭＳ Ｐゴシック"/>
              </a:rPr>
              <a:t>SHIFT²RAIL in a nutshell</a:t>
            </a:r>
            <a:endParaRPr lang="en-US" altLang="en-US" sz="3000" kern="1200" dirty="0">
              <a:solidFill>
                <a:srgbClr val="7F7F7F"/>
              </a:solidFill>
              <a:latin typeface="Arial Narrow" pitchFamily="34" charset="0"/>
              <a:ea typeface="MS PGothic" pitchFamily="34" charset="-128"/>
              <a:cs typeface="ＭＳ Ｐゴシック"/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1837" cy="5256212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rgbClr val="7CA1CE"/>
              </a:buClr>
              <a:defRPr/>
            </a:pPr>
            <a:r>
              <a:rPr lang="en-US" sz="1800" b="0" dirty="0" smtClean="0"/>
              <a:t>16 December 2013: Publication by the European Commission of a legislative proposal to launch SHIFT²RAIL, an ambitious new European </a:t>
            </a:r>
            <a:r>
              <a:rPr lang="en-US" sz="1800" dirty="0" smtClean="0"/>
              <a:t>Research &amp; Innovation Programme </a:t>
            </a:r>
            <a:r>
              <a:rPr lang="en-US" sz="1800" b="0" dirty="0" smtClean="0"/>
              <a:t>that aims to:</a:t>
            </a:r>
          </a:p>
          <a:p>
            <a:pPr lvl="1" algn="just">
              <a:spcBef>
                <a:spcPts val="400"/>
              </a:spcBef>
              <a:buClr>
                <a:srgbClr val="7CA1CE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Increase the </a:t>
            </a:r>
            <a:r>
              <a:rPr lang="en-US" sz="1800" b="1" dirty="0" smtClean="0">
                <a:solidFill>
                  <a:srgbClr val="002060"/>
                </a:solidFill>
              </a:rPr>
              <a:t>competitiveness</a:t>
            </a:r>
            <a:r>
              <a:rPr lang="en-US" sz="1800" dirty="0" smtClean="0"/>
              <a:t> of the EU rail industry to help it retain world leadership</a:t>
            </a:r>
          </a:p>
          <a:p>
            <a:pPr lvl="1" algn="just">
              <a:spcBef>
                <a:spcPts val="400"/>
              </a:spcBef>
              <a:buClr>
                <a:srgbClr val="7CA1CE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increase the </a:t>
            </a:r>
            <a:r>
              <a:rPr lang="en-US" sz="1800" b="1" dirty="0" smtClean="0">
                <a:solidFill>
                  <a:srgbClr val="002060"/>
                </a:solidFill>
              </a:rPr>
              <a:t>attractiveness</a:t>
            </a:r>
            <a:r>
              <a:rPr lang="en-US" sz="1800" dirty="0" smtClean="0"/>
              <a:t> of rail transport.</a:t>
            </a:r>
          </a:p>
          <a:p>
            <a:pPr algn="just">
              <a:spcBef>
                <a:spcPts val="3000"/>
              </a:spcBef>
              <a:buClr>
                <a:srgbClr val="7CA1CE"/>
              </a:buClr>
              <a:defRPr/>
            </a:pPr>
            <a:r>
              <a:rPr lang="en-US" sz="1800" b="0" dirty="0" smtClean="0"/>
              <a:t>A future </a:t>
            </a:r>
            <a:r>
              <a:rPr lang="en-US" sz="1800" dirty="0" smtClean="0"/>
              <a:t>public-private</a:t>
            </a:r>
            <a:r>
              <a:rPr lang="en-US" sz="1800" b="0" dirty="0" smtClean="0"/>
              <a:t> </a:t>
            </a:r>
            <a:r>
              <a:rPr lang="en-US" sz="1800" dirty="0" smtClean="0"/>
              <a:t>Joint Undertaking </a:t>
            </a:r>
            <a:r>
              <a:rPr lang="en-US" sz="1800" b="0" dirty="0" smtClean="0"/>
              <a:t>under </a:t>
            </a:r>
            <a:r>
              <a:rPr lang="en-US" sz="1800" dirty="0" smtClean="0"/>
              <a:t>Horizon 2020</a:t>
            </a:r>
          </a:p>
          <a:p>
            <a:pPr algn="just">
              <a:spcBef>
                <a:spcPts val="3000"/>
              </a:spcBef>
              <a:buClr>
                <a:srgbClr val="7CA1CE"/>
              </a:buClr>
              <a:defRPr/>
            </a:pPr>
            <a:r>
              <a:rPr lang="en-US" sz="1800" b="0" dirty="0" smtClean="0"/>
              <a:t>Proposed budget of </a:t>
            </a:r>
            <a:r>
              <a:rPr lang="en-US" sz="1800" dirty="0" smtClean="0"/>
              <a:t>920 Million Euros </a:t>
            </a:r>
            <a:r>
              <a:rPr lang="en-US" sz="1800" b="0" dirty="0" smtClean="0"/>
              <a:t>for</a:t>
            </a:r>
            <a:r>
              <a:rPr lang="en-US" sz="1800" dirty="0" smtClean="0"/>
              <a:t> 2014-2020</a:t>
            </a:r>
            <a:r>
              <a:rPr lang="en-US" sz="1800" b="0" dirty="0" smtClean="0"/>
              <a:t>, including 450 Million from the EU and 470 Million from the Industry</a:t>
            </a:r>
          </a:p>
          <a:p>
            <a:pPr algn="just">
              <a:spcBef>
                <a:spcPts val="3000"/>
              </a:spcBef>
              <a:buClr>
                <a:srgbClr val="7CA1CE"/>
              </a:buClr>
              <a:defRPr/>
            </a:pPr>
            <a:r>
              <a:rPr lang="en-US" sz="1800" b="0" dirty="0" smtClean="0"/>
              <a:t>Already nearly 3 years of intense work by the rail sector for the </a:t>
            </a:r>
            <a:r>
              <a:rPr lang="en-US" sz="1800" dirty="0" smtClean="0"/>
              <a:t>technical preparatory phase </a:t>
            </a:r>
            <a:r>
              <a:rPr lang="en-US" sz="1800" b="0" dirty="0" smtClean="0"/>
              <a:t>(coordinated by UNIFE)</a:t>
            </a:r>
            <a:endParaRPr lang="en-US" sz="1800" dirty="0" smtClean="0"/>
          </a:p>
          <a:p>
            <a:pPr algn="just">
              <a:spcBef>
                <a:spcPts val="3000"/>
              </a:spcBef>
              <a:buClr>
                <a:srgbClr val="7CA1CE"/>
              </a:buClr>
              <a:defRPr/>
            </a:pPr>
            <a:r>
              <a:rPr lang="en-US" sz="1800" b="0" dirty="0" smtClean="0"/>
              <a:t>A</a:t>
            </a:r>
            <a:r>
              <a:rPr lang="en-US" sz="1800" dirty="0" smtClean="0"/>
              <a:t> historical opportunity for numerous rail stakeholders all over Europe!</a:t>
            </a:r>
            <a:endParaRPr lang="en-US" dirty="0" smtClean="0"/>
          </a:p>
          <a:p>
            <a:pPr algn="just">
              <a:buClr>
                <a:srgbClr val="7CA1CE"/>
              </a:buClr>
              <a:defRPr/>
            </a:pPr>
            <a:endParaRPr lang="en-US" dirty="0"/>
          </a:p>
          <a:p>
            <a:pPr marL="0" indent="0" algn="just">
              <a:buClr>
                <a:srgbClr val="7CA1CE"/>
              </a:buClr>
              <a:buFont typeface="Wingdings" pitchFamily="2" charset="2"/>
              <a:buNone/>
              <a:defRPr/>
            </a:pPr>
            <a:endParaRPr lang="en-GB" dirty="0" smtClean="0"/>
          </a:p>
          <a:p>
            <a:pPr lvl="2" algn="just" eaLnBrk="1" hangingPunct="1">
              <a:defRPr/>
            </a:pPr>
            <a:endParaRPr lang="en-US" sz="2000" dirty="0" smtClean="0"/>
          </a:p>
          <a:p>
            <a:pPr algn="just" eaLnBrk="1" hangingPunct="1">
              <a:defRPr/>
            </a:pPr>
            <a:endParaRPr lang="en-US" sz="2800" b="0" dirty="0" smtClean="0"/>
          </a:p>
        </p:txBody>
      </p:sp>
      <p:sp>
        <p:nvSpPr>
          <p:cNvPr id="13926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D5FDC9-DDE4-427E-8B2A-55221B19BDCA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6" name="Picture 2" descr="C:\Users\RispoliF\Desktop\logo_unif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223164"/>
            <a:ext cx="1282700" cy="5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b5ttYXm02tjCbSSuhg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Mo7FDpzEegTrN2ZWXS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080612_UNIFE_Template_Front_Photo_Colour">
  <a:themeElements>
    <a:clrScheme name="080612_UNIFE_Template_Front_Photo_Colo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80612_UNIFE_Template_Front_Photo_Colo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80612_UNIFE_Template_Front_Photo_Colo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12_UNIFE_Template_Front_Photo_Colo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12_UNIFE_Template_Front_Photo_Colo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12_UNIFE_Template_Front_Photo_Colo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12_UNIFE_Template_Front_Photo_Colo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12_UNIFE_Template_Front_Photo_Colo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12_UNIFE_Template_Front_Photo_Colo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A6C4F6E434048AD8B8C6C793822F5" ma:contentTypeVersion="3" ma:contentTypeDescription="Create a new document." ma:contentTypeScope="" ma:versionID="c366c4b2fc471325f42df9b55d0cdb8e">
  <xsd:schema xmlns:xsd="http://www.w3.org/2001/XMLSchema" xmlns:p="http://schemas.microsoft.com/office/2006/metadata/properties" xmlns:ns2="b1006fa4-fbdd-472c-84fc-8b8572031e37" targetNamespace="http://schemas.microsoft.com/office/2006/metadata/properties" ma:root="true" ma:fieldsID="bf5b8ac56a4af5c0aff7efdf8a5f53cf" ns2:_="">
    <xsd:import namespace="b1006fa4-fbdd-472c-84fc-8b8572031e37"/>
    <xsd:element name="properties">
      <xsd:complexType>
        <xsd:sequence>
          <xsd:element name="documentManagement">
            <xsd:complexType>
              <xsd:all>
                <xsd:element ref="ns2:Write_x0020_in" minOccurs="0"/>
                <xsd:element ref="ns2:model" minOccurs="0"/>
                <xsd:element ref="ns2:Typ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1006fa4-fbdd-472c-84fc-8b8572031e37" elementFormDefault="qualified">
    <xsd:import namespace="http://schemas.microsoft.com/office/2006/documentManagement/types"/>
    <xsd:element name="Write_x0020_in" ma:index="8" nillable="true" ma:displayName="Write in" ma:internalName="Write_x0020_in">
      <xsd:simpleType>
        <xsd:restriction base="dms:Text">
          <xsd:maxLength value="255"/>
        </xsd:restriction>
      </xsd:simpleType>
    </xsd:element>
    <xsd:element name="model" ma:index="9" nillable="true" ma:displayName="Types" ma:format="Dropdown" ma:internalName="model">
      <xsd:simpleType>
        <xsd:restriction base="dms:Choice">
          <xsd:enumeration value="Logo"/>
          <xsd:enumeration value="Letterhead"/>
          <xsd:enumeration value="Corporate Identity"/>
          <xsd:enumeration value="Master Institutional Presentation"/>
          <xsd:enumeration value="Template"/>
        </xsd:restriction>
      </xsd:simpleType>
    </xsd:element>
    <xsd:element name="Types" ma:index="10" nillable="true" ma:displayName="Models" ma:format="Dropdown" ma:internalName="Types">
      <xsd:simpleType>
        <xsd:restriction base="dms:Choice">
          <xsd:enumeration value="Logo eps format"/>
          <xsd:enumeration value="Logo jpeg format"/>
          <xsd:enumeration value="Logo png format"/>
          <xsd:enumeration value="Logo MicroStation format"/>
          <xsd:enumeration value="Logo pdf format"/>
          <xsd:enumeration value="Logo CAD format"/>
          <xsd:enumeration value="Letterhead-Europe 1"/>
          <xsd:enumeration value="Letterhead-Europe 2"/>
          <xsd:enumeration value="Letterhead-APAC"/>
          <xsd:enumeration value="Letterhead-America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model xmlns="b1006fa4-fbdd-472c-84fc-8b8572031e37">Master Institutional Presentation</model>
    <Write_x0020_in xmlns="b1006fa4-fbdd-472c-84fc-8b8572031e37">English</Write_x0020_in>
    <Types xmlns="b1006fa4-fbdd-472c-84fc-8b8572031e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02D8822-5B72-4B5C-9155-22442253A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06fa4-fbdd-472c-84fc-8b8572031e3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DE1BD25-0827-414B-892C-AE968431E25F}">
  <ds:schemaRefs>
    <ds:schemaRef ds:uri="http://purl.org/dc/terms/"/>
    <ds:schemaRef ds:uri="b1006fa4-fbdd-472c-84fc-8b8572031e37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7FD225-1930-4B6B-9E18-23893072DC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A64993-F5E8-4501-ABC5-BA5E0B3AF1E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498</Words>
  <Application>Microsoft Office PowerPoint</Application>
  <PresentationFormat>Presentazione su schermo (4:3)</PresentationFormat>
  <Paragraphs>93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3_080612_UNIFE_Template_Front_Photo_Colour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Technology shift </vt:lpstr>
      <vt:lpstr>Presentazione standard di PowerPoint</vt:lpstr>
      <vt:lpstr>Presentazione standard di PowerPoint</vt:lpstr>
      <vt:lpstr>Presentazione standard di PowerPoint</vt:lpstr>
      <vt:lpstr>SHIFT²RAIL in a nutshell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ERTMS/ETCS</dc:title>
  <dc:creator>SIGBU - Sales &amp; Business Development</dc:creator>
  <cp:lastModifiedBy>Alessandra Talarico</cp:lastModifiedBy>
  <cp:revision>858</cp:revision>
  <cp:lastPrinted>2011-11-09T15:42:52Z</cp:lastPrinted>
  <dcterms:created xsi:type="dcterms:W3CDTF">2012-06-27T08:41:19Z</dcterms:created>
  <dcterms:modified xsi:type="dcterms:W3CDTF">2014-02-14T09:48:12Z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model">
    <vt:lpwstr>Master Institutional Presentation</vt:lpwstr>
  </property>
  <property fmtid="{D5CDD505-2E9C-101B-9397-08002B2CF9AE}" pid="4" name="Write in">
    <vt:lpwstr>English</vt:lpwstr>
  </property>
  <property fmtid="{D5CDD505-2E9C-101B-9397-08002B2CF9AE}" pid="5" name="Types">
    <vt:lpwstr/>
  </property>
</Properties>
</file>