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278" r:id="rId6"/>
    <p:sldId id="315" r:id="rId7"/>
    <p:sldId id="316" r:id="rId8"/>
    <p:sldId id="344" r:id="rId9"/>
    <p:sldId id="345" r:id="rId10"/>
    <p:sldId id="346" r:id="rId11"/>
    <p:sldId id="347" r:id="rId12"/>
    <p:sldId id="328" r:id="rId13"/>
    <p:sldId id="325" r:id="rId14"/>
    <p:sldId id="326" r:id="rId15"/>
    <p:sldId id="329" r:id="rId16"/>
    <p:sldId id="330" r:id="rId17"/>
    <p:sldId id="327" r:id="rId18"/>
    <p:sldId id="317" r:id="rId19"/>
    <p:sldId id="313" r:id="rId20"/>
    <p:sldId id="321" r:id="rId21"/>
    <p:sldId id="331" r:id="rId22"/>
    <p:sldId id="322" r:id="rId23"/>
    <p:sldId id="343" r:id="rId24"/>
    <p:sldId id="296" r:id="rId25"/>
    <p:sldId id="340" r:id="rId26"/>
    <p:sldId id="341" r:id="rId27"/>
    <p:sldId id="318" r:id="rId28"/>
    <p:sldId id="342" r:id="rId29"/>
    <p:sldId id="332" r:id="rId30"/>
    <p:sldId id="333" r:id="rId31"/>
    <p:sldId id="334" r:id="rId32"/>
    <p:sldId id="335" r:id="rId33"/>
    <p:sldId id="337" r:id="rId34"/>
    <p:sldId id="338" r:id="rId35"/>
    <p:sldId id="339" r:id="rId36"/>
  </p:sldIdLst>
  <p:sldSz cx="9144000" cy="6858000" type="screen4x3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9"/>
    <a:srgbClr val="3381BA"/>
    <a:srgbClr val="CCDFEE"/>
    <a:srgbClr val="67A959"/>
    <a:srgbClr val="99C0DD"/>
    <a:srgbClr val="66A0CB"/>
    <a:srgbClr val="0071CF"/>
    <a:srgbClr val="18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9893" autoAdjust="0"/>
  </p:normalViewPr>
  <p:slideViewPr>
    <p:cSldViewPr snapToGrid="0" snapToObjects="1">
      <p:cViewPr>
        <p:scale>
          <a:sx n="59" d="100"/>
          <a:sy n="59" d="100"/>
        </p:scale>
        <p:origin x="-82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mi03\dati3\Analisi%20Ascolti%20TV\SMARTPANEL\Contenuti%20Sky_19-05-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mi03\dati3\Analisi%20Ascolti%20TV\SMARTPANEL\Contenuti%20Sky_19-05-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rvmi03\dati3\Analisi%20Ascolti%20TV\SMARTPANEL\Contenuti%20Sky_19-05-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mi03\dati3\Analisi%20Ascolti%20TV\SMARTPANEL\Contenuti%20Sky_19-05-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mi03\dati3\Analisi%20Ascolti%20TV\SMARTPANEL\Contenuti%20Sky_19-05-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srvmi03\dati3\Analisi%20Ascolti%20TV\SMARTPANEL\Contenuti%20Sky_19-05-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it-IT">
                <a:latin typeface="Sky Text" panose="020B0506040202020204" pitchFamily="34" charset="0"/>
              </a:rPr>
              <a:t>Giardini Da Incubo - Sky Uno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Trend!$C$44</c:f>
              <c:strCache>
                <c:ptCount val="1"/>
                <c:pt idx="0">
                  <c:v>HHs Auditel</c:v>
                </c:pt>
              </c:strCache>
            </c:strRef>
          </c:tx>
          <c:marker>
            <c:symbol val="none"/>
          </c:marker>
          <c:cat>
            <c:strRef>
              <c:f>Trend!$A$45:$A$53</c:f>
              <c:strCache>
                <c:ptCount val="9"/>
                <c:pt idx="0">
                  <c:v>05/05/2014</c:v>
                </c:pt>
                <c:pt idx="1">
                  <c:v>06/05/2014</c:v>
                </c:pt>
                <c:pt idx="2">
                  <c:v>07/05/2014</c:v>
                </c:pt>
                <c:pt idx="3">
                  <c:v>08/05/2014</c:v>
                </c:pt>
                <c:pt idx="4">
                  <c:v>09/05/2014</c:v>
                </c:pt>
                <c:pt idx="5">
                  <c:v>12/05/2014</c:v>
                </c:pt>
                <c:pt idx="6">
                  <c:v>13/05/2014</c:v>
                </c:pt>
                <c:pt idx="7">
                  <c:v>14/05/2014</c:v>
                </c:pt>
                <c:pt idx="8">
                  <c:v>15/05/2014</c:v>
                </c:pt>
              </c:strCache>
            </c:strRef>
          </c:cat>
          <c:val>
            <c:numRef>
              <c:f>Trend!$C$45:$C$53</c:f>
              <c:numCache>
                <c:formatCode>#,##0</c:formatCode>
                <c:ptCount val="9"/>
                <c:pt idx="0">
                  <c:v>35388</c:v>
                </c:pt>
                <c:pt idx="1">
                  <c:v>29835</c:v>
                </c:pt>
                <c:pt idx="2">
                  <c:v>54138</c:v>
                </c:pt>
                <c:pt idx="3">
                  <c:v>36871</c:v>
                </c:pt>
                <c:pt idx="4">
                  <c:v>21172</c:v>
                </c:pt>
                <c:pt idx="5">
                  <c:v>15300</c:v>
                </c:pt>
                <c:pt idx="6">
                  <c:v>23824</c:v>
                </c:pt>
                <c:pt idx="7">
                  <c:v>37868</c:v>
                </c:pt>
                <c:pt idx="8">
                  <c:v>38212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91808"/>
        <c:axId val="136021888"/>
      </c:lineChart>
      <c:catAx>
        <c:axId val="1355918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anose="020B0506040202020204" pitchFamily="34" charset="0"/>
              </a:defRPr>
            </a:pPr>
            <a:endParaRPr lang="it-IT"/>
          </a:p>
        </c:txPr>
        <c:crossAx val="136021888"/>
        <c:crosses val="autoZero"/>
        <c:auto val="1"/>
        <c:lblAlgn val="ctr"/>
        <c:lblOffset val="100"/>
        <c:noMultiLvlLbl val="0"/>
      </c:catAx>
      <c:valAx>
        <c:axId val="1360218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anose="020B0506040202020204" pitchFamily="34" charset="0"/>
              </a:defRPr>
            </a:pPr>
            <a:endParaRPr lang="it-IT"/>
          </a:p>
        </c:txPr>
        <c:crossAx val="1355918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Sky Text" panose="020B050604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>
                <a:latin typeface="Sky Text" pitchFamily="34" charset="0"/>
              </a:rPr>
              <a:t>House of Cards</a:t>
            </a:r>
            <a:r>
              <a:rPr lang="it-IT" baseline="0">
                <a:latin typeface="Sky Text" pitchFamily="34" charset="0"/>
              </a:rPr>
              <a:t> - Sky Atlantic - AMR1</a:t>
            </a:r>
            <a:endParaRPr lang="it-IT">
              <a:latin typeface="Sky Text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Trend!$D$26</c:f>
              <c:strCache>
                <c:ptCount val="1"/>
                <c:pt idx="0">
                  <c:v>HH Auditel</c:v>
                </c:pt>
              </c:strCache>
            </c:strRef>
          </c:tx>
          <c:marker>
            <c:symbol val="none"/>
          </c:marker>
          <c:cat>
            <c:numRef>
              <c:f>Trend!$A$27:$A$32</c:f>
              <c:numCache>
                <c:formatCode>m/d/yyyy</c:formatCode>
                <c:ptCount val="6"/>
                <c:pt idx="0">
                  <c:v>41738</c:v>
                </c:pt>
                <c:pt idx="1">
                  <c:v>41745</c:v>
                </c:pt>
                <c:pt idx="2">
                  <c:v>41752</c:v>
                </c:pt>
                <c:pt idx="3">
                  <c:v>41759</c:v>
                </c:pt>
                <c:pt idx="4">
                  <c:v>41766</c:v>
                </c:pt>
                <c:pt idx="5">
                  <c:v>41773</c:v>
                </c:pt>
              </c:numCache>
            </c:numRef>
          </c:cat>
          <c:val>
            <c:numRef>
              <c:f>Trend!$D$27:$D$32</c:f>
              <c:numCache>
                <c:formatCode>#,##0</c:formatCode>
                <c:ptCount val="6"/>
                <c:pt idx="0">
                  <c:v>130829.5</c:v>
                </c:pt>
                <c:pt idx="1">
                  <c:v>114426</c:v>
                </c:pt>
                <c:pt idx="2">
                  <c:v>40005</c:v>
                </c:pt>
                <c:pt idx="3">
                  <c:v>71285</c:v>
                </c:pt>
                <c:pt idx="4">
                  <c:v>92606</c:v>
                </c:pt>
                <c:pt idx="5">
                  <c:v>97658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46080"/>
        <c:axId val="138051968"/>
      </c:lineChart>
      <c:dateAx>
        <c:axId val="138046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38051968"/>
        <c:crosses val="autoZero"/>
        <c:auto val="1"/>
        <c:lblOffset val="100"/>
        <c:baseTimeUnit val="days"/>
        <c:majorUnit val="7"/>
        <c:majorTimeUnit val="days"/>
      </c:dateAx>
      <c:valAx>
        <c:axId val="138051968"/>
        <c:scaling>
          <c:orientation val="minMax"/>
          <c:max val="16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380460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Sky Text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House</a:t>
            </a:r>
            <a:r>
              <a:rPr lang="it-IT" baseline="0"/>
              <a:t> of Cards - 1° serata 09 aprile '14</a:t>
            </a:r>
            <a:endParaRPr lang="it-IT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131117801451291"/>
          <c:y val="0.17327157634707427"/>
          <c:w val="0.30706885903967884"/>
          <c:h val="0.730753191454783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Consolidato!$B$8</c:f>
              <c:strCache>
                <c:ptCount val="1"/>
                <c:pt idx="0">
                  <c:v>Live + Vosdal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Consolidato!$C$7</c:f>
              <c:strCache>
                <c:ptCount val="1"/>
                <c:pt idx="0">
                  <c:v>HHs Auditel</c:v>
                </c:pt>
              </c:strCache>
            </c:strRef>
          </c:cat>
          <c:val>
            <c:numRef>
              <c:f>Consolidato!$C$8</c:f>
              <c:numCache>
                <c:formatCode>#,##0</c:formatCode>
                <c:ptCount val="1"/>
                <c:pt idx="0">
                  <c:v>130829.5</c:v>
                </c:pt>
              </c:numCache>
            </c:numRef>
          </c:val>
        </c:ser>
        <c:ser>
          <c:idx val="1"/>
          <c:order val="1"/>
          <c:tx>
            <c:strRef>
              <c:f>Consolidato!$B$9</c:f>
              <c:strCache>
                <c:ptCount val="1"/>
                <c:pt idx="0">
                  <c:v>TSV 1-7 gg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Consolidato!$C$7</c:f>
              <c:strCache>
                <c:ptCount val="1"/>
                <c:pt idx="0">
                  <c:v>HHs Auditel</c:v>
                </c:pt>
              </c:strCache>
            </c:strRef>
          </c:cat>
          <c:val>
            <c:numRef>
              <c:f>Consolidato!$C$9</c:f>
              <c:numCache>
                <c:formatCode>#,##0</c:formatCode>
                <c:ptCount val="1"/>
                <c:pt idx="0">
                  <c:v>81742.5</c:v>
                </c:pt>
              </c:numCache>
            </c:numRef>
          </c:val>
        </c:ser>
        <c:ser>
          <c:idx val="2"/>
          <c:order val="2"/>
          <c:tx>
            <c:strRef>
              <c:f>Consolidato!$B$10</c:f>
              <c:strCache>
                <c:ptCount val="1"/>
                <c:pt idx="0">
                  <c:v>TSV 8+</c:v>
                </c:pt>
              </c:strCache>
            </c:strRef>
          </c:tx>
          <c:invertIfNegative val="0"/>
          <c:cat>
            <c:strRef>
              <c:f>Consolidato!$C$7</c:f>
              <c:strCache>
                <c:ptCount val="1"/>
                <c:pt idx="0">
                  <c:v>HHs Auditel</c:v>
                </c:pt>
              </c:strCache>
            </c:strRef>
          </c:cat>
          <c:val>
            <c:numRef>
              <c:f>Consolidato!$C$10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356224"/>
        <c:axId val="136357760"/>
      </c:barChart>
      <c:catAx>
        <c:axId val="13635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36357760"/>
        <c:crosses val="autoZero"/>
        <c:auto val="1"/>
        <c:lblAlgn val="ctr"/>
        <c:lblOffset val="100"/>
        <c:noMultiLvlLbl val="0"/>
      </c:catAx>
      <c:valAx>
        <c:axId val="136357760"/>
        <c:scaling>
          <c:orientation val="minMax"/>
          <c:max val="3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36356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Sky Text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 spot a zero Aud</c:v>
                </c:pt>
              </c:strCache>
            </c:strRef>
          </c:tx>
          <c:spPr>
            <a:solidFill>
              <a:srgbClr val="0062A9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Sky Tex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Fox Group</c:v>
                </c:pt>
                <c:pt idx="1">
                  <c:v>Sky Branded Channels</c:v>
                </c:pt>
                <c:pt idx="2">
                  <c:v>Sky Cinema</c:v>
                </c:pt>
                <c:pt idx="3">
                  <c:v>Sky News (TG24 + Meteo)</c:v>
                </c:pt>
                <c:pt idx="4">
                  <c:v>Sky Sport e Calcio</c:v>
                </c:pt>
                <c:pt idx="5">
                  <c:v>Totale complessivo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0.37217781171862502</c:v>
                </c:pt>
                <c:pt idx="1">
                  <c:v>0.30846315789473688</c:v>
                </c:pt>
                <c:pt idx="2">
                  <c:v>0.4866262482168332</c:v>
                </c:pt>
                <c:pt idx="3">
                  <c:v>0.40964163822525596</c:v>
                </c:pt>
                <c:pt idx="4">
                  <c:v>0.42502334267040148</c:v>
                </c:pt>
                <c:pt idx="5">
                  <c:v>0.39492982763028672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8448896"/>
        <c:axId val="138450432"/>
      </c:barChart>
      <c:catAx>
        <c:axId val="138448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Sky Text" pitchFamily="34" charset="0"/>
              </a:defRPr>
            </a:pPr>
            <a:endParaRPr lang="it-IT"/>
          </a:p>
        </c:txPr>
        <c:crossAx val="138450432"/>
        <c:crosses val="autoZero"/>
        <c:auto val="1"/>
        <c:lblAlgn val="ctr"/>
        <c:lblOffset val="100"/>
        <c:noMultiLvlLbl val="0"/>
      </c:catAx>
      <c:valAx>
        <c:axId val="1384504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13844889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it-IT">
                <a:latin typeface="Sky Text" panose="020B0506040202020204" pitchFamily="34" charset="0"/>
              </a:rPr>
              <a:t>Giardini Da Incubo - Sky Uno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Trend!$C$44</c:f>
              <c:strCache>
                <c:ptCount val="1"/>
                <c:pt idx="0">
                  <c:v>HHs Auditel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strRef>
              <c:f>Trend!$A$45:$A$53</c:f>
              <c:strCache>
                <c:ptCount val="9"/>
                <c:pt idx="0">
                  <c:v>05/05/2014</c:v>
                </c:pt>
                <c:pt idx="1">
                  <c:v>06/05/2014</c:v>
                </c:pt>
                <c:pt idx="2">
                  <c:v>07/05/2014</c:v>
                </c:pt>
                <c:pt idx="3">
                  <c:v>08/05/2014</c:v>
                </c:pt>
                <c:pt idx="4">
                  <c:v>09/05/2014</c:v>
                </c:pt>
                <c:pt idx="5">
                  <c:v>12/05/2014</c:v>
                </c:pt>
                <c:pt idx="6">
                  <c:v>13/05/2014</c:v>
                </c:pt>
                <c:pt idx="7">
                  <c:v>14/05/2014</c:v>
                </c:pt>
                <c:pt idx="8">
                  <c:v>15/05/2014</c:v>
                </c:pt>
              </c:strCache>
            </c:strRef>
          </c:cat>
          <c:val>
            <c:numRef>
              <c:f>Trend!$C$45:$C$53</c:f>
              <c:numCache>
                <c:formatCode>#,##0</c:formatCode>
                <c:ptCount val="9"/>
                <c:pt idx="0">
                  <c:v>35388</c:v>
                </c:pt>
                <c:pt idx="1">
                  <c:v>29835</c:v>
                </c:pt>
                <c:pt idx="2">
                  <c:v>54138</c:v>
                </c:pt>
                <c:pt idx="3">
                  <c:v>36871</c:v>
                </c:pt>
                <c:pt idx="4">
                  <c:v>21172</c:v>
                </c:pt>
                <c:pt idx="5">
                  <c:v>15300</c:v>
                </c:pt>
                <c:pt idx="6">
                  <c:v>23824</c:v>
                </c:pt>
                <c:pt idx="7">
                  <c:v>37868</c:v>
                </c:pt>
                <c:pt idx="8">
                  <c:v>38212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Trend!$D$44</c:f>
              <c:strCache>
                <c:ptCount val="1"/>
                <c:pt idx="0">
                  <c:v>HHs SmartPanel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Trend!$A$45:$A$53</c:f>
              <c:strCache>
                <c:ptCount val="9"/>
                <c:pt idx="0">
                  <c:v>05/05/2014</c:v>
                </c:pt>
                <c:pt idx="1">
                  <c:v>06/05/2014</c:v>
                </c:pt>
                <c:pt idx="2">
                  <c:v>07/05/2014</c:v>
                </c:pt>
                <c:pt idx="3">
                  <c:v>08/05/2014</c:v>
                </c:pt>
                <c:pt idx="4">
                  <c:v>09/05/2014</c:v>
                </c:pt>
                <c:pt idx="5">
                  <c:v>12/05/2014</c:v>
                </c:pt>
                <c:pt idx="6">
                  <c:v>13/05/2014</c:v>
                </c:pt>
                <c:pt idx="7">
                  <c:v>14/05/2014</c:v>
                </c:pt>
                <c:pt idx="8">
                  <c:v>15/05/2014</c:v>
                </c:pt>
              </c:strCache>
            </c:strRef>
          </c:cat>
          <c:val>
            <c:numRef>
              <c:f>Trend!$D$45:$D$53</c:f>
              <c:numCache>
                <c:formatCode>#,##0</c:formatCode>
                <c:ptCount val="9"/>
                <c:pt idx="0">
                  <c:v>39862</c:v>
                </c:pt>
                <c:pt idx="1">
                  <c:v>44768</c:v>
                </c:pt>
                <c:pt idx="2">
                  <c:v>47688</c:v>
                </c:pt>
                <c:pt idx="3">
                  <c:v>37075</c:v>
                </c:pt>
                <c:pt idx="4">
                  <c:v>37024</c:v>
                </c:pt>
                <c:pt idx="5">
                  <c:v>44155</c:v>
                </c:pt>
                <c:pt idx="6">
                  <c:v>39394</c:v>
                </c:pt>
                <c:pt idx="7">
                  <c:v>44147</c:v>
                </c:pt>
                <c:pt idx="8">
                  <c:v>41244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85696"/>
        <c:axId val="142687232"/>
      </c:lineChart>
      <c:catAx>
        <c:axId val="1426856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anose="020B0506040202020204" pitchFamily="34" charset="0"/>
              </a:defRPr>
            </a:pPr>
            <a:endParaRPr lang="it-IT"/>
          </a:p>
        </c:txPr>
        <c:crossAx val="142687232"/>
        <c:crosses val="autoZero"/>
        <c:auto val="1"/>
        <c:lblAlgn val="ctr"/>
        <c:lblOffset val="100"/>
        <c:noMultiLvlLbl val="0"/>
      </c:catAx>
      <c:valAx>
        <c:axId val="1426872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anose="020B0506040202020204" pitchFamily="34" charset="0"/>
              </a:defRPr>
            </a:pPr>
            <a:endParaRPr lang="it-IT"/>
          </a:p>
        </c:txPr>
        <c:crossAx val="142685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Sky Text" panose="020B050604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>
                <a:latin typeface="Sky Text" pitchFamily="34" charset="0"/>
              </a:rPr>
              <a:t>House of Cards</a:t>
            </a:r>
            <a:r>
              <a:rPr lang="it-IT" baseline="0">
                <a:latin typeface="Sky Text" pitchFamily="34" charset="0"/>
              </a:rPr>
              <a:t> - Sky Atlantic - AMR1</a:t>
            </a:r>
            <a:endParaRPr lang="it-IT">
              <a:latin typeface="Sky Text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Trend!$E$26</c:f>
              <c:strCache>
                <c:ptCount val="1"/>
                <c:pt idx="0">
                  <c:v>HH Smart Panel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Trend!$A$27:$A$32</c:f>
              <c:numCache>
                <c:formatCode>m/d/yyyy</c:formatCode>
                <c:ptCount val="6"/>
                <c:pt idx="0">
                  <c:v>41738</c:v>
                </c:pt>
                <c:pt idx="1">
                  <c:v>41745</c:v>
                </c:pt>
                <c:pt idx="2">
                  <c:v>41752</c:v>
                </c:pt>
                <c:pt idx="3">
                  <c:v>41759</c:v>
                </c:pt>
                <c:pt idx="4">
                  <c:v>41766</c:v>
                </c:pt>
                <c:pt idx="5">
                  <c:v>41773</c:v>
                </c:pt>
              </c:numCache>
            </c:numRef>
          </c:cat>
          <c:val>
            <c:numRef>
              <c:f>Trend!$E$27:$E$32</c:f>
              <c:numCache>
                <c:formatCode>#,##0</c:formatCode>
                <c:ptCount val="6"/>
                <c:pt idx="0">
                  <c:v>146333.5</c:v>
                </c:pt>
                <c:pt idx="1">
                  <c:v>117523</c:v>
                </c:pt>
                <c:pt idx="2">
                  <c:v>93409</c:v>
                </c:pt>
                <c:pt idx="3">
                  <c:v>94788</c:v>
                </c:pt>
                <c:pt idx="4">
                  <c:v>115246</c:v>
                </c:pt>
                <c:pt idx="5">
                  <c:v>120884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Trend!$D$26</c:f>
              <c:strCache>
                <c:ptCount val="1"/>
                <c:pt idx="0">
                  <c:v>HH Auditel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Trend!$A$27:$A$32</c:f>
              <c:numCache>
                <c:formatCode>m/d/yyyy</c:formatCode>
                <c:ptCount val="6"/>
                <c:pt idx="0">
                  <c:v>41738</c:v>
                </c:pt>
                <c:pt idx="1">
                  <c:v>41745</c:v>
                </c:pt>
                <c:pt idx="2">
                  <c:v>41752</c:v>
                </c:pt>
                <c:pt idx="3">
                  <c:v>41759</c:v>
                </c:pt>
                <c:pt idx="4">
                  <c:v>41766</c:v>
                </c:pt>
                <c:pt idx="5">
                  <c:v>41773</c:v>
                </c:pt>
              </c:numCache>
            </c:numRef>
          </c:cat>
          <c:val>
            <c:numRef>
              <c:f>Trend!$D$27:$D$32</c:f>
              <c:numCache>
                <c:formatCode>#,##0</c:formatCode>
                <c:ptCount val="6"/>
                <c:pt idx="0">
                  <c:v>130829.5</c:v>
                </c:pt>
                <c:pt idx="1">
                  <c:v>114426</c:v>
                </c:pt>
                <c:pt idx="2">
                  <c:v>40005</c:v>
                </c:pt>
                <c:pt idx="3">
                  <c:v>71285</c:v>
                </c:pt>
                <c:pt idx="4">
                  <c:v>92606</c:v>
                </c:pt>
                <c:pt idx="5">
                  <c:v>97658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6272"/>
        <c:axId val="142727808"/>
      </c:lineChart>
      <c:dateAx>
        <c:axId val="1427262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42727808"/>
        <c:crosses val="autoZero"/>
        <c:auto val="1"/>
        <c:lblOffset val="100"/>
        <c:baseTimeUnit val="days"/>
        <c:majorUnit val="7"/>
        <c:majorTimeUnit val="days"/>
      </c:dateAx>
      <c:valAx>
        <c:axId val="142727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427262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Sky Text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House</a:t>
            </a:r>
            <a:r>
              <a:rPr lang="it-IT" baseline="0"/>
              <a:t> of Cards - 1° serata 09 aprile '14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Consolidato!$B$8</c:f>
              <c:strCache>
                <c:ptCount val="1"/>
                <c:pt idx="0">
                  <c:v>Live + Vosdal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Consolidato!$C$7:$D$7</c:f>
              <c:strCache>
                <c:ptCount val="2"/>
                <c:pt idx="0">
                  <c:v>HHs Auditel</c:v>
                </c:pt>
                <c:pt idx="1">
                  <c:v>HHs Smart Panel</c:v>
                </c:pt>
              </c:strCache>
            </c:strRef>
          </c:cat>
          <c:val>
            <c:numRef>
              <c:f>Consolidato!$C$8:$D$8</c:f>
              <c:numCache>
                <c:formatCode>#,##0</c:formatCode>
                <c:ptCount val="2"/>
                <c:pt idx="0">
                  <c:v>130829.5</c:v>
                </c:pt>
                <c:pt idx="1">
                  <c:v>146333.5</c:v>
                </c:pt>
              </c:numCache>
            </c:numRef>
          </c:val>
        </c:ser>
        <c:ser>
          <c:idx val="1"/>
          <c:order val="1"/>
          <c:tx>
            <c:strRef>
              <c:f>Consolidato!$B$9</c:f>
              <c:strCache>
                <c:ptCount val="1"/>
                <c:pt idx="0">
                  <c:v>TSV 1-7 gg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Consolidato!$C$7:$D$7</c:f>
              <c:strCache>
                <c:ptCount val="2"/>
                <c:pt idx="0">
                  <c:v>HHs Auditel</c:v>
                </c:pt>
                <c:pt idx="1">
                  <c:v>HHs Smart Panel</c:v>
                </c:pt>
              </c:strCache>
            </c:strRef>
          </c:cat>
          <c:val>
            <c:numRef>
              <c:f>Consolidato!$C$9:$D$9</c:f>
              <c:numCache>
                <c:formatCode>#,##0</c:formatCode>
                <c:ptCount val="2"/>
                <c:pt idx="0">
                  <c:v>81742.5</c:v>
                </c:pt>
                <c:pt idx="1">
                  <c:v>122848.5</c:v>
                </c:pt>
              </c:numCache>
            </c:numRef>
          </c:val>
        </c:ser>
        <c:ser>
          <c:idx val="2"/>
          <c:order val="2"/>
          <c:tx>
            <c:strRef>
              <c:f>Consolidato!$B$10</c:f>
              <c:strCache>
                <c:ptCount val="1"/>
                <c:pt idx="0">
                  <c:v>TSV 8+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Consolidato!$C$7:$D$7</c:f>
              <c:strCache>
                <c:ptCount val="2"/>
                <c:pt idx="0">
                  <c:v>HHs Auditel</c:v>
                </c:pt>
                <c:pt idx="1">
                  <c:v>HHs Smart Panel</c:v>
                </c:pt>
              </c:strCache>
            </c:strRef>
          </c:cat>
          <c:val>
            <c:numRef>
              <c:f>Consolidato!$C$10:$D$10</c:f>
              <c:numCache>
                <c:formatCode>#,##0</c:formatCode>
                <c:ptCount val="2"/>
                <c:pt idx="0" formatCode="General">
                  <c:v>0</c:v>
                </c:pt>
                <c:pt idx="1">
                  <c:v>14878.5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318208"/>
        <c:axId val="142336384"/>
      </c:barChart>
      <c:catAx>
        <c:axId val="14231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42336384"/>
        <c:crosses val="autoZero"/>
        <c:auto val="1"/>
        <c:lblAlgn val="ctr"/>
        <c:lblOffset val="100"/>
        <c:noMultiLvlLbl val="0"/>
      </c:catAx>
      <c:valAx>
        <c:axId val="142336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ky Text" pitchFamily="34" charset="0"/>
              </a:defRPr>
            </a:pPr>
            <a:endParaRPr lang="it-IT"/>
          </a:p>
        </c:txPr>
        <c:crossAx val="142318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Sky Text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 spot a zero Aud</c:v>
                </c:pt>
              </c:strCache>
            </c:strRef>
          </c:tx>
          <c:spPr>
            <a:solidFill>
              <a:srgbClr val="0062A9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Sky Tex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Fox Group</c:v>
                </c:pt>
                <c:pt idx="1">
                  <c:v>Sky Branded Channels</c:v>
                </c:pt>
                <c:pt idx="2">
                  <c:v>Sky Cinema</c:v>
                </c:pt>
                <c:pt idx="3">
                  <c:v>Sky News (TG24 + Meteo)</c:v>
                </c:pt>
                <c:pt idx="4">
                  <c:v>Sky Sport e Calcio</c:v>
                </c:pt>
                <c:pt idx="5">
                  <c:v>Totale complessivo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0.37217781171862502</c:v>
                </c:pt>
                <c:pt idx="1">
                  <c:v>0.30846315789473688</c:v>
                </c:pt>
                <c:pt idx="2">
                  <c:v>0.4866262482168332</c:v>
                </c:pt>
                <c:pt idx="3">
                  <c:v>0.40964163822525596</c:v>
                </c:pt>
                <c:pt idx="4">
                  <c:v>0.42502334267040148</c:v>
                </c:pt>
                <c:pt idx="5">
                  <c:v>0.39492982763028672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 % spot a zero SP</c:v>
                </c:pt>
              </c:strCache>
            </c:strRef>
          </c:tx>
          <c:spPr>
            <a:solidFill>
              <a:srgbClr val="66A0CB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Fox Group</c:v>
                </c:pt>
                <c:pt idx="1">
                  <c:v>Sky Branded Channels</c:v>
                </c:pt>
                <c:pt idx="2">
                  <c:v>Sky Cinema</c:v>
                </c:pt>
                <c:pt idx="3">
                  <c:v>Sky News (TG24 + Meteo)</c:v>
                </c:pt>
                <c:pt idx="4">
                  <c:v>Sky Sport e Calcio</c:v>
                </c:pt>
                <c:pt idx="5">
                  <c:v>Totale complessivo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8.3375417246603523E-2</c:v>
                </c:pt>
                <c:pt idx="1">
                  <c:v>1.8105263157894732E-2</c:v>
                </c:pt>
                <c:pt idx="2">
                  <c:v>6.2589158345221108E-2</c:v>
                </c:pt>
                <c:pt idx="3">
                  <c:v>7.5426621160409588E-2</c:v>
                </c:pt>
                <c:pt idx="4">
                  <c:v>0.11788048552754435</c:v>
                </c:pt>
                <c:pt idx="5">
                  <c:v>7.9369457862938531E-2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2441856"/>
        <c:axId val="142443648"/>
      </c:barChart>
      <c:catAx>
        <c:axId val="142441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Sky Text" pitchFamily="34" charset="0"/>
              </a:defRPr>
            </a:pPr>
            <a:endParaRPr lang="it-IT"/>
          </a:p>
        </c:txPr>
        <c:crossAx val="142443648"/>
        <c:crosses val="autoZero"/>
        <c:auto val="1"/>
        <c:lblAlgn val="ctr"/>
        <c:lblOffset val="100"/>
        <c:noMultiLvlLbl val="0"/>
      </c:catAx>
      <c:valAx>
        <c:axId val="1424436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142441856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Sky Text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0.41542</cdr:x>
      <cdr:y>0.19544</cdr:y>
    </cdr:from>
    <cdr:to>
      <cdr:x>0.50518</cdr:x>
      <cdr:y>0.37391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619829" y="756625"/>
          <a:ext cx="566058" cy="69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4000" b="1" dirty="0" smtClean="0">
              <a:solidFill>
                <a:srgbClr val="3381BA"/>
              </a:solidFill>
            </a:rPr>
            <a:t>?</a:t>
          </a:r>
          <a:endParaRPr lang="it-IT" sz="4000" b="1" dirty="0">
            <a:solidFill>
              <a:srgbClr val="3381BA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0.24723</cdr:x>
      <cdr:y>0.17114</cdr:y>
    </cdr:from>
    <cdr:to>
      <cdr:x>0.33946</cdr:x>
      <cdr:y>0.35611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608007" y="684650"/>
          <a:ext cx="599900" cy="73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4000" b="1" dirty="0" smtClean="0">
              <a:solidFill>
                <a:srgbClr val="3381BA"/>
              </a:solidFill>
            </a:rPr>
            <a:t>?</a:t>
          </a:r>
          <a:endParaRPr lang="it-IT" sz="4000" b="1" dirty="0">
            <a:solidFill>
              <a:srgbClr val="3381BA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8802E-560F-604E-AABB-DF11239B1610}" type="datetimeFigureOut">
              <a:rPr lang="it-IT" smtClean="0"/>
              <a:pPr/>
              <a:t>22/05/2014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C38CD-3E28-0743-9CC8-A32CBD28E4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52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8569-6BFE-F045-B5DC-85171DBFC535}" type="datetimeFigureOut">
              <a:rPr lang="it-IT" smtClean="0"/>
              <a:pPr/>
              <a:t>22/05/2014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8188-1EE0-4E40-8D6B-1A6C76A67D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393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1" rIns="91403" bIns="45701" anchor="b"/>
          <a:lstStyle/>
          <a:p>
            <a:pPr algn="r" defTabSz="911379"/>
            <a:fld id="{26008933-0B44-41C6-9D7A-AE42A6CAAAD1}" type="slidenum">
              <a:rPr lang="en-GB" sz="1100">
                <a:latin typeface="Times"/>
              </a:rPr>
              <a:pPr algn="r" defTabSz="911379"/>
              <a:t>14</a:t>
            </a:fld>
            <a:endParaRPr lang="en-GB" sz="1100" dirty="0">
              <a:latin typeface="Time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5407"/>
            <a:ext cx="4985772" cy="4465930"/>
          </a:xfrm>
          <a:noFill/>
          <a:ln/>
        </p:spPr>
        <p:txBody>
          <a:bodyPr lIns="91403" tIns="45701" rIns="91403" bIns="45701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>
              <a:solidFill>
                <a:srgbClr val="000000"/>
              </a:solidFill>
              <a:latin typeface="Gill Sans"/>
              <a:ea typeface="MS PGothic" pitchFamily="34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639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1" rIns="91403" bIns="45701" anchor="b"/>
          <a:lstStyle/>
          <a:p>
            <a:pPr algn="r" defTabSz="911379"/>
            <a:fld id="{5792E343-2273-406F-B68D-9DF32CC9C758}" type="slidenum">
              <a:rPr lang="en-GB" sz="1100">
                <a:latin typeface="Times"/>
              </a:rPr>
              <a:pPr algn="r" defTabSz="911379"/>
              <a:t>17</a:t>
            </a:fld>
            <a:endParaRPr lang="en-GB" sz="1100" dirty="0">
              <a:latin typeface="Time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5407"/>
            <a:ext cx="4985772" cy="4465930"/>
          </a:xfrm>
          <a:noFill/>
          <a:ln/>
        </p:spPr>
        <p:txBody>
          <a:bodyPr lIns="91403" tIns="45701" rIns="91403" bIns="45701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A37771-32DD-4EFC-83B6-575FFC1DF7D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B6C4F-D3EC-3947-B4B2-3F6B828313D4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51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1747A-DEA9-794F-B424-871644F1927D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1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90821-F2E5-A34A-9681-2F22B911A473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36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360594" y="171424"/>
            <a:ext cx="8712000" cy="500066"/>
          </a:xfrm>
          <a:prstGeom prst="rect">
            <a:avLst/>
          </a:prstGeom>
        </p:spPr>
        <p:txBody>
          <a:bodyPr lIns="91429" tIns="45715" rIns="91429" bIns="45715"/>
          <a:lstStyle>
            <a:lvl1pPr algn="l">
              <a:defRPr sz="2800" b="1">
                <a:solidFill>
                  <a:srgbClr val="000099"/>
                </a:solidFill>
                <a:latin typeface="Sky Text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360594" y="600052"/>
            <a:ext cx="8712000" cy="328618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l">
              <a:buNone/>
              <a:defRPr sz="1600">
                <a:solidFill>
                  <a:srgbClr val="000000"/>
                </a:solidFill>
                <a:latin typeface="Sky Text" pitchFamily="34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0"/>
          </p:nvPr>
        </p:nvSpPr>
        <p:spPr>
          <a:xfrm>
            <a:off x="214282" y="1357298"/>
            <a:ext cx="8712000" cy="4929222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600">
                <a:solidFill>
                  <a:srgbClr val="000000"/>
                </a:solidFill>
                <a:latin typeface="Sky Text" pitchFamily="34" charset="0"/>
              </a:defRPr>
            </a:lvl1pPr>
            <a:lvl2pPr>
              <a:defRPr sz="1600">
                <a:solidFill>
                  <a:srgbClr val="000000"/>
                </a:solidFill>
                <a:latin typeface="Sky Text" pitchFamily="34" charset="0"/>
              </a:defRPr>
            </a:lvl2pPr>
            <a:lvl3pPr>
              <a:defRPr sz="1600">
                <a:latin typeface="Sky Text" pitchFamily="34" charset="0"/>
              </a:defRPr>
            </a:lvl3pPr>
            <a:lvl4pPr>
              <a:defRPr sz="1600">
                <a:latin typeface="Sky Text" pitchFamily="34" charset="0"/>
              </a:defRPr>
            </a:lvl4pPr>
            <a:lvl5pPr>
              <a:defRPr sz="1600">
                <a:latin typeface="Sky Text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22464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79EA86-86DE-C349-B558-CCC2DE129D47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70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5F6B64-79A8-F448-897A-0D4E40EEBDB2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6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DFFB6-00E1-4647-9D8A-4071BF422A5C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78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6027F9-433F-4B4B-9B2C-781203CC306D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3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36B47C-E509-414E-9ECA-38B3C7715448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69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01E1B5-E488-E644-ABC1-4B907C717E21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77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15426-18E7-D945-AAFE-A1590AB08586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1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D156D-B99D-BC4E-97DA-5723A1A60509}" type="datetime1">
              <a:rPr lang="it-IT" smtClean="0"/>
              <a:pPr/>
              <a:t>22/05/2014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50694" y="6225842"/>
            <a:ext cx="413347" cy="365125"/>
          </a:xfrm>
          <a:prstGeom prst="rect">
            <a:avLst/>
          </a:prstGeom>
        </p:spPr>
        <p:txBody>
          <a:bodyPr/>
          <a:lstStyle/>
          <a:p>
            <a:fld id="{1551D4C6-0AC5-3440-9C81-75DD91A7E9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4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6267486"/>
            <a:ext cx="1165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51D4C6-0AC5-3440-9C81-75DD91A7E944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pPr/>
              <a:t>‹N›</a:t>
            </a:fld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www.clker.com/cliparts/5/8/5/2/12178632251467184782johnpwarren_Antenna_and_radio_waves.svg.med.png&amp;imgrefurl=http://www.clker.com/clipart-23862.html&amp;usg=__d9akLIyDISq3beBfQgjM2q3VDtk=&amp;h=300&amp;w=285&amp;sz=18&amp;hl=it&amp;start=12&amp;um=1&amp;itbs=1&amp;tbnid=u67UesR2Y4HJIM:&amp;tbnh=116&amp;tbnw=110&amp;prev=/images?q=radio+waves&amp;um=1&amp;hl=it&amp;sa=N&amp;ndsp=18&amp;tbs=isch:1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ky Spectrum picco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9" y="1347535"/>
            <a:ext cx="5300009" cy="3334383"/>
          </a:xfrm>
          <a:prstGeom prst="rect">
            <a:avLst/>
          </a:prstGeom>
        </p:spPr>
      </p:pic>
      <p:sp>
        <p:nvSpPr>
          <p:cNvPr id="6" name="Segnaposto testo 3"/>
          <p:cNvSpPr txBox="1">
            <a:spLocks/>
          </p:cNvSpPr>
          <p:nvPr/>
        </p:nvSpPr>
        <p:spPr bwMode="auto">
          <a:xfrm>
            <a:off x="1792288" y="5920399"/>
            <a:ext cx="54864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i="1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Milano – 21 maggio 2014</a:t>
            </a:r>
            <a:endParaRPr lang="it-IT" sz="1800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77409" y="4959034"/>
            <a:ext cx="6940550" cy="9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Work Shop </a:t>
            </a:r>
            <a:r>
              <a:rPr lang="en-US" sz="3700" b="1" dirty="0" err="1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SmartPanel</a:t>
            </a:r>
            <a:endParaRPr lang="en-US" sz="3700" b="1" dirty="0">
              <a:solidFill>
                <a:srgbClr val="0062A9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err="1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Presentazione</a:t>
            </a:r>
            <a:r>
              <a:rPr lang="en-US" sz="2800" dirty="0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2800" dirty="0" err="1" smtClean="0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centri</a:t>
            </a:r>
            <a:r>
              <a:rPr lang="en-US" sz="2800" dirty="0" smtClean="0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media e </a:t>
            </a:r>
            <a:r>
              <a:rPr lang="en-US" sz="2800" dirty="0" err="1" smtClean="0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giornalisti</a:t>
            </a:r>
            <a:r>
              <a:rPr lang="en-US" sz="2800" dirty="0" smtClean="0">
                <a:solidFill>
                  <a:srgbClr val="0062A9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solidFill>
                <a:srgbClr val="0062A9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89215" y="6237106"/>
            <a:ext cx="450671" cy="2965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2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Andamento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un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programma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giornaliero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619238" y="1071289"/>
            <a:ext cx="7905523" cy="8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Giardini da Incubo oscilla secondo Auditel tra  15k famiglie (un incubo) a circa 55k famiglie (un giardino dell’Eden!)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200596"/>
              </p:ext>
            </p:extLst>
          </p:nvPr>
        </p:nvGraphicFramePr>
        <p:xfrm>
          <a:off x="697026" y="2901337"/>
          <a:ext cx="7749948" cy="364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://www.andrealocicero.it/wp-content/themes/lo-cicero/immagini/giardini-da-incu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90" y="1895249"/>
            <a:ext cx="2901420" cy="9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Andamento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un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appuntamento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settimanale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619238" y="1071289"/>
            <a:ext cx="7905523" cy="13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House of </a:t>
            </a:r>
            <a:r>
              <a:rPr lang="it-IT" sz="2000" dirty="0" err="1" smtClean="0">
                <a:latin typeface="+mn-lt"/>
              </a:rPr>
              <a:t>Cards</a:t>
            </a:r>
            <a:r>
              <a:rPr lang="it-IT" sz="2000" dirty="0" smtClean="0">
                <a:latin typeface="+mn-lt"/>
              </a:rPr>
              <a:t>, secondo Auditel, regge </a:t>
            </a:r>
            <a:r>
              <a:rPr lang="it-IT" sz="2000" dirty="0" err="1" smtClean="0">
                <a:latin typeface="+mn-lt"/>
              </a:rPr>
              <a:t>sorprendemente</a:t>
            </a:r>
            <a:r>
              <a:rPr lang="it-IT" sz="2000" dirty="0" smtClean="0">
                <a:latin typeface="+mn-lt"/>
              </a:rPr>
              <a:t> bene alla seconda serata (quando spesso le serie TV mostrano un calo fisiologico) ma crolla improvvisamente alla terza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676646"/>
              </p:ext>
            </p:extLst>
          </p:nvPr>
        </p:nvGraphicFramePr>
        <p:xfrm>
          <a:off x="901698" y="3238500"/>
          <a:ext cx="7651751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http://3.bp.blogspot.com/-WfBcmwKcj9s/UrQwlnazZYI/AAAAAAAACI4/8iDhJ2WQfuc/s1600/HOUSE+OF+CARDS+ULTRA+HD+TV+4K+TV+SKY+TV+NETFLIX+TV+ULTRA+4K+HD+T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6"/>
          <a:stretch/>
        </p:blipFill>
        <p:spPr bwMode="auto">
          <a:xfrm>
            <a:off x="2917295" y="2190749"/>
            <a:ext cx="3150429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Solo 7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giorni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ascolti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differiti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989013" y="1071289"/>
            <a:ext cx="7165974" cy="4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Auditel limita a 7 giorni la misurazione degli ascolti ritardati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047482"/>
              </p:ext>
            </p:extLst>
          </p:nvPr>
        </p:nvGraphicFramePr>
        <p:xfrm>
          <a:off x="1230313" y="2711904"/>
          <a:ext cx="6683374" cy="414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://3.bp.blogspot.com/-WfBcmwKcj9s/UrQwlnazZYI/AAAAAAAACI4/8iDhJ2WQfuc/s1600/HOUSE+OF+CARDS+ULTRA+HD+TV+4K+TV+SKY+TV+NETFLIX+TV+ULTRA+4K+HD+T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6"/>
          <a:stretch/>
        </p:blipFill>
        <p:spPr bwMode="auto">
          <a:xfrm>
            <a:off x="2996785" y="1552575"/>
            <a:ext cx="3150429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Quasi 2 spot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su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5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risultano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“a zero”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su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Auditel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989013" y="1071289"/>
            <a:ext cx="7165974" cy="8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Dai dati Auditel risulterebbe che su 100 spot sui canali Sky e Fox, ben 39 non sarebbero visti da nessuno in tutta Italia</a:t>
            </a:r>
          </a:p>
        </p:txBody>
      </p:sp>
      <p:graphicFrame>
        <p:nvGraphicFramePr>
          <p:cNvPr id="7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151845"/>
              </p:ext>
            </p:extLst>
          </p:nvPr>
        </p:nvGraphicFramePr>
        <p:xfrm>
          <a:off x="1601787" y="2912138"/>
          <a:ext cx="5940425" cy="347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415546" y="2336947"/>
            <a:ext cx="2279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GB" sz="2400" b="1" dirty="0">
                <a:solidFill>
                  <a:srgbClr val="0062A9"/>
                </a:solidFill>
                <a:latin typeface="Calibri" panose="020F0502020204030204" pitchFamily="34" charset="0"/>
                <a:cs typeface="Sky Text"/>
              </a:rPr>
              <a:t> </a:t>
            </a:r>
            <a:r>
              <a:rPr lang="en-GB" sz="2400" b="1" dirty="0" smtClean="0">
                <a:solidFill>
                  <a:srgbClr val="0062A9"/>
                </a:solidFill>
                <a:latin typeface="Calibri" panose="020F0502020204030204" pitchFamily="34" charset="0"/>
                <a:cs typeface="Sky Text"/>
              </a:rPr>
              <a:t>% SPOT A ZERO </a:t>
            </a:r>
          </a:p>
        </p:txBody>
      </p:sp>
    </p:spTree>
    <p:extLst>
      <p:ext uri="{BB962C8B-B14F-4D97-AF65-F5344CB8AC3E}">
        <p14:creationId xmlns:p14="http://schemas.microsoft.com/office/powerpoint/2010/main" val="19067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7237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3. </a:t>
            </a:r>
            <a:r>
              <a:rPr lang="it-IT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Come funziona Smart Panel</a:t>
            </a:r>
            <a:endParaRPr lang="it-IT" sz="36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AutoShape 1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Parallelogramma 52"/>
          <p:cNvSpPr>
            <a:spLocks noChangeArrowheads="1"/>
          </p:cNvSpPr>
          <p:nvPr/>
        </p:nvSpPr>
        <p:spPr bwMode="auto">
          <a:xfrm rot="19140000">
            <a:off x="8203283" y="3000493"/>
            <a:ext cx="157954" cy="24428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 sz="1800">
              <a:latin typeface="Calibri" pitchFamily="34" charset="0"/>
            </a:endParaRPr>
          </a:p>
        </p:txBody>
      </p:sp>
      <p:sp>
        <p:nvSpPr>
          <p:cNvPr id="46" name="Parallelogramma 52"/>
          <p:cNvSpPr>
            <a:spLocks noChangeArrowheads="1"/>
          </p:cNvSpPr>
          <p:nvPr/>
        </p:nvSpPr>
        <p:spPr bwMode="auto">
          <a:xfrm rot="19140000">
            <a:off x="8498187" y="3426026"/>
            <a:ext cx="157954" cy="24428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 sz="1800"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2786743" y="1300281"/>
            <a:ext cx="1785257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Ulteriore miglioramento dei programmi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 bwMode="auto">
          <a:xfrm>
            <a:off x="4942682" y="3905712"/>
            <a:ext cx="1828800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Aumento della soddisfazione dei clienti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037211" y="2332308"/>
            <a:ext cx="1617785" cy="7150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Crescita ascolti reali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41761" y="4913417"/>
            <a:ext cx="1793752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Miglioramento di EPG e interattività</a:t>
            </a:r>
            <a:endParaRPr lang="it-IT" sz="1800" b="1" dirty="0">
              <a:solidFill>
                <a:schemeClr val="bg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4677599" y="1704023"/>
            <a:ext cx="1062997" cy="557239"/>
          </a:xfrm>
          <a:prstGeom prst="straightConnector1">
            <a:avLst/>
          </a:prstGeom>
          <a:noFill/>
          <a:ln w="41275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ttore 2 18"/>
          <p:cNvCxnSpPr/>
          <p:nvPr/>
        </p:nvCxnSpPr>
        <p:spPr bwMode="auto">
          <a:xfrm rot="5400000">
            <a:off x="5542054" y="3426684"/>
            <a:ext cx="609563" cy="1466"/>
          </a:xfrm>
          <a:prstGeom prst="straightConnector1">
            <a:avLst/>
          </a:prstGeom>
          <a:noFill/>
          <a:ln w="41275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onnettore 2 40"/>
          <p:cNvCxnSpPr/>
          <p:nvPr/>
        </p:nvCxnSpPr>
        <p:spPr bwMode="auto">
          <a:xfrm>
            <a:off x="6771481" y="2614386"/>
            <a:ext cx="934244" cy="433011"/>
          </a:xfrm>
          <a:prstGeom prst="straightConnector1">
            <a:avLst/>
          </a:prstGeom>
          <a:noFill/>
          <a:ln w="41275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CasellaDiTesto 25"/>
          <p:cNvSpPr txBox="1"/>
          <p:nvPr/>
        </p:nvSpPr>
        <p:spPr bwMode="auto">
          <a:xfrm>
            <a:off x="7149934" y="3184592"/>
            <a:ext cx="1830533" cy="7150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bg1"/>
                </a:solidFill>
                <a:latin typeface="Calibri" pitchFamily="34" charset="0"/>
              </a:rPr>
              <a:t>Incremento dei rating Auditel</a:t>
            </a:r>
            <a:endParaRPr lang="it-IT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>
                <a:solidFill>
                  <a:srgbClr val="0062A9"/>
                </a:solidFill>
                <a:latin typeface="Calibri" panose="020F0502020204030204" pitchFamily="34" charset="0"/>
              </a:rPr>
              <a:t>F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inalità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Primarie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dello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SmartPanel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Connettore 2 43"/>
          <p:cNvCxnSpPr/>
          <p:nvPr/>
        </p:nvCxnSpPr>
        <p:spPr bwMode="auto">
          <a:xfrm flipV="1">
            <a:off x="1517573" y="1583436"/>
            <a:ext cx="1161158" cy="399206"/>
          </a:xfrm>
          <a:prstGeom prst="straightConnector1">
            <a:avLst/>
          </a:prstGeom>
          <a:noFill/>
          <a:ln w="41275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Connettore 2 47"/>
          <p:cNvCxnSpPr/>
          <p:nvPr/>
        </p:nvCxnSpPr>
        <p:spPr bwMode="auto">
          <a:xfrm flipV="1">
            <a:off x="4514139" y="5010150"/>
            <a:ext cx="1143711" cy="483966"/>
          </a:xfrm>
          <a:prstGeom prst="straightConnector1">
            <a:avLst/>
          </a:prstGeom>
          <a:noFill/>
          <a:ln w="41275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Connettore 2 50"/>
          <p:cNvCxnSpPr/>
          <p:nvPr/>
        </p:nvCxnSpPr>
        <p:spPr bwMode="auto">
          <a:xfrm>
            <a:off x="1517573" y="4698124"/>
            <a:ext cx="1008765" cy="674248"/>
          </a:xfrm>
          <a:prstGeom prst="straightConnector1">
            <a:avLst/>
          </a:prstGeom>
          <a:noFill/>
          <a:ln w="41275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ttangolo arrotondato 1"/>
          <p:cNvSpPr/>
          <p:nvPr/>
        </p:nvSpPr>
        <p:spPr>
          <a:xfrm>
            <a:off x="146538" y="2161143"/>
            <a:ext cx="2379800" cy="24085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289020" y="2412732"/>
            <a:ext cx="2053574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Dati di audience più precisi e corretti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285162" y="3595543"/>
            <a:ext cx="2053574" cy="7150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Dati di User Interface</a:t>
            </a:r>
            <a:endParaRPr lang="it-IT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83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Overview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dello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Sky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SmartPanel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arrotondato 7"/>
          <p:cNvSpPr/>
          <p:nvPr/>
        </p:nvSpPr>
        <p:spPr bwMode="auto">
          <a:xfrm>
            <a:off x="420460" y="874001"/>
            <a:ext cx="8303079" cy="5053834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indent="-28580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a tutti gli effetti un </a:t>
            </a:r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</a:t>
            </a: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47675" lvl="1" indent="-2667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Accurata selezione e ponderazione di un campione di 10k clienti rappresentativo di tutta la base abbonati Sky</a:t>
            </a:r>
          </a:p>
          <a:p>
            <a:pPr marL="447675" lvl="1" indent="-2667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Reclutamento telefonico ad alto tasso di partecipazione</a:t>
            </a:r>
          </a:p>
          <a:p>
            <a:pPr marL="447675" lvl="1" indent="-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dirty="0"/>
              <a:t>Auto-installazione di un STB/</a:t>
            </a:r>
            <a:r>
              <a:rPr lang="it-IT" sz="2000" dirty="0" err="1"/>
              <a:t>Meter</a:t>
            </a:r>
            <a:r>
              <a:rPr lang="it-IT" sz="2000" dirty="0"/>
              <a:t> che , diversamente dai tipici “dati di ritorno”, si accorge se il decoder resta acceso quando il TV è spento o sintonizzato su un’altra sorgente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</a:t>
            </a:r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perché:</a:t>
            </a:r>
          </a:p>
          <a:p>
            <a:pPr marL="447675" lvl="1" indent="-2667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Ampiezza campionaria impensabile per un People </a:t>
            </a:r>
            <a:r>
              <a:rPr lang="it-IT" sz="2000" dirty="0" err="1"/>
              <a:t>Meter</a:t>
            </a:r>
            <a:r>
              <a:rPr lang="it-IT" sz="2000" dirty="0"/>
              <a:t> Panel</a:t>
            </a:r>
          </a:p>
          <a:p>
            <a:pPr marL="447675" lvl="1" indent="-2667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Misura </a:t>
            </a:r>
            <a:r>
              <a:rPr lang="it-IT" sz="2000" dirty="0" smtClean="0"/>
              <a:t>ogni attività </a:t>
            </a:r>
            <a:r>
              <a:rPr lang="it-IT" sz="2000" dirty="0"/>
              <a:t>sul telecomando (uso della Guida TV, interattività, ecc.)</a:t>
            </a:r>
          </a:p>
          <a:p>
            <a:pPr marL="447675" lvl="1" indent="-2667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Misura Sky On </a:t>
            </a:r>
            <a:r>
              <a:rPr lang="it-IT" sz="2000" dirty="0" err="1"/>
              <a:t>Demand</a:t>
            </a:r>
            <a:endParaRPr lang="it-IT" sz="2000" dirty="0"/>
          </a:p>
          <a:p>
            <a:pPr marL="447675" lvl="1" indent="-2667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Misura Sky </a:t>
            </a:r>
            <a:r>
              <a:rPr lang="it-IT" sz="2000" dirty="0"/>
              <a:t>Go e  Sky </a:t>
            </a:r>
            <a:r>
              <a:rPr lang="it-IT" sz="2000" dirty="0" smtClean="0"/>
              <a:t>Online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713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122384" y="5837815"/>
            <a:ext cx="2018976" cy="1020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4290" name="Picture 2" descr="http://www.enpa.it/it/le_sedi2/italia_color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536" y="576959"/>
            <a:ext cx="1291474" cy="1491065"/>
          </a:xfrm>
          <a:prstGeom prst="rect">
            <a:avLst/>
          </a:prstGeom>
          <a:noFill/>
        </p:spPr>
      </p:pic>
      <p:sp>
        <p:nvSpPr>
          <p:cNvPr id="44" name="Rettangolo 43"/>
          <p:cNvSpPr/>
          <p:nvPr/>
        </p:nvSpPr>
        <p:spPr>
          <a:xfrm>
            <a:off x="1132757" y="2109038"/>
            <a:ext cx="1494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Definizione dei cluster</a:t>
            </a:r>
            <a:endParaRPr lang="it-IT" sz="800" dirty="0"/>
          </a:p>
        </p:txBody>
      </p:sp>
      <p:cxnSp>
        <p:nvCxnSpPr>
          <p:cNvPr id="83" name="Connettore 2 82"/>
          <p:cNvCxnSpPr/>
          <p:nvPr/>
        </p:nvCxnSpPr>
        <p:spPr>
          <a:xfrm>
            <a:off x="1894615" y="7436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/>
          <p:cNvCxnSpPr/>
          <p:nvPr/>
        </p:nvCxnSpPr>
        <p:spPr>
          <a:xfrm>
            <a:off x="1913665" y="8960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>
            <a:off x="1913665" y="10484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>
            <a:off x="1970815" y="12008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/>
          <p:nvPr/>
        </p:nvCxnSpPr>
        <p:spPr>
          <a:xfrm>
            <a:off x="2027965" y="13532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/>
          <p:cNvCxnSpPr/>
          <p:nvPr/>
        </p:nvCxnSpPr>
        <p:spPr>
          <a:xfrm>
            <a:off x="1485040" y="1505622"/>
            <a:ext cx="160972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/>
          <p:cNvCxnSpPr/>
          <p:nvPr/>
        </p:nvCxnSpPr>
        <p:spPr>
          <a:xfrm>
            <a:off x="2227990" y="16580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2113690" y="18104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1989865" y="1962822"/>
            <a:ext cx="981075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4292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6516" y="831946"/>
            <a:ext cx="444500" cy="450487"/>
          </a:xfrm>
          <a:prstGeom prst="rect">
            <a:avLst/>
          </a:prstGeom>
          <a:noFill/>
        </p:spPr>
      </p:pic>
      <p:pic>
        <p:nvPicPr>
          <p:cNvPr id="99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8773" y="913341"/>
            <a:ext cx="444500" cy="450487"/>
          </a:xfrm>
          <a:prstGeom prst="rect">
            <a:avLst/>
          </a:prstGeom>
          <a:noFill/>
        </p:spPr>
      </p:pic>
      <p:pic>
        <p:nvPicPr>
          <p:cNvPr id="100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016" y="1115098"/>
            <a:ext cx="444500" cy="450487"/>
          </a:xfrm>
          <a:prstGeom prst="rect">
            <a:avLst/>
          </a:prstGeom>
          <a:noFill/>
        </p:spPr>
      </p:pic>
      <p:pic>
        <p:nvPicPr>
          <p:cNvPr id="101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7491" y="1181773"/>
            <a:ext cx="444500" cy="450487"/>
          </a:xfrm>
          <a:prstGeom prst="rect">
            <a:avLst/>
          </a:prstGeom>
          <a:noFill/>
        </p:spPr>
      </p:pic>
      <p:pic>
        <p:nvPicPr>
          <p:cNvPr id="102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7066" y="1524673"/>
            <a:ext cx="444500" cy="450487"/>
          </a:xfrm>
          <a:prstGeom prst="rect">
            <a:avLst/>
          </a:prstGeom>
          <a:noFill/>
        </p:spPr>
      </p:pic>
      <p:pic>
        <p:nvPicPr>
          <p:cNvPr id="104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4587" y="1494366"/>
            <a:ext cx="444500" cy="450487"/>
          </a:xfrm>
          <a:prstGeom prst="rect">
            <a:avLst/>
          </a:prstGeom>
          <a:noFill/>
        </p:spPr>
      </p:pic>
      <p:sp>
        <p:nvSpPr>
          <p:cNvPr id="105" name="Rettangolo 104"/>
          <p:cNvSpPr/>
          <p:nvPr/>
        </p:nvSpPr>
        <p:spPr>
          <a:xfrm>
            <a:off x="3011532" y="2109038"/>
            <a:ext cx="13981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Estrazione delle liste</a:t>
            </a:r>
            <a:endParaRPr lang="it-IT" sz="800" dirty="0"/>
          </a:p>
        </p:txBody>
      </p:sp>
      <p:pic>
        <p:nvPicPr>
          <p:cNvPr id="524294" name="Picture 6" descr="http://cliftoncarservice.com/wp-content/uploads/2011/06/CALL-CENTER-ICONS-3-FIGURE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6030" y="831079"/>
            <a:ext cx="949325" cy="949325"/>
          </a:xfrm>
          <a:prstGeom prst="rect">
            <a:avLst/>
          </a:prstGeom>
          <a:noFill/>
        </p:spPr>
      </p:pic>
      <p:sp>
        <p:nvSpPr>
          <p:cNvPr id="107" name="Freccia a destra 106"/>
          <p:cNvSpPr/>
          <p:nvPr/>
        </p:nvSpPr>
        <p:spPr>
          <a:xfrm>
            <a:off x="4491478" y="1177009"/>
            <a:ext cx="548640" cy="304800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5234274" y="2109038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Reclutamento</a:t>
            </a:r>
            <a:endParaRPr lang="it-IT" sz="800" dirty="0"/>
          </a:p>
        </p:txBody>
      </p:sp>
      <p:pic>
        <p:nvPicPr>
          <p:cNvPr id="109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99"/>
              </a:clrFrom>
              <a:clrTo>
                <a:srgbClr val="CCCC99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1259" y="753148"/>
            <a:ext cx="444500" cy="450487"/>
          </a:xfrm>
          <a:prstGeom prst="rect">
            <a:avLst/>
          </a:prstGeom>
          <a:noFill/>
        </p:spPr>
      </p:pic>
      <p:pic>
        <p:nvPicPr>
          <p:cNvPr id="110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2734" y="886498"/>
            <a:ext cx="444500" cy="450487"/>
          </a:xfrm>
          <a:prstGeom prst="rect">
            <a:avLst/>
          </a:prstGeom>
          <a:noFill/>
        </p:spPr>
      </p:pic>
      <p:pic>
        <p:nvPicPr>
          <p:cNvPr id="111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2759" y="1067473"/>
            <a:ext cx="444500" cy="450487"/>
          </a:xfrm>
          <a:prstGeom prst="rect">
            <a:avLst/>
          </a:prstGeom>
          <a:noFill/>
        </p:spPr>
      </p:pic>
      <p:pic>
        <p:nvPicPr>
          <p:cNvPr id="112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2234" y="1134148"/>
            <a:ext cx="444500" cy="450487"/>
          </a:xfrm>
          <a:prstGeom prst="rect">
            <a:avLst/>
          </a:prstGeom>
          <a:noFill/>
        </p:spPr>
      </p:pic>
      <p:pic>
        <p:nvPicPr>
          <p:cNvPr id="113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clrChange>
              <a:clrFrom>
                <a:srgbClr val="CCCC99"/>
              </a:clrFrom>
              <a:clrTo>
                <a:srgbClr val="CC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1809" y="1477048"/>
            <a:ext cx="444500" cy="450487"/>
          </a:xfrm>
          <a:prstGeom prst="rect">
            <a:avLst/>
          </a:prstGeom>
          <a:noFill/>
        </p:spPr>
      </p:pic>
      <p:pic>
        <p:nvPicPr>
          <p:cNvPr id="114" name="Picture 4" descr="http://www.pietroplus.it/getdoc_clp.php?num=5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99"/>
              </a:clrFrom>
              <a:clrTo>
                <a:srgbClr val="CCCC99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96984" y="1467523"/>
            <a:ext cx="444500" cy="450487"/>
          </a:xfrm>
          <a:prstGeom prst="rect">
            <a:avLst/>
          </a:prstGeom>
          <a:noFill/>
        </p:spPr>
      </p:pic>
      <p:sp>
        <p:nvSpPr>
          <p:cNvPr id="115" name="Per 114"/>
          <p:cNvSpPr/>
          <p:nvPr/>
        </p:nvSpPr>
        <p:spPr>
          <a:xfrm>
            <a:off x="7122383" y="1496097"/>
            <a:ext cx="409575" cy="409575"/>
          </a:xfrm>
          <a:prstGeom prst="mathMultiply">
            <a:avLst>
              <a:gd name="adj1" fmla="val 33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Per 115"/>
          <p:cNvSpPr/>
          <p:nvPr/>
        </p:nvSpPr>
        <p:spPr>
          <a:xfrm>
            <a:off x="7617683" y="1496097"/>
            <a:ext cx="409575" cy="409575"/>
          </a:xfrm>
          <a:prstGeom prst="mathMultiply">
            <a:avLst>
              <a:gd name="adj1" fmla="val 33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Per 116"/>
          <p:cNvSpPr/>
          <p:nvPr/>
        </p:nvSpPr>
        <p:spPr>
          <a:xfrm>
            <a:off x="7017608" y="743622"/>
            <a:ext cx="409575" cy="409575"/>
          </a:xfrm>
          <a:prstGeom prst="mathMultiply">
            <a:avLst>
              <a:gd name="adj1" fmla="val 33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Rettangolo 117"/>
          <p:cNvSpPr/>
          <p:nvPr/>
        </p:nvSpPr>
        <p:spPr>
          <a:xfrm>
            <a:off x="7875000" y="1082503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it-IT" sz="800" b="1" dirty="0">
              <a:solidFill>
                <a:srgbClr val="00B050"/>
              </a:solidFill>
            </a:endParaRPr>
          </a:p>
        </p:txBody>
      </p:sp>
      <p:sp>
        <p:nvSpPr>
          <p:cNvPr id="119" name="Rettangolo 118"/>
          <p:cNvSpPr/>
          <p:nvPr/>
        </p:nvSpPr>
        <p:spPr>
          <a:xfrm>
            <a:off x="7589250" y="749128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it-IT" sz="800" b="1" dirty="0">
              <a:solidFill>
                <a:srgbClr val="00B050"/>
              </a:solidFill>
            </a:endParaRPr>
          </a:p>
        </p:txBody>
      </p:sp>
      <p:sp>
        <p:nvSpPr>
          <p:cNvPr id="120" name="Rettangolo 119"/>
          <p:cNvSpPr/>
          <p:nvPr/>
        </p:nvSpPr>
        <p:spPr>
          <a:xfrm>
            <a:off x="7408275" y="1072978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it-IT" sz="800" b="1" dirty="0">
              <a:solidFill>
                <a:srgbClr val="00B050"/>
              </a:solidFill>
            </a:endParaRPr>
          </a:p>
        </p:txBody>
      </p:sp>
      <p:sp>
        <p:nvSpPr>
          <p:cNvPr id="121" name="Freccia a destra 120"/>
          <p:cNvSpPr/>
          <p:nvPr/>
        </p:nvSpPr>
        <p:spPr>
          <a:xfrm>
            <a:off x="6336793" y="1177009"/>
            <a:ext cx="548640" cy="304800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Rettangolo 121"/>
          <p:cNvSpPr/>
          <p:nvPr/>
        </p:nvSpPr>
        <p:spPr>
          <a:xfrm>
            <a:off x="6865350" y="2109038"/>
            <a:ext cx="1459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Liste 10.000 </a:t>
            </a:r>
            <a:r>
              <a:rPr lang="it-IT" sz="1100" dirty="0" err="1" smtClean="0"/>
              <a:t>panelisti</a:t>
            </a:r>
            <a:endParaRPr lang="it-IT" sz="800" dirty="0"/>
          </a:p>
        </p:txBody>
      </p:sp>
      <p:sp>
        <p:nvSpPr>
          <p:cNvPr id="123" name="Freccia a destra 122"/>
          <p:cNvSpPr/>
          <p:nvPr/>
        </p:nvSpPr>
        <p:spPr>
          <a:xfrm>
            <a:off x="8176302" y="1177009"/>
            <a:ext cx="548640" cy="304800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4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5674" y="3291271"/>
            <a:ext cx="1319212" cy="74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Rettangolo 124"/>
          <p:cNvSpPr/>
          <p:nvPr/>
        </p:nvSpPr>
        <p:spPr>
          <a:xfrm>
            <a:off x="1759360" y="4130213"/>
            <a:ext cx="1919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/>
              <a:t>Inserimento </a:t>
            </a:r>
            <a:r>
              <a:rPr lang="it-IT" sz="1100" dirty="0" err="1" smtClean="0"/>
              <a:t>panelisti</a:t>
            </a:r>
            <a:r>
              <a:rPr lang="it-IT" sz="1100" dirty="0" smtClean="0"/>
              <a:t> </a:t>
            </a:r>
          </a:p>
          <a:p>
            <a:pPr algn="ctr"/>
            <a:r>
              <a:rPr lang="it-IT" sz="1100" dirty="0" smtClean="0"/>
              <a:t>sui sistemi di </a:t>
            </a:r>
            <a:r>
              <a:rPr lang="it-IT" sz="1100" dirty="0" err="1" smtClean="0"/>
              <a:t>Cust</a:t>
            </a:r>
            <a:r>
              <a:rPr lang="it-IT" sz="1100" dirty="0" smtClean="0"/>
              <a:t> </a:t>
            </a:r>
            <a:r>
              <a:rPr lang="it-IT" sz="1100" dirty="0" err="1" smtClean="0"/>
              <a:t>Mgmt</a:t>
            </a:r>
            <a:endParaRPr lang="it-IT" sz="800" dirty="0"/>
          </a:p>
        </p:txBody>
      </p:sp>
      <p:sp>
        <p:nvSpPr>
          <p:cNvPr id="127" name="Freccia a destra 126"/>
          <p:cNvSpPr/>
          <p:nvPr/>
        </p:nvSpPr>
        <p:spPr>
          <a:xfrm>
            <a:off x="3645946" y="3452812"/>
            <a:ext cx="548640" cy="304800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/>
          <p:cNvSpPr/>
          <p:nvPr/>
        </p:nvSpPr>
        <p:spPr>
          <a:xfrm>
            <a:off x="3962702" y="4293206"/>
            <a:ext cx="27295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/>
              <a:t>Start processo di consegna e ritiro</a:t>
            </a:r>
            <a:endParaRPr lang="it-IT" sz="800" dirty="0"/>
          </a:p>
        </p:txBody>
      </p:sp>
      <p:pic>
        <p:nvPicPr>
          <p:cNvPr id="129" name="Picture 2" descr="C:\Documents and Settings\Cortim\Desktop\-= SKY =-\01 pro Superpanel\cosmetic\SKY 03 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3979" y="2680335"/>
            <a:ext cx="567448" cy="37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299" name="Picture 11" descr="http://www.sky.it/statics/images/area-clienti/assistenza/supporto_tecnico/My%20Sky%20HD/BSkyB_890/img_dec_myskyhd_BSkyB_8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8518" y="2548650"/>
            <a:ext cx="968376" cy="600394"/>
          </a:xfrm>
          <a:prstGeom prst="rect">
            <a:avLst/>
          </a:prstGeom>
          <a:noFill/>
        </p:spPr>
      </p:pic>
      <p:pic>
        <p:nvPicPr>
          <p:cNvPr id="524303" name="Picture 15" descr="https://encrypted-tbn0.gstatic.com/images?q=tbn:ANd9GcQzBR4qz6e4qDTSXl3f3jwXFW41pMzV8Cl-1QK9EfQu9oLU7s0Ct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3917" y="3238673"/>
            <a:ext cx="1549627" cy="1058912"/>
          </a:xfrm>
          <a:prstGeom prst="rect">
            <a:avLst/>
          </a:prstGeom>
          <a:noFill/>
        </p:spPr>
      </p:pic>
      <p:pic>
        <p:nvPicPr>
          <p:cNvPr id="524305" name="Picture 17" descr="https://encrypted-tbn2.gstatic.com/images?q=tbn:ANd9GcTwyYQEWAuYRkjUUFhR6Cj7Z327dapQitx4TKxxCYpWzjELkdikv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0959" y="2608459"/>
            <a:ext cx="779272" cy="518571"/>
          </a:xfrm>
          <a:prstGeom prst="rect">
            <a:avLst/>
          </a:prstGeom>
          <a:noFill/>
        </p:spPr>
      </p:pic>
      <p:sp>
        <p:nvSpPr>
          <p:cNvPr id="131" name="Arco 130"/>
          <p:cNvSpPr/>
          <p:nvPr/>
        </p:nvSpPr>
        <p:spPr>
          <a:xfrm>
            <a:off x="4247718" y="3220686"/>
            <a:ext cx="873457" cy="914400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Figura a mano libera 131"/>
          <p:cNvSpPr/>
          <p:nvPr/>
        </p:nvSpPr>
        <p:spPr>
          <a:xfrm>
            <a:off x="5284948" y="3097856"/>
            <a:ext cx="0" cy="518615"/>
          </a:xfrm>
          <a:custGeom>
            <a:avLst/>
            <a:gdLst>
              <a:gd name="connsiteX0" fmla="*/ 0 w 0"/>
              <a:gd name="connsiteY0" fmla="*/ 0 h 518615"/>
              <a:gd name="connsiteX1" fmla="*/ 0 w 0"/>
              <a:gd name="connsiteY1" fmla="*/ 518615 h 518615"/>
              <a:gd name="connsiteX2" fmla="*/ 0 w 0"/>
              <a:gd name="connsiteY2" fmla="*/ 518615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518615">
                <a:moveTo>
                  <a:pt x="0" y="0"/>
                </a:moveTo>
                <a:lnTo>
                  <a:pt x="0" y="518615"/>
                </a:lnTo>
                <a:lnTo>
                  <a:pt x="0" y="51861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Figura a mano libera 133"/>
          <p:cNvSpPr/>
          <p:nvPr/>
        </p:nvSpPr>
        <p:spPr>
          <a:xfrm>
            <a:off x="5464142" y="3103705"/>
            <a:ext cx="593766" cy="546265"/>
          </a:xfrm>
          <a:custGeom>
            <a:avLst/>
            <a:gdLst>
              <a:gd name="connsiteX0" fmla="*/ 593766 w 593766"/>
              <a:gd name="connsiteY0" fmla="*/ 0 h 546265"/>
              <a:gd name="connsiteX1" fmla="*/ 178130 w 593766"/>
              <a:gd name="connsiteY1" fmla="*/ 207819 h 546265"/>
              <a:gd name="connsiteX2" fmla="*/ 0 w 593766"/>
              <a:gd name="connsiteY2" fmla="*/ 546265 h 54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766" h="546265">
                <a:moveTo>
                  <a:pt x="593766" y="0"/>
                </a:moveTo>
                <a:cubicBezTo>
                  <a:pt x="435428" y="58387"/>
                  <a:pt x="277091" y="116775"/>
                  <a:pt x="178130" y="207819"/>
                </a:cubicBezTo>
                <a:cubicBezTo>
                  <a:pt x="79169" y="298863"/>
                  <a:pt x="39584" y="422564"/>
                  <a:pt x="0" y="546265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4307" name="Picture 19" descr="https://encrypted-tbn0.gstatic.com/images?q=tbn:ANd9GcSRi4ME4OONy9GytbB4GAXSaeDwWIRZKI_VRVYsLOQ_CbXOudl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43200" y="3188292"/>
            <a:ext cx="1047357" cy="928540"/>
          </a:xfrm>
          <a:prstGeom prst="rect">
            <a:avLst/>
          </a:prstGeom>
          <a:noFill/>
        </p:spPr>
      </p:pic>
      <p:sp>
        <p:nvSpPr>
          <p:cNvPr id="135" name="Freccia a destra 134"/>
          <p:cNvSpPr/>
          <p:nvPr/>
        </p:nvSpPr>
        <p:spPr>
          <a:xfrm>
            <a:off x="6321108" y="3452812"/>
            <a:ext cx="548640" cy="304800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Rettangolo 135"/>
          <p:cNvSpPr/>
          <p:nvPr/>
        </p:nvSpPr>
        <p:spPr>
          <a:xfrm>
            <a:off x="7024789" y="4274761"/>
            <a:ext cx="12545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/>
              <a:t>Consegna e ritiro</a:t>
            </a:r>
            <a:endParaRPr lang="it-IT" sz="800" dirty="0"/>
          </a:p>
        </p:txBody>
      </p:sp>
      <p:sp>
        <p:nvSpPr>
          <p:cNvPr id="137" name="Freccia a destra 136"/>
          <p:cNvSpPr/>
          <p:nvPr/>
        </p:nvSpPr>
        <p:spPr>
          <a:xfrm>
            <a:off x="8165180" y="3452812"/>
            <a:ext cx="548640" cy="304800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5" name="Connettore 1 164"/>
          <p:cNvCxnSpPr/>
          <p:nvPr/>
        </p:nvCxnSpPr>
        <p:spPr>
          <a:xfrm>
            <a:off x="1845343" y="2416419"/>
            <a:ext cx="666205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1 165"/>
          <p:cNvCxnSpPr/>
          <p:nvPr/>
        </p:nvCxnSpPr>
        <p:spPr>
          <a:xfrm>
            <a:off x="1840185" y="4673722"/>
            <a:ext cx="666205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1 167"/>
          <p:cNvCxnSpPr/>
          <p:nvPr/>
        </p:nvCxnSpPr>
        <p:spPr>
          <a:xfrm>
            <a:off x="8752115" y="1328344"/>
            <a:ext cx="273132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Freccia a destra 123"/>
          <p:cNvSpPr/>
          <p:nvPr/>
        </p:nvSpPr>
        <p:spPr>
          <a:xfrm>
            <a:off x="1356676" y="3452812"/>
            <a:ext cx="548640" cy="304800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2" name="Connettore 1 171"/>
          <p:cNvCxnSpPr/>
          <p:nvPr/>
        </p:nvCxnSpPr>
        <p:spPr>
          <a:xfrm>
            <a:off x="8731333" y="3613353"/>
            <a:ext cx="273132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1" descr="http://www.sky.it/statics/images/area-clienti/assistenza/supporto_tecnico/My%20Sky%20HD/BSkyB_890/img_dec_myskyhd_BSkyB_8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6546" y="5027672"/>
            <a:ext cx="1600236" cy="992148"/>
          </a:xfrm>
          <a:prstGeom prst="rect">
            <a:avLst/>
          </a:prstGeom>
          <a:noFill/>
        </p:spPr>
      </p:pic>
      <p:sp>
        <p:nvSpPr>
          <p:cNvPr id="106" name="Rettangolo 105"/>
          <p:cNvSpPr/>
          <p:nvPr/>
        </p:nvSpPr>
        <p:spPr>
          <a:xfrm>
            <a:off x="2052241" y="6005037"/>
            <a:ext cx="29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/>
              <a:t> guida  auto-installazione</a:t>
            </a:r>
            <a:endParaRPr lang="it-IT" sz="800" dirty="0"/>
          </a:p>
        </p:txBody>
      </p:sp>
      <p:grpSp>
        <p:nvGrpSpPr>
          <p:cNvPr id="126" name="Gruppo 144"/>
          <p:cNvGrpSpPr/>
          <p:nvPr/>
        </p:nvGrpSpPr>
        <p:grpSpPr>
          <a:xfrm>
            <a:off x="1845343" y="5278147"/>
            <a:ext cx="931551" cy="653490"/>
            <a:chOff x="940995" y="5581648"/>
            <a:chExt cx="931551" cy="653490"/>
          </a:xfrm>
        </p:grpSpPr>
        <p:pic>
          <p:nvPicPr>
            <p:cNvPr id="130" name="Picture 2" descr="C:\Documents and Settings\Cortim\Desktop\-= SKY =-\01 pro Superpanel\cosmetic\SKY 03 f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50505"/>
                </a:clrFrom>
                <a:clrTo>
                  <a:srgbClr val="0505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0995" y="5619812"/>
              <a:ext cx="931551" cy="61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" name="Rettangolo 132"/>
            <p:cNvSpPr/>
            <p:nvPr/>
          </p:nvSpPr>
          <p:spPr>
            <a:xfrm rot="681713">
              <a:off x="1273967" y="5581648"/>
              <a:ext cx="51435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0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84330" y="5373397"/>
            <a:ext cx="844684" cy="46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Freccia a destra 141"/>
          <p:cNvSpPr/>
          <p:nvPr/>
        </p:nvSpPr>
        <p:spPr>
          <a:xfrm>
            <a:off x="5241151" y="5426409"/>
            <a:ext cx="619125" cy="304800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5" name="Gruppo 146"/>
          <p:cNvGrpSpPr/>
          <p:nvPr/>
        </p:nvGrpSpPr>
        <p:grpSpPr>
          <a:xfrm>
            <a:off x="5841822" y="5249572"/>
            <a:ext cx="931551" cy="653490"/>
            <a:chOff x="940995" y="5581648"/>
            <a:chExt cx="931551" cy="653490"/>
          </a:xfrm>
        </p:grpSpPr>
        <p:pic>
          <p:nvPicPr>
            <p:cNvPr id="147" name="Picture 2" descr="C:\Documents and Settings\Cortim\Desktop\-= SKY =-\01 pro Superpanel\cosmetic\SKY 03 f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50505"/>
                </a:clrFrom>
                <a:clrTo>
                  <a:srgbClr val="0505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0995" y="5619812"/>
              <a:ext cx="931551" cy="61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Rettangolo 147"/>
            <p:cNvSpPr/>
            <p:nvPr/>
          </p:nvSpPr>
          <p:spPr>
            <a:xfrm rot="681713">
              <a:off x="1273967" y="5581648"/>
              <a:ext cx="51435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9" name="Arco 148"/>
          <p:cNvSpPr/>
          <p:nvPr/>
        </p:nvSpPr>
        <p:spPr>
          <a:xfrm>
            <a:off x="6684309" y="5382158"/>
            <a:ext cx="161925" cy="428625"/>
          </a:xfrm>
          <a:prstGeom prst="arc">
            <a:avLst>
              <a:gd name="adj1" fmla="val 16200000"/>
              <a:gd name="adj2" fmla="val 5317180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Arco 149"/>
          <p:cNvSpPr/>
          <p:nvPr/>
        </p:nvSpPr>
        <p:spPr>
          <a:xfrm>
            <a:off x="6795638" y="5302988"/>
            <a:ext cx="173355" cy="573405"/>
          </a:xfrm>
          <a:prstGeom prst="arc">
            <a:avLst>
              <a:gd name="adj1" fmla="val 16200000"/>
              <a:gd name="adj2" fmla="val 5195173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Arco 150"/>
          <p:cNvSpPr/>
          <p:nvPr/>
        </p:nvSpPr>
        <p:spPr>
          <a:xfrm>
            <a:off x="6876229" y="5206382"/>
            <a:ext cx="235090" cy="790575"/>
          </a:xfrm>
          <a:prstGeom prst="arc">
            <a:avLst>
              <a:gd name="adj1" fmla="val 16344136"/>
              <a:gd name="adj2" fmla="val 5194549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Arco 151"/>
          <p:cNvSpPr/>
          <p:nvPr/>
        </p:nvSpPr>
        <p:spPr>
          <a:xfrm>
            <a:off x="6931054" y="5140256"/>
            <a:ext cx="330082" cy="927735"/>
          </a:xfrm>
          <a:prstGeom prst="arc">
            <a:avLst>
              <a:gd name="adj1" fmla="val 16547275"/>
              <a:gd name="adj2" fmla="val 4953377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" name="Picture 23" descr="https://encrypted-tbn2.gstatic.com/images?q=tbn:ANd9GcRqHYS80UPFB5s2KykSsWVTw5FqXkgIspsUoBH1iHl8cUyZ1Akg6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74650" y="5091539"/>
            <a:ext cx="1166709" cy="873906"/>
          </a:xfrm>
          <a:prstGeom prst="rect">
            <a:avLst/>
          </a:prstGeom>
          <a:noFill/>
        </p:spPr>
      </p:pic>
      <p:sp>
        <p:nvSpPr>
          <p:cNvPr id="154" name="Rettangolo 153"/>
          <p:cNvSpPr/>
          <p:nvPr/>
        </p:nvSpPr>
        <p:spPr>
          <a:xfrm>
            <a:off x="7265662" y="5738431"/>
            <a:ext cx="90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err="1" smtClean="0"/>
              <a:t>Storage</a:t>
            </a:r>
            <a:r>
              <a:rPr lang="it-IT" sz="1000" dirty="0" smtClean="0"/>
              <a:t> e elaborazione</a:t>
            </a:r>
            <a:endParaRPr lang="it-IT" sz="600" dirty="0"/>
          </a:p>
        </p:txBody>
      </p:sp>
      <p:sp>
        <p:nvSpPr>
          <p:cNvPr id="155" name="Rettangolo 154"/>
          <p:cNvSpPr/>
          <p:nvPr/>
        </p:nvSpPr>
        <p:spPr>
          <a:xfrm>
            <a:off x="6228567" y="6055858"/>
            <a:ext cx="12545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/>
              <a:t>Trasmissione dati</a:t>
            </a:r>
            <a:endParaRPr lang="it-IT" sz="800" dirty="0"/>
          </a:p>
        </p:txBody>
      </p:sp>
      <p:sp>
        <p:nvSpPr>
          <p:cNvPr id="156" name="Rettangolo 155"/>
          <p:cNvSpPr/>
          <p:nvPr/>
        </p:nvSpPr>
        <p:spPr>
          <a:xfrm>
            <a:off x="8008290" y="5991283"/>
            <a:ext cx="10041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err="1" smtClean="0"/>
              <a:t>Reporting</a:t>
            </a:r>
            <a:endParaRPr lang="it-IT" sz="800" dirty="0"/>
          </a:p>
        </p:txBody>
      </p:sp>
      <p:pic>
        <p:nvPicPr>
          <p:cNvPr id="162" name="Picture 2" descr="http://www.gembapantarei.com/what%20is%20kaizen%20little%20gear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9979" y="5241308"/>
            <a:ext cx="604490" cy="494009"/>
          </a:xfrm>
          <a:prstGeom prst="rect">
            <a:avLst/>
          </a:prstGeom>
          <a:noFill/>
        </p:spPr>
      </p:pic>
      <p:sp>
        <p:nvSpPr>
          <p:cNvPr id="164" name="Disco magnetico 163"/>
          <p:cNvSpPr/>
          <p:nvPr/>
        </p:nvSpPr>
        <p:spPr>
          <a:xfrm>
            <a:off x="7314293" y="5399778"/>
            <a:ext cx="274188" cy="33081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7" name="Picture 4" descr="http://www.picturesof.net/_images_300/A_Colorful_Cartoon_Grandmother_Reading_a_Letter_Royalty_Free_Clipart_Picture_100718-194483-66705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12438" y="5863170"/>
            <a:ext cx="462993" cy="512539"/>
          </a:xfrm>
          <a:prstGeom prst="rect">
            <a:avLst/>
          </a:prstGeom>
          <a:noFill/>
        </p:spPr>
      </p:pic>
      <p:sp>
        <p:nvSpPr>
          <p:cNvPr id="170" name="Pentagono 169"/>
          <p:cNvSpPr/>
          <p:nvPr/>
        </p:nvSpPr>
        <p:spPr>
          <a:xfrm>
            <a:off x="1815940" y="6482992"/>
            <a:ext cx="5878884" cy="20199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schemeClr val="tx1"/>
                </a:solidFill>
                <a:latin typeface="Sky Text" pitchFamily="34" charset="0"/>
              </a:rPr>
              <a:t>Supporto cliente</a:t>
            </a:r>
            <a:endParaRPr lang="it-IT" sz="1200" i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171" name="Gallone 170"/>
          <p:cNvSpPr/>
          <p:nvPr/>
        </p:nvSpPr>
        <p:spPr>
          <a:xfrm>
            <a:off x="7687202" y="6482992"/>
            <a:ext cx="251461" cy="20199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i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174" name="Gallone 173"/>
          <p:cNvSpPr/>
          <p:nvPr/>
        </p:nvSpPr>
        <p:spPr>
          <a:xfrm>
            <a:off x="7923474" y="6482992"/>
            <a:ext cx="251461" cy="20199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i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175" name="Gallone 174"/>
          <p:cNvSpPr/>
          <p:nvPr/>
        </p:nvSpPr>
        <p:spPr>
          <a:xfrm>
            <a:off x="8159746" y="6482992"/>
            <a:ext cx="251461" cy="20199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i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5400000">
            <a:off x="-12982" y="921419"/>
            <a:ext cx="1277960" cy="1097280"/>
          </a:xfrm>
          <a:prstGeom prst="triangle">
            <a:avLst/>
          </a:prstGeom>
          <a:noFill/>
          <a:ln>
            <a:solidFill>
              <a:schemeClr val="accent6"/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Isosceles Triangle 93"/>
          <p:cNvSpPr/>
          <p:nvPr/>
        </p:nvSpPr>
        <p:spPr>
          <a:xfrm rot="5400000">
            <a:off x="-6057" y="3063096"/>
            <a:ext cx="1280160" cy="1097280"/>
          </a:xfrm>
          <a:prstGeom prst="triangle">
            <a:avLst/>
          </a:prstGeom>
          <a:noFill/>
          <a:ln>
            <a:solidFill>
              <a:srgbClr val="00B0F0"/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ttangolo 43"/>
          <p:cNvSpPr/>
          <p:nvPr/>
        </p:nvSpPr>
        <p:spPr>
          <a:xfrm>
            <a:off x="31173" y="1301725"/>
            <a:ext cx="942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Selezione</a:t>
            </a:r>
            <a:endParaRPr lang="it-IT" sz="1000" b="1" dirty="0"/>
          </a:p>
        </p:txBody>
      </p:sp>
      <p:sp>
        <p:nvSpPr>
          <p:cNvPr id="97" name="Rettangolo 43"/>
          <p:cNvSpPr/>
          <p:nvPr/>
        </p:nvSpPr>
        <p:spPr>
          <a:xfrm>
            <a:off x="31173" y="3454648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Attivazione</a:t>
            </a:r>
            <a:endParaRPr lang="it-IT" sz="1000" b="1" dirty="0"/>
          </a:p>
        </p:txBody>
      </p:sp>
      <p:sp>
        <p:nvSpPr>
          <p:cNvPr id="138" name="Isosceles Triangle 137"/>
          <p:cNvSpPr/>
          <p:nvPr/>
        </p:nvSpPr>
        <p:spPr>
          <a:xfrm rot="5400000">
            <a:off x="-6058" y="5013118"/>
            <a:ext cx="1280160" cy="1097280"/>
          </a:xfrm>
          <a:prstGeom prst="triangle">
            <a:avLst/>
          </a:prstGeom>
          <a:noFill/>
          <a:ln>
            <a:solidFill>
              <a:srgbClr val="92D050"/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Freccia a destra 123"/>
          <p:cNvSpPr/>
          <p:nvPr/>
        </p:nvSpPr>
        <p:spPr>
          <a:xfrm>
            <a:off x="1368112" y="5412786"/>
            <a:ext cx="548640" cy="304800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Rettangolo 43"/>
          <p:cNvSpPr/>
          <p:nvPr/>
        </p:nvSpPr>
        <p:spPr>
          <a:xfrm>
            <a:off x="39961" y="5407869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Analisi</a:t>
            </a:r>
            <a:endParaRPr lang="it-IT" sz="1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05195" y="1812534"/>
            <a:ext cx="636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IPSOS</a:t>
            </a:r>
            <a:endParaRPr lang="it-IT" dirty="0"/>
          </a:p>
        </p:txBody>
      </p:sp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51739">
            <a:off x="7921013" y="156530"/>
            <a:ext cx="1343025" cy="9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2" descr="i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227966">
            <a:off x="8021395" y="640509"/>
            <a:ext cx="812817" cy="176984"/>
          </a:xfrm>
          <a:prstGeom prst="rect">
            <a:avLst/>
          </a:prstGeom>
          <a:noFill/>
        </p:spPr>
      </p:pic>
      <p:sp>
        <p:nvSpPr>
          <p:cNvPr id="157" name="Sottotitolo 2"/>
          <p:cNvSpPr txBox="1">
            <a:spLocks/>
          </p:cNvSpPr>
          <p:nvPr/>
        </p:nvSpPr>
        <p:spPr bwMode="auto">
          <a:xfrm>
            <a:off x="-2641" y="145159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Gestione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Sky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certificata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da Deloitte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7" name="Arco 6"/>
          <p:cNvSpPr/>
          <p:nvPr/>
        </p:nvSpPr>
        <p:spPr bwMode="auto">
          <a:xfrm>
            <a:off x="2603056" y="5222298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auto">
          <a:xfrm>
            <a:off x="1841056" y="6289098"/>
            <a:ext cx="2286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6" name="Ovale 17"/>
          <p:cNvSpPr>
            <a:spLocks noChangeArrowheads="1"/>
          </p:cNvSpPr>
          <p:nvPr/>
        </p:nvSpPr>
        <p:spPr bwMode="auto">
          <a:xfrm>
            <a:off x="1696194" y="5907854"/>
            <a:ext cx="284153" cy="325616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4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Tecnologia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 descr="C:\Users\mezzasalmaa\AppData\Local\Microsoft\Windows\Temporary Internet Files\Content.Outlook\XL00J0V7\Smartpanel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0" y="4656237"/>
            <a:ext cx="6220691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42"/>
          <p:cNvGrpSpPr/>
          <p:nvPr/>
        </p:nvGrpSpPr>
        <p:grpSpPr>
          <a:xfrm>
            <a:off x="6370646" y="4707948"/>
            <a:ext cx="2536361" cy="1219200"/>
            <a:chOff x="6607638" y="2286000"/>
            <a:chExt cx="2536361" cy="1219200"/>
          </a:xfrm>
        </p:grpSpPr>
        <p:grpSp>
          <p:nvGrpSpPr>
            <p:cNvPr id="3" name="Gruppo 9"/>
            <p:cNvGrpSpPr>
              <a:grpSpLocks/>
            </p:cNvGrpSpPr>
            <p:nvPr/>
          </p:nvGrpSpPr>
          <p:grpSpPr bwMode="auto">
            <a:xfrm>
              <a:off x="6836238" y="2309963"/>
              <a:ext cx="990600" cy="1042837"/>
              <a:chOff x="6477000" y="2057400"/>
              <a:chExt cx="990600" cy="1042837"/>
            </a:xfrm>
          </p:grpSpPr>
          <p:pic>
            <p:nvPicPr>
              <p:cNvPr id="22" name="Picture 4" descr="http://www.telecontrol.ch/typo3/uploads/media/tcviii_standard.jpg"/>
              <p:cNvPicPr>
                <a:picLocks noChangeAspect="1" noChangeArrowheads="1"/>
              </p:cNvPicPr>
              <p:nvPr/>
            </p:nvPicPr>
            <p:blipFill>
              <a:blip r:embed="rId7"/>
              <a:srcRect l="66666" t="43343" r="1666" b="5835"/>
              <a:stretch>
                <a:fillRect/>
              </a:stretch>
            </p:blipFill>
            <p:spPr bwMode="auto">
              <a:xfrm>
                <a:off x="6648324" y="2223693"/>
                <a:ext cx="819276" cy="876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ttangolo 8"/>
              <p:cNvSpPr>
                <a:spLocks noChangeArrowheads="1"/>
              </p:cNvSpPr>
              <p:nvPr/>
            </p:nvSpPr>
            <p:spPr bwMode="auto">
              <a:xfrm>
                <a:off x="6477000" y="2057400"/>
                <a:ext cx="304800" cy="6096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4" name="Gruppo 40"/>
            <p:cNvGrpSpPr/>
            <p:nvPr/>
          </p:nvGrpSpPr>
          <p:grpSpPr>
            <a:xfrm>
              <a:off x="6607638" y="2286000"/>
              <a:ext cx="2536361" cy="1219200"/>
              <a:chOff x="6607638" y="2286000"/>
              <a:chExt cx="2536361" cy="1219200"/>
            </a:xfrm>
          </p:grpSpPr>
          <p:sp>
            <p:nvSpPr>
              <p:cNvPr id="21" name="Per 20"/>
              <p:cNvSpPr/>
              <p:nvPr/>
            </p:nvSpPr>
            <p:spPr bwMode="auto">
              <a:xfrm>
                <a:off x="6607638" y="2286000"/>
                <a:ext cx="1524000" cy="1219200"/>
              </a:xfrm>
              <a:prstGeom prst="mathMultiply">
                <a:avLst>
                  <a:gd name="adj1" fmla="val 7823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CasellaDiTesto 25"/>
              <p:cNvSpPr txBox="1">
                <a:spLocks noChangeArrowheads="1"/>
              </p:cNvSpPr>
              <p:nvPr/>
            </p:nvSpPr>
            <p:spPr bwMode="auto">
              <a:xfrm>
                <a:off x="7598238" y="2667000"/>
                <a:ext cx="154576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>
                    <a:latin typeface="Calibri" pitchFamily="34" charset="0"/>
                  </a:rPr>
                  <a:t>Nessuna</a:t>
                </a:r>
                <a:r>
                  <a:rPr lang="en-US" sz="1600" dirty="0" smtClean="0">
                    <a:latin typeface="Calibri" pitchFamily="34" charset="0"/>
                  </a:rPr>
                  <a:t> </a:t>
                </a:r>
                <a:r>
                  <a:rPr lang="en-US" sz="1600" dirty="0" err="1" smtClean="0">
                    <a:latin typeface="Calibri" pitchFamily="34" charset="0"/>
                  </a:rPr>
                  <a:t>identificazione</a:t>
                </a:r>
                <a:r>
                  <a:rPr lang="en-US" sz="1600" dirty="0" smtClean="0">
                    <a:latin typeface="Calibri" pitchFamily="34" charset="0"/>
                  </a:rPr>
                  <a:t> </a:t>
                </a:r>
                <a:r>
                  <a:rPr lang="en-US" sz="1600" dirty="0" err="1" smtClean="0">
                    <a:latin typeface="Calibri" pitchFamily="34" charset="0"/>
                  </a:rPr>
                  <a:t>dei</a:t>
                </a:r>
                <a:r>
                  <a:rPr lang="en-US" sz="1600" dirty="0" smtClean="0">
                    <a:latin typeface="Calibri" pitchFamily="34" charset="0"/>
                  </a:rPr>
                  <a:t> viewers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Gruppo 39"/>
          <p:cNvGrpSpPr/>
          <p:nvPr/>
        </p:nvGrpSpPr>
        <p:grpSpPr>
          <a:xfrm>
            <a:off x="5301382" y="4344091"/>
            <a:ext cx="1492249" cy="777875"/>
            <a:chOff x="7172790" y="787400"/>
            <a:chExt cx="1492249" cy="777875"/>
          </a:xfrm>
        </p:grpSpPr>
        <p:pic>
          <p:nvPicPr>
            <p:cNvPr id="25" name="Picture 10" descr="http://t0.gstatic.com/images?q=tbn:u67UesR2Y4HJIM:http://www.clker.com/cliparts/5/8/5/2/12178632251467184782johnpwarren_Antenna_and_radio_waves.svg.med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 l="54974" t="6516" b="6516"/>
            <a:stretch>
              <a:fillRect/>
            </a:stretch>
          </p:blipFill>
          <p:spPr bwMode="auto">
            <a:xfrm>
              <a:off x="7172790" y="787400"/>
              <a:ext cx="381358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CasellaDiTesto 27"/>
            <p:cNvSpPr txBox="1">
              <a:spLocks noChangeArrowheads="1"/>
            </p:cNvSpPr>
            <p:nvPr/>
          </p:nvSpPr>
          <p:spPr bwMode="auto">
            <a:xfrm>
              <a:off x="7217297" y="906774"/>
              <a:ext cx="14477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 smtClean="0">
                  <a:latin typeface="Calibri" pitchFamily="34" charset="0"/>
                </a:rPr>
                <a:t>Dati</a:t>
              </a:r>
              <a:r>
                <a:rPr lang="en-US" sz="1600" dirty="0" smtClean="0">
                  <a:latin typeface="Calibri" pitchFamily="34" charset="0"/>
                </a:rPr>
                <a:t> via </a:t>
              </a:r>
              <a:br>
                <a:rPr lang="en-US" sz="1600" dirty="0" smtClean="0">
                  <a:latin typeface="Calibri" pitchFamily="34" charset="0"/>
                </a:rPr>
              </a:br>
              <a:r>
                <a:rPr lang="en-US" sz="1600" dirty="0" smtClean="0">
                  <a:latin typeface="Calibri" pitchFamily="34" charset="0"/>
                </a:rPr>
                <a:t>GPRS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5" name="Gruppo 38"/>
          <p:cNvGrpSpPr/>
          <p:nvPr/>
        </p:nvGrpSpPr>
        <p:grpSpPr>
          <a:xfrm>
            <a:off x="489454" y="4391015"/>
            <a:ext cx="2432529" cy="785813"/>
            <a:chOff x="4045413" y="990600"/>
            <a:chExt cx="2432529" cy="785813"/>
          </a:xfrm>
        </p:grpSpPr>
        <p:pic>
          <p:nvPicPr>
            <p:cNvPr id="28" name="Immagine 6" descr="TV Set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45413" y="990600"/>
              <a:ext cx="12668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sellaDiTesto 22"/>
            <p:cNvSpPr txBox="1">
              <a:spLocks noChangeArrowheads="1"/>
            </p:cNvSpPr>
            <p:nvPr/>
          </p:nvSpPr>
          <p:spPr bwMode="auto">
            <a:xfrm rot="345177">
              <a:off x="5507501" y="1257300"/>
              <a:ext cx="9704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Audio</a:t>
              </a:r>
            </a:p>
          </p:txBody>
        </p:sp>
        <p:pic>
          <p:nvPicPr>
            <p:cNvPr id="31" name="Picture 10" descr="http://t0.gstatic.com/images?q=tbn:u67UesR2Y4HJIM:http://www.clker.com/cliparts/5/8/5/2/12178632251467184782johnpwarren_Antenna_and_radio_waves.svg.med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 l="54974" t="6516" b="6516"/>
            <a:stretch>
              <a:fillRect/>
            </a:stretch>
          </p:blipFill>
          <p:spPr bwMode="auto">
            <a:xfrm>
              <a:off x="5324924" y="1296988"/>
              <a:ext cx="235041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Connettore 2 32"/>
            <p:cNvCxnSpPr/>
            <p:nvPr/>
          </p:nvCxnSpPr>
          <p:spPr>
            <a:xfrm>
              <a:off x="5583762" y="1578676"/>
              <a:ext cx="684306" cy="7796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tangolo arrotondato 7"/>
          <p:cNvSpPr/>
          <p:nvPr/>
        </p:nvSpPr>
        <p:spPr bwMode="auto">
          <a:xfrm>
            <a:off x="420460" y="898358"/>
            <a:ext cx="8303079" cy="3273592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/>
              <a:t>STB </a:t>
            </a:r>
            <a:r>
              <a:rPr lang="it-IT" dirty="0" smtClean="0"/>
              <a:t>appositamente modificato secondo le specifiche della </a:t>
            </a:r>
            <a:r>
              <a:rPr lang="it-IT" dirty="0"/>
              <a:t>società di ingegneria Eureka, già fornitrice della tecnologia di </a:t>
            </a:r>
            <a:r>
              <a:rPr lang="it-IT" dirty="0" err="1"/>
              <a:t>Audiposter</a:t>
            </a:r>
            <a:r>
              <a:rPr lang="it-IT" dirty="0"/>
              <a:t> e dell’</a:t>
            </a:r>
            <a:r>
              <a:rPr lang="it-IT" dirty="0" err="1"/>
              <a:t>Eurisko</a:t>
            </a:r>
            <a:r>
              <a:rPr lang="it-IT" dirty="0"/>
              <a:t> Media Monitor</a:t>
            </a:r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/>
              <a:t>Per i clienti SD o che non hanno sottoscritto </a:t>
            </a:r>
            <a:r>
              <a:rPr lang="it-IT" dirty="0" err="1"/>
              <a:t>MySky</a:t>
            </a:r>
            <a:r>
              <a:rPr lang="it-IT" dirty="0"/>
              <a:t>, il STB viene de-potenziato di conseguenza</a:t>
            </a:r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/>
              <a:t>Unità esterna prodotta </a:t>
            </a:r>
            <a:r>
              <a:rPr lang="it-IT" dirty="0" smtClean="0"/>
              <a:t> </a:t>
            </a:r>
            <a:r>
              <a:rPr lang="it-IT" dirty="0"/>
              <a:t>da Eureka, dotata di </a:t>
            </a:r>
            <a:r>
              <a:rPr lang="it-IT" dirty="0" err="1"/>
              <a:t>storage</a:t>
            </a:r>
            <a:r>
              <a:rPr lang="it-IT" dirty="0"/>
              <a:t> e </a:t>
            </a:r>
            <a:r>
              <a:rPr lang="it-IT" dirty="0" smtClean="0"/>
              <a:t>batteria di riserva. </a:t>
            </a:r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/>
              <a:t>Il </a:t>
            </a:r>
            <a:r>
              <a:rPr lang="it-IT" dirty="0"/>
              <a:t>sistema rileva i dati di ascolto attraverso la cosiddetta “porta BARB”, la stessa usata dai </a:t>
            </a:r>
            <a:r>
              <a:rPr lang="it-IT" dirty="0" err="1"/>
              <a:t>meter</a:t>
            </a:r>
            <a:r>
              <a:rPr lang="it-IT" dirty="0"/>
              <a:t> di Auditel. Rileva inoltre l’uso dei singoli tasti del telecomando e del </a:t>
            </a:r>
            <a:r>
              <a:rPr lang="it-IT" dirty="0" smtClean="0"/>
              <a:t>frontalino.</a:t>
            </a:r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/>
              <a:t>Lo </a:t>
            </a:r>
            <a:r>
              <a:rPr lang="it-IT" dirty="0"/>
              <a:t>stato on/off del televisore e il suo effettivo collegamento al decoder Sky è </a:t>
            </a:r>
            <a:br>
              <a:rPr lang="it-IT" dirty="0"/>
            </a:br>
            <a:r>
              <a:rPr lang="it-IT" dirty="0"/>
              <a:t>verificato con audio-</a:t>
            </a:r>
            <a:r>
              <a:rPr lang="it-IT" dirty="0" err="1"/>
              <a:t>matching</a:t>
            </a:r>
            <a:r>
              <a:rPr lang="it-IT" dirty="0"/>
              <a:t> locale (regole ad hoc per l’uso delle cuffie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8707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Cosa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misurano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lo Sky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SmartPanel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e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Auditel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36640"/>
              </p:ext>
            </p:extLst>
          </p:nvPr>
        </p:nvGraphicFramePr>
        <p:xfrm>
          <a:off x="533400" y="958850"/>
          <a:ext cx="8001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2190750"/>
                <a:gridCol w="2000250"/>
              </a:tblGrid>
              <a:tr h="460375">
                <a:tc>
                  <a:txBody>
                    <a:bodyPr/>
                    <a:lstStyle/>
                    <a:p>
                      <a:endParaRPr lang="it-IT" sz="2800" b="0" dirty="0">
                        <a:ln>
                          <a:solidFill>
                            <a:srgbClr val="0062A9"/>
                          </a:solidFill>
                        </a:ln>
                        <a:solidFill>
                          <a:srgbClr val="0062A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ln>
                            <a:solidFill>
                              <a:srgbClr val="0062A9"/>
                            </a:solidFill>
                          </a:ln>
                          <a:solidFill>
                            <a:srgbClr val="0062A9"/>
                          </a:solidFill>
                        </a:rPr>
                        <a:t>Auditel</a:t>
                      </a:r>
                      <a:endParaRPr lang="it-IT" sz="2800" b="0" dirty="0">
                        <a:ln>
                          <a:solidFill>
                            <a:srgbClr val="0062A9"/>
                          </a:solidFill>
                        </a:ln>
                        <a:solidFill>
                          <a:srgbClr val="0062A9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err="1" smtClean="0">
                          <a:ln>
                            <a:solidFill>
                              <a:srgbClr val="0062A9"/>
                            </a:solidFill>
                          </a:ln>
                          <a:solidFill>
                            <a:srgbClr val="0062A9"/>
                          </a:solidFill>
                        </a:rPr>
                        <a:t>SmartPanel</a:t>
                      </a:r>
                      <a:endParaRPr lang="it-IT" sz="2800" b="0" dirty="0">
                        <a:ln>
                          <a:solidFill>
                            <a:srgbClr val="0062A9"/>
                          </a:solidFill>
                        </a:ln>
                        <a:solidFill>
                          <a:srgbClr val="0062A9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Ascolti familiari</a:t>
                      </a:r>
                      <a:endParaRPr lang="it-IT" dirty="0"/>
                    </a:p>
                  </a:txBody>
                  <a:tcPr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Ascolti</a:t>
                      </a:r>
                      <a:r>
                        <a:rPr lang="it-IT" baseline="0" dirty="0" smtClean="0"/>
                        <a:t> individuali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No*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Piattaforma</a:t>
                      </a:r>
                      <a:r>
                        <a:rPr lang="it-IT" baseline="0" dirty="0" smtClean="0"/>
                        <a:t> Sky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TV acceso</a:t>
                      </a:r>
                      <a:r>
                        <a:rPr lang="it-IT" baseline="0" dirty="0" smtClean="0"/>
                        <a:t> e sintonizzato sul STB Sky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Altre</a:t>
                      </a:r>
                      <a:r>
                        <a:rPr lang="it-IT" baseline="0" dirty="0" smtClean="0"/>
                        <a:t> piattaforme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No*</a:t>
                      </a:r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TV non collegati a Sky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No*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Sky</a:t>
                      </a:r>
                      <a:r>
                        <a:rPr lang="it-IT" baseline="0" dirty="0" smtClean="0"/>
                        <a:t> On </a:t>
                      </a:r>
                      <a:r>
                        <a:rPr lang="it-IT" baseline="0" dirty="0" err="1" smtClean="0"/>
                        <a:t>Demand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 (parziale)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Sky Go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Sky Online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User</a:t>
                      </a:r>
                      <a:r>
                        <a:rPr lang="it-IT" baseline="0" dirty="0" smtClean="0"/>
                        <a:t> Interface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Sì</a:t>
                      </a:r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Granularità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 minuto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 secondi </a:t>
                      </a:r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Limite agli</a:t>
                      </a:r>
                      <a:r>
                        <a:rPr lang="it-IT" baseline="0" dirty="0" smtClean="0"/>
                        <a:t> ascolti differiti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 giorni</a:t>
                      </a:r>
                      <a:endParaRPr lang="it-IT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28</a:t>
                      </a:r>
                      <a:r>
                        <a:rPr lang="it-IT" baseline="0" dirty="0" smtClean="0"/>
                        <a:t> giorni / </a:t>
                      </a:r>
                      <a:r>
                        <a:rPr lang="it-IT" baseline="0" dirty="0" err="1" smtClean="0"/>
                        <a:t>inf</a:t>
                      </a:r>
                      <a:r>
                        <a:rPr lang="it-IT" baseline="0" dirty="0" smtClean="0"/>
                        <a:t>.</a:t>
                      </a:r>
                      <a:endParaRPr lang="it-IT" dirty="0" smtClean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46485" y="6290826"/>
            <a:ext cx="6609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 smtClean="0"/>
              <a:t>* </a:t>
            </a:r>
            <a:r>
              <a:rPr lang="it-IT" sz="1500" i="1" dirty="0" smtClean="0"/>
              <a:t>Il sistema è concepito per integrare potenzialmente anche queste funzionalità</a:t>
            </a:r>
            <a:endParaRPr lang="it-IT" sz="1500" i="1" dirty="0"/>
          </a:p>
        </p:txBody>
      </p:sp>
    </p:spTree>
    <p:extLst>
      <p:ext uri="{BB962C8B-B14F-4D97-AF65-F5344CB8AC3E}">
        <p14:creationId xmlns:p14="http://schemas.microsoft.com/office/powerpoint/2010/main" val="3044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Agenda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arrotondato 7"/>
          <p:cNvSpPr/>
          <p:nvPr/>
        </p:nvSpPr>
        <p:spPr bwMode="auto">
          <a:xfrm>
            <a:off x="420460" y="1114426"/>
            <a:ext cx="8303079" cy="4591050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2000" dirty="0" smtClean="0"/>
              <a:t>Cos’è Smart Panel e i suoi obiettivi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2000" dirty="0" smtClean="0"/>
              <a:t>La </a:t>
            </a:r>
            <a:r>
              <a:rPr lang="it-IT" sz="2000" dirty="0"/>
              <a:t>misurazione Auditel dei canali Sky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2000" dirty="0"/>
              <a:t>C</a:t>
            </a:r>
            <a:r>
              <a:rPr lang="it-IT" sz="2000" dirty="0" smtClean="0"/>
              <a:t>ome </a:t>
            </a:r>
            <a:r>
              <a:rPr lang="it-IT" sz="2000" dirty="0"/>
              <a:t>funziona </a:t>
            </a:r>
            <a:r>
              <a:rPr lang="it-IT" sz="2000" dirty="0" smtClean="0"/>
              <a:t>Smart Panel</a:t>
            </a:r>
            <a:endParaRPr lang="it-IT" sz="20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2000" dirty="0"/>
              <a:t>Alcuni </a:t>
            </a:r>
            <a:r>
              <a:rPr lang="it-IT" sz="2000" dirty="0" err="1"/>
              <a:t>highlight</a:t>
            </a:r>
            <a:r>
              <a:rPr lang="it-IT" sz="2000" dirty="0"/>
              <a:t> sui risultati in Beta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2000" dirty="0"/>
              <a:t>Conclusioni</a:t>
            </a:r>
            <a:endParaRPr lang="it-IT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Qualità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dei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dati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SmartPanel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garantita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da…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arrotondato 7"/>
          <p:cNvSpPr/>
          <p:nvPr/>
        </p:nvSpPr>
        <p:spPr bwMode="auto">
          <a:xfrm>
            <a:off x="420460" y="1000125"/>
            <a:ext cx="8303079" cy="4914900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Dimensione del campione </a:t>
            </a:r>
            <a:r>
              <a:rPr lang="it-IT" dirty="0"/>
              <a:t>= robustezza dei dati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Proporzioni corrette rispetto alla base abbonati Sky </a:t>
            </a:r>
            <a:r>
              <a:rPr lang="it-IT" dirty="0"/>
              <a:t>per:</a:t>
            </a:r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Clienti storici e abbonati più recenti</a:t>
            </a:r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Sottoscrittori dei singoli pacchetti di visione</a:t>
            </a:r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Fasce di età e sesso del sottoscrittore dell’abbonamento</a:t>
            </a:r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Distribuzione regionale</a:t>
            </a:r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Clienti </a:t>
            </a:r>
            <a:r>
              <a:rPr lang="it-IT" dirty="0" err="1"/>
              <a:t>MySky</a:t>
            </a:r>
            <a:endParaRPr lang="it-IT" dirty="0"/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Clienti SD, HD e 3D</a:t>
            </a:r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Clienti dotati di </a:t>
            </a:r>
            <a:r>
              <a:rPr lang="it-IT" dirty="0" err="1"/>
              <a:t>MultiVision</a:t>
            </a:r>
            <a:r>
              <a:rPr lang="it-IT" dirty="0"/>
              <a:t> </a:t>
            </a:r>
          </a:p>
          <a:p>
            <a:pPr marL="1314450" lvl="1" indent="-285750">
              <a:buFont typeface="Sky Text" pitchFamily="34" charset="0"/>
              <a:buChar char="–"/>
            </a:pPr>
            <a:r>
              <a:rPr lang="it-IT" dirty="0"/>
              <a:t>Clienti che hanno connesso il proprio STB a Internet (oltre 1m)</a:t>
            </a:r>
          </a:p>
          <a:p>
            <a:pPr marL="1314450" lvl="1" indent="-285750">
              <a:spcAft>
                <a:spcPts val="600"/>
              </a:spcAft>
              <a:buFont typeface="Sky Text" pitchFamily="34" charset="0"/>
              <a:buChar char="–"/>
            </a:pPr>
            <a:r>
              <a:rPr lang="it-IT" dirty="0"/>
              <a:t>Clienti che hanno attivato Sky Go (oltre 2m)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Tasso di reclutamento elevato </a:t>
            </a:r>
            <a:r>
              <a:rPr lang="it-IT" dirty="0"/>
              <a:t>= 19%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Minore necessità di collaborazione = minore distorsione dei comportamenti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Possibilità di verificare la corrispondenza su alcuni dati censuari </a:t>
            </a:r>
            <a:br>
              <a:rPr lang="it-IT" dirty="0"/>
            </a:br>
            <a:r>
              <a:rPr lang="it-IT" dirty="0"/>
              <a:t>(test in corso finora positivi)</a:t>
            </a:r>
          </a:p>
        </p:txBody>
      </p:sp>
    </p:spTree>
    <p:extLst>
      <p:ext uri="{BB962C8B-B14F-4D97-AF65-F5344CB8AC3E}">
        <p14:creationId xmlns:p14="http://schemas.microsoft.com/office/powerpoint/2010/main" val="940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Privacy e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confidenzialità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dei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nominativi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arrotondato 7"/>
          <p:cNvSpPr/>
          <p:nvPr/>
        </p:nvSpPr>
        <p:spPr bwMode="auto">
          <a:xfrm>
            <a:off x="420460" y="1000125"/>
            <a:ext cx="8303079" cy="4914900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Gli abbonati che </a:t>
            </a:r>
            <a:r>
              <a:rPr lang="it-IT" dirty="0"/>
              <a:t>partecipano allo </a:t>
            </a:r>
            <a:r>
              <a:rPr lang="it-IT" dirty="0" smtClean="0"/>
              <a:t>Smart Panel hanno fornito il loro consenso informato.</a:t>
            </a:r>
            <a:endParaRPr lang="it-IT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A garanzia della correttezza e non distorsione dei dati prodotti, </a:t>
            </a:r>
            <a:r>
              <a:rPr lang="it-IT" b="1" dirty="0"/>
              <a:t>i nominativi dei </a:t>
            </a:r>
            <a:r>
              <a:rPr lang="it-IT" b="1" dirty="0" err="1" smtClean="0"/>
              <a:t>panelisti</a:t>
            </a:r>
            <a:r>
              <a:rPr lang="it-IT" b="1" dirty="0" smtClean="0"/>
              <a:t> </a:t>
            </a:r>
            <a:r>
              <a:rPr lang="it-IT" b="1" dirty="0"/>
              <a:t>sono secretati</a:t>
            </a:r>
            <a:r>
              <a:rPr lang="it-IT" dirty="0"/>
              <a:t> anche all’interno di Sky </a:t>
            </a:r>
            <a:endParaRPr lang="it-IT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I </a:t>
            </a:r>
            <a:r>
              <a:rPr lang="it-IT" dirty="0"/>
              <a:t>clienti </a:t>
            </a:r>
            <a:r>
              <a:rPr lang="it-IT" dirty="0" smtClean="0"/>
              <a:t>Smart Panel </a:t>
            </a:r>
            <a:r>
              <a:rPr lang="it-IT" dirty="0"/>
              <a:t>ricevono solo un buono </a:t>
            </a:r>
            <a:r>
              <a:rPr lang="it-IT" dirty="0" smtClean="0"/>
              <a:t>acquisto di </a:t>
            </a:r>
            <a:r>
              <a:rPr lang="it-IT" dirty="0"/>
              <a:t>€50 dopo </a:t>
            </a:r>
            <a:r>
              <a:rPr lang="it-IT" dirty="0" smtClean="0"/>
              <a:t>6 </a:t>
            </a:r>
            <a:r>
              <a:rPr lang="it-IT" dirty="0"/>
              <a:t>mesi </a:t>
            </a:r>
            <a:r>
              <a:rPr lang="it-IT" dirty="0" smtClean="0"/>
              <a:t>da spendere in una catena di elettronica e </a:t>
            </a:r>
            <a:r>
              <a:rPr lang="it-IT" dirty="0"/>
              <a:t>per il resto sono trattati come clienti «normali»: potranno ricevere offerte come gli altri clienti, potranno acquisire nuovi pacchetti, lasciarne alcuni, o anche uscire da Sky venendo rimpiazzati da nuovi </a:t>
            </a:r>
            <a:r>
              <a:rPr lang="it-IT" dirty="0" err="1"/>
              <a:t>panelisti</a:t>
            </a:r>
            <a:endParaRPr lang="it-IT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I clienti potranno uscire dal panel liberamente e in questo caso restituiranno il loro decoder e ne avranno in cambio uno normale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Anche queste procedure sono </a:t>
            </a:r>
            <a:r>
              <a:rPr lang="it-IT" dirty="0" smtClean="0"/>
              <a:t>oggetto di certificazione </a:t>
            </a:r>
            <a:r>
              <a:rPr lang="it-IT" dirty="0"/>
              <a:t>da parte di </a:t>
            </a:r>
            <a:r>
              <a:rPr lang="it-IT" dirty="0" err="1"/>
              <a:t>Deloitte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el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56229"/>
              </p:ext>
            </p:extLst>
          </p:nvPr>
        </p:nvGraphicFramePr>
        <p:xfrm>
          <a:off x="676274" y="1090567"/>
          <a:ext cx="7962900" cy="37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48"/>
                <a:gridCol w="2001873"/>
                <a:gridCol w="960504"/>
                <a:gridCol w="1619135"/>
                <a:gridCol w="1814034"/>
                <a:gridCol w="957706"/>
              </a:tblGrid>
              <a:tr h="370805">
                <a:tc>
                  <a:txBody>
                    <a:bodyPr/>
                    <a:lstStyle/>
                    <a:p>
                      <a:pPr algn="ctr"/>
                      <a:endParaRPr lang="en-US" sz="1200" b="0" noProof="0" dirty="0"/>
                    </a:p>
                  </a:txBody>
                  <a:tcPr marL="65314" marR="65314" marT="12857" marB="1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noProof="0" dirty="0" smtClean="0"/>
                        <a:t>  3m</a:t>
                      </a:r>
                      <a:endParaRPr lang="en-US" sz="1200" b="0" noProof="0" dirty="0"/>
                    </a:p>
                  </a:txBody>
                  <a:tcPr marL="65314" marR="65314" marT="12857" marB="1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 smtClean="0"/>
                        <a:t>1m</a:t>
                      </a:r>
                      <a:endParaRPr lang="en-US" sz="1200" b="0" noProof="0" dirty="0"/>
                    </a:p>
                  </a:txBody>
                  <a:tcPr marL="65314" marR="65314" marT="12857" marB="12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 smtClean="0"/>
                        <a:t>4m</a:t>
                      </a:r>
                      <a:endParaRPr lang="en-US" sz="1200" b="0" noProof="0" dirty="0"/>
                    </a:p>
                  </a:txBody>
                  <a:tcPr marL="65314" marR="65314" marT="12857" marB="12857"/>
                </a:tc>
                <a:tc>
                  <a:txBody>
                    <a:bodyPr/>
                    <a:lstStyle/>
                    <a:p>
                      <a:pPr marL="0" marR="0" indent="0" algn="ctr" defTabSz="457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smtClean="0"/>
                        <a:t>4m</a:t>
                      </a:r>
                    </a:p>
                  </a:txBody>
                  <a:tcPr marL="65314" marR="65314" marT="12857" marB="12857"/>
                </a:tc>
                <a:tc>
                  <a:txBody>
                    <a:bodyPr/>
                    <a:lstStyle/>
                    <a:p>
                      <a:pPr marL="0" marR="0" indent="0" algn="ctr" defTabSz="457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smtClean="0"/>
                        <a:t>Jul 2014</a:t>
                      </a:r>
                    </a:p>
                  </a:txBody>
                  <a:tcPr marL="65314" marR="65314" marT="12857" marB="12857"/>
                </a:tc>
              </a:tr>
            </a:tbl>
          </a:graphicData>
        </a:graphic>
      </p:graphicFrame>
      <p:sp>
        <p:nvSpPr>
          <p:cNvPr id="20" name="Pentagono 19"/>
          <p:cNvSpPr/>
          <p:nvPr/>
        </p:nvSpPr>
        <p:spPr>
          <a:xfrm>
            <a:off x="1283441" y="1808666"/>
            <a:ext cx="2011310" cy="728472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Sviluppo,  test</a:t>
            </a:r>
          </a:p>
          <a:p>
            <a:pPr algn="ctr"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e produzione 100 </a:t>
            </a: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samples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per </a:t>
            </a: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Field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trial</a:t>
            </a:r>
            <a:endParaRPr lang="it-IT" sz="1200" b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21" name="Pentagono 20"/>
          <p:cNvSpPr/>
          <p:nvPr/>
        </p:nvSpPr>
        <p:spPr>
          <a:xfrm>
            <a:off x="3294751" y="2189403"/>
            <a:ext cx="957074" cy="734096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Field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trial</a:t>
            </a:r>
            <a:endParaRPr lang="it-IT" sz="1200" b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40" name="Pentagono 39"/>
          <p:cNvSpPr/>
          <p:nvPr/>
        </p:nvSpPr>
        <p:spPr>
          <a:xfrm>
            <a:off x="4251825" y="2574995"/>
            <a:ext cx="1627223" cy="798489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Produzione di  un batch di </a:t>
            </a: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device</a:t>
            </a:r>
            <a:endParaRPr lang="it-IT" sz="1200" b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44" name="Pentagono 43"/>
          <p:cNvSpPr/>
          <p:nvPr/>
        </p:nvSpPr>
        <p:spPr>
          <a:xfrm>
            <a:off x="1282715" y="5289022"/>
            <a:ext cx="7413158" cy="561909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Panel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Design, </a:t>
            </a: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recruiting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&amp; </a:t>
            </a: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Panel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</a:t>
            </a: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maintenance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 </a:t>
            </a:r>
            <a:endParaRPr lang="it-IT" sz="1200" b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47" name="Pentagono 46"/>
          <p:cNvSpPr/>
          <p:nvPr/>
        </p:nvSpPr>
        <p:spPr>
          <a:xfrm>
            <a:off x="1291340" y="4451852"/>
            <a:ext cx="4587707" cy="572655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Adeguamento Processi e Procedure</a:t>
            </a:r>
            <a:endParaRPr lang="it-IT" sz="1200" b="1" dirty="0">
              <a:solidFill>
                <a:schemeClr val="tx1"/>
              </a:solidFill>
              <a:latin typeface="Sky Text" pitchFamily="34" charset="0"/>
            </a:endParaRPr>
          </a:p>
        </p:txBody>
      </p:sp>
      <p:sp>
        <p:nvSpPr>
          <p:cNvPr id="49" name="Pentagono 48"/>
          <p:cNvSpPr/>
          <p:nvPr/>
        </p:nvSpPr>
        <p:spPr>
          <a:xfrm>
            <a:off x="5889557" y="3011504"/>
            <a:ext cx="1785389" cy="561909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Reclutamento e rodaggio</a:t>
            </a:r>
            <a:endParaRPr lang="it-IT" sz="1200" b="1" dirty="0">
              <a:solidFill>
                <a:schemeClr val="tx1"/>
              </a:solidFill>
              <a:latin typeface="Sky Text" pitchFamily="34" charset="0"/>
            </a:endParaRPr>
          </a:p>
        </p:txBody>
      </p:sp>
      <p:cxnSp>
        <p:nvCxnSpPr>
          <p:cNvPr id="51" name="Connettore 1 50"/>
          <p:cNvCxnSpPr/>
          <p:nvPr/>
        </p:nvCxnSpPr>
        <p:spPr>
          <a:xfrm>
            <a:off x="1283444" y="1461372"/>
            <a:ext cx="0" cy="45982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4253529" y="1461372"/>
            <a:ext cx="0" cy="19496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5879049" y="1461372"/>
            <a:ext cx="22267" cy="370571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riangolo isoscele 73"/>
          <p:cNvSpPr/>
          <p:nvPr/>
        </p:nvSpPr>
        <p:spPr>
          <a:xfrm>
            <a:off x="1088622" y="2644378"/>
            <a:ext cx="399245" cy="25972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CasellaDiTesto 74"/>
          <p:cNvSpPr txBox="1"/>
          <p:nvPr/>
        </p:nvSpPr>
        <p:spPr>
          <a:xfrm>
            <a:off x="805288" y="2924355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Project </a:t>
            </a:r>
            <a:r>
              <a:rPr lang="it-IT" sz="1000" b="1" dirty="0" err="1" smtClean="0"/>
              <a:t>kick-off</a:t>
            </a:r>
            <a:endParaRPr lang="it-IT" sz="1000" b="1" dirty="0" smtClean="0"/>
          </a:p>
        </p:txBody>
      </p:sp>
      <p:cxnSp>
        <p:nvCxnSpPr>
          <p:cNvPr id="25" name="Connettore 1 24"/>
          <p:cNvCxnSpPr/>
          <p:nvPr/>
        </p:nvCxnSpPr>
        <p:spPr>
          <a:xfrm>
            <a:off x="3297062" y="1461372"/>
            <a:ext cx="0" cy="14629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entagono 28"/>
          <p:cNvSpPr/>
          <p:nvPr/>
        </p:nvSpPr>
        <p:spPr>
          <a:xfrm>
            <a:off x="7689172" y="3292458"/>
            <a:ext cx="1006700" cy="561909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/>
                </a:solidFill>
                <a:latin typeface="Sky Text" pitchFamily="34" charset="0"/>
              </a:rPr>
              <a:t>Produz</a:t>
            </a:r>
            <a:r>
              <a:rPr lang="it-IT" sz="1200" b="1" dirty="0" smtClean="0">
                <a:solidFill>
                  <a:schemeClr val="tx1"/>
                </a:solidFill>
                <a:latin typeface="Sky Text" pitchFamily="34" charset="0"/>
              </a:rPr>
              <a:t>. ordinaria</a:t>
            </a:r>
            <a:endParaRPr lang="it-IT" sz="1200" b="1" dirty="0">
              <a:solidFill>
                <a:schemeClr val="tx1"/>
              </a:solidFill>
              <a:latin typeface="Sky Text" pitchFamily="34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7674946" y="1461372"/>
            <a:ext cx="16373" cy="239299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Circa 12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mesi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end-to-end, on time per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luglio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932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7237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4. </a:t>
            </a:r>
            <a:r>
              <a:rPr lang="it-IT" sz="3000" b="1" dirty="0">
                <a:solidFill>
                  <a:srgbClr val="0062A9"/>
                </a:solidFill>
                <a:latin typeface="Calibri" panose="020F0502020204030204" pitchFamily="34" charset="0"/>
              </a:rPr>
              <a:t>Alcuni </a:t>
            </a:r>
            <a:r>
              <a:rPr lang="it-IT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highlight</a:t>
            </a:r>
            <a:r>
              <a:rPr lang="it-IT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it-IT" sz="3000" b="1" dirty="0">
                <a:solidFill>
                  <a:srgbClr val="0062A9"/>
                </a:solidFill>
                <a:latin typeface="Calibri" panose="020F0502020204030204" pitchFamily="34" charset="0"/>
              </a:rPr>
              <a:t>sui risultati in </a:t>
            </a:r>
            <a:r>
              <a:rPr lang="it-IT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Beta</a:t>
            </a:r>
            <a:endParaRPr lang="it-IT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Perché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siamo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ancora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in Beta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420459" y="1930950"/>
            <a:ext cx="8434783" cy="2737301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10k clienti reclutati, circa 9k consegnati, circa 8k installati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Disponibili dati della Piattaforma dal 9 maggio su un sottoinsieme di </a:t>
            </a:r>
            <a:r>
              <a:rPr lang="it-IT" sz="2000" dirty="0" err="1">
                <a:latin typeface="+mj-lt"/>
              </a:rPr>
              <a:t>ca</a:t>
            </a:r>
            <a:r>
              <a:rPr lang="it-IT" sz="2000" dirty="0">
                <a:latin typeface="+mj-lt"/>
              </a:rPr>
              <a:t> 5k famiglie correttamente ponderate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Alcune verifiche ancora in corso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«Go live» previsto a inizio luglio</a:t>
            </a:r>
          </a:p>
        </p:txBody>
      </p:sp>
    </p:spTree>
    <p:extLst>
      <p:ext uri="{BB962C8B-B14F-4D97-AF65-F5344CB8AC3E}">
        <p14:creationId xmlns:p14="http://schemas.microsoft.com/office/powerpoint/2010/main" val="25439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Tipiche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curve di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ascolto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un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importante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canale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Sky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955" b="7990"/>
          <a:stretch/>
        </p:blipFill>
        <p:spPr bwMode="auto">
          <a:xfrm>
            <a:off x="2316443" y="1199384"/>
            <a:ext cx="6545889" cy="54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39750" y="1311271"/>
            <a:ext cx="16986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/>
              <a:t>Curve più morbide e molto più sensate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/>
              <a:t>Assenza di ascolti a zero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/>
              <a:t>Previsto ulteriore migliora-mento a regime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420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Andamento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un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programma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giornaliero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539749" y="1149403"/>
            <a:ext cx="7905523" cy="8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Ascolti piuttosto stabili di giorno in giorno (e per inciso, più giardino che incubo…)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508528"/>
              </p:ext>
            </p:extLst>
          </p:nvPr>
        </p:nvGraphicFramePr>
        <p:xfrm>
          <a:off x="991959" y="2939086"/>
          <a:ext cx="7561491" cy="371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://www.andrealocicero.it/wp-content/themes/lo-cicero/immagini/giardini-da-incu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90" y="1980974"/>
            <a:ext cx="2901420" cy="9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Andamento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un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appuntamento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settimanale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587374" y="1042714"/>
            <a:ext cx="8070851" cy="13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Lo </a:t>
            </a:r>
            <a:r>
              <a:rPr lang="it-IT" sz="2000" dirty="0" err="1" smtClean="0">
                <a:latin typeface="+mn-lt"/>
              </a:rPr>
              <a:t>SmartPanel</a:t>
            </a:r>
            <a:r>
              <a:rPr lang="it-IT" sz="2000" dirty="0" smtClean="0">
                <a:latin typeface="+mn-lt"/>
              </a:rPr>
              <a:t> mostra per l’AMR1 di House of </a:t>
            </a:r>
            <a:r>
              <a:rPr lang="it-IT" sz="2000" dirty="0" err="1" smtClean="0">
                <a:latin typeface="+mn-lt"/>
              </a:rPr>
              <a:t>Cards</a:t>
            </a:r>
            <a:r>
              <a:rPr lang="it-IT" sz="2000" dirty="0" smtClean="0">
                <a:latin typeface="+mn-lt"/>
              </a:rPr>
              <a:t> un andamento in graduale discesa tra la prima e la terza serata, alla quarta una stabilizzazione, e alla quinta una ripresa grazie all’effetto alone di </a:t>
            </a:r>
            <a:r>
              <a:rPr lang="it-IT" sz="2000" dirty="0" err="1" smtClean="0">
                <a:latin typeface="+mn-lt"/>
              </a:rPr>
              <a:t>Gomorra</a:t>
            </a:r>
            <a:endParaRPr lang="it-IT" sz="2000" dirty="0" smtClean="0"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644851"/>
              </p:ext>
            </p:extLst>
          </p:nvPr>
        </p:nvGraphicFramePr>
        <p:xfrm>
          <a:off x="855661" y="3352798"/>
          <a:ext cx="7387997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://3.bp.blogspot.com/-WfBcmwKcj9s/UrQwlnazZYI/AAAAAAAACI4/8iDhJ2WQfuc/s1600/HOUSE+OF+CARDS+ULTRA+HD+TV+4K+TV+SKY+TV+NETFLIX+TV+ULTRA+4K+HD+T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6"/>
          <a:stretch/>
        </p:blipFill>
        <p:spPr bwMode="auto">
          <a:xfrm>
            <a:off x="2974445" y="2261961"/>
            <a:ext cx="3150429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>
                <a:solidFill>
                  <a:srgbClr val="0062A9"/>
                </a:solidFill>
                <a:latin typeface="Calibri" panose="020F0502020204030204" pitchFamily="34" charset="0"/>
              </a:rPr>
              <a:t>A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scolti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non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trascurabili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oltre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il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settimo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giorno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57200" y="973862"/>
            <a:ext cx="8239125" cy="10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Per le prime due puntate di </a:t>
            </a:r>
            <a:r>
              <a:rPr lang="it-IT" sz="2000" dirty="0" err="1" smtClean="0">
                <a:latin typeface="+mn-lt"/>
              </a:rPr>
              <a:t>HoC</a:t>
            </a:r>
            <a:r>
              <a:rPr lang="it-IT" sz="2000" dirty="0" smtClean="0">
                <a:latin typeface="+mn-lt"/>
              </a:rPr>
              <a:t> lo </a:t>
            </a:r>
            <a:r>
              <a:rPr lang="it-IT" sz="2000" dirty="0" err="1" smtClean="0">
                <a:latin typeface="+mn-lt"/>
              </a:rPr>
              <a:t>SmartPanel</a:t>
            </a:r>
            <a:r>
              <a:rPr lang="it-IT" sz="2000" dirty="0" smtClean="0">
                <a:latin typeface="+mn-lt"/>
              </a:rPr>
              <a:t>, oltre a evidenziare più ascolti ritardati  in genere, segnala un contributo del 6% dall’ottavo giorno in poi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498338"/>
              </p:ext>
            </p:extLst>
          </p:nvPr>
        </p:nvGraphicFramePr>
        <p:xfrm>
          <a:off x="1534884" y="2857500"/>
          <a:ext cx="6504216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http://3.bp.blogspot.com/-WfBcmwKcj9s/UrQwlnazZYI/AAAAAAAACI4/8iDhJ2WQfuc/s1600/HOUSE+OF+CARDS+ULTRA+HD+TV+4K+TV+SKY+TV+NETFLIX+TV+ULTRA+4K+HD+T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6"/>
          <a:stretch/>
        </p:blipFill>
        <p:spPr bwMode="auto">
          <a:xfrm>
            <a:off x="3001547" y="1742848"/>
            <a:ext cx="3150429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ADV: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crollo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verticale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degli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“spot a zero”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876011"/>
              </p:ext>
            </p:extLst>
          </p:nvPr>
        </p:nvGraphicFramePr>
        <p:xfrm>
          <a:off x="1733550" y="2423886"/>
          <a:ext cx="5676900" cy="372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520041" y="2252403"/>
            <a:ext cx="218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GB" b="1" dirty="0">
                <a:solidFill>
                  <a:srgbClr val="0062A9"/>
                </a:solidFill>
                <a:latin typeface="Calibri" panose="020F0502020204030204" pitchFamily="34" charset="0"/>
                <a:cs typeface="Sky Text"/>
              </a:rPr>
              <a:t> </a:t>
            </a:r>
            <a:r>
              <a:rPr lang="en-GB" b="1" dirty="0" smtClean="0">
                <a:solidFill>
                  <a:srgbClr val="0062A9"/>
                </a:solidFill>
                <a:latin typeface="Calibri" panose="020F0502020204030204" pitchFamily="34" charset="0"/>
                <a:cs typeface="Sky Text"/>
              </a:rPr>
              <a:t>% SPOT A ZERO 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22274" y="1071289"/>
            <a:ext cx="8299451" cy="13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n-lt"/>
              </a:rPr>
              <a:t>Su 100 spot venduti da Sky Pubblicità, solo l’8% risulta avere ascolti «a zero» sullo </a:t>
            </a:r>
            <a:r>
              <a:rPr lang="it-IT" sz="2000" dirty="0" err="1" smtClean="0">
                <a:latin typeface="+mn-lt"/>
              </a:rPr>
              <a:t>SmartPanel</a:t>
            </a:r>
            <a:r>
              <a:rPr lang="it-IT" sz="2000" dirty="0" smtClean="0">
                <a:latin typeface="+mn-lt"/>
              </a:rPr>
              <a:t> e questa proporzione è destinata a scendere ancora a panel completato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86000" y="633931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Periodo: … - …, panel completo al 50%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7237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1.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Cos’è</a:t>
            </a: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Smart Panel e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i</a:t>
            </a: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suoi</a:t>
            </a: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obiettivi</a:t>
            </a:r>
            <a:endParaRPr lang="en-GB" sz="36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7237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5.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Conclusioni</a:t>
            </a:r>
            <a:endParaRPr lang="en-GB" sz="36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Conclusioni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arrotondato 7"/>
          <p:cNvSpPr/>
          <p:nvPr/>
        </p:nvSpPr>
        <p:spPr bwMode="auto">
          <a:xfrm>
            <a:off x="420460" y="1352550"/>
            <a:ext cx="8303079" cy="4400550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269875" indent="-2698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dirty="0"/>
              <a:t>Una misurazione robusta e completa </a:t>
            </a:r>
            <a:r>
              <a:rPr lang="it-IT" sz="2000" dirty="0" smtClean="0"/>
              <a:t>degli ascolti TV </a:t>
            </a:r>
            <a:r>
              <a:rPr lang="it-IT" sz="2000" dirty="0"/>
              <a:t>è possibile</a:t>
            </a:r>
          </a:p>
          <a:p>
            <a:pPr marL="269875" indent="-2698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dirty="0"/>
              <a:t>Lo </a:t>
            </a:r>
            <a:r>
              <a:rPr lang="it-IT" sz="2000" dirty="0" err="1"/>
              <a:t>SmartPanel</a:t>
            </a:r>
            <a:r>
              <a:rPr lang="it-IT" sz="2000" dirty="0"/>
              <a:t> </a:t>
            </a:r>
            <a:r>
              <a:rPr lang="it-IT" sz="2000" dirty="0" smtClean="0"/>
              <a:t>è uno </a:t>
            </a:r>
            <a:r>
              <a:rPr lang="it-IT" sz="2000" dirty="0"/>
              <a:t>strumento </a:t>
            </a:r>
            <a:r>
              <a:rPr lang="it-IT" sz="2000" dirty="0" smtClean="0"/>
              <a:t>che consente di comprendere al meglio le abitudini e i comportamenti  degli abbonati </a:t>
            </a:r>
          </a:p>
          <a:p>
            <a:pPr marL="269875" indent="-2698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dirty="0" smtClean="0"/>
              <a:t>Il sistema di rilevazione dei dati dovrebbe </a:t>
            </a:r>
            <a:r>
              <a:rPr lang="it-IT" sz="2000" dirty="0"/>
              <a:t>adeguarsi alle nuove realtà con propri strumenti e/o integrando i dati presenti sul mercato, se trasparenti e di comprovata affidabilità </a:t>
            </a:r>
          </a:p>
          <a:p>
            <a:pPr marL="269875" indent="-2698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dirty="0"/>
              <a:t>Sky continuerà a </a:t>
            </a:r>
            <a:r>
              <a:rPr lang="it-IT" sz="2000" dirty="0" smtClean="0"/>
              <a:t>collaborare costruttivamente con Auditel in </a:t>
            </a:r>
            <a:r>
              <a:rPr lang="it-IT" sz="2000" dirty="0"/>
              <a:t>questa direzione </a:t>
            </a:r>
          </a:p>
        </p:txBody>
      </p:sp>
    </p:spTree>
    <p:extLst>
      <p:ext uri="{BB962C8B-B14F-4D97-AF65-F5344CB8AC3E}">
        <p14:creationId xmlns:p14="http://schemas.microsoft.com/office/powerpoint/2010/main" val="25280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 bwMode="auto">
          <a:xfrm>
            <a:off x="-13368" y="482451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Cos’è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Smart Panel </a:t>
            </a:r>
          </a:p>
        </p:txBody>
      </p:sp>
      <p:sp>
        <p:nvSpPr>
          <p:cNvPr id="4" name="Rettangolo arrotondato 7"/>
          <p:cNvSpPr/>
          <p:nvPr/>
        </p:nvSpPr>
        <p:spPr bwMode="auto">
          <a:xfrm>
            <a:off x="420460" y="1114426"/>
            <a:ext cx="8303079" cy="4591050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64965" y="1978790"/>
            <a:ext cx="7850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j-lt"/>
              </a:rPr>
              <a:t>E’ </a:t>
            </a:r>
            <a:r>
              <a:rPr lang="it-IT" sz="2000" dirty="0">
                <a:latin typeface="+mj-lt"/>
              </a:rPr>
              <a:t>un </a:t>
            </a:r>
            <a:r>
              <a:rPr lang="it-IT" sz="2000" b="1" dirty="0">
                <a:latin typeface="+mj-lt"/>
              </a:rPr>
              <a:t>sistema di rilevazione degli ascolti </a:t>
            </a:r>
            <a:r>
              <a:rPr lang="it-IT" sz="2000" dirty="0">
                <a:latin typeface="+mj-lt"/>
              </a:rPr>
              <a:t>che misura l’audience di tutti i canali della piattaforma Sky su un </a:t>
            </a:r>
            <a:r>
              <a:rPr lang="it-IT" sz="2000" b="1" dirty="0">
                <a:latin typeface="+mj-lt"/>
              </a:rPr>
              <a:t>campione di 10mila famiglie abbonate</a:t>
            </a:r>
            <a:r>
              <a:rPr lang="it-IT" sz="2000" dirty="0">
                <a:latin typeface="+mj-lt"/>
              </a:rPr>
              <a:t>. </a:t>
            </a:r>
            <a:endParaRPr lang="it-IT" sz="2000" dirty="0" smtClean="0">
              <a:latin typeface="+mj-lt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it-IT" sz="2000" dirty="0" smtClean="0">
                <a:latin typeface="+mj-lt"/>
              </a:rPr>
              <a:t>Smart </a:t>
            </a:r>
            <a:r>
              <a:rPr lang="it-IT" sz="2000" dirty="0">
                <a:latin typeface="+mj-lt"/>
              </a:rPr>
              <a:t>Panel </a:t>
            </a:r>
            <a:r>
              <a:rPr lang="it-IT" sz="2000" b="1" dirty="0">
                <a:latin typeface="+mj-lt"/>
              </a:rPr>
              <a:t>misura anche la visione dei programmi su Sky Go, Sky On </a:t>
            </a:r>
            <a:r>
              <a:rPr lang="it-IT" sz="2000" b="1" dirty="0" err="1">
                <a:latin typeface="+mj-lt"/>
              </a:rPr>
              <a:t>Demand</a:t>
            </a:r>
            <a:r>
              <a:rPr lang="it-IT" sz="2000" b="1" dirty="0">
                <a:latin typeface="+mj-lt"/>
              </a:rPr>
              <a:t> e Sky Online </a:t>
            </a:r>
            <a:r>
              <a:rPr lang="it-IT" sz="2000" dirty="0">
                <a:latin typeface="+mj-lt"/>
              </a:rPr>
              <a:t>oltre che le modalità di utilizzo della Guida Tv e dei servizi interattivi.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it-IT" sz="2000" dirty="0">
              <a:latin typeface="Calibri" panose="020F0502020204030204" pitchFamily="34" charset="0"/>
              <a:cs typeface="Sky Text"/>
            </a:endParaRPr>
          </a:p>
        </p:txBody>
      </p:sp>
    </p:spTree>
    <p:extLst>
      <p:ext uri="{BB962C8B-B14F-4D97-AF65-F5344CB8AC3E}">
        <p14:creationId xmlns:p14="http://schemas.microsoft.com/office/powerpoint/2010/main" val="32085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5012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Perchè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nasce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Smart Panel?</a:t>
            </a:r>
          </a:p>
        </p:txBody>
      </p:sp>
      <p:sp>
        <p:nvSpPr>
          <p:cNvPr id="4" name="Rettangolo arrotondato 7"/>
          <p:cNvSpPr/>
          <p:nvPr/>
        </p:nvSpPr>
        <p:spPr bwMode="auto">
          <a:xfrm>
            <a:off x="410118" y="1188326"/>
            <a:ext cx="8303079" cy="4734581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641475" y="1586278"/>
            <a:ext cx="7840367" cy="390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L</a:t>
            </a:r>
            <a:r>
              <a:rPr lang="it-IT" sz="2000" dirty="0" smtClean="0">
                <a:latin typeface="+mj-lt"/>
              </a:rPr>
              <a:t>e </a:t>
            </a:r>
            <a:r>
              <a:rPr lang="it-IT" sz="2000" b="1" dirty="0" smtClean="0">
                <a:latin typeface="+mj-lt"/>
              </a:rPr>
              <a:t>abitudini di consumo sono cambiate rapidamente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ed è necessario </a:t>
            </a:r>
            <a:r>
              <a:rPr lang="it-IT" sz="2000" b="1" dirty="0" smtClean="0">
                <a:latin typeface="+mj-lt"/>
              </a:rPr>
              <a:t>conoscere come le famiglie abbonate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b="1" dirty="0" smtClean="0">
                <a:latin typeface="+mj-lt"/>
              </a:rPr>
              <a:t>seguono la programmazione della piattaforma</a:t>
            </a:r>
            <a:r>
              <a:rPr lang="it-IT" sz="2000" dirty="0" smtClean="0">
                <a:latin typeface="+mj-lt"/>
              </a:rPr>
              <a:t>, sia attraverso un campione più esteso e robusto, sia attraverso la rilevazione di modalità di fruizione non contemplate dalle metriche attuali.</a:t>
            </a:r>
            <a:endParaRPr lang="it-IT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Sky è una tv a pagamento e </a:t>
            </a:r>
            <a:r>
              <a:rPr lang="it-IT" sz="2000" b="1" dirty="0" smtClean="0">
                <a:latin typeface="+mj-lt"/>
              </a:rPr>
              <a:t>l’affidabilità </a:t>
            </a:r>
            <a:r>
              <a:rPr lang="it-IT" sz="2000" b="1" dirty="0">
                <a:latin typeface="+mj-lt"/>
              </a:rPr>
              <a:t>dei dati di ascolto è elemento </a:t>
            </a:r>
            <a:r>
              <a:rPr lang="it-IT" sz="2000" b="1" dirty="0" smtClean="0">
                <a:latin typeface="+mj-lt"/>
              </a:rPr>
              <a:t>fondamentale </a:t>
            </a:r>
            <a:r>
              <a:rPr lang="it-IT" sz="2000" b="1" dirty="0">
                <a:latin typeface="+mj-lt"/>
              </a:rPr>
              <a:t>per definire la </a:t>
            </a:r>
            <a:r>
              <a:rPr lang="it-IT" sz="2000" b="1" dirty="0" smtClean="0">
                <a:latin typeface="+mj-lt"/>
              </a:rPr>
              <a:t>linea editoriale </a:t>
            </a:r>
            <a:r>
              <a:rPr lang="it-IT" sz="2000" dirty="0" smtClean="0">
                <a:latin typeface="+mj-lt"/>
              </a:rPr>
              <a:t>e perfezionare l’offerta rivolta agli abbonati. </a:t>
            </a:r>
          </a:p>
          <a:p>
            <a:pPr lvl="0" algn="just"/>
            <a:endParaRPr lang="it-IT" sz="2000" dirty="0" smtClean="0"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+mj-lt"/>
              </a:rPr>
              <a:t>Smart Panel risponde principalmente a questa esigenza</a:t>
            </a:r>
            <a:r>
              <a:rPr lang="it-IT" sz="2000" dirty="0" smtClean="0">
                <a:latin typeface="+mj-lt"/>
              </a:rPr>
              <a:t>, ma ha anche riflessi positivi sul fronte pubblicitario.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it-IT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466376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Obiettivi</a:t>
            </a:r>
            <a:endParaRPr lang="en-GB" sz="3000" b="1" dirty="0" smtClean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arrotondato 7"/>
          <p:cNvSpPr/>
          <p:nvPr/>
        </p:nvSpPr>
        <p:spPr bwMode="auto">
          <a:xfrm>
            <a:off x="420460" y="1114426"/>
            <a:ext cx="8303079" cy="4703050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6" name="Segnaposto contenuto 4"/>
          <p:cNvSpPr txBox="1">
            <a:spLocks/>
          </p:cNvSpPr>
          <p:nvPr/>
        </p:nvSpPr>
        <p:spPr bwMode="auto">
          <a:xfrm>
            <a:off x="618028" y="1404400"/>
            <a:ext cx="7879585" cy="401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623888" indent="-166688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Utilizzare metriche </a:t>
            </a:r>
            <a:r>
              <a:rPr lang="it-IT" sz="2000" dirty="0">
                <a:latin typeface="+mj-lt"/>
              </a:rPr>
              <a:t>per la rilevazione dell’audience </a:t>
            </a:r>
            <a:r>
              <a:rPr lang="it-IT" sz="2000" b="1" dirty="0" smtClean="0">
                <a:latin typeface="+mj-lt"/>
              </a:rPr>
              <a:t>più </a:t>
            </a:r>
            <a:r>
              <a:rPr lang="it-IT" sz="2000" b="1" dirty="0">
                <a:latin typeface="+mj-lt"/>
              </a:rPr>
              <a:t>efficaci </a:t>
            </a:r>
            <a:r>
              <a:rPr lang="it-IT" sz="2000" b="1" dirty="0" smtClean="0">
                <a:latin typeface="+mj-lt"/>
              </a:rPr>
              <a:t>e pensate appositamente per l’era digitale, </a:t>
            </a:r>
            <a:r>
              <a:rPr lang="it-IT" sz="2000" dirty="0" smtClean="0">
                <a:latin typeface="+mj-lt"/>
              </a:rPr>
              <a:t>piuttosto </a:t>
            </a:r>
            <a:r>
              <a:rPr lang="it-IT" sz="2000" dirty="0">
                <a:latin typeface="+mj-lt"/>
              </a:rPr>
              <a:t>che </a:t>
            </a:r>
            <a:r>
              <a:rPr lang="it-IT" sz="2000" dirty="0" smtClean="0">
                <a:latin typeface="+mj-lt"/>
              </a:rPr>
              <a:t>strumenti </a:t>
            </a:r>
            <a:r>
              <a:rPr lang="it-IT" sz="2000" dirty="0">
                <a:latin typeface="+mj-lt"/>
              </a:rPr>
              <a:t>analogici </a:t>
            </a:r>
            <a:r>
              <a:rPr lang="it-IT" sz="2000" dirty="0" smtClean="0">
                <a:latin typeface="+mj-lt"/>
              </a:rPr>
              <a:t>riadattati.</a:t>
            </a:r>
            <a:endParaRPr lang="it-IT" sz="2000" dirty="0">
              <a:latin typeface="+mj-lt"/>
            </a:endParaRPr>
          </a:p>
          <a:p>
            <a:pPr marL="0" lvl="0" indent="0" algn="just"/>
            <a:endParaRPr lang="it-IT" sz="2000" dirty="0" smtClean="0"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Migliorare </a:t>
            </a:r>
            <a:r>
              <a:rPr lang="it-IT" sz="2000" dirty="0">
                <a:latin typeface="+mj-lt"/>
              </a:rPr>
              <a:t>la conoscenza dell’audience complessiva con </a:t>
            </a:r>
            <a:r>
              <a:rPr lang="it-IT" sz="2000" b="1" dirty="0">
                <a:latin typeface="+mj-lt"/>
              </a:rPr>
              <a:t>dati più affidabili e </a:t>
            </a:r>
            <a:r>
              <a:rPr lang="it-IT" sz="2000" b="1" dirty="0" smtClean="0">
                <a:latin typeface="+mj-lt"/>
              </a:rPr>
              <a:t>dettagliati</a:t>
            </a:r>
            <a:r>
              <a:rPr lang="it-IT" sz="2000" dirty="0">
                <a:latin typeface="+mj-lt"/>
              </a:rPr>
              <a:t>.</a:t>
            </a:r>
            <a:endParaRPr lang="it-IT" sz="2000" dirty="0" smtClean="0">
              <a:latin typeface="+mj-lt"/>
            </a:endParaRPr>
          </a:p>
          <a:p>
            <a:pPr marL="0" lvl="0" indent="0" algn="just"/>
            <a:endParaRPr lang="it-IT" sz="2000" dirty="0"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Integrare la rilevazione </a:t>
            </a:r>
            <a:r>
              <a:rPr lang="it-IT" sz="2000" b="1" dirty="0" smtClean="0">
                <a:latin typeface="+mj-lt"/>
              </a:rPr>
              <a:t>Auditel.</a:t>
            </a:r>
            <a:endParaRPr lang="it-IT" sz="2000" dirty="0" smtClean="0">
              <a:latin typeface="+mj-lt"/>
            </a:endParaRPr>
          </a:p>
          <a:p>
            <a:pPr marL="0" lvl="0" indent="0" algn="just"/>
            <a:endParaRPr lang="it-IT" sz="2000" dirty="0"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Continuare a innovare, </a:t>
            </a:r>
            <a:r>
              <a:rPr lang="it-IT" sz="2000" dirty="0">
                <a:latin typeface="+mj-lt"/>
              </a:rPr>
              <a:t>adeguando metriche e campioni </a:t>
            </a:r>
            <a:r>
              <a:rPr lang="it-IT" sz="2000" dirty="0" smtClean="0">
                <a:latin typeface="+mj-lt"/>
              </a:rPr>
              <a:t>in un </a:t>
            </a:r>
            <a:r>
              <a:rPr lang="it-IT" sz="2000" b="1" dirty="0" smtClean="0">
                <a:latin typeface="+mj-lt"/>
              </a:rPr>
              <a:t>contesto con offerte televisive sempre </a:t>
            </a:r>
            <a:r>
              <a:rPr lang="it-IT" sz="2000" b="1" dirty="0">
                <a:latin typeface="+mj-lt"/>
              </a:rPr>
              <a:t>più articolate e complesse</a:t>
            </a:r>
            <a:r>
              <a:rPr lang="it-IT" sz="2000" dirty="0">
                <a:latin typeface="+mj-lt"/>
              </a:rPr>
              <a:t> e abitudini di visione </a:t>
            </a:r>
            <a:r>
              <a:rPr lang="it-IT" sz="2000" dirty="0" smtClean="0">
                <a:latin typeface="+mj-lt"/>
              </a:rPr>
              <a:t>sempre </a:t>
            </a:r>
            <a:r>
              <a:rPr lang="it-IT" sz="2000" dirty="0">
                <a:latin typeface="+mj-lt"/>
              </a:rPr>
              <a:t>meno “lineari</a:t>
            </a:r>
            <a:r>
              <a:rPr lang="it-IT" sz="2000" dirty="0" smtClean="0">
                <a:latin typeface="+mj-lt"/>
              </a:rPr>
              <a:t>”.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94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7237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2. La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misurazione</a:t>
            </a: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Auditel</a:t>
            </a: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dei</a:t>
            </a: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canali</a:t>
            </a:r>
            <a:r>
              <a:rPr lang="en-GB" sz="36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Sky</a:t>
            </a:r>
            <a:endParaRPr lang="en-GB" sz="36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Come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Auditel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misura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la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Piattaforma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Sky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arrotondato 7"/>
          <p:cNvSpPr/>
          <p:nvPr/>
        </p:nvSpPr>
        <p:spPr bwMode="auto">
          <a:xfrm>
            <a:off x="420459" y="1114426"/>
            <a:ext cx="8303079" cy="4591050"/>
          </a:xfrm>
          <a:prstGeom prst="roundRect">
            <a:avLst>
              <a:gd name="adj" fmla="val 5743"/>
            </a:avLst>
          </a:prstGeom>
          <a:solidFill>
            <a:sysClr val="window" lastClr="FFFFFF"/>
          </a:solidFill>
          <a:ln w="19050" cap="flat" cmpd="sng" algn="ctr">
            <a:gradFill>
              <a:gsLst>
                <a:gs pos="31000">
                  <a:srgbClr val="0081C7"/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987" tIns="35996" rIns="0" bIns="0" anchor="ctr"/>
          <a:lstStyle/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Circa 1.000* famiglie per misurare circa 130 canali della  Piattaforma a pagamento Sky</a:t>
            </a:r>
          </a:p>
          <a:p>
            <a:pPr marL="108585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/>
              <a:t>Nel corso delle 24 ore ogni canale della piattaforma Sky è rilevato mediamente da </a:t>
            </a:r>
            <a:r>
              <a:rPr lang="it-IT" sz="2000" b="1" dirty="0"/>
              <a:t>un solo </a:t>
            </a:r>
            <a:r>
              <a:rPr lang="it-IT" sz="2000" b="1" dirty="0" err="1"/>
              <a:t>meter</a:t>
            </a:r>
            <a:r>
              <a:rPr lang="it-IT" sz="2000" b="1" dirty="0"/>
              <a:t>  </a:t>
            </a:r>
            <a:r>
              <a:rPr lang="it-IT" sz="2000" dirty="0"/>
              <a:t>del panel </a:t>
            </a:r>
            <a:r>
              <a:rPr lang="it-IT" sz="2000" dirty="0" smtClean="0"/>
              <a:t>Auditel.</a:t>
            </a:r>
            <a:endParaRPr lang="it-IT" sz="2000" dirty="0"/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Sky Go e Sky Online non sono rilevati</a:t>
            </a:r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Il VOD è misurato da Auditel come ascolto differito dei canali lineari, e solamente per i contenuti andati in onda negli ultimi 7 giorni </a:t>
            </a:r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I contenuti registrati e rivisti dopo 7 giorni dalla registrazione non sono </a:t>
            </a:r>
            <a:r>
              <a:rPr lang="it-IT" sz="2000" dirty="0" smtClean="0"/>
              <a:t>rilevati</a:t>
            </a:r>
            <a:endParaRPr lang="it-IT" sz="2000" dirty="0"/>
          </a:p>
          <a:p>
            <a:pPr marL="269875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t-IT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* Media giornaliera di aprile 2014 = 1.039 famiglie </a:t>
            </a:r>
            <a:r>
              <a:rPr lang="it-IT" sz="1600" dirty="0" smtClean="0"/>
              <a:t>Sky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430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285302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Tipiche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curve di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ascolto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di un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importante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</a:t>
            </a:r>
            <a:r>
              <a:rPr lang="en-GB" sz="3000" b="1" dirty="0" err="1" smtClean="0">
                <a:solidFill>
                  <a:srgbClr val="0062A9"/>
                </a:solidFill>
                <a:latin typeface="Calibri" panose="020F0502020204030204" pitchFamily="34" charset="0"/>
              </a:rPr>
              <a:t>canale</a:t>
            </a:r>
            <a:r>
              <a:rPr lang="en-GB" sz="3000" b="1" dirty="0" smtClean="0">
                <a:solidFill>
                  <a:srgbClr val="0062A9"/>
                </a:solidFill>
                <a:latin typeface="Calibri" panose="020F0502020204030204" pitchFamily="34" charset="0"/>
              </a:rPr>
              <a:t> Sky</a:t>
            </a:r>
            <a:endParaRPr lang="en-GB" sz="3000" b="1" dirty="0">
              <a:solidFill>
                <a:srgbClr val="0062A9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3" b="7990"/>
          <a:stretch/>
        </p:blipFill>
        <p:spPr bwMode="auto">
          <a:xfrm>
            <a:off x="3383243" y="1066034"/>
            <a:ext cx="3367261" cy="54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39750" y="1311271"/>
            <a:ext cx="24034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ky Text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/>
              <a:t>Sky Cinema Family e il suo +1 mostrano curve «tipo Lego» e vari ascolti a zero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064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y_Spectrum layout interno_1009">
  <a:themeElements>
    <a:clrScheme name="Sky colori OK">
      <a:dk1>
        <a:sysClr val="windowText" lastClr="000000"/>
      </a:dk1>
      <a:lt1>
        <a:sysClr val="window" lastClr="FFFFFF"/>
      </a:lt1>
      <a:dk2>
        <a:srgbClr val="0045A9"/>
      </a:dk2>
      <a:lt2>
        <a:srgbClr val="EEECE1"/>
      </a:lt2>
      <a:accent1>
        <a:srgbClr val="3381BA"/>
      </a:accent1>
      <a:accent2>
        <a:srgbClr val="66A0CB"/>
      </a:accent2>
      <a:accent3>
        <a:srgbClr val="99C0DD"/>
      </a:accent3>
      <a:accent4>
        <a:srgbClr val="CCDFEE"/>
      </a:accent4>
      <a:accent5>
        <a:srgbClr val="333333"/>
      </a:accent5>
      <a:accent6>
        <a:srgbClr val="666666"/>
      </a:accent6>
      <a:hlink>
        <a:srgbClr val="999999"/>
      </a:hlink>
      <a:folHlink>
        <a:srgbClr val="CCCCCC"/>
      </a:folHlink>
    </a:clrScheme>
    <a:fontScheme name="Sky Text">
      <a:majorFont>
        <a:latin typeface="Sky Text"/>
        <a:ea typeface=""/>
        <a:cs typeface=""/>
      </a:majorFont>
      <a:minorFont>
        <a:latin typeface="Sky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Documento xmlns="37ce4556-5829-4c7d-9477-65a2051c9ab9">Presentazione</TipoDocumento>
    <Autore xmlns="52a2c37f-e876-40a8-b9a1-4b35d8444155" xsi:nil="true"/>
    <IconOverlay xmlns="http://schemas.microsoft.com/sharepoint/v4" xsi:nil="true"/>
    <_dlc_DocId xmlns="37ce4556-5829-4c7d-9477-65a2051c9ab9">VTAVZJ5YEUCH-189-32</_dlc_DocId>
    <DataPubblicazione xmlns="52a2c37f-e876-40a8-b9a1-4b35d8444155">2013-11-11T23:00:00+00:00</DataPubblicazione>
    <_dlc_DocIdUrl xmlns="37ce4556-5829-4c7d-9477-65a2051c9ab9">
      <Url>http://noisky/ImmagineCoordinata/_layouts/DocIdRedir.aspx?ID=VTAVZJ5YEUCH-189-32</Url>
      <Description>VTAVZJ5YEUCH-189-32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magineCoordinata" ma:contentTypeID="0x0101003B718EABD305314EA5F002A448AF7E25002ADC7B04274486488B236AEC0741CDA5" ma:contentTypeVersion="5" ma:contentTypeDescription="" ma:contentTypeScope="" ma:versionID="e98a9ee9bccf22eea3a06b2be7ce3a82">
  <xsd:schema xmlns:xsd="http://www.w3.org/2001/XMLSchema" xmlns:xs="http://www.w3.org/2001/XMLSchema" xmlns:p="http://schemas.microsoft.com/office/2006/metadata/properties" xmlns:ns2="52a2c37f-e876-40a8-b9a1-4b35d8444155" xmlns:ns3="37ce4556-5829-4c7d-9477-65a2051c9ab9" xmlns:ns4="http://schemas.microsoft.com/sharepoint/v4" targetNamespace="http://schemas.microsoft.com/office/2006/metadata/properties" ma:root="true" ma:fieldsID="146263dad61324e31f604dd1a9214579" ns2:_="" ns3:_="" ns4:_="">
    <xsd:import namespace="52a2c37f-e876-40a8-b9a1-4b35d8444155"/>
    <xsd:import namespace="37ce4556-5829-4c7d-9477-65a2051c9ab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ataPubblicazione" minOccurs="0"/>
                <xsd:element ref="ns2:Autore" minOccurs="0"/>
                <xsd:element ref="ns3:TipoDocumento" minOccurs="0"/>
                <xsd:element ref="ns4:IconOverlay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2c37f-e876-40a8-b9a1-4b35d8444155" elementFormDefault="qualified">
    <xsd:import namespace="http://schemas.microsoft.com/office/2006/documentManagement/types"/>
    <xsd:import namespace="http://schemas.microsoft.com/office/infopath/2007/PartnerControls"/>
    <xsd:element name="DataPubblicazione" ma:index="8" nillable="true" ma:displayName="Data" ma:format="DateOnly" ma:internalName="DataPubblicazione">
      <xsd:simpleType>
        <xsd:restriction base="dms:DateTime"/>
      </xsd:simpleType>
    </xsd:element>
    <xsd:element name="Autore" ma:index="9" nillable="true" ma:displayName="Autore" ma:internalName="Auto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e4556-5829-4c7d-9477-65a2051c9ab9" elementFormDefault="qualified">
    <xsd:import namespace="http://schemas.microsoft.com/office/2006/documentManagement/types"/>
    <xsd:import namespace="http://schemas.microsoft.com/office/infopath/2007/PartnerControls"/>
    <xsd:element name="TipoDocumento" ma:index="10" nillable="true" ma:displayName="Tipo Documento" ma:format="Dropdown" ma:internalName="TipoDocumento">
      <xsd:simpleType>
        <xsd:restriction base="dms:Choice">
          <xsd:enumeration value="Logo"/>
          <xsd:enumeration value="Presentazione"/>
          <xsd:enumeration value="Memo"/>
          <xsd:enumeration value="Lettera"/>
          <xsd:enumeration value="Fax"/>
          <xsd:enumeration value="Firma elettronica"/>
          <xsd:enumeration value="Font"/>
        </xsd:restriction>
      </xsd:simpleType>
    </xsd:element>
    <xsd:element name="_dlc_DocId" ma:index="12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3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5F9354-C4B9-4116-AECE-45AFCF116CB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9461C47-1607-4DEC-98B8-024D399B3902}">
  <ds:schemaRefs>
    <ds:schemaRef ds:uri="http://purl.org/dc/dcmitype/"/>
    <ds:schemaRef ds:uri="http://www.w3.org/XML/1998/namespace"/>
    <ds:schemaRef ds:uri="52a2c37f-e876-40a8-b9a1-4b35d8444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7ce4556-5829-4c7d-9477-65a2051c9ab9"/>
    <ds:schemaRef ds:uri="http://schemas.microsoft.com/sharepoint/v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EE8E56-217A-49B5-AE20-5C9131EAD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2c37f-e876-40a8-b9a1-4b35d8444155"/>
    <ds:schemaRef ds:uri="37ce4556-5829-4c7d-9477-65a2051c9ab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915B9EC-A7AE-439B-8357-76265BCE02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</TotalTime>
  <Words>1568</Words>
  <Application>Microsoft Office PowerPoint</Application>
  <PresentationFormat>Presentazione su schermo (4:3)</PresentationFormat>
  <Paragraphs>209</Paragraphs>
  <Slides>31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Sky_Spectrum layout interno_1009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--</dc:creator>
  <cp:lastModifiedBy>Xp Professional SP 3 Italiano</cp:lastModifiedBy>
  <cp:revision>197</cp:revision>
  <cp:lastPrinted>2014-04-30T08:54:00Z</cp:lastPrinted>
  <dcterms:created xsi:type="dcterms:W3CDTF">2013-08-29T13:37:05Z</dcterms:created>
  <dcterms:modified xsi:type="dcterms:W3CDTF">2014-05-22T10:06:01Z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0b0f9884-06c3-4955-a8a9-f89f5dacc5fb</vt:lpwstr>
  </property>
  <property fmtid="{D5CDD505-2E9C-101B-9397-08002B2CF9AE}" pid="3" name="ContentTypeId">
    <vt:lpwstr>0x0101003B718EABD305314EA5F002A448AF7E25002ADC7B04274486488B236AEC0741CDA5</vt:lpwstr>
  </property>
</Properties>
</file>