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6" r:id="rId5"/>
    <p:sldId id="258" r:id="rId6"/>
    <p:sldId id="261" r:id="rId7"/>
    <p:sldId id="26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121F"/>
    <a:srgbClr val="B60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189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879CE-97B3-C540-A81B-C1FEC9A4B461}" type="datetimeFigureOut">
              <a:rPr lang="it-IT" smtClean="0"/>
              <a:pPr/>
              <a:t>26/02/15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225A9-BBE5-D94D-9A45-37750846106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05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[SLIDE 1] INTRO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25A9-BBE5-D94D-9A45-377508461069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85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[SLIDE 2] BILANCIO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25A9-BBE5-D94D-9A45-377508461069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71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[SLIDE 5] IL MODELLO PROXY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25A9-BBE5-D94D-9A45-377508461069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10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[SLIDE 6] ANALISI DEI PROCESSI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25A9-BBE5-D94D-9A45-377508461069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058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[SLIDE 8]</a:t>
            </a:r>
            <a:r>
              <a:rPr lang="it-IT" baseline="0" dirty="0" smtClean="0"/>
              <a:t> LA PARITÀ D’ACCESSO NGAN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25A9-BBE5-D94D-9A45-377508461069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070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Schermata</a:t>
            </a:r>
            <a:r>
              <a:rPr lang="de-DE" dirty="0" smtClean="0"/>
              <a:t> 2015-02-13 alle 10.48.03.png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25A9-BBE5-D94D-9A45-377508461069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80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F2BB-38B6-DB45-83BD-516B73E3C2F1}" type="datetimeFigureOut">
              <a:rPr lang="it-IT" smtClean="0"/>
              <a:pPr/>
              <a:t>26/02/15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77A9-7500-CE43-BB6C-9972CF9699C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62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F2BB-38B6-DB45-83BD-516B73E3C2F1}" type="datetimeFigureOut">
              <a:rPr lang="it-IT" smtClean="0"/>
              <a:pPr/>
              <a:t>26/02/15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77A9-7500-CE43-BB6C-9972CF9699C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7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F2BB-38B6-DB45-83BD-516B73E3C2F1}" type="datetimeFigureOut">
              <a:rPr lang="it-IT" smtClean="0"/>
              <a:pPr/>
              <a:t>26/02/15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77A9-7500-CE43-BB6C-9972CF9699C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97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F2BB-38B6-DB45-83BD-516B73E3C2F1}" type="datetimeFigureOut">
              <a:rPr lang="it-IT" smtClean="0"/>
              <a:pPr/>
              <a:t>26/02/15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77A9-7500-CE43-BB6C-9972CF9699C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87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F2BB-38B6-DB45-83BD-516B73E3C2F1}" type="datetimeFigureOut">
              <a:rPr lang="it-IT" smtClean="0"/>
              <a:pPr/>
              <a:t>26/02/15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77A9-7500-CE43-BB6C-9972CF9699C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90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F2BB-38B6-DB45-83BD-516B73E3C2F1}" type="datetimeFigureOut">
              <a:rPr lang="it-IT" smtClean="0"/>
              <a:pPr/>
              <a:t>26/02/15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77A9-7500-CE43-BB6C-9972CF9699C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9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F2BB-38B6-DB45-83BD-516B73E3C2F1}" type="datetimeFigureOut">
              <a:rPr lang="it-IT" smtClean="0"/>
              <a:pPr/>
              <a:t>26/02/15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77A9-7500-CE43-BB6C-9972CF9699C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45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F2BB-38B6-DB45-83BD-516B73E3C2F1}" type="datetimeFigureOut">
              <a:rPr lang="it-IT" smtClean="0"/>
              <a:pPr/>
              <a:t>26/02/15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77A9-7500-CE43-BB6C-9972CF9699C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87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F2BB-38B6-DB45-83BD-516B73E3C2F1}" type="datetimeFigureOut">
              <a:rPr lang="it-IT" smtClean="0"/>
              <a:pPr/>
              <a:t>26/02/15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77A9-7500-CE43-BB6C-9972CF9699C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46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F2BB-38B6-DB45-83BD-516B73E3C2F1}" type="datetimeFigureOut">
              <a:rPr lang="it-IT" smtClean="0"/>
              <a:pPr/>
              <a:t>26/02/15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77A9-7500-CE43-BB6C-9972CF9699C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07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F2BB-38B6-DB45-83BD-516B73E3C2F1}" type="datetimeFigureOut">
              <a:rPr lang="it-IT" smtClean="0"/>
              <a:pPr/>
              <a:t>26/02/15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77A9-7500-CE43-BB6C-9972CF9699C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37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2F2BB-38B6-DB45-83BD-516B73E3C2F1}" type="datetimeFigureOut">
              <a:rPr lang="it-IT" smtClean="0"/>
              <a:pPr/>
              <a:t>26/02/15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77A9-7500-CE43-BB6C-9972CF9699C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98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5-02-13 alle 09.53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276" cy="4558008"/>
          </a:xfrm>
          <a:prstGeom prst="rect">
            <a:avLst/>
          </a:prstGeom>
        </p:spPr>
      </p:pic>
      <p:pic>
        <p:nvPicPr>
          <p:cNvPr id="5" name="Immagine 4" descr="Schermata 2015-02-13 alle 09.54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3939"/>
            <a:ext cx="9152275" cy="280358"/>
          </a:xfrm>
          <a:prstGeom prst="rect">
            <a:avLst/>
          </a:prstGeom>
        </p:spPr>
      </p:pic>
      <p:pic>
        <p:nvPicPr>
          <p:cNvPr id="6" name="Immagine 5" descr="Schermata 2015-02-13 alle 09.54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" y="4550578"/>
            <a:ext cx="9154750" cy="590381"/>
          </a:xfrm>
          <a:prstGeom prst="rect">
            <a:avLst/>
          </a:prstGeom>
        </p:spPr>
      </p:pic>
      <p:pic>
        <p:nvPicPr>
          <p:cNvPr id="7" name="Immagine 6" descr="Schermata 2015-02-13 alle 09.54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1" y="5068739"/>
            <a:ext cx="9157225" cy="280358"/>
          </a:xfrm>
          <a:prstGeom prst="rect">
            <a:avLst/>
          </a:prstGeom>
        </p:spPr>
      </p:pic>
      <p:pic>
        <p:nvPicPr>
          <p:cNvPr id="8" name="Immagine 7" descr="Schermata 2015-02-13 alle 09.54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5" y="5221139"/>
            <a:ext cx="9144000" cy="280358"/>
          </a:xfrm>
          <a:prstGeom prst="rect">
            <a:avLst/>
          </a:prstGeom>
        </p:spPr>
      </p:pic>
      <p:pic>
        <p:nvPicPr>
          <p:cNvPr id="9" name="Immagine 8" descr="Schermata 2015-02-13 alle 09.54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" y="5311595"/>
            <a:ext cx="9151850" cy="280358"/>
          </a:xfrm>
          <a:prstGeom prst="rect">
            <a:avLst/>
          </a:prstGeom>
        </p:spPr>
      </p:pic>
      <p:pic>
        <p:nvPicPr>
          <p:cNvPr id="10" name="Immagine 9" descr="Schermata 2015-02-13 alle 09.54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" y="5525939"/>
            <a:ext cx="9144000" cy="280358"/>
          </a:xfrm>
          <a:prstGeom prst="rect">
            <a:avLst/>
          </a:prstGeom>
        </p:spPr>
      </p:pic>
      <p:pic>
        <p:nvPicPr>
          <p:cNvPr id="11" name="Immagine 10" descr="Schermata 2015-02-13 alle 09.54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5" y="5616395"/>
            <a:ext cx="9144000" cy="280358"/>
          </a:xfrm>
          <a:prstGeom prst="rect">
            <a:avLst/>
          </a:prstGeom>
        </p:spPr>
      </p:pic>
      <p:pic>
        <p:nvPicPr>
          <p:cNvPr id="12" name="Immagine 11" descr="Schermata 2015-02-13 alle 09.54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1" y="5789442"/>
            <a:ext cx="9159275" cy="652999"/>
          </a:xfrm>
          <a:prstGeom prst="rect">
            <a:avLst/>
          </a:prstGeom>
        </p:spPr>
      </p:pic>
      <p:pic>
        <p:nvPicPr>
          <p:cNvPr id="14" name="Immagine 13" descr="Schermata 2015-02-13 alle 09.54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" y="6083919"/>
            <a:ext cx="9153900" cy="280358"/>
          </a:xfrm>
          <a:prstGeom prst="rect">
            <a:avLst/>
          </a:prstGeom>
        </p:spPr>
      </p:pic>
      <p:pic>
        <p:nvPicPr>
          <p:cNvPr id="16" name="Immagine 15" descr="Schermata 2015-02-13 alle 09.54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5" y="6347423"/>
            <a:ext cx="9158850" cy="280358"/>
          </a:xfrm>
          <a:prstGeom prst="rect">
            <a:avLst/>
          </a:prstGeom>
        </p:spPr>
      </p:pic>
      <p:pic>
        <p:nvPicPr>
          <p:cNvPr id="17" name="Immagine 16" descr="Schermata 2015-02-13 alle 09.54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1" y="6592739"/>
            <a:ext cx="9161325" cy="2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6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2015-02-13 alle 10.24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6275916" y="109836"/>
            <a:ext cx="2775119" cy="860286"/>
            <a:chOff x="3206750" y="1528002"/>
            <a:chExt cx="2775119" cy="860286"/>
          </a:xfrm>
        </p:grpSpPr>
        <p:sp>
          <p:nvSpPr>
            <p:cNvPr id="4" name="CasellaDiTesto 3"/>
            <p:cNvSpPr txBox="1"/>
            <p:nvPr/>
          </p:nvSpPr>
          <p:spPr>
            <a:xfrm>
              <a:off x="3217333" y="1528002"/>
              <a:ext cx="27059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>
                  <a:solidFill>
                    <a:srgbClr val="FFFFFF"/>
                  </a:solidFill>
                </a:rPr>
                <a:t>PARITÀ DI ACCESSO</a:t>
              </a:r>
              <a:endParaRPr lang="it-IT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206750" y="1911234"/>
              <a:ext cx="277511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25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Organo di Vigilanza</a:t>
              </a:r>
              <a:endParaRPr lang="it-IT" sz="25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" name="Connettore 1 6"/>
            <p:cNvCxnSpPr/>
            <p:nvPr/>
          </p:nvCxnSpPr>
          <p:spPr>
            <a:xfrm flipH="1">
              <a:off x="3280834" y="1974732"/>
              <a:ext cx="2621272" cy="1944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sellaDiTesto 7"/>
          <p:cNvSpPr txBox="1"/>
          <p:nvPr/>
        </p:nvSpPr>
        <p:spPr>
          <a:xfrm>
            <a:off x="2904128" y="2124762"/>
            <a:ext cx="2855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Conclusioni</a:t>
            </a:r>
            <a:endParaRPr lang="it-IT" sz="4000" b="1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709568" y="3007806"/>
            <a:ext cx="7459072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31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5-02-13 alle 10.00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43840" y="4599322"/>
            <a:ext cx="31115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Bilancio </a:t>
            </a:r>
          </a:p>
          <a:p>
            <a:r>
              <a:rPr lang="it-IT" sz="4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dell’attività</a:t>
            </a:r>
            <a:r>
              <a:rPr lang="it-IT" sz="4000" b="1" dirty="0" smtClean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</a:p>
          <a:p>
            <a:pPr algn="ctr"/>
            <a:r>
              <a:rPr lang="it-IT" sz="4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del </a:t>
            </a:r>
            <a:r>
              <a:rPr lang="it-IT" sz="4000" b="1" dirty="0">
                <a:solidFill>
                  <a:srgbClr val="FFFFFF"/>
                </a:solidFill>
                <a:latin typeface="Avenir Medium"/>
                <a:cs typeface="Avenir Medium"/>
              </a:rPr>
              <a:t>mandato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6212417" y="162752"/>
            <a:ext cx="2775119" cy="860286"/>
            <a:chOff x="3206750" y="1528002"/>
            <a:chExt cx="2775119" cy="860286"/>
          </a:xfrm>
        </p:grpSpPr>
        <p:sp>
          <p:nvSpPr>
            <p:cNvPr id="8" name="CasellaDiTesto 7"/>
            <p:cNvSpPr txBox="1"/>
            <p:nvPr/>
          </p:nvSpPr>
          <p:spPr>
            <a:xfrm>
              <a:off x="3217333" y="1528002"/>
              <a:ext cx="27059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>
                  <a:solidFill>
                    <a:srgbClr val="FFFFFF"/>
                  </a:solidFill>
                </a:rPr>
                <a:t>PARITÀ DI ACCESSO</a:t>
              </a:r>
              <a:endParaRPr lang="it-IT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206750" y="1911234"/>
              <a:ext cx="277511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25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Organo di Vigilanza</a:t>
              </a:r>
              <a:endParaRPr lang="it-IT" sz="25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" name="Connettore 1 9"/>
            <p:cNvCxnSpPr/>
            <p:nvPr/>
          </p:nvCxnSpPr>
          <p:spPr>
            <a:xfrm flipH="1">
              <a:off x="3280834" y="1974732"/>
              <a:ext cx="2621272" cy="1944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347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2015-02-13 alle 10.24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6275916" y="109836"/>
            <a:ext cx="2775119" cy="860286"/>
            <a:chOff x="3206750" y="1528002"/>
            <a:chExt cx="2775119" cy="860286"/>
          </a:xfrm>
        </p:grpSpPr>
        <p:sp>
          <p:nvSpPr>
            <p:cNvPr id="7" name="CasellaDiTesto 6"/>
            <p:cNvSpPr txBox="1"/>
            <p:nvPr/>
          </p:nvSpPr>
          <p:spPr>
            <a:xfrm>
              <a:off x="3217333" y="1528002"/>
              <a:ext cx="27059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>
                  <a:solidFill>
                    <a:srgbClr val="FFFFFF"/>
                  </a:solidFill>
                </a:rPr>
                <a:t>PARITÀ DI ACCESSO</a:t>
              </a:r>
              <a:endParaRPr lang="it-IT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206750" y="1911234"/>
              <a:ext cx="277511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25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Organo di Vigilanza</a:t>
              </a:r>
              <a:endParaRPr lang="it-IT" sz="25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" name="Connettore 1 8"/>
            <p:cNvCxnSpPr/>
            <p:nvPr/>
          </p:nvCxnSpPr>
          <p:spPr>
            <a:xfrm flipH="1">
              <a:off x="3280834" y="1974732"/>
              <a:ext cx="2621272" cy="1944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sellaDiTesto 9"/>
          <p:cNvSpPr txBox="1"/>
          <p:nvPr/>
        </p:nvSpPr>
        <p:spPr>
          <a:xfrm>
            <a:off x="313328" y="1280261"/>
            <a:ext cx="610936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5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I KO del processo di Delivery</a:t>
            </a:r>
            <a:endParaRPr lang="it-IT" sz="3500" b="1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13328" y="3568432"/>
            <a:ext cx="7378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Ulteriori margini di miglioramento con l’approfondimento dell’analisi</a:t>
            </a:r>
          </a:p>
          <a:p>
            <a:endParaRPr lang="it-IT" sz="2000" b="1" dirty="0">
              <a:solidFill>
                <a:srgbClr val="FFFFFF"/>
              </a:solidFill>
              <a:latin typeface="Avenir Medium"/>
              <a:cs typeface="Avenir Medium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Unificazione delle metodologie di accesso ai dati e pre-certificazione degli </a:t>
            </a: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ordini</a:t>
            </a:r>
          </a:p>
          <a:p>
            <a:endParaRPr lang="it-IT" sz="2000" b="1" dirty="0" smtClean="0">
              <a:solidFill>
                <a:srgbClr val="FFFFFF"/>
              </a:solidFill>
              <a:latin typeface="Avenir Medium"/>
              <a:cs typeface="Avenir Medium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Analisi 2015 verterà sugli ordini NGAN</a:t>
            </a:r>
            <a:endParaRPr lang="it-IT" dirty="0">
              <a:latin typeface="Avenir Medium"/>
              <a:cs typeface="Avenir Medium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32740" y="2667000"/>
            <a:ext cx="737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Analisi </a:t>
            </a:r>
            <a:r>
              <a:rPr lang="it-IT" sz="2000" b="1" i="1" dirty="0" smtClean="0">
                <a:solidFill>
                  <a:srgbClr val="FFFFFF"/>
                </a:solidFill>
                <a:latin typeface="Avenir Medium"/>
                <a:cs typeface="Avenir Medium"/>
              </a:rPr>
              <a:t>ex ante </a:t>
            </a: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ed </a:t>
            </a:r>
            <a:r>
              <a:rPr lang="it-IT" sz="2000" b="1" i="1" dirty="0" smtClean="0">
                <a:solidFill>
                  <a:srgbClr val="FFFFFF"/>
                </a:solidFill>
                <a:latin typeface="Avenir Medium"/>
                <a:cs typeface="Avenir Medium"/>
              </a:rPr>
              <a:t>ex post </a:t>
            </a: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dell’introduzione </a:t>
            </a:r>
          </a:p>
          <a:p>
            <a:r>
              <a:rPr lang="it-IT" sz="2000" b="1" dirty="0">
                <a:solidFill>
                  <a:srgbClr val="FFFFFF"/>
                </a:solidFill>
                <a:latin typeface="Avenir Medium"/>
                <a:cs typeface="Avenir Medium"/>
              </a:rPr>
              <a:t> </a:t>
            </a: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    del Nuovo Processo di Delivery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313328" y="2052766"/>
            <a:ext cx="7459072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67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2015-02-13 alle 10.24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6275916" y="109836"/>
            <a:ext cx="2775119" cy="860286"/>
            <a:chOff x="3206750" y="1528002"/>
            <a:chExt cx="2775119" cy="860286"/>
          </a:xfrm>
        </p:grpSpPr>
        <p:sp>
          <p:nvSpPr>
            <p:cNvPr id="6" name="CasellaDiTesto 5"/>
            <p:cNvSpPr txBox="1"/>
            <p:nvPr/>
          </p:nvSpPr>
          <p:spPr>
            <a:xfrm>
              <a:off x="3217333" y="1528002"/>
              <a:ext cx="27059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>
                  <a:solidFill>
                    <a:srgbClr val="FFFFFF"/>
                  </a:solidFill>
                </a:rPr>
                <a:t>PARITÀ DI ACCESSO</a:t>
              </a:r>
              <a:endParaRPr lang="it-IT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206750" y="1911234"/>
              <a:ext cx="277511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25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Organo di Vigilanza</a:t>
              </a:r>
              <a:endParaRPr lang="it-IT" sz="25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" name="Connettore 1 7"/>
            <p:cNvCxnSpPr/>
            <p:nvPr/>
          </p:nvCxnSpPr>
          <p:spPr>
            <a:xfrm flipH="1">
              <a:off x="3280834" y="1974732"/>
              <a:ext cx="2621272" cy="1944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sellaDiTesto 8"/>
          <p:cNvSpPr txBox="1"/>
          <p:nvPr/>
        </p:nvSpPr>
        <p:spPr>
          <a:xfrm>
            <a:off x="313328" y="821742"/>
            <a:ext cx="446611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5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Le Segnalazioni degli</a:t>
            </a:r>
          </a:p>
          <a:p>
            <a:r>
              <a:rPr lang="it-IT" sz="35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Operatori alternativi</a:t>
            </a:r>
            <a:endParaRPr lang="it-IT" sz="3500" b="1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47700" y="2473960"/>
            <a:ext cx="7378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FFFF"/>
                </a:solidFill>
                <a:latin typeface="Avenir Medium"/>
                <a:cs typeface="Avenir Medium"/>
              </a:rPr>
              <a:t>t</a:t>
            </a: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ra le altre…</a:t>
            </a:r>
          </a:p>
          <a:p>
            <a:endParaRPr lang="it-IT" sz="2000" b="1" dirty="0">
              <a:solidFill>
                <a:srgbClr val="FFFFFF"/>
              </a:solidFill>
              <a:latin typeface="Avenir Medium"/>
              <a:cs typeface="Avenir Medium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KO apparato in area ULL</a:t>
            </a:r>
          </a:p>
          <a:p>
            <a:endParaRPr lang="it-IT" sz="2000" b="1" dirty="0" smtClean="0">
              <a:solidFill>
                <a:srgbClr val="FFFFFF"/>
              </a:solidFill>
              <a:latin typeface="Avenir Medium"/>
              <a:cs typeface="Avenir Medium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Nuovo </a:t>
            </a: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indicatore per il monitoraggio delle prestazioni del CRM </a:t>
            </a:r>
            <a:r>
              <a:rPr lang="it-IT" sz="2000" b="1" dirty="0" err="1" smtClean="0">
                <a:solidFill>
                  <a:srgbClr val="FFFFFF"/>
                </a:solidFill>
                <a:latin typeface="Avenir Medium"/>
                <a:cs typeface="Avenir Medium"/>
              </a:rPr>
              <a:t>Wholesale</a:t>
            </a:r>
            <a:endParaRPr lang="it-IT" sz="2000" b="1" dirty="0" smtClean="0">
              <a:solidFill>
                <a:srgbClr val="FFFFFF"/>
              </a:solidFill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endParaRPr lang="it-IT" sz="2000" b="1" dirty="0">
              <a:solidFill>
                <a:srgbClr val="FFFFFF"/>
              </a:solidFill>
              <a:latin typeface="Avenir Medium"/>
              <a:cs typeface="Avenir Medium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Elevata </a:t>
            </a:r>
            <a:r>
              <a:rPr lang="it-IT" sz="2000" b="1" dirty="0" err="1" smtClean="0">
                <a:solidFill>
                  <a:srgbClr val="FFFFFF"/>
                </a:solidFill>
                <a:latin typeface="Avenir Medium"/>
                <a:cs typeface="Avenir Medium"/>
              </a:rPr>
              <a:t>guastabilità</a:t>
            </a: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 dei collegamenti simmetrici</a:t>
            </a:r>
          </a:p>
          <a:p>
            <a:pPr marL="342900" indent="-342900">
              <a:buFont typeface="Arial"/>
              <a:buChar char="•"/>
            </a:pPr>
            <a:endParaRPr lang="it-IT" sz="2000" b="1" dirty="0">
              <a:solidFill>
                <a:srgbClr val="FFFFFF"/>
              </a:solidFill>
              <a:latin typeface="Avenir Medium"/>
              <a:cs typeface="Avenir Medium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Approfondimento dello stato di degrado fisico delle linee di accesso</a:t>
            </a:r>
          </a:p>
          <a:p>
            <a:endParaRPr lang="it-IT" dirty="0">
              <a:solidFill>
                <a:srgbClr val="FFFFFF"/>
              </a:solidFill>
              <a:latin typeface="Avenir Medium"/>
              <a:cs typeface="Avenir Medium"/>
            </a:endParaRPr>
          </a:p>
          <a:p>
            <a:endParaRPr lang="it-IT" dirty="0">
              <a:latin typeface="Avenir Medium"/>
              <a:cs typeface="Avenir Medium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313328" y="2062926"/>
            <a:ext cx="7459072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12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5-02-13 alle 10.12.43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37354" y="2884233"/>
            <a:ext cx="51346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Il Modello Proxy </a:t>
            </a:r>
          </a:p>
          <a:p>
            <a:pPr algn="ctr"/>
            <a:r>
              <a:rPr lang="it-IT" sz="4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della Rete di Accesso</a:t>
            </a:r>
            <a:endParaRPr lang="it-IT" sz="4000" b="1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6275916" y="109836"/>
            <a:ext cx="2775119" cy="860286"/>
            <a:chOff x="3206750" y="1528002"/>
            <a:chExt cx="2775119" cy="860286"/>
          </a:xfrm>
        </p:grpSpPr>
        <p:sp>
          <p:nvSpPr>
            <p:cNvPr id="7" name="CasellaDiTesto 6"/>
            <p:cNvSpPr txBox="1"/>
            <p:nvPr/>
          </p:nvSpPr>
          <p:spPr>
            <a:xfrm>
              <a:off x="3217333" y="1528002"/>
              <a:ext cx="27059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>
                  <a:solidFill>
                    <a:srgbClr val="FFFFFF"/>
                  </a:solidFill>
                </a:rPr>
                <a:t>PARITÀ DI ACCESSO</a:t>
              </a:r>
              <a:endParaRPr lang="it-IT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206750" y="1911234"/>
              <a:ext cx="277511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25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Organo di Vigilanza</a:t>
              </a:r>
              <a:endParaRPr lang="it-IT" sz="25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" name="Connettore 1 8"/>
            <p:cNvCxnSpPr/>
            <p:nvPr/>
          </p:nvCxnSpPr>
          <p:spPr>
            <a:xfrm flipH="1">
              <a:off x="3280834" y="1974732"/>
              <a:ext cx="2621272" cy="1944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266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2015-02-13 alle 10.24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6275916" y="109836"/>
            <a:ext cx="2775119" cy="860286"/>
            <a:chOff x="3206750" y="1528002"/>
            <a:chExt cx="2775119" cy="860286"/>
          </a:xfrm>
        </p:grpSpPr>
        <p:sp>
          <p:nvSpPr>
            <p:cNvPr id="4" name="CasellaDiTesto 3"/>
            <p:cNvSpPr txBox="1"/>
            <p:nvPr/>
          </p:nvSpPr>
          <p:spPr>
            <a:xfrm>
              <a:off x="3217333" y="1528002"/>
              <a:ext cx="27059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>
                  <a:solidFill>
                    <a:srgbClr val="FFFFFF"/>
                  </a:solidFill>
                </a:rPr>
                <a:t>PARITÀ DI ACCESSO</a:t>
              </a:r>
              <a:endParaRPr lang="it-IT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206750" y="1911234"/>
              <a:ext cx="277511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25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Organo di Vigilanza</a:t>
              </a:r>
              <a:endParaRPr lang="it-IT" sz="25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" name="Connettore 1 6"/>
            <p:cNvCxnSpPr/>
            <p:nvPr/>
          </p:nvCxnSpPr>
          <p:spPr>
            <a:xfrm flipH="1">
              <a:off x="3280834" y="1974732"/>
              <a:ext cx="2621272" cy="1944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1" r="100000">
                        <a14:foregroundMark x1="29856" y1="71372" x2="40851" y2="68442"/>
                        <a14:foregroundMark x1="58186" y1="61518" x2="58186" y2="61518"/>
                        <a14:foregroundMark x1="56822" y1="57790" x2="56822" y2="57790"/>
                        <a14:foregroundMark x1="59069" y1="58855" x2="59069" y2="58855"/>
                        <a14:foregroundMark x1="59390" y1="50333" x2="59390" y2="50333"/>
                        <a14:foregroundMark x1="59069" y1="54860" x2="59069" y2="54860"/>
                        <a14:foregroundMark x1="62681" y1="51531" x2="62681" y2="51531"/>
                        <a14:foregroundMark x1="57945" y1="41012" x2="57945" y2="41012"/>
                        <a14:foregroundMark x1="58026" y1="33023" x2="58026" y2="33023"/>
                        <a14:foregroundMark x1="62360" y1="28096" x2="62360" y2="28096"/>
                        <a14:foregroundMark x1="61477" y1="23702" x2="61477" y2="23702"/>
                        <a14:foregroundMark x1="61878" y1="19574" x2="61878" y2="19574"/>
                        <a14:foregroundMark x1="61557" y1="14115" x2="61557" y2="14115"/>
                        <a14:foregroundMark x1="60514" y1="11052" x2="60514" y2="11052"/>
                        <a14:foregroundMark x1="57384" y1="16378" x2="57384" y2="16378"/>
                        <a14:foregroundMark x1="57785" y1="18775" x2="57785" y2="18775"/>
                        <a14:foregroundMark x1="57624" y1="21172" x2="57624" y2="21172"/>
                        <a14:foregroundMark x1="57384" y1="22503" x2="57384" y2="22503"/>
                        <a14:foregroundMark x1="56902" y1="24501" x2="56902" y2="24501"/>
                        <a14:foregroundMark x1="56019" y1="27031" x2="56019" y2="27031"/>
                        <a14:foregroundMark x1="55457" y1="12250" x2="55457" y2="12250"/>
                        <a14:foregroundMark x1="54896" y1="16644" x2="54896" y2="16644"/>
                        <a14:foregroundMark x1="53531" y1="24501" x2="53531" y2="24501"/>
                        <a14:foregroundMark x1="52006" y1="27031" x2="52006" y2="27031"/>
                        <a14:foregroundMark x1="46067" y1="24101" x2="46067" y2="24101"/>
                        <a14:foregroundMark x1="43900" y1="18109" x2="43900" y2="18109"/>
                        <a14:foregroundMark x1="40369" y1="18242" x2="40369" y2="18242"/>
                        <a14:foregroundMark x1="36998" y1="21571" x2="36998" y2="21571"/>
                        <a14:foregroundMark x1="35714" y1="17310" x2="35714" y2="17310"/>
                        <a14:foregroundMark x1="31461" y1="21571" x2="31461" y2="21571"/>
                        <a14:foregroundMark x1="31782" y1="18509" x2="31782" y2="18509"/>
                        <a14:foregroundMark x1="32584" y1="17843" x2="32584" y2="17843"/>
                        <a14:foregroundMark x1="33467" y1="17843" x2="33467" y2="17843"/>
                        <a14:foregroundMark x1="30257" y1="17710" x2="30257" y2="17710"/>
                        <a14:foregroundMark x1="29374" y1="18109" x2="29374" y2="18109"/>
                        <a14:foregroundMark x1="25040" y1="17310" x2="25040" y2="17310"/>
                        <a14:foregroundMark x1="19101" y1="16245" x2="19101" y2="16245"/>
                        <a14:foregroundMark x1="16533" y1="15979" x2="16533" y2="15979"/>
                        <a14:foregroundMark x1="17095" y1="20373" x2="17095" y2="20373"/>
                        <a14:foregroundMark x1="29454" y1="27830" x2="29454" y2="27830"/>
                        <a14:foregroundMark x1="30417" y1="28229" x2="30417" y2="28229"/>
                        <a14:foregroundMark x1="31541" y1="28628" x2="31541" y2="28628"/>
                        <a14:foregroundMark x1="32986" y1="28096" x2="32986" y2="28096"/>
                        <a14:foregroundMark x1="34189" y1="28096" x2="34189" y2="28096"/>
                        <a14:foregroundMark x1="33788" y1="24368" x2="33788" y2="24368"/>
                        <a14:foregroundMark x1="34029" y1="21172" x2="34029" y2="21172"/>
                        <a14:foregroundMark x1="25762" y1="21039" x2="25762" y2="21039"/>
                        <a14:foregroundMark x1="42215" y1="21571" x2="42215" y2="21571"/>
                        <a14:foregroundMark x1="40530" y1="28895" x2="40530" y2="28895"/>
                        <a14:foregroundMark x1="36758" y1="28096" x2="36758" y2="28096"/>
                        <a14:foregroundMark x1="35634" y1="31824" x2="35634" y2="31824"/>
                        <a14:foregroundMark x1="37560" y1="33422" x2="37560" y2="33422"/>
                        <a14:foregroundMark x1="25281" y1="37816" x2="25281" y2="37816"/>
                        <a14:foregroundMark x1="27207" y1="38482" x2="27207" y2="38482"/>
                        <a14:foregroundMark x1="28491" y1="38216" x2="28491" y2="38216"/>
                        <a14:foregroundMark x1="29695" y1="38083" x2="29695" y2="38083"/>
                        <a14:foregroundMark x1="24478" y1="37816" x2="24478" y2="37816"/>
                        <a14:foregroundMark x1="27528" y1="41545" x2="27528" y2="41545"/>
                        <a14:foregroundMark x1="31220" y1="42876" x2="31220" y2="42876"/>
                        <a14:foregroundMark x1="37079" y1="42210" x2="37079" y2="42210"/>
                        <a14:foregroundMark x1="37319" y1="38881" x2="37319" y2="38881"/>
                        <a14:foregroundMark x1="38283" y1="38083" x2="38283" y2="38083"/>
                        <a14:foregroundMark x1="39406" y1="37816" x2="39406" y2="37816"/>
                        <a14:foregroundMark x1="36116" y1="37417" x2="36116" y2="37417"/>
                        <a14:foregroundMark x1="34751" y1="38216" x2="34751" y2="38216"/>
                        <a14:foregroundMark x1="34270" y1="45539" x2="34270" y2="45539"/>
                        <a14:foregroundMark x1="32665" y1="47803" x2="32665" y2="47803"/>
                        <a14:foregroundMark x1="31461" y1="31558" x2="31461" y2="31558"/>
                        <a14:foregroundMark x1="36196" y1="47004" x2="36196" y2="47004"/>
                        <a14:foregroundMark x1="42135" y1="47137" x2="42135" y2="47137"/>
                        <a14:foregroundMark x1="45104" y1="47004" x2="45104" y2="47004"/>
                        <a14:foregroundMark x1="46469" y1="47403" x2="46469" y2="47403"/>
                        <a14:foregroundMark x1="39486" y1="50466" x2="39486" y2="50466"/>
                        <a14:foregroundMark x1="33788" y1="59521" x2="33788" y2="59521"/>
                        <a14:foregroundMark x1="48395" y1="55659" x2="48395" y2="55659"/>
                        <a14:foregroundMark x1="42215" y1="55925" x2="42215" y2="55925"/>
                        <a14:foregroundMark x1="37801" y1="55526" x2="37801" y2="55526"/>
                        <a14:foregroundMark x1="36918" y1="56192" x2="36918" y2="56192"/>
                        <a14:foregroundMark x1="35634" y1="56192" x2="35634" y2="56192"/>
                        <a14:foregroundMark x1="34350" y1="55925" x2="34350" y2="55925"/>
                        <a14:foregroundMark x1="33226" y1="56325" x2="33226" y2="56325"/>
                        <a14:foregroundMark x1="33226" y1="53262" x2="33226" y2="53262"/>
                        <a14:foregroundMark x1="34189" y1="53395" x2="34189" y2="53395"/>
                        <a14:foregroundMark x1="33226" y1="66178" x2="33226" y2="66178"/>
                        <a14:foregroundMark x1="47271" y1="61784" x2="47271" y2="61784"/>
                        <a14:foregroundMark x1="37319" y1="65246" x2="37319" y2="65246"/>
                        <a14:foregroundMark x1="37640" y1="66312" x2="37640" y2="66312"/>
                        <a14:foregroundMark x1="41091" y1="66178" x2="41091" y2="66178"/>
                        <a14:foregroundMark x1="49197" y1="66578" x2="49197" y2="66578"/>
                        <a14:foregroundMark x1="54655" y1="58455" x2="54655" y2="58455"/>
                        <a14:foregroundMark x1="30257" y1="76698" x2="30257" y2="76698"/>
                        <a14:foregroundMark x1="43900" y1="78162" x2="43900" y2="78162"/>
                        <a14:foregroundMark x1="44864" y1="78562" x2="44864" y2="78562"/>
                        <a14:foregroundMark x1="46067" y1="78828" x2="46067" y2="78828"/>
                        <a14:foregroundMark x1="47994" y1="78562" x2="47994" y2="78562"/>
                        <a14:foregroundMark x1="56902" y1="83356" x2="56902" y2="83356"/>
                        <a14:foregroundMark x1="49759" y1="92277" x2="49759" y2="92277"/>
                        <a14:foregroundMark x1="42697" y1="89214" x2="42697" y2="89214"/>
                        <a14:foregroundMark x1="49358" y1="89614" x2="49358" y2="89614"/>
                        <a14:foregroundMark x1="47271" y1="89348" x2="47271" y2="89348"/>
                        <a14:foregroundMark x1="40289" y1="89614" x2="40289" y2="89614"/>
                        <a14:foregroundMark x1="34270" y1="91744" x2="34270" y2="91744"/>
                        <a14:foregroundMark x1="33788" y1="89214" x2="33788" y2="89214"/>
                        <a14:foregroundMark x1="32022" y1="89214" x2="32022" y2="89214"/>
                        <a14:foregroundMark x1="29856" y1="82690" x2="29856" y2="82690"/>
                        <a14:foregroundMark x1="25923" y1="88948" x2="25923" y2="88948"/>
                        <a14:foregroundMark x1="23596" y1="88948" x2="23596" y2="88948"/>
                        <a14:foregroundMark x1="19743" y1="92543" x2="19743" y2="92543"/>
                        <a14:foregroundMark x1="17576" y1="89614" x2="17576" y2="89614"/>
                        <a14:foregroundMark x1="15570" y1="88815" x2="15570" y2="88815"/>
                        <a14:foregroundMark x1="24478" y1="85486" x2="24478" y2="85486"/>
                        <a14:foregroundMark x1="27127" y1="85885" x2="27127" y2="85885"/>
                        <a14:foregroundMark x1="30819" y1="86285" x2="30819" y2="86285"/>
                        <a14:foregroundMark x1="36276" y1="86951" x2="36276" y2="86951"/>
                        <a14:foregroundMark x1="38925" y1="86285" x2="38925" y2="86285"/>
                        <a14:foregroundMark x1="48796" y1="38083" x2="48796" y2="38083"/>
                        <a14:foregroundMark x1="50161" y1="33688" x2="50161" y2="33688"/>
                        <a14:foregroundMark x1="47432" y1="43276" x2="47432" y2="43276"/>
                        <a14:foregroundMark x1="49358" y1="49933" x2="49358" y2="49933"/>
                        <a14:foregroundMark x1="50562" y1="42610" x2="50562" y2="42610"/>
                        <a14:foregroundMark x1="51766" y1="34887" x2="51766" y2="34887"/>
                        <a14:foregroundMark x1="52729" y1="30360" x2="52729" y2="30360"/>
                        <a14:foregroundMark x1="49839" y1="20772" x2="49839" y2="20772"/>
                        <a14:foregroundMark x1="48395" y1="17443" x2="48395" y2="17443"/>
                        <a14:foregroundMark x1="50883" y1="17310" x2="50883" y2="17310"/>
                        <a14:foregroundMark x1="61236" y1="38615" x2="61236" y2="38615"/>
                        <a14:foregroundMark x1="57785" y1="27696" x2="57785" y2="27696"/>
                        <a14:foregroundMark x1="63884" y1="54328" x2="63884" y2="54328"/>
                        <a14:foregroundMark x1="62681" y1="69507" x2="62681" y2="69507"/>
                        <a14:foregroundMark x1="62841" y1="57390" x2="62841" y2="57390"/>
                        <a14:foregroundMark x1="56822" y1="73635" x2="56822" y2="73635"/>
                        <a14:foregroundMark x1="48957" y1="73635" x2="48957" y2="73635"/>
                        <a14:foregroundMark x1="46629" y1="71372" x2="46629" y2="71372"/>
                        <a14:foregroundMark x1="43018" y1="72304" x2="43018" y2="72304"/>
                        <a14:foregroundMark x1="65088" y1="83622" x2="65088" y2="83622"/>
                        <a14:foregroundMark x1="66212" y1="77097" x2="66212" y2="770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610" y="1963611"/>
            <a:ext cx="7916903" cy="4332180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 flipV="1">
            <a:off x="3775075" y="2724886"/>
            <a:ext cx="1057217" cy="4371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4902531" y="2451100"/>
            <a:ext cx="402894" cy="24765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V="1">
            <a:off x="4902531" y="2622550"/>
            <a:ext cx="275894" cy="10233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4902531" y="2724886"/>
            <a:ext cx="275894" cy="722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4902531" y="2724886"/>
            <a:ext cx="275894" cy="28501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4902531" y="2732455"/>
            <a:ext cx="244144" cy="46477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4902531" y="2740024"/>
            <a:ext cx="244144" cy="46477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4877131" y="2747593"/>
            <a:ext cx="158419" cy="63060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3246466" y="2720607"/>
            <a:ext cx="436534" cy="2698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V="1">
            <a:off x="2847975" y="2782093"/>
            <a:ext cx="865216" cy="35163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3276600" y="3185716"/>
            <a:ext cx="4064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V="1">
            <a:off x="3190875" y="3204794"/>
            <a:ext cx="492125" cy="15118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flipV="1">
            <a:off x="3246466" y="3228975"/>
            <a:ext cx="436534" cy="35877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2138391" y="2676157"/>
            <a:ext cx="630209" cy="4445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V="1">
            <a:off x="3775075" y="2732455"/>
            <a:ext cx="1057217" cy="46477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 flipH="1" flipV="1">
            <a:off x="2930525" y="3619500"/>
            <a:ext cx="201641" cy="35877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 flipV="1">
            <a:off x="3190875" y="3838575"/>
            <a:ext cx="260350" cy="18732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 flipV="1">
            <a:off x="2476500" y="3407994"/>
            <a:ext cx="492125" cy="15118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3190875" y="3990975"/>
            <a:ext cx="371475" cy="3492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 flipV="1">
            <a:off x="3119466" y="4060825"/>
            <a:ext cx="1" cy="30797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V="1">
            <a:off x="3159125" y="4238626"/>
            <a:ext cx="266700" cy="10159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V="1">
            <a:off x="3898900" y="3990975"/>
            <a:ext cx="241300" cy="1746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V="1">
            <a:off x="4251325" y="2732455"/>
            <a:ext cx="580967" cy="125455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 flipH="1">
            <a:off x="4184650" y="4048127"/>
            <a:ext cx="31750" cy="12699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 flipH="1">
            <a:off x="3600450" y="4375150"/>
            <a:ext cx="69532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/>
          <p:cNvCxnSpPr/>
          <p:nvPr/>
        </p:nvCxnSpPr>
        <p:spPr>
          <a:xfrm flipH="1">
            <a:off x="3148042" y="4721223"/>
            <a:ext cx="1201708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/>
          <p:nvPr/>
        </p:nvCxnSpPr>
        <p:spPr>
          <a:xfrm flipV="1">
            <a:off x="4349750" y="4397374"/>
            <a:ext cx="1617" cy="33655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/>
          <p:nvPr/>
        </p:nvCxnSpPr>
        <p:spPr>
          <a:xfrm flipH="1">
            <a:off x="3562350" y="4829173"/>
            <a:ext cx="81915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 flipH="1">
            <a:off x="4492956" y="4829173"/>
            <a:ext cx="247319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/>
          <p:nvPr/>
        </p:nvCxnSpPr>
        <p:spPr>
          <a:xfrm flipH="1">
            <a:off x="4728569" y="4733925"/>
            <a:ext cx="43456" cy="9524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/>
          <p:nvPr/>
        </p:nvCxnSpPr>
        <p:spPr>
          <a:xfrm flipH="1">
            <a:off x="4819457" y="4530725"/>
            <a:ext cx="16010" cy="381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/>
          <p:nvPr/>
        </p:nvCxnSpPr>
        <p:spPr>
          <a:xfrm flipV="1">
            <a:off x="5203825" y="4238627"/>
            <a:ext cx="22225" cy="19367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/>
          <p:nvPr/>
        </p:nvCxnSpPr>
        <p:spPr>
          <a:xfrm flipV="1">
            <a:off x="4857692" y="2740026"/>
            <a:ext cx="0" cy="100964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1 92"/>
          <p:cNvCxnSpPr/>
          <p:nvPr/>
        </p:nvCxnSpPr>
        <p:spPr>
          <a:xfrm flipH="1" flipV="1">
            <a:off x="4857692" y="3749675"/>
            <a:ext cx="368359" cy="40005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/>
          <p:nvPr/>
        </p:nvCxnSpPr>
        <p:spPr>
          <a:xfrm flipH="1">
            <a:off x="5273675" y="4197354"/>
            <a:ext cx="450850" cy="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1 97"/>
          <p:cNvCxnSpPr/>
          <p:nvPr/>
        </p:nvCxnSpPr>
        <p:spPr>
          <a:xfrm flipV="1">
            <a:off x="5508625" y="4197354"/>
            <a:ext cx="215900" cy="78422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1 100"/>
          <p:cNvCxnSpPr/>
          <p:nvPr/>
        </p:nvCxnSpPr>
        <p:spPr>
          <a:xfrm flipV="1">
            <a:off x="4089400" y="4981575"/>
            <a:ext cx="1419225" cy="17145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1 103"/>
          <p:cNvCxnSpPr/>
          <p:nvPr/>
        </p:nvCxnSpPr>
        <p:spPr>
          <a:xfrm flipV="1">
            <a:off x="3959225" y="4886325"/>
            <a:ext cx="473075" cy="20954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1 105"/>
          <p:cNvCxnSpPr/>
          <p:nvPr/>
        </p:nvCxnSpPr>
        <p:spPr>
          <a:xfrm flipH="1" flipV="1">
            <a:off x="3975100" y="5095871"/>
            <a:ext cx="22225" cy="20954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1 107"/>
          <p:cNvCxnSpPr/>
          <p:nvPr/>
        </p:nvCxnSpPr>
        <p:spPr>
          <a:xfrm flipV="1">
            <a:off x="3997325" y="5143498"/>
            <a:ext cx="107951" cy="16191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1 109"/>
          <p:cNvCxnSpPr/>
          <p:nvPr/>
        </p:nvCxnSpPr>
        <p:spPr>
          <a:xfrm>
            <a:off x="4410075" y="5353045"/>
            <a:ext cx="625475" cy="18098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1 111"/>
          <p:cNvCxnSpPr/>
          <p:nvPr/>
        </p:nvCxnSpPr>
        <p:spPr>
          <a:xfrm>
            <a:off x="4772025" y="5534025"/>
            <a:ext cx="263525" cy="2857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1 113"/>
          <p:cNvCxnSpPr/>
          <p:nvPr/>
        </p:nvCxnSpPr>
        <p:spPr>
          <a:xfrm flipV="1">
            <a:off x="5133975" y="5305417"/>
            <a:ext cx="663575" cy="282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115"/>
          <p:cNvCxnSpPr/>
          <p:nvPr/>
        </p:nvCxnSpPr>
        <p:spPr>
          <a:xfrm flipV="1">
            <a:off x="5797550" y="4060825"/>
            <a:ext cx="355600" cy="124459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1 119"/>
          <p:cNvCxnSpPr/>
          <p:nvPr/>
        </p:nvCxnSpPr>
        <p:spPr>
          <a:xfrm flipH="1" flipV="1">
            <a:off x="5508625" y="3505200"/>
            <a:ext cx="644526" cy="56515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1 122"/>
          <p:cNvCxnSpPr/>
          <p:nvPr/>
        </p:nvCxnSpPr>
        <p:spPr>
          <a:xfrm flipH="1" flipV="1">
            <a:off x="4835467" y="2720607"/>
            <a:ext cx="441383" cy="63536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1 124"/>
          <p:cNvCxnSpPr/>
          <p:nvPr/>
        </p:nvCxnSpPr>
        <p:spPr>
          <a:xfrm flipV="1">
            <a:off x="2930525" y="5507046"/>
            <a:ext cx="628651" cy="5555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1 126"/>
          <p:cNvCxnSpPr/>
          <p:nvPr/>
        </p:nvCxnSpPr>
        <p:spPr>
          <a:xfrm flipV="1">
            <a:off x="1803400" y="5576898"/>
            <a:ext cx="1044575" cy="19525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1 128"/>
          <p:cNvCxnSpPr/>
          <p:nvPr/>
        </p:nvCxnSpPr>
        <p:spPr>
          <a:xfrm flipV="1">
            <a:off x="2413000" y="5588005"/>
            <a:ext cx="434975" cy="18414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1 131"/>
          <p:cNvCxnSpPr/>
          <p:nvPr/>
        </p:nvCxnSpPr>
        <p:spPr>
          <a:xfrm flipH="1" flipV="1">
            <a:off x="2847975" y="5599112"/>
            <a:ext cx="174625" cy="18414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1 133"/>
          <p:cNvCxnSpPr/>
          <p:nvPr/>
        </p:nvCxnSpPr>
        <p:spPr>
          <a:xfrm flipH="1" flipV="1">
            <a:off x="2889250" y="5610219"/>
            <a:ext cx="793750" cy="18414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1 136"/>
          <p:cNvCxnSpPr/>
          <p:nvPr/>
        </p:nvCxnSpPr>
        <p:spPr>
          <a:xfrm flipH="1" flipV="1">
            <a:off x="2930525" y="5576898"/>
            <a:ext cx="1285876" cy="21746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CasellaDiTesto 140"/>
          <p:cNvSpPr txBox="1"/>
          <p:nvPr/>
        </p:nvSpPr>
        <p:spPr>
          <a:xfrm>
            <a:off x="313328" y="1332669"/>
            <a:ext cx="43655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5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L’Analisi dei processi</a:t>
            </a:r>
            <a:endParaRPr lang="it-IT" sz="3500" b="1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cxnSp>
        <p:nvCxnSpPr>
          <p:cNvPr id="142" name="Connettore 1 141"/>
          <p:cNvCxnSpPr/>
          <p:nvPr/>
        </p:nvCxnSpPr>
        <p:spPr>
          <a:xfrm flipV="1">
            <a:off x="4381500" y="2768601"/>
            <a:ext cx="450792" cy="1571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>
            <a:off x="313328" y="2052766"/>
            <a:ext cx="7459072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31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2015-02-13 alle 10.24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6275916" y="109836"/>
            <a:ext cx="2775119" cy="860286"/>
            <a:chOff x="3206750" y="1528002"/>
            <a:chExt cx="2775119" cy="860286"/>
          </a:xfrm>
        </p:grpSpPr>
        <p:sp>
          <p:nvSpPr>
            <p:cNvPr id="4" name="CasellaDiTesto 3"/>
            <p:cNvSpPr txBox="1"/>
            <p:nvPr/>
          </p:nvSpPr>
          <p:spPr>
            <a:xfrm>
              <a:off x="3217333" y="1528002"/>
              <a:ext cx="27059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>
                  <a:solidFill>
                    <a:srgbClr val="FFFFFF"/>
                  </a:solidFill>
                </a:rPr>
                <a:t>PARITÀ DI ACCESSO</a:t>
              </a:r>
              <a:endParaRPr lang="it-IT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206750" y="1911234"/>
              <a:ext cx="277511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25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Organo di Vigilanza</a:t>
              </a:r>
              <a:endParaRPr lang="it-IT" sz="25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" name="Connettore 1 6"/>
            <p:cNvCxnSpPr/>
            <p:nvPr/>
          </p:nvCxnSpPr>
          <p:spPr>
            <a:xfrm flipH="1">
              <a:off x="3280834" y="1974732"/>
              <a:ext cx="2621272" cy="1944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sellaDiTesto 7"/>
          <p:cNvSpPr txBox="1"/>
          <p:nvPr/>
        </p:nvSpPr>
        <p:spPr>
          <a:xfrm>
            <a:off x="-1209039" y="1386396"/>
            <a:ext cx="89103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      Limiti del modello di </a:t>
            </a:r>
            <a:r>
              <a:rPr lang="it-IT" sz="3500" b="1" dirty="0" err="1" smtClean="0">
                <a:solidFill>
                  <a:srgbClr val="FFFFFF"/>
                </a:solidFill>
                <a:latin typeface="Avenir Medium"/>
                <a:cs typeface="Avenir Medium"/>
              </a:rPr>
              <a:t>Equivalence</a:t>
            </a:r>
            <a:endParaRPr lang="it-IT" sz="3500" b="1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7700" y="2839720"/>
            <a:ext cx="73787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Il problema dei KPI</a:t>
            </a:r>
          </a:p>
          <a:p>
            <a:endParaRPr lang="it-IT" sz="2000" b="1" dirty="0">
              <a:solidFill>
                <a:srgbClr val="FFFFFF"/>
              </a:solidFill>
              <a:latin typeface="Avenir Medium"/>
              <a:cs typeface="Avenir Medium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Il problema dei KPO</a:t>
            </a:r>
          </a:p>
          <a:p>
            <a:endParaRPr lang="it-IT" sz="2000" b="1" dirty="0">
              <a:solidFill>
                <a:srgbClr val="FFFFFF"/>
              </a:solidFill>
              <a:latin typeface="Avenir Medium"/>
              <a:cs typeface="Avenir Medium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sz="2000" b="1" dirty="0" err="1" smtClean="0">
                <a:solidFill>
                  <a:srgbClr val="FFFFFF"/>
                </a:solidFill>
                <a:latin typeface="Avenir Medium"/>
                <a:cs typeface="Avenir Medium"/>
              </a:rPr>
              <a:t>EoI</a:t>
            </a: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 vs. </a:t>
            </a:r>
            <a:r>
              <a:rPr lang="it-IT" sz="2000" b="1" dirty="0" err="1" smtClean="0">
                <a:solidFill>
                  <a:srgbClr val="FFFFFF"/>
                </a:solidFill>
                <a:latin typeface="Avenir Medium"/>
                <a:cs typeface="Avenir Medium"/>
              </a:rPr>
              <a:t>EoO</a:t>
            </a: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: verso quale modello si dirigerà</a:t>
            </a:r>
          </a:p>
          <a:p>
            <a:r>
              <a:rPr lang="it-IT" sz="2000" b="1" dirty="0">
                <a:solidFill>
                  <a:srgbClr val="FFFFFF"/>
                </a:solidFill>
                <a:latin typeface="Avenir Medium"/>
                <a:cs typeface="Avenir Medium"/>
              </a:rPr>
              <a:t> </a:t>
            </a: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    la regolamentazione italiana?</a:t>
            </a:r>
          </a:p>
          <a:p>
            <a:endParaRPr lang="it-IT" dirty="0">
              <a:solidFill>
                <a:srgbClr val="FFFFFF"/>
              </a:solidFill>
              <a:latin typeface="Avenir Medium"/>
              <a:cs typeface="Avenir Medium"/>
            </a:endParaRPr>
          </a:p>
          <a:p>
            <a:endParaRPr lang="it-IT" dirty="0">
              <a:latin typeface="Avenir Medium"/>
              <a:cs typeface="Avenir Medium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313328" y="2052766"/>
            <a:ext cx="8119472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02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2015-02-13 alle 10.24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6275916" y="109836"/>
            <a:ext cx="2775119" cy="860286"/>
            <a:chOff x="3206750" y="1528002"/>
            <a:chExt cx="2775119" cy="860286"/>
          </a:xfrm>
        </p:grpSpPr>
        <p:sp>
          <p:nvSpPr>
            <p:cNvPr id="4" name="CasellaDiTesto 3"/>
            <p:cNvSpPr txBox="1"/>
            <p:nvPr/>
          </p:nvSpPr>
          <p:spPr>
            <a:xfrm>
              <a:off x="3217333" y="1528002"/>
              <a:ext cx="27059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>
                  <a:solidFill>
                    <a:srgbClr val="FFFFFF"/>
                  </a:solidFill>
                </a:rPr>
                <a:t>PARITÀ DI ACCESSO</a:t>
              </a:r>
              <a:endParaRPr lang="it-IT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206750" y="1911234"/>
              <a:ext cx="277511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25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Organo di Vigilanza</a:t>
              </a:r>
              <a:endParaRPr lang="it-IT" sz="25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" name="Connettore 1 6"/>
            <p:cNvCxnSpPr/>
            <p:nvPr/>
          </p:nvCxnSpPr>
          <p:spPr>
            <a:xfrm flipH="1">
              <a:off x="3280834" y="1974732"/>
              <a:ext cx="2621272" cy="1944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sellaDiTesto 7"/>
          <p:cNvSpPr txBox="1"/>
          <p:nvPr/>
        </p:nvSpPr>
        <p:spPr>
          <a:xfrm>
            <a:off x="-548631" y="1386396"/>
            <a:ext cx="89103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      Verso un nuovo modello di </a:t>
            </a:r>
            <a:r>
              <a:rPr lang="it-IT" sz="3500" b="1" dirty="0" err="1" smtClean="0">
                <a:solidFill>
                  <a:srgbClr val="FFFFFF"/>
                </a:solidFill>
                <a:latin typeface="Avenir Medium"/>
                <a:cs typeface="Avenir Medium"/>
              </a:rPr>
              <a:t>Equivalence</a:t>
            </a:r>
            <a:endParaRPr lang="it-IT" sz="3500" b="1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7700" y="2839720"/>
            <a:ext cx="73787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La necessità di un rafforzamento dell’attuale modello di </a:t>
            </a:r>
            <a:r>
              <a:rPr lang="it-IT" sz="2000" b="1" dirty="0" err="1" smtClean="0">
                <a:solidFill>
                  <a:srgbClr val="FFFFFF"/>
                </a:solidFill>
                <a:latin typeface="Avenir Medium"/>
                <a:cs typeface="Avenir Medium"/>
              </a:rPr>
              <a:t>Equivalence</a:t>
            </a:r>
            <a:endParaRPr lang="it-IT" sz="2000" b="1" dirty="0" smtClean="0">
              <a:solidFill>
                <a:srgbClr val="FFFFFF"/>
              </a:solidFill>
              <a:latin typeface="Avenir Medium"/>
              <a:cs typeface="Avenir Medium"/>
            </a:endParaRPr>
          </a:p>
          <a:p>
            <a:endParaRPr lang="it-IT" sz="2000" b="1" dirty="0">
              <a:solidFill>
                <a:srgbClr val="FFFFFF"/>
              </a:solidFill>
              <a:latin typeface="Avenir Medium"/>
              <a:cs typeface="Avenir Medium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Trasparenza dei processi di delivery e </a:t>
            </a:r>
            <a:r>
              <a:rPr lang="it-IT" sz="2000" b="1" dirty="0" err="1" smtClean="0">
                <a:solidFill>
                  <a:srgbClr val="FFFFFF"/>
                </a:solidFill>
                <a:latin typeface="Avenir Medium"/>
                <a:cs typeface="Avenir Medium"/>
              </a:rPr>
              <a:t>assurance</a:t>
            </a:r>
            <a:endParaRPr lang="it-IT" sz="2000" b="1" dirty="0" smtClean="0">
              <a:solidFill>
                <a:srgbClr val="FFFFFF"/>
              </a:solidFill>
              <a:latin typeface="Avenir Medium"/>
              <a:cs typeface="Avenir Medium"/>
            </a:endParaRPr>
          </a:p>
          <a:p>
            <a:endParaRPr lang="it-IT" sz="2000" b="1" dirty="0">
              <a:solidFill>
                <a:srgbClr val="FFFFFF"/>
              </a:solidFill>
              <a:latin typeface="Avenir Medium"/>
              <a:cs typeface="Avenir Medium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Le opportunità offerte dalla Delibera n. 42/15/CONS</a:t>
            </a:r>
          </a:p>
          <a:p>
            <a:endParaRPr lang="it-IT" dirty="0">
              <a:solidFill>
                <a:srgbClr val="FFFFFF"/>
              </a:solidFill>
              <a:latin typeface="Avenir Medium"/>
              <a:cs typeface="Avenir Medium"/>
            </a:endParaRPr>
          </a:p>
          <a:p>
            <a:endParaRPr lang="it-IT" dirty="0">
              <a:latin typeface="Avenir Medium"/>
              <a:cs typeface="Avenir Medium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313328" y="2052766"/>
            <a:ext cx="8119472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31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2015-02-13 alle 10.24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6275916" y="109836"/>
            <a:ext cx="2775119" cy="860286"/>
            <a:chOff x="3206750" y="1528002"/>
            <a:chExt cx="2775119" cy="860286"/>
          </a:xfrm>
        </p:grpSpPr>
        <p:sp>
          <p:nvSpPr>
            <p:cNvPr id="4" name="CasellaDiTesto 3"/>
            <p:cNvSpPr txBox="1"/>
            <p:nvPr/>
          </p:nvSpPr>
          <p:spPr>
            <a:xfrm>
              <a:off x="3217333" y="1528002"/>
              <a:ext cx="27059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>
                  <a:solidFill>
                    <a:srgbClr val="FFFFFF"/>
                  </a:solidFill>
                </a:rPr>
                <a:t>PARITÀ DI ACCESSO</a:t>
              </a:r>
              <a:endParaRPr lang="it-IT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206750" y="1911234"/>
              <a:ext cx="277511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25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Organo di Vigilanza</a:t>
              </a:r>
              <a:endParaRPr lang="it-IT" sz="25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" name="Connettore 1 6"/>
            <p:cNvCxnSpPr/>
            <p:nvPr/>
          </p:nvCxnSpPr>
          <p:spPr>
            <a:xfrm flipH="1">
              <a:off x="3280834" y="1974732"/>
              <a:ext cx="2621272" cy="1944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sellaDiTesto 7"/>
          <p:cNvSpPr txBox="1"/>
          <p:nvPr/>
        </p:nvSpPr>
        <p:spPr>
          <a:xfrm>
            <a:off x="313328" y="877930"/>
            <a:ext cx="643742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5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La parità di accesso</a:t>
            </a:r>
            <a:br>
              <a:rPr lang="it-IT" sz="3500" b="1" dirty="0" smtClean="0">
                <a:solidFill>
                  <a:srgbClr val="FFFFFF"/>
                </a:solidFill>
                <a:latin typeface="Avenir Medium"/>
                <a:cs typeface="Avenir Medium"/>
              </a:rPr>
            </a:br>
            <a:r>
              <a:rPr lang="it-IT" sz="35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nelle reti di nuova generazione</a:t>
            </a:r>
            <a:endParaRPr lang="it-IT" sz="3500" b="1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5780" y="3261360"/>
            <a:ext cx="7724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La rete </a:t>
            </a:r>
            <a:r>
              <a:rPr lang="it-IT" sz="2000" b="1" i="1" dirty="0" err="1" smtClean="0">
                <a:solidFill>
                  <a:srgbClr val="FFFFFF"/>
                </a:solidFill>
                <a:latin typeface="Avenir Medium"/>
                <a:cs typeface="Avenir Medium"/>
              </a:rPr>
              <a:t>legacy</a:t>
            </a: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 vs. le nuove reti NGAN</a:t>
            </a:r>
          </a:p>
          <a:p>
            <a:endParaRPr lang="it-IT" sz="2000" b="1" dirty="0" smtClean="0">
              <a:solidFill>
                <a:srgbClr val="FFFFFF"/>
              </a:solidFill>
              <a:latin typeface="Avenir Medium"/>
              <a:cs typeface="Avenir Medium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sz="2000" b="1" dirty="0">
                <a:solidFill>
                  <a:srgbClr val="FFFFFF"/>
                </a:solidFill>
                <a:latin typeface="Avenir Medium"/>
                <a:cs typeface="Avenir Medium"/>
              </a:rPr>
              <a:t> U</a:t>
            </a: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no sguardo all’estero</a:t>
            </a:r>
          </a:p>
          <a:p>
            <a:endParaRPr lang="it-IT" sz="2000" b="1" dirty="0">
              <a:solidFill>
                <a:srgbClr val="FFFFFF"/>
              </a:solidFill>
              <a:latin typeface="Avenir Medium"/>
              <a:cs typeface="Avenir Medium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La </a:t>
            </a:r>
            <a:r>
              <a:rPr lang="it-IT" sz="2000" b="1" dirty="0">
                <a:solidFill>
                  <a:srgbClr val="FFFFFF"/>
                </a:solidFill>
                <a:latin typeface="Avenir Medium"/>
                <a:cs typeface="Avenir Medium"/>
              </a:rPr>
              <a:t>competizione</a:t>
            </a: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 infrastrutturale e le nuove sfide </a:t>
            </a:r>
            <a:r>
              <a:rPr lang="it-IT" sz="2000" b="1" dirty="0" err="1" smtClean="0">
                <a:solidFill>
                  <a:srgbClr val="FFFFFF"/>
                </a:solidFill>
                <a:latin typeface="Avenir Medium"/>
                <a:cs typeface="Avenir Medium"/>
              </a:rPr>
              <a:t>regolatorie</a:t>
            </a:r>
            <a:r>
              <a:rPr lang="it-IT" sz="2000" b="1" dirty="0" smtClean="0">
                <a:solidFill>
                  <a:srgbClr val="FFFFFF"/>
                </a:solidFill>
                <a:latin typeface="Avenir Medium"/>
                <a:cs typeface="Avenir Medium"/>
              </a:rPr>
              <a:t>: quali scenari evolutivi?</a:t>
            </a:r>
            <a:endParaRPr lang="it-IT" sz="2000" dirty="0">
              <a:latin typeface="Avenir Medium"/>
              <a:cs typeface="Avenir Medium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313328" y="2052766"/>
            <a:ext cx="7459072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31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295</Words>
  <Application>Microsoft Macintosh PowerPoint</Application>
  <PresentationFormat>Presentazione su schermo (4:3)</PresentationFormat>
  <Paragraphs>75</Paragraphs>
  <Slides>10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LR</dc:creator>
  <cp:lastModifiedBy>alessandro alongi</cp:lastModifiedBy>
  <cp:revision>38</cp:revision>
  <dcterms:created xsi:type="dcterms:W3CDTF">2015-02-13T08:52:03Z</dcterms:created>
  <dcterms:modified xsi:type="dcterms:W3CDTF">2015-02-26T15:18:49Z</dcterms:modified>
</cp:coreProperties>
</file>