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9144000" cy="5143500" type="screen16x9"/>
  <p:notesSz cx="6797675" cy="9926638"/>
  <p:defaultTextStyle>
    <a:defPPr>
      <a:defRPr lang="it-IT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8901" autoAdjust="0"/>
  </p:normalViewPr>
  <p:slideViewPr>
    <p:cSldViewPr>
      <p:cViewPr>
        <p:scale>
          <a:sx n="68" d="100"/>
          <a:sy n="68" d="100"/>
        </p:scale>
        <p:origin x="-605" y="-36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335CD-68F8-4C0C-BDF6-FC3FEBDEABE0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83E16-9623-4248-B504-0B75E2578F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48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ith Black Sign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 userDrawn="1"/>
        </p:nvSpPr>
        <p:spPr>
          <a:xfrm>
            <a:off x="251521" y="4471722"/>
            <a:ext cx="5328591" cy="653620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900"/>
              </a:lnSpc>
              <a:spcBef>
                <a:spcPts val="600"/>
              </a:spcBef>
              <a:buNone/>
            </a:pP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Annamaria Di Ruscio  </a:t>
            </a:r>
          </a:p>
          <a:p>
            <a:pPr marL="0" indent="0">
              <a:lnSpc>
                <a:spcPts val="1900"/>
              </a:lnSpc>
              <a:spcBef>
                <a:spcPts val="600"/>
              </a:spcBef>
              <a:buNone/>
            </a:pPr>
            <a:r>
              <a:rPr lang="it-IT" sz="1800" b="0" i="1" dirty="0" smtClean="0">
                <a:solidFill>
                  <a:schemeClr val="accent1">
                    <a:lumMod val="75000"/>
                  </a:schemeClr>
                </a:solidFill>
              </a:rPr>
              <a:t>Amministratore Delegato  -</a:t>
            </a:r>
            <a:r>
              <a:rPr lang="it-IT" sz="1800" b="0" i="1" baseline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800" b="0" i="1" dirty="0" err="1" smtClean="0">
                <a:solidFill>
                  <a:schemeClr val="accent1">
                    <a:lumMod val="75000"/>
                  </a:schemeClr>
                </a:solidFill>
              </a:rPr>
              <a:t>NetConsulting</a:t>
            </a:r>
            <a:r>
              <a:rPr lang="it-IT" sz="1800" b="0" i="1" dirty="0" smtClean="0">
                <a:solidFill>
                  <a:schemeClr val="accent1">
                    <a:lumMod val="75000"/>
                  </a:schemeClr>
                </a:solidFill>
              </a:rPr>
              <a:t> cube</a:t>
            </a:r>
          </a:p>
        </p:txBody>
      </p:sp>
      <p:grpSp>
        <p:nvGrpSpPr>
          <p:cNvPr id="5" name="Gruppo 4"/>
          <p:cNvGrpSpPr/>
          <p:nvPr userDrawn="1"/>
        </p:nvGrpSpPr>
        <p:grpSpPr>
          <a:xfrm>
            <a:off x="180597" y="3795886"/>
            <a:ext cx="8783891" cy="576064"/>
            <a:chOff x="180597" y="260648"/>
            <a:chExt cx="9505055" cy="576064"/>
          </a:xfrm>
        </p:grpSpPr>
        <p:cxnSp>
          <p:nvCxnSpPr>
            <p:cNvPr id="6" name="Connettore 1 5"/>
            <p:cNvCxnSpPr/>
            <p:nvPr userDrawn="1"/>
          </p:nvCxnSpPr>
          <p:spPr>
            <a:xfrm flipH="1">
              <a:off x="180597" y="836712"/>
              <a:ext cx="95050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1 6"/>
            <p:cNvCxnSpPr/>
            <p:nvPr userDrawn="1"/>
          </p:nvCxnSpPr>
          <p:spPr bwMode="auto">
            <a:xfrm flipH="1" flipV="1">
              <a:off x="180597" y="260648"/>
              <a:ext cx="0" cy="576064"/>
            </a:xfrm>
            <a:prstGeom prst="line">
              <a:avLst/>
            </a:prstGeom>
            <a:ln>
              <a:tailEnd type="oval"/>
            </a:ln>
            <a:ex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2" descr="R:\NETCUBE\ADMIN\logo\definitivo\Net Consulting 3 esecutiv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39902"/>
            <a:ext cx="2124464" cy="99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 userDrawn="1"/>
        </p:nvSpPr>
        <p:spPr>
          <a:xfrm>
            <a:off x="244698" y="3941214"/>
            <a:ext cx="6210417" cy="369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 defTabSz="914400" rtl="0" eaLnBrk="1" latinLnBrk="0" hangingPunct="1">
              <a:lnSpc>
                <a:spcPts val="19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t-IT" sz="2800" b="1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Come far ripartire l'Italia?</a:t>
            </a:r>
            <a:endParaRPr lang="it-IT" sz="2800" b="1" kern="120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9" r="58022" b="68284"/>
          <a:stretch/>
        </p:blipFill>
        <p:spPr bwMode="auto">
          <a:xfrm>
            <a:off x="298005" y="1491630"/>
            <a:ext cx="356328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814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48" indent="0">
              <a:buNone/>
              <a:defRPr sz="2800"/>
            </a:lvl2pPr>
            <a:lvl3pPr marL="914296" indent="0">
              <a:buNone/>
              <a:defRPr sz="2400"/>
            </a:lvl3pPr>
            <a:lvl4pPr marL="1371444" indent="0">
              <a:buNone/>
              <a:defRPr sz="2000"/>
            </a:lvl4pPr>
            <a:lvl5pPr marL="1828592" indent="0">
              <a:buNone/>
              <a:defRPr sz="2000"/>
            </a:lvl5pPr>
            <a:lvl6pPr marL="2285740" indent="0">
              <a:buNone/>
              <a:defRPr sz="2000"/>
            </a:lvl6pPr>
            <a:lvl7pPr marL="2742888" indent="0">
              <a:buNone/>
              <a:defRPr sz="2000"/>
            </a:lvl7pPr>
            <a:lvl8pPr marL="3200036" indent="0">
              <a:buNone/>
              <a:defRPr sz="2000"/>
            </a:lvl8pPr>
            <a:lvl9pPr marL="3657184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48" indent="0">
              <a:buNone/>
              <a:defRPr sz="1200"/>
            </a:lvl2pPr>
            <a:lvl3pPr marL="914296" indent="0">
              <a:buNone/>
              <a:defRPr sz="1000"/>
            </a:lvl3pPr>
            <a:lvl4pPr marL="1371444" indent="0">
              <a:buNone/>
              <a:defRPr sz="900"/>
            </a:lvl4pPr>
            <a:lvl5pPr marL="1828592" indent="0">
              <a:buNone/>
              <a:defRPr sz="900"/>
            </a:lvl5pPr>
            <a:lvl6pPr marL="2285740" indent="0">
              <a:buNone/>
              <a:defRPr sz="900"/>
            </a:lvl6pPr>
            <a:lvl7pPr marL="2742888" indent="0">
              <a:buNone/>
              <a:defRPr sz="900"/>
            </a:lvl7pPr>
            <a:lvl8pPr marL="3200036" indent="0">
              <a:buNone/>
              <a:defRPr sz="900"/>
            </a:lvl8pPr>
            <a:lvl9pPr marL="3657184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19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877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71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9" r="58022" b="68284"/>
          <a:stretch/>
        </p:blipFill>
        <p:spPr bwMode="auto">
          <a:xfrm>
            <a:off x="298005" y="1491630"/>
            <a:ext cx="356328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947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30" tIns="45715" rIns="91430" bIns="45715" rtlCol="0" anchor="ctr">
            <a:noAutofit/>
          </a:bodyPr>
          <a:lstStyle>
            <a:lvl1pPr>
              <a:defRPr lang="it-IT"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60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94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 lIns="91430" tIns="45715" rIns="91430" bIns="45715" rtlCol="0" anchor="ctr">
            <a:noAutofit/>
          </a:bodyPr>
          <a:lstStyle>
            <a:lvl1pPr>
              <a:defRPr lang="it-IT"/>
            </a:lvl1pPr>
          </a:lstStyle>
          <a:p>
            <a:pPr lvl="0"/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5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8" indent="0">
              <a:buNone/>
              <a:defRPr sz="2000" b="1"/>
            </a:lvl2pPr>
            <a:lvl3pPr marL="914296" indent="0">
              <a:buNone/>
              <a:defRPr sz="1800" b="1"/>
            </a:lvl3pPr>
            <a:lvl4pPr marL="1371444" indent="0">
              <a:buNone/>
              <a:defRPr sz="1600" b="1"/>
            </a:lvl4pPr>
            <a:lvl5pPr marL="1828592" indent="0">
              <a:buNone/>
              <a:defRPr sz="1600" b="1"/>
            </a:lvl5pPr>
            <a:lvl6pPr marL="2285740" indent="0">
              <a:buNone/>
              <a:defRPr sz="1600" b="1"/>
            </a:lvl6pPr>
            <a:lvl7pPr marL="2742888" indent="0">
              <a:buNone/>
              <a:defRPr sz="1600" b="1"/>
            </a:lvl7pPr>
            <a:lvl8pPr marL="3200036" indent="0">
              <a:buNone/>
              <a:defRPr sz="1600" b="1"/>
            </a:lvl8pPr>
            <a:lvl9pPr marL="3657184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8" indent="0">
              <a:buNone/>
              <a:defRPr sz="2000" b="1"/>
            </a:lvl2pPr>
            <a:lvl3pPr marL="914296" indent="0">
              <a:buNone/>
              <a:defRPr sz="1800" b="1"/>
            </a:lvl3pPr>
            <a:lvl4pPr marL="1371444" indent="0">
              <a:buNone/>
              <a:defRPr sz="1600" b="1"/>
            </a:lvl4pPr>
            <a:lvl5pPr marL="1828592" indent="0">
              <a:buNone/>
              <a:defRPr sz="1600" b="1"/>
            </a:lvl5pPr>
            <a:lvl6pPr marL="2285740" indent="0">
              <a:buNone/>
              <a:defRPr sz="1600" b="1"/>
            </a:lvl6pPr>
            <a:lvl7pPr marL="2742888" indent="0">
              <a:buNone/>
              <a:defRPr sz="1600" b="1"/>
            </a:lvl7pPr>
            <a:lvl8pPr marL="3200036" indent="0">
              <a:buNone/>
              <a:defRPr sz="1600" b="1"/>
            </a:lvl8pPr>
            <a:lvl9pPr marL="3657184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65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64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88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48" indent="0">
              <a:buNone/>
              <a:defRPr sz="1200"/>
            </a:lvl2pPr>
            <a:lvl3pPr marL="914296" indent="0">
              <a:buNone/>
              <a:defRPr sz="1000"/>
            </a:lvl3pPr>
            <a:lvl4pPr marL="1371444" indent="0">
              <a:buNone/>
              <a:defRPr sz="900"/>
            </a:lvl4pPr>
            <a:lvl5pPr marL="1828592" indent="0">
              <a:buNone/>
              <a:defRPr sz="900"/>
            </a:lvl5pPr>
            <a:lvl6pPr marL="2285740" indent="0">
              <a:buNone/>
              <a:defRPr sz="900"/>
            </a:lvl6pPr>
            <a:lvl7pPr marL="2742888" indent="0">
              <a:buNone/>
              <a:defRPr sz="900"/>
            </a:lvl7pPr>
            <a:lvl8pPr marL="3200036" indent="0">
              <a:buNone/>
              <a:defRPr sz="900"/>
            </a:lvl8pPr>
            <a:lvl9pPr marL="3657184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7A639D3B-113C-4C5B-A11B-3BC05CB833A1}" type="datetimeFigureOut">
              <a:rPr lang="it-IT" smtClean="0"/>
              <a:t>23/06/2015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EE42D32F-831A-4CFC-882F-5CC87200BD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06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1556"/>
          </a:xfrm>
          <a:prstGeom prst="rect">
            <a:avLst/>
          </a:prstGeom>
        </p:spPr>
        <p:txBody>
          <a:bodyPr vert="horz" lIns="91430" tIns="45715" rIns="91430" bIns="45715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15567"/>
            <a:ext cx="8229600" cy="339447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166706" y="4795712"/>
            <a:ext cx="8773897" cy="270030"/>
            <a:chOff x="200472" y="6021288"/>
            <a:chExt cx="9505056" cy="360040"/>
          </a:xfrm>
        </p:grpSpPr>
        <p:cxnSp>
          <p:nvCxnSpPr>
            <p:cNvPr id="8" name="Connettore 1 7"/>
            <p:cNvCxnSpPr/>
            <p:nvPr userDrawn="1"/>
          </p:nvCxnSpPr>
          <p:spPr>
            <a:xfrm>
              <a:off x="200472" y="6381328"/>
              <a:ext cx="95050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1 8"/>
            <p:cNvCxnSpPr/>
            <p:nvPr userDrawn="1"/>
          </p:nvCxnSpPr>
          <p:spPr bwMode="auto">
            <a:xfrm flipV="1">
              <a:off x="9705528" y="6021288"/>
              <a:ext cx="0" cy="360040"/>
            </a:xfrm>
            <a:prstGeom prst="line">
              <a:avLst/>
            </a:prstGeom>
            <a:ln>
              <a:tailEnd type="oval"/>
            </a:ln>
            <a:ex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4587974"/>
            <a:ext cx="1055103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Tabella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621593"/>
              </p:ext>
            </p:extLst>
          </p:nvPr>
        </p:nvGraphicFramePr>
        <p:xfrm>
          <a:off x="96078" y="4639566"/>
          <a:ext cx="8844524" cy="444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37646"/>
                <a:gridCol w="1395847"/>
                <a:gridCol w="1311031"/>
              </a:tblGrid>
              <a:tr h="444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IT come Italia – </a:t>
                      </a:r>
                      <a:r>
                        <a:rPr lang="it-IT" sz="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Eustema</a:t>
                      </a:r>
                      <a:r>
                        <a:rPr lang="it-IT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it-IT" sz="8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Day</a:t>
                      </a:r>
                      <a:r>
                        <a:rPr lang="it-IT" sz="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 2015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it-IT" sz="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24 </a:t>
                      </a:r>
                      <a:r>
                        <a:rPr lang="it-IT" sz="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giugno 2015</a:t>
                      </a:r>
                      <a:endParaRPr lang="it-IT" sz="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31" marR="33231" marT="0" marB="0" anchor="ctr"/>
                </a:tc>
                <a:tc>
                  <a:txBody>
                    <a:bodyPr/>
                    <a:lstStyle/>
                    <a:p>
                      <a:pPr marL="4460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3231" marR="33231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3231" marR="3323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39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just" defTabSz="914296" rtl="0" eaLnBrk="1" latinLnBrk="0" hangingPunct="1">
        <a:lnSpc>
          <a:spcPts val="28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1" indent="-342861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5" indent="-285717" algn="l" defTabSz="914296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70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8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66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286839" y="1"/>
            <a:ext cx="6857161" cy="7372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563888" y="205978"/>
            <a:ext cx="4762872" cy="421556"/>
          </a:xfrm>
        </p:spPr>
        <p:txBody>
          <a:bodyPr/>
          <a:lstStyle/>
          <a:p>
            <a:r>
              <a:rPr lang="it-IT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Come far ripartire l’Italia?</a:t>
            </a:r>
            <a:endParaRPr lang="it-IT" sz="3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277797" cy="73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uppo 3"/>
          <p:cNvGrpSpPr/>
          <p:nvPr/>
        </p:nvGrpSpPr>
        <p:grpSpPr>
          <a:xfrm>
            <a:off x="78568" y="843558"/>
            <a:ext cx="3805051" cy="1984363"/>
            <a:chOff x="78568" y="843558"/>
            <a:chExt cx="3805051" cy="1984363"/>
          </a:xfrm>
        </p:grpSpPr>
        <p:sp>
          <p:nvSpPr>
            <p:cNvPr id="77" name="Rettangolo 76"/>
            <p:cNvSpPr/>
            <p:nvPr/>
          </p:nvSpPr>
          <p:spPr>
            <a:xfrm>
              <a:off x="78568" y="856763"/>
              <a:ext cx="3805051" cy="1883623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708" y="1423994"/>
              <a:ext cx="1016669" cy="1016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2828" y="1585124"/>
              <a:ext cx="927547" cy="855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CasellaDiTesto 5"/>
            <p:cNvSpPr txBox="1"/>
            <p:nvPr/>
          </p:nvSpPr>
          <p:spPr>
            <a:xfrm>
              <a:off x="412954" y="2475347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chemeClr val="tx2">
                      <a:lumMod val="50000"/>
                    </a:schemeClr>
                  </a:solidFill>
                </a:rPr>
                <a:t>2011</a:t>
              </a:r>
              <a:endParaRPr lang="it-IT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1467866" y="2489367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chemeClr val="tx2">
                      <a:lumMod val="50000"/>
                    </a:schemeClr>
                  </a:solidFill>
                </a:rPr>
                <a:t>2014</a:t>
              </a:r>
              <a:endParaRPr lang="it-IT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683568" y="843558"/>
              <a:ext cx="27363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chemeClr val="accent3">
                      <a:lumMod val="50000"/>
                    </a:schemeClr>
                  </a:solidFill>
                </a:rPr>
                <a:t>Global Digital Market – </a:t>
              </a:r>
            </a:p>
            <a:p>
              <a:pPr algn="ctr"/>
              <a:r>
                <a:rPr lang="it-IT" sz="1200" b="1" dirty="0" smtClean="0">
                  <a:solidFill>
                    <a:schemeClr val="accent3">
                      <a:lumMod val="50000"/>
                    </a:schemeClr>
                  </a:solidFill>
                </a:rPr>
                <a:t>Spesa complessiva in Mln di euro</a:t>
              </a:r>
              <a:endParaRPr lang="it-IT" sz="12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395536" y="1850083"/>
              <a:ext cx="10886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chemeClr val="bg1"/>
                  </a:solidFill>
                </a:rPr>
                <a:t>69.400</a:t>
              </a:r>
              <a:endParaRPr lang="it-IT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1432111" y="1932327"/>
              <a:ext cx="10886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chemeClr val="bg1"/>
                  </a:solidFill>
                </a:rPr>
                <a:t>64.234</a:t>
              </a:r>
              <a:endParaRPr lang="it-IT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Freccia a destra 7"/>
            <p:cNvSpPr/>
            <p:nvPr/>
          </p:nvSpPr>
          <p:spPr>
            <a:xfrm>
              <a:off x="2411760" y="1928493"/>
              <a:ext cx="250860" cy="231476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5920" y="1930036"/>
              <a:ext cx="705150" cy="705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CasellaDiTesto 17"/>
            <p:cNvSpPr txBox="1"/>
            <p:nvPr/>
          </p:nvSpPr>
          <p:spPr>
            <a:xfrm>
              <a:off x="2612384" y="1350082"/>
              <a:ext cx="11849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 b="1" dirty="0" smtClean="0">
                  <a:solidFill>
                    <a:srgbClr val="C00000"/>
                  </a:solidFill>
                </a:rPr>
                <a:t>5,1 </a:t>
              </a:r>
              <a:r>
                <a:rPr lang="it-IT" sz="1200" b="1" dirty="0" err="1" smtClean="0">
                  <a:solidFill>
                    <a:srgbClr val="C00000"/>
                  </a:solidFill>
                </a:rPr>
                <a:t>Mld</a:t>
              </a:r>
              <a:r>
                <a:rPr lang="it-IT" sz="1200" b="1" dirty="0" smtClean="0">
                  <a:solidFill>
                    <a:srgbClr val="C00000"/>
                  </a:solidFill>
                </a:rPr>
                <a:t> di</a:t>
              </a:r>
            </a:p>
            <a:p>
              <a:pPr algn="ctr"/>
              <a:r>
                <a:rPr lang="it-IT" sz="1200" b="1" dirty="0" smtClean="0">
                  <a:solidFill>
                    <a:srgbClr val="C00000"/>
                  </a:solidFill>
                </a:rPr>
                <a:t>Euro persi in 3 anni</a:t>
              </a:r>
              <a:endParaRPr lang="it-IT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Rettangolo arrotondato 8"/>
            <p:cNvSpPr/>
            <p:nvPr/>
          </p:nvSpPr>
          <p:spPr>
            <a:xfrm>
              <a:off x="2687571" y="1325906"/>
              <a:ext cx="1016669" cy="1326698"/>
            </a:xfrm>
            <a:prstGeom prst="round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</p:grpSp>
      <p:sp>
        <p:nvSpPr>
          <p:cNvPr id="32" name="CasellaDiTesto 31"/>
          <p:cNvSpPr txBox="1"/>
          <p:nvPr/>
        </p:nvSpPr>
        <p:spPr>
          <a:xfrm>
            <a:off x="3923928" y="1033518"/>
            <a:ext cx="1206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2014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5130646" y="862114"/>
            <a:ext cx="3761834" cy="1853652"/>
            <a:chOff x="5130646" y="862114"/>
            <a:chExt cx="3761834" cy="1853652"/>
          </a:xfrm>
        </p:grpSpPr>
        <p:sp>
          <p:nvSpPr>
            <p:cNvPr id="59" name="Rettangolo 58"/>
            <p:cNvSpPr/>
            <p:nvPr/>
          </p:nvSpPr>
          <p:spPr>
            <a:xfrm>
              <a:off x="5130646" y="862114"/>
              <a:ext cx="3761834" cy="1853652"/>
            </a:xfrm>
            <a:prstGeom prst="rect">
              <a:avLst/>
            </a:prstGeom>
            <a:no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8104" y="1823380"/>
              <a:ext cx="880330" cy="880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CasellaDiTesto 20"/>
            <p:cNvSpPr txBox="1"/>
            <p:nvPr/>
          </p:nvSpPr>
          <p:spPr>
            <a:xfrm>
              <a:off x="5194634" y="1275606"/>
              <a:ext cx="15841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104.000 </a:t>
              </a:r>
            </a:p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imprese </a:t>
              </a:r>
            </a:p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fallite</a:t>
              </a:r>
              <a:endParaRPr lang="it-IT" sz="14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pic>
          <p:nvPicPr>
            <p:cNvPr id="25" name="Picture 6"/>
            <p:cNvPicPr>
              <a:picLocks noChangeAspect="1" noChangeArrowheads="1"/>
            </p:cNvPicPr>
            <p:nvPr/>
          </p:nvPicPr>
          <p:blipFill>
            <a:blip r:embed="rId5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4887" y="1826899"/>
              <a:ext cx="870311" cy="870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5116" y="1895486"/>
              <a:ext cx="917430" cy="678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CasellaDiTesto 23"/>
            <p:cNvSpPr txBox="1"/>
            <p:nvPr/>
          </p:nvSpPr>
          <p:spPr>
            <a:xfrm>
              <a:off x="6146282" y="1275779"/>
              <a:ext cx="15841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275.000 </a:t>
              </a:r>
            </a:p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nuove </a:t>
              </a:r>
            </a:p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imprese</a:t>
              </a:r>
              <a:endParaRPr lang="it-IT" sz="14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7215357" y="1275779"/>
              <a:ext cx="15841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1.256 </a:t>
              </a:r>
            </a:p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start up </a:t>
              </a:r>
            </a:p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innovative</a:t>
              </a:r>
              <a:endParaRPr lang="it-IT" sz="14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5570218" y="996456"/>
              <a:ext cx="27363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Le dinamiche delle imprese</a:t>
              </a:r>
              <a:endParaRPr lang="it-IT" sz="12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55" name="CasellaDiTesto 54"/>
          <p:cNvSpPr txBox="1"/>
          <p:nvPr/>
        </p:nvSpPr>
        <p:spPr>
          <a:xfrm>
            <a:off x="3923928" y="4800478"/>
            <a:ext cx="47342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>
                <a:solidFill>
                  <a:schemeClr val="tx2">
                    <a:lumMod val="50000"/>
                  </a:schemeClr>
                </a:solidFill>
              </a:rPr>
              <a:t>Fonte: dati </a:t>
            </a:r>
            <a:r>
              <a:rPr lang="it-IT" sz="900" dirty="0" err="1" smtClean="0">
                <a:solidFill>
                  <a:schemeClr val="tx2">
                    <a:lumMod val="50000"/>
                  </a:schemeClr>
                </a:solidFill>
              </a:rPr>
              <a:t>NetConsulting</a:t>
            </a:r>
            <a:r>
              <a:rPr lang="it-IT" sz="900" dirty="0" smtClean="0">
                <a:solidFill>
                  <a:schemeClr val="tx2">
                    <a:lumMod val="50000"/>
                  </a:schemeClr>
                </a:solidFill>
              </a:rPr>
              <a:t> cube 2014  ed elaborazioni su fonti varie</a:t>
            </a:r>
            <a:endParaRPr lang="it-IT" sz="9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514" y="1673247"/>
            <a:ext cx="1945905" cy="2174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" name="Gruppo 21"/>
          <p:cNvGrpSpPr/>
          <p:nvPr/>
        </p:nvGrpSpPr>
        <p:grpSpPr>
          <a:xfrm>
            <a:off x="2667535" y="3515188"/>
            <a:ext cx="2264505" cy="1263549"/>
            <a:chOff x="2667535" y="3515188"/>
            <a:chExt cx="2264505" cy="1263549"/>
          </a:xfrm>
        </p:grpSpPr>
        <p:sp>
          <p:nvSpPr>
            <p:cNvPr id="78" name="Rettangolo 77"/>
            <p:cNvSpPr/>
            <p:nvPr/>
          </p:nvSpPr>
          <p:spPr>
            <a:xfrm>
              <a:off x="2667535" y="3515188"/>
              <a:ext cx="2232248" cy="1263549"/>
            </a:xfrm>
            <a:prstGeom prst="rect">
              <a:avLst/>
            </a:prstGeom>
            <a:noFill/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5589" y="3901530"/>
              <a:ext cx="339056" cy="339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CasellaDiTesto 59"/>
            <p:cNvSpPr txBox="1"/>
            <p:nvPr/>
          </p:nvSpPr>
          <p:spPr>
            <a:xfrm>
              <a:off x="2772809" y="3550772"/>
              <a:ext cx="215923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 smtClean="0">
                  <a:solidFill>
                    <a:schemeClr val="accent5">
                      <a:lumMod val="50000"/>
                    </a:schemeClr>
                  </a:solidFill>
                </a:rPr>
                <a:t>Tariffe professionali ICT</a:t>
              </a:r>
              <a:endParaRPr lang="it-IT" sz="16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61" name="CasellaDiTesto 60"/>
            <p:cNvSpPr txBox="1"/>
            <p:nvPr/>
          </p:nvSpPr>
          <p:spPr>
            <a:xfrm>
              <a:off x="2699792" y="4347850"/>
              <a:ext cx="10192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Tariffa media /team mix</a:t>
              </a:r>
              <a:endParaRPr lang="it-IT" sz="11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9808" y="3870361"/>
              <a:ext cx="370225" cy="37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" name="CasellaDiTesto 84"/>
            <p:cNvSpPr txBox="1"/>
            <p:nvPr/>
          </p:nvSpPr>
          <p:spPr>
            <a:xfrm>
              <a:off x="3563888" y="3907788"/>
              <a:ext cx="10192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310 €/gg</a:t>
              </a:r>
              <a:endParaRPr lang="it-IT" sz="14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6" name="CasellaDiTesto 85"/>
            <p:cNvSpPr txBox="1"/>
            <p:nvPr/>
          </p:nvSpPr>
          <p:spPr>
            <a:xfrm>
              <a:off x="3590015" y="4435360"/>
              <a:ext cx="10192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520 €/gg</a:t>
              </a:r>
              <a:endParaRPr lang="it-IT" sz="14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358" y="4371950"/>
              <a:ext cx="332807" cy="33280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800" y="3834466"/>
              <a:ext cx="423490" cy="423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" name="Gruppo 19"/>
          <p:cNvGrpSpPr/>
          <p:nvPr/>
        </p:nvGrpSpPr>
        <p:grpSpPr>
          <a:xfrm>
            <a:off x="-180528" y="2787774"/>
            <a:ext cx="3178778" cy="1755642"/>
            <a:chOff x="-180528" y="2787774"/>
            <a:chExt cx="3178778" cy="1755642"/>
          </a:xfrm>
        </p:grpSpPr>
        <p:sp>
          <p:nvSpPr>
            <p:cNvPr id="76" name="Rettangolo 75"/>
            <p:cNvSpPr/>
            <p:nvPr/>
          </p:nvSpPr>
          <p:spPr>
            <a:xfrm>
              <a:off x="90088" y="2805120"/>
              <a:ext cx="2522296" cy="1738296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CasellaDiTesto 64"/>
            <p:cNvSpPr txBox="1"/>
            <p:nvPr/>
          </p:nvSpPr>
          <p:spPr>
            <a:xfrm>
              <a:off x="-180528" y="3651870"/>
              <a:ext cx="15841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err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Cloud</a:t>
              </a:r>
              <a:endParaRPr lang="it-IT" sz="1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algn="ctr"/>
              <a:r>
                <a: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+37,4%</a:t>
              </a:r>
              <a:endParaRPr lang="it-IT" sz="14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grpSp>
          <p:nvGrpSpPr>
            <p:cNvPr id="57" name="Gruppo 56"/>
            <p:cNvGrpSpPr/>
            <p:nvPr/>
          </p:nvGrpSpPr>
          <p:grpSpPr>
            <a:xfrm>
              <a:off x="35496" y="2787774"/>
              <a:ext cx="2962754" cy="1387316"/>
              <a:chOff x="5713702" y="987574"/>
              <a:chExt cx="2962754" cy="1387316"/>
            </a:xfrm>
          </p:grpSpPr>
          <p:pic>
            <p:nvPicPr>
              <p:cNvPr id="1034" name="Picture 10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76714" y="1347614"/>
                <a:ext cx="539502" cy="539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CasellaDiTesto 63"/>
              <p:cNvSpPr txBox="1"/>
              <p:nvPr/>
            </p:nvSpPr>
            <p:spPr>
              <a:xfrm>
                <a:off x="5713702" y="987574"/>
                <a:ext cx="273630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Driver del Mercato Digitale</a:t>
                </a:r>
                <a:endParaRPr lang="it-IT" sz="1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6" name="CasellaDiTesto 65"/>
              <p:cNvSpPr txBox="1"/>
              <p:nvPr/>
            </p:nvSpPr>
            <p:spPr>
              <a:xfrm>
                <a:off x="6300192" y="1851670"/>
                <a:ext cx="158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 b="1" dirty="0" err="1" smtClean="0">
                    <a:solidFill>
                      <a:schemeClr val="tx2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Mobility</a:t>
                </a:r>
                <a:endPara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pPr algn="ctr"/>
                <a:r>
                  <a:rPr lang="it-IT" sz="1400" b="1" dirty="0" smtClean="0">
                    <a:solidFill>
                      <a:schemeClr val="tx2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+11,9%</a:t>
                </a:r>
                <a:endParaRPr lang="it-IT" sz="1400" b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sp>
            <p:nvSpPr>
              <p:cNvPr id="67" name="CasellaDiTesto 66"/>
              <p:cNvSpPr txBox="1"/>
              <p:nvPr/>
            </p:nvSpPr>
            <p:spPr>
              <a:xfrm>
                <a:off x="7092280" y="1851670"/>
                <a:ext cx="158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 b="1" dirty="0" err="1" smtClean="0">
                    <a:solidFill>
                      <a:schemeClr val="tx2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IoT</a:t>
                </a:r>
                <a:endParaRPr lang="it-IT" sz="1400" b="1" dirty="0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pPr algn="ctr"/>
                <a:r>
                  <a:rPr lang="it-IT" sz="1400" b="1" dirty="0" smtClean="0">
                    <a:solidFill>
                      <a:schemeClr val="tx2">
                        <a:lumMod val="5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+14,5%</a:t>
                </a:r>
                <a:endParaRPr lang="it-IT" sz="1400" b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pic>
            <p:nvPicPr>
              <p:cNvPr id="1035" name="Picture 11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01130" y="1347614"/>
                <a:ext cx="501954" cy="451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8070" y="1347614"/>
                <a:ext cx="512596" cy="512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2" name="CasellaDiTesto 61"/>
            <p:cNvSpPr txBox="1"/>
            <p:nvPr/>
          </p:nvSpPr>
          <p:spPr>
            <a:xfrm>
              <a:off x="179512" y="4190771"/>
              <a:ext cx="2364112" cy="307777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Totale Mercato GDM: - 2,1 %</a:t>
              </a:r>
              <a:endParaRPr lang="it-IT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6" name="Gruppo 15"/>
          <p:cNvGrpSpPr/>
          <p:nvPr/>
        </p:nvGrpSpPr>
        <p:grpSpPr>
          <a:xfrm>
            <a:off x="5130646" y="2787774"/>
            <a:ext cx="3812903" cy="1775519"/>
            <a:chOff x="5130646" y="2787774"/>
            <a:chExt cx="3812903" cy="1775519"/>
          </a:xfrm>
        </p:grpSpPr>
        <p:sp>
          <p:nvSpPr>
            <p:cNvPr id="75" name="Rettangolo 74"/>
            <p:cNvSpPr/>
            <p:nvPr/>
          </p:nvSpPr>
          <p:spPr>
            <a:xfrm>
              <a:off x="5130646" y="2787774"/>
              <a:ext cx="3812903" cy="1775519"/>
            </a:xfrm>
            <a:prstGeom prst="rect">
              <a:avLst/>
            </a:prstGeom>
            <a:noFill/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6" name="Gruppo 55"/>
            <p:cNvGrpSpPr/>
            <p:nvPr/>
          </p:nvGrpSpPr>
          <p:grpSpPr>
            <a:xfrm>
              <a:off x="5364088" y="2859782"/>
              <a:ext cx="3579461" cy="1564422"/>
              <a:chOff x="251520" y="2931790"/>
              <a:chExt cx="3579461" cy="1564422"/>
            </a:xfrm>
          </p:grpSpPr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15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3507854"/>
                <a:ext cx="639756" cy="639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3363838"/>
                <a:ext cx="810304" cy="810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" name="CasellaDiTesto 41"/>
              <p:cNvSpPr txBox="1"/>
              <p:nvPr/>
            </p:nvSpPr>
            <p:spPr>
              <a:xfrm>
                <a:off x="611560" y="2931790"/>
                <a:ext cx="273630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Il Mercato Digitale della PA*</a:t>
                </a:r>
                <a:endParaRPr lang="it-IT" sz="12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" name="CasellaDiTesto 43"/>
              <p:cNvSpPr txBox="1"/>
              <p:nvPr/>
            </p:nvSpPr>
            <p:spPr>
              <a:xfrm>
                <a:off x="971600" y="4155926"/>
                <a:ext cx="10081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2011</a:t>
                </a:r>
                <a:endParaRPr lang="it-IT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>
              <a:blip r:embed="rId16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6228" y="3507854"/>
                <a:ext cx="686056" cy="686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" name="CasellaDiTesto 45"/>
              <p:cNvSpPr txBox="1"/>
              <p:nvPr/>
            </p:nvSpPr>
            <p:spPr>
              <a:xfrm>
                <a:off x="1993812" y="4157658"/>
                <a:ext cx="10081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6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2014</a:t>
                </a:r>
                <a:endParaRPr lang="it-IT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7" name="CasellaDiTesto 46"/>
              <p:cNvSpPr txBox="1"/>
              <p:nvPr/>
            </p:nvSpPr>
            <p:spPr>
              <a:xfrm>
                <a:off x="922061" y="3651870"/>
                <a:ext cx="10886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3.695</a:t>
                </a:r>
                <a:endParaRPr lang="it-IT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8" name="CasellaDiTesto 47"/>
              <p:cNvSpPr txBox="1"/>
              <p:nvPr/>
            </p:nvSpPr>
            <p:spPr>
              <a:xfrm>
                <a:off x="1945028" y="3723878"/>
                <a:ext cx="10886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3.138</a:t>
                </a:r>
                <a:endParaRPr lang="it-IT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Rettangolo 26"/>
              <p:cNvSpPr/>
              <p:nvPr/>
            </p:nvSpPr>
            <p:spPr>
              <a:xfrm>
                <a:off x="1539141" y="3219822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5,8%</a:t>
                </a:r>
                <a:endParaRPr lang="it-IT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1" name="Rettangolo 50"/>
              <p:cNvSpPr/>
              <p:nvPr/>
            </p:nvSpPr>
            <p:spPr>
              <a:xfrm>
                <a:off x="2683645" y="3363838"/>
                <a:ext cx="646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5,6%</a:t>
                </a:r>
                <a:endParaRPr lang="it-IT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" name="CasellaDiTesto 29"/>
              <p:cNvSpPr txBox="1"/>
              <p:nvPr/>
            </p:nvSpPr>
            <p:spPr>
              <a:xfrm>
                <a:off x="2771800" y="3723878"/>
                <a:ext cx="105918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0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% Peso sul Mercato totale ICT</a:t>
                </a:r>
                <a:endParaRPr lang="it-IT" sz="10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63" name="CasellaDiTesto 62"/>
            <p:cNvSpPr txBox="1"/>
            <p:nvPr/>
          </p:nvSpPr>
          <p:spPr>
            <a:xfrm>
              <a:off x="5148064" y="4299942"/>
              <a:ext cx="303997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b="1" dirty="0" smtClean="0">
                  <a:solidFill>
                    <a:schemeClr val="tx2">
                      <a:lumMod val="50000"/>
                    </a:schemeClr>
                  </a:solidFill>
                </a:rPr>
                <a:t>* Esclusa la componente Sanità</a:t>
              </a:r>
              <a:endParaRPr lang="it-IT" sz="1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988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117</Words>
  <Application>Microsoft Office PowerPoint</Application>
  <PresentationFormat>Presentazione su schermo (16:9)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Come far ripartire l’Italia?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Zanchi</dc:creator>
  <cp:lastModifiedBy>Alessandra Pinza</cp:lastModifiedBy>
  <cp:revision>111</cp:revision>
  <cp:lastPrinted>2015-06-19T14:45:52Z</cp:lastPrinted>
  <dcterms:created xsi:type="dcterms:W3CDTF">2015-04-21T08:51:28Z</dcterms:created>
  <dcterms:modified xsi:type="dcterms:W3CDTF">2015-06-23T09:39:17Z</dcterms:modified>
</cp:coreProperties>
</file>