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74" r:id="rId3"/>
    <p:sldId id="273" r:id="rId4"/>
    <p:sldId id="257" r:id="rId5"/>
    <p:sldId id="258" r:id="rId6"/>
    <p:sldId id="270" r:id="rId7"/>
    <p:sldId id="272" r:id="rId8"/>
    <p:sldId id="278" r:id="rId9"/>
    <p:sldId id="275" r:id="rId10"/>
    <p:sldId id="259" r:id="rId11"/>
    <p:sldId id="286" r:id="rId12"/>
    <p:sldId id="271" r:id="rId13"/>
    <p:sldId id="260" r:id="rId14"/>
    <p:sldId id="261" r:id="rId15"/>
    <p:sldId id="281" r:id="rId16"/>
    <p:sldId id="266" r:id="rId17"/>
    <p:sldId id="283" r:id="rId18"/>
    <p:sldId id="276" r:id="rId19"/>
    <p:sldId id="263" r:id="rId20"/>
    <p:sldId id="279" r:id="rId21"/>
    <p:sldId id="267" r:id="rId22"/>
    <p:sldId id="284"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Modello%20Simulatore%20per%20flussi%20di%20cassa%20Banda%20Larg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76200">
              <a:solidFill>
                <a:srgbClr val="00B0F0"/>
              </a:solidFill>
            </a:ln>
          </c:spPr>
          <c:marker>
            <c:symbol val="none"/>
          </c:marker>
          <c:xVal>
            <c:numRef>
              <c:f>'[Modello Simulatore per flussi di cassa Banda Larga.xlsx]Dati'!$B$15:$B$18</c:f>
              <c:numCache>
                <c:formatCode>0.0%</c:formatCode>
                <c:ptCount val="4"/>
                <c:pt idx="0">
                  <c:v>0.55000000000000004</c:v>
                </c:pt>
                <c:pt idx="1">
                  <c:v>8.7000000000000022E-2</c:v>
                </c:pt>
                <c:pt idx="2">
                  <c:v>3.5000000000000107E-2</c:v>
                </c:pt>
                <c:pt idx="3">
                  <c:v>1.4999999999999998E-2</c:v>
                </c:pt>
              </c:numCache>
            </c:numRef>
          </c:xVal>
          <c:yVal>
            <c:numRef>
              <c:f>'[Modello Simulatore per flussi di cassa Banda Larga.xlsx]Dati'!$C$15:$C$18</c:f>
              <c:numCache>
                <c:formatCode>General</c:formatCode>
                <c:ptCount val="4"/>
                <c:pt idx="0">
                  <c:v>1</c:v>
                </c:pt>
                <c:pt idx="1">
                  <c:v>10</c:v>
                </c:pt>
                <c:pt idx="2">
                  <c:v>15</c:v>
                </c:pt>
                <c:pt idx="3">
                  <c:v>30</c:v>
                </c:pt>
              </c:numCache>
            </c:numRef>
          </c:yVal>
          <c:smooth val="1"/>
        </c:ser>
        <c:dLbls>
          <c:showLegendKey val="0"/>
          <c:showVal val="0"/>
          <c:showCatName val="0"/>
          <c:showSerName val="0"/>
          <c:showPercent val="0"/>
          <c:showBubbleSize val="0"/>
        </c:dLbls>
        <c:axId val="83287040"/>
        <c:axId val="86254336"/>
      </c:scatterChart>
      <c:valAx>
        <c:axId val="83287040"/>
        <c:scaling>
          <c:orientation val="minMax"/>
        </c:scaling>
        <c:delete val="0"/>
        <c:axPos val="b"/>
        <c:numFmt formatCode="0.0%" sourceLinked="1"/>
        <c:majorTickMark val="out"/>
        <c:minorTickMark val="none"/>
        <c:tickLblPos val="nextTo"/>
        <c:crossAx val="86254336"/>
        <c:crosses val="autoZero"/>
        <c:crossBetween val="midCat"/>
      </c:valAx>
      <c:valAx>
        <c:axId val="86254336"/>
        <c:scaling>
          <c:orientation val="minMax"/>
        </c:scaling>
        <c:delete val="0"/>
        <c:axPos val="l"/>
        <c:majorGridlines/>
        <c:numFmt formatCode="General" sourceLinked="1"/>
        <c:majorTickMark val="out"/>
        <c:minorTickMark val="none"/>
        <c:tickLblPos val="nextTo"/>
        <c:crossAx val="83287040"/>
        <c:crosses val="autoZero"/>
        <c:crossBetween val="midCat"/>
      </c:valAx>
    </c:plotArea>
    <c:plotVisOnly val="1"/>
    <c:dispBlanksAs val="gap"/>
    <c:showDLblsOverMax val="0"/>
  </c:chart>
  <c:spPr>
    <a:noFill/>
    <a:ln>
      <a:noFill/>
    </a:ln>
  </c:spPr>
  <c:txPr>
    <a:bodyPr/>
    <a:lstStyle/>
    <a:p>
      <a:pPr>
        <a:defRPr sz="1200" b="1"/>
      </a:pPr>
      <a:endParaRPr lang="it-IT"/>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21A18D6-E4B0-4F87-85A6-D8E0A3F9913C}" type="datetimeFigureOut">
              <a:rPr lang="it-IT" smtClean="0"/>
              <a:pPr/>
              <a:t>18/11/2015</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76C7E26E-1D33-4357-A516-D0ED69404EB6}"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21A18D6-E4B0-4F87-85A6-D8E0A3F9913C}" type="datetimeFigureOut">
              <a:rPr lang="it-IT" smtClean="0"/>
              <a:pPr/>
              <a:t>18/11/2015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6C7E26E-1D33-4357-A516-D0ED69404EB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D21A18D6-E4B0-4F87-85A6-D8E0A3F9913C}" type="datetimeFigureOut">
              <a:rPr lang="it-IT" smtClean="0"/>
              <a:pPr/>
              <a:t>18/11/2015</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76C7E26E-1D33-4357-A516-D0ED69404EB6}"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D21A18D6-E4B0-4F87-85A6-D8E0A3F9913C}" type="datetimeFigureOut">
              <a:rPr lang="it-IT" smtClean="0"/>
              <a:pPr/>
              <a:t>18/11/2015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76C7E26E-1D33-4357-A516-D0ED69404EB6}"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D21A18D6-E4B0-4F87-85A6-D8E0A3F9913C}" type="datetimeFigureOut">
              <a:rPr lang="it-IT" smtClean="0"/>
              <a:pPr/>
              <a:t>18/11/2015</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6C7E26E-1D33-4357-A516-D0ED69404EB6}"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D21A18D6-E4B0-4F87-85A6-D8E0A3F9913C}" type="datetimeFigureOut">
              <a:rPr lang="it-IT" smtClean="0"/>
              <a:pPr/>
              <a:t>18/11/2015</a:t>
            </a:fld>
            <a:endParaRPr lang="it-IT"/>
          </a:p>
        </p:txBody>
      </p:sp>
      <p:sp>
        <p:nvSpPr>
          <p:cNvPr id="10" name="Segnaposto numero diapositiva 9"/>
          <p:cNvSpPr>
            <a:spLocks noGrp="1"/>
          </p:cNvSpPr>
          <p:nvPr>
            <p:ph type="sldNum" sz="quarter" idx="16"/>
          </p:nvPr>
        </p:nvSpPr>
        <p:spPr/>
        <p:txBody>
          <a:bodyPr rtlCol="0"/>
          <a:lstStyle/>
          <a:p>
            <a:fld id="{76C7E26E-1D33-4357-A516-D0ED69404EB6}"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D21A18D6-E4B0-4F87-85A6-D8E0A3F9913C}" type="datetimeFigureOut">
              <a:rPr lang="it-IT" smtClean="0"/>
              <a:pPr/>
              <a:t>18/11/2015</a:t>
            </a:fld>
            <a:endParaRPr lang="it-IT"/>
          </a:p>
        </p:txBody>
      </p:sp>
      <p:sp>
        <p:nvSpPr>
          <p:cNvPr id="12" name="Segnaposto numero diapositiva 11"/>
          <p:cNvSpPr>
            <a:spLocks noGrp="1"/>
          </p:cNvSpPr>
          <p:nvPr>
            <p:ph type="sldNum" sz="quarter" idx="16"/>
          </p:nvPr>
        </p:nvSpPr>
        <p:spPr/>
        <p:txBody>
          <a:bodyPr rtlCol="0"/>
          <a:lstStyle/>
          <a:p>
            <a:fld id="{76C7E26E-1D33-4357-A516-D0ED69404EB6}"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D21A18D6-E4B0-4F87-85A6-D8E0A3F9913C}" type="datetimeFigureOut">
              <a:rPr lang="it-IT" smtClean="0"/>
              <a:pPr/>
              <a:t>18/11/2015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76C7E26E-1D33-4357-A516-D0ED69404EB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21A18D6-E4B0-4F87-85A6-D8E0A3F9913C}" type="datetimeFigureOut">
              <a:rPr lang="it-IT" smtClean="0"/>
              <a:pPr/>
              <a:t>18/11/2015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76C7E26E-1D33-4357-A516-D0ED69404EB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D21A18D6-E4B0-4F87-85A6-D8E0A3F9913C}" type="datetimeFigureOut">
              <a:rPr lang="it-IT" smtClean="0"/>
              <a:pPr/>
              <a:t>18/11/2015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76C7E26E-1D33-4357-A516-D0ED69404EB6}"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D21A18D6-E4B0-4F87-85A6-D8E0A3F9913C}" type="datetimeFigureOut">
              <a:rPr lang="it-IT" smtClean="0"/>
              <a:pPr/>
              <a:t>18/11/2015</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76C7E26E-1D33-4357-A516-D0ED69404EB6}"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21A18D6-E4B0-4F87-85A6-D8E0A3F9913C}" type="datetimeFigureOut">
              <a:rPr lang="it-IT" smtClean="0"/>
              <a:pPr/>
              <a:t>18/11/2015</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6C7E26E-1D33-4357-A516-D0ED69404EB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www.google.it/url?sa=i&amp;rct=j&amp;q=&amp;esrc=s&amp;source=images&amp;cd=&amp;cad=rja&amp;uact=8&amp;ved=0CAcQjRxqFQoTCN3brbKn5cgCFYlbGgodaRANWQ&amp;url=http://questure.poliziadistato.it/Cagliari/articolo-6-101-13976-1.htm&amp;bvm=bv.106130839,d.d2s&amp;psig=AFQjCNEI5yTLErApmo1AcS1uddXem7FSNw&amp;ust=1446126557690582" TargetMode="External"/><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hyperlink" Target="http://www.google.it/url?sa=i&amp;rct=j&amp;q=&amp;esrc=s&amp;source=images&amp;cd=&amp;cad=rja&amp;uact=8&amp;ved=0CAcQjRxqFQoTCM_92IKj5cgCFYPbGgod8d8Khg&amp;url=http://www.ilmeteo.it/foto/Valvestino/id/7692222092?c=1043&amp;bvm=bv.106130839,d.d2s&amp;psig=AFQjCNEfehp74wCLvvXayU3nQkOz0I-Z7g&amp;ust=1446125341377192" TargetMode="External"/><Relationship Id="rId1" Type="http://schemas.openxmlformats.org/officeDocument/2006/relationships/slideLayout" Target="../slideLayouts/slideLayout2.xml"/><Relationship Id="rId6" Type="http://schemas.openxmlformats.org/officeDocument/2006/relationships/hyperlink" Target="https://www.google.it/url?sa=i&amp;rct=j&amp;q=&amp;esrc=s&amp;source=images&amp;cd=&amp;cad=rja&amp;uact=8&amp;ved=0CAcQjRxqFQoTCP-A3J-n5cgCFQOJGgodZMoCnQ&amp;url=https://commons.wikimedia.org/wiki/File:Italian_traffic_signs_-_icona_scuola.svg&amp;bvm=bv.106130839,d.d2s&amp;psig=AFQjCNEUkmYcD8KAp1ICvtGjff7V44wfTA&amp;ust=1446126521491964" TargetMode="External"/><Relationship Id="rId11" Type="http://schemas.openxmlformats.org/officeDocument/2006/relationships/image" Target="../media/image17.jpeg"/><Relationship Id="rId5" Type="http://schemas.openxmlformats.org/officeDocument/2006/relationships/image" Target="../media/image14.jpeg"/><Relationship Id="rId10" Type="http://schemas.openxmlformats.org/officeDocument/2006/relationships/hyperlink" Target="http://www.google.it/url?sa=i&amp;rct=j&amp;q=&amp;esrc=s&amp;source=images&amp;cd=&amp;cad=rja&amp;uact=8&amp;ved=0CAcQjRxqFQoTCIX6_OGn5cgCFYY_GgodP8gH3Q&amp;url=http://www.touristangels.com/pubblicaAmm.aspx&amp;bvm=bv.106130839,d.d2s&amp;psig=AFQjCNELmgVGth5O2q1goD9tKf1xE_e1xg&amp;ust=1446126646431609" TargetMode="External"/><Relationship Id="rId4" Type="http://schemas.openxmlformats.org/officeDocument/2006/relationships/hyperlink" Target="http://www.google.it/url?sa=i&amp;rct=j&amp;q=&amp;esrc=s&amp;source=images&amp;cd=&amp;cad=rja&amp;uact=8&amp;ved=0CAcQjRxqFQoTCM-eweum5cgCFYI9GgodwOEINw&amp;url=http://www.comune.nusco.gov.it/index.php?action=index&amp;p=354&amp;psig=AFQjCNGdMtEGvhn_HYTf3b73E86K6hjtTw&amp;ust=1446126413175111" TargetMode="External"/><Relationship Id="rId9"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it/url?sa=i&amp;rct=j&amp;q=&amp;esrc=s&amp;source=images&amp;cd=&amp;cad=rja&amp;uact=8&amp;ved=0CAcQjRxqFQoTCPupnoS64MgCFYPsFAodv_4BOQ&amp;url=http://www.mediabuzz.it/la-banda-ultra-larga-in-italia-un-sogno-che-si-avvera/&amp;psig=AFQjCNEFMpGROFaUcNjojZUCK6Kn_Qpfsg&amp;ust=144595976047723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28690" y="928670"/>
            <a:ext cx="7772400" cy="1828800"/>
          </a:xfrm>
        </p:spPr>
        <p:txBody>
          <a:bodyPr>
            <a:normAutofit fontScale="90000"/>
          </a:bodyPr>
          <a:lstStyle/>
          <a:p>
            <a:pPr algn="ctr"/>
            <a:r>
              <a:rPr lang="it-IT" b="1" dirty="0" smtClean="0">
                <a:effectLst>
                  <a:outerShdw blurRad="38100" dist="38100" dir="2700000" algn="tl">
                    <a:srgbClr val="000000">
                      <a:alpha val="43137"/>
                    </a:srgbClr>
                  </a:outerShdw>
                </a:effectLst>
                <a:latin typeface="Arial" pitchFamily="34" charset="0"/>
                <a:cs typeface="Arial" pitchFamily="34" charset="0"/>
              </a:rPr>
              <a:t>Banda Larga in Italia</a:t>
            </a:r>
            <a:br>
              <a:rPr lang="it-IT" b="1" dirty="0" smtClean="0">
                <a:effectLst>
                  <a:outerShdw blurRad="38100" dist="38100" dir="2700000" algn="tl">
                    <a:srgbClr val="000000">
                      <a:alpha val="43137"/>
                    </a:srgbClr>
                  </a:outerShdw>
                </a:effectLst>
                <a:latin typeface="Arial" pitchFamily="34" charset="0"/>
                <a:cs typeface="Arial" pitchFamily="34" charset="0"/>
              </a:rPr>
            </a:br>
            <a:r>
              <a:rPr lang="it-IT" b="1" dirty="0" smtClean="0">
                <a:effectLst>
                  <a:outerShdw blurRad="38100" dist="38100" dir="2700000" algn="tl">
                    <a:srgbClr val="000000">
                      <a:alpha val="43137"/>
                    </a:srgbClr>
                  </a:outerShdw>
                </a:effectLst>
                <a:latin typeface="Arial" pitchFamily="34" charset="0"/>
                <a:cs typeface="Arial" pitchFamily="34" charset="0"/>
              </a:rPr>
              <a:t>numeri e strategie</a:t>
            </a:r>
            <a:br>
              <a:rPr lang="it-IT" b="1" dirty="0" smtClean="0">
                <a:effectLst>
                  <a:outerShdw blurRad="38100" dist="38100" dir="2700000" algn="tl">
                    <a:srgbClr val="000000">
                      <a:alpha val="43137"/>
                    </a:srgbClr>
                  </a:outerShdw>
                </a:effectLst>
                <a:latin typeface="Arial" pitchFamily="34" charset="0"/>
                <a:cs typeface="Arial" pitchFamily="34" charset="0"/>
              </a:rPr>
            </a:br>
            <a:r>
              <a:rPr lang="it-IT" sz="3100" b="1" i="1" dirty="0" smtClean="0">
                <a:effectLst>
                  <a:outerShdw blurRad="38100" dist="38100" dir="2700000" algn="tl">
                    <a:srgbClr val="000000">
                      <a:alpha val="43137"/>
                    </a:srgbClr>
                  </a:outerShdw>
                </a:effectLst>
                <a:latin typeface="Arial" pitchFamily="34" charset="0"/>
                <a:cs typeface="Arial" pitchFamily="34" charset="0"/>
              </a:rPr>
              <a:t>Versione di sintesi</a:t>
            </a:r>
            <a:endParaRPr lang="it-IT" b="1" i="1" dirty="0">
              <a:effectLst>
                <a:outerShdw blurRad="38100" dist="38100" dir="2700000" algn="tl">
                  <a:srgbClr val="000000">
                    <a:alpha val="43137"/>
                  </a:srgbClr>
                </a:outerShdw>
              </a:effectLst>
              <a:latin typeface="Arial" pitchFamily="34" charset="0"/>
              <a:cs typeface="Arial" pitchFamily="34" charset="0"/>
            </a:endParaRPr>
          </a:p>
        </p:txBody>
      </p:sp>
      <p:sp>
        <p:nvSpPr>
          <p:cNvPr id="3" name="Sottotitolo 2"/>
          <p:cNvSpPr>
            <a:spLocks noGrp="1"/>
          </p:cNvSpPr>
          <p:nvPr>
            <p:ph type="subTitle" idx="1"/>
          </p:nvPr>
        </p:nvSpPr>
        <p:spPr>
          <a:xfrm>
            <a:off x="857224" y="3286124"/>
            <a:ext cx="7358114" cy="1600200"/>
          </a:xfrm>
        </p:spPr>
        <p:txBody>
          <a:bodyPr>
            <a:noAutofit/>
          </a:bodyPr>
          <a:lstStyle/>
          <a:p>
            <a:pPr algn="ctr"/>
            <a:r>
              <a:rPr lang="it-IT" sz="32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Convegno 17 Novembre 2015 al Senato Movimento 5 Stelle</a:t>
            </a:r>
          </a:p>
          <a:p>
            <a:pPr algn="ctr"/>
            <a:r>
              <a:rPr lang="it-IT"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Analista finanziario: Maurizio Matteo Dècina</a:t>
            </a:r>
          </a:p>
          <a:p>
            <a:pPr algn="ctr"/>
            <a:endParaRPr lang="it-IT" sz="32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85852" y="1857364"/>
            <a:ext cx="7059168" cy="2428878"/>
          </a:xfrm>
          <a:prstGeom prst="rect">
            <a:avLst/>
          </a:prstGeom>
          <a:noFill/>
          <a:ln w="57150">
            <a:solidFill>
              <a:srgbClr val="0070C0"/>
            </a:solidFill>
            <a:miter lim="800000"/>
            <a:headEnd/>
            <a:tailEnd/>
          </a:ln>
          <a:effectLst/>
        </p:spPr>
      </p:pic>
      <p:sp>
        <p:nvSpPr>
          <p:cNvPr id="2" name="Titolo 1"/>
          <p:cNvSpPr>
            <a:spLocks noGrp="1"/>
          </p:cNvSpPr>
          <p:nvPr>
            <p:ph type="title"/>
          </p:nvPr>
        </p:nvSpPr>
        <p:spPr>
          <a:xfrm>
            <a:off x="285720" y="285728"/>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Cluster e costi medi: dati </a:t>
            </a:r>
            <a:r>
              <a:rPr lang="it-IT" sz="3600" b="1" dirty="0" err="1" smtClean="0">
                <a:solidFill>
                  <a:srgbClr val="0070C0"/>
                </a:solidFill>
                <a:effectLst>
                  <a:outerShdw blurRad="38100" dist="38100" dir="2700000" algn="tl">
                    <a:srgbClr val="000000">
                      <a:alpha val="43137"/>
                    </a:srgbClr>
                  </a:outerShdw>
                </a:effectLst>
              </a:rPr>
              <a:t>Infratel</a:t>
            </a:r>
            <a:r>
              <a:rPr lang="it-IT" sz="3600" b="1" dirty="0" smtClean="0">
                <a:solidFill>
                  <a:srgbClr val="0070C0"/>
                </a:solidFill>
                <a:effectLst>
                  <a:outerShdw blurRad="38100" dist="38100" dir="2700000" algn="tl">
                    <a:srgbClr val="000000">
                      <a:alpha val="43137"/>
                    </a:srgbClr>
                  </a:outerShdw>
                </a:effectLst>
              </a:rPr>
              <a:t>/Telecom</a:t>
            </a:r>
          </a:p>
        </p:txBody>
      </p:sp>
      <p:sp>
        <p:nvSpPr>
          <p:cNvPr id="7" name="CasellaDiTesto 6"/>
          <p:cNvSpPr txBox="1"/>
          <p:nvPr/>
        </p:nvSpPr>
        <p:spPr>
          <a:xfrm>
            <a:off x="500034" y="5177395"/>
            <a:ext cx="8072494" cy="1323439"/>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600" b="1" dirty="0" smtClean="0">
                <a:latin typeface="Arial" pitchFamily="34" charset="0"/>
                <a:cs typeface="Arial" pitchFamily="34" charset="0"/>
              </a:rPr>
              <a:t>I costi medi per abitazione cablata sono compresi da un minimo di 100 euro per le abitazioni nei grandi centri urbani attraverso tecnologie FTTC (fibra fino all’armadio di strada e poi rame fino a casa dell’utente) a un massimo di circa 1300 euro per le modalità FTTH nel cluster C. Molto variabili sono invece i costi per il cluster D la cui unica modalità FTTC ha un costo medio di circa 1000 euro.</a:t>
            </a:r>
          </a:p>
        </p:txBody>
      </p:sp>
      <p:sp>
        <p:nvSpPr>
          <p:cNvPr id="6" name="CasellaDiTesto 5"/>
          <p:cNvSpPr txBox="1"/>
          <p:nvPr/>
        </p:nvSpPr>
        <p:spPr>
          <a:xfrm>
            <a:off x="428596" y="4429132"/>
            <a:ext cx="2056525" cy="307777"/>
          </a:xfrm>
          <a:prstGeom prst="rect">
            <a:avLst/>
          </a:prstGeom>
          <a:noFill/>
        </p:spPr>
        <p:txBody>
          <a:bodyPr wrap="none" rtlCol="0">
            <a:spAutoFit/>
          </a:bodyPr>
          <a:lstStyle/>
          <a:p>
            <a:r>
              <a:rPr lang="it-IT" sz="1400" i="1" dirty="0" smtClean="0">
                <a:latin typeface="Arial" pitchFamily="34" charset="0"/>
                <a:cs typeface="Arial" pitchFamily="34" charset="0"/>
              </a:rPr>
              <a:t>Fonte: </a:t>
            </a:r>
            <a:r>
              <a:rPr lang="it-IT" sz="1400" i="1" dirty="0" err="1" smtClean="0">
                <a:latin typeface="Arial" pitchFamily="34" charset="0"/>
                <a:cs typeface="Arial" pitchFamily="34" charset="0"/>
              </a:rPr>
              <a:t>Infratel</a:t>
            </a:r>
            <a:r>
              <a:rPr lang="it-IT" sz="1400" i="1" dirty="0" smtClean="0">
                <a:latin typeface="Arial" pitchFamily="34" charset="0"/>
                <a:cs typeface="Arial" pitchFamily="34" charset="0"/>
              </a:rPr>
              <a:t>, Telecom</a:t>
            </a:r>
            <a:endParaRPr lang="it-IT" sz="1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85728"/>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Cluster e costi medi: dati Enel??</a:t>
            </a:r>
          </a:p>
        </p:txBody>
      </p:sp>
      <p:pic>
        <p:nvPicPr>
          <p:cNvPr id="3" name="Picture 2"/>
          <p:cNvPicPr>
            <a:picLocks noChangeAspect="1" noChangeArrowheads="1"/>
          </p:cNvPicPr>
          <p:nvPr/>
        </p:nvPicPr>
        <p:blipFill>
          <a:blip r:embed="rId2"/>
          <a:srcRect/>
          <a:stretch>
            <a:fillRect/>
          </a:stretch>
        </p:blipFill>
        <p:spPr bwMode="auto">
          <a:xfrm>
            <a:off x="214282" y="2571744"/>
            <a:ext cx="8657968" cy="1608145"/>
          </a:xfrm>
          <a:prstGeom prst="rect">
            <a:avLst/>
          </a:prstGeom>
          <a:noFill/>
          <a:ln w="57150">
            <a:solidFill>
              <a:srgbClr val="0070C0"/>
            </a:solidFill>
            <a:miter lim="800000"/>
            <a:headEnd/>
            <a:tailEnd/>
          </a:ln>
          <a:effectLst/>
        </p:spPr>
      </p:pic>
      <p:sp>
        <p:nvSpPr>
          <p:cNvPr id="9" name="CasellaDiTesto 8"/>
          <p:cNvSpPr txBox="1"/>
          <p:nvPr/>
        </p:nvSpPr>
        <p:spPr>
          <a:xfrm>
            <a:off x="500034" y="5177395"/>
            <a:ext cx="8072494" cy="1323439"/>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600" b="1" dirty="0" smtClean="0">
                <a:latin typeface="Arial" pitchFamily="34" charset="0"/>
                <a:cs typeface="Arial" pitchFamily="34" charset="0"/>
              </a:rPr>
              <a:t>Rispetto ai precedenti questi dati si riferiscono agli investimenti della rete primaria (fino agli armadi di strada) e alla rete secondaria (dagli armadi fino agli edifici). I costi annunciati di Enel sono del 40% inferiori rispetto a quelli illustrati. Secondo alcuni si tratta di stime che non tengono in considerazione di tutti i costi</a:t>
            </a:r>
          </a:p>
        </p:txBody>
      </p:sp>
      <p:sp>
        <p:nvSpPr>
          <p:cNvPr id="5" name="Ovale 4"/>
          <p:cNvSpPr/>
          <p:nvPr/>
        </p:nvSpPr>
        <p:spPr>
          <a:xfrm>
            <a:off x="6072198" y="2071678"/>
            <a:ext cx="2786050" cy="25003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2571744"/>
            <a:ext cx="8429652" cy="2100005"/>
          </a:xfrm>
          <a:prstGeom prst="rect">
            <a:avLst/>
          </a:prstGeom>
          <a:noFill/>
          <a:ln w="57150">
            <a:solidFill>
              <a:srgbClr val="0070C0"/>
            </a:solidFill>
            <a:miter lim="800000"/>
            <a:headEnd/>
            <a:tailEnd/>
          </a:ln>
          <a:effectLst/>
        </p:spPr>
      </p:pic>
      <p:sp>
        <p:nvSpPr>
          <p:cNvPr id="2" name="Titolo 1"/>
          <p:cNvSpPr>
            <a:spLocks noGrp="1"/>
          </p:cNvSpPr>
          <p:nvPr>
            <p:ph type="title"/>
          </p:nvPr>
        </p:nvSpPr>
        <p:spPr>
          <a:xfrm>
            <a:off x="285720" y="285728"/>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Segmentazione del mercato</a:t>
            </a:r>
          </a:p>
        </p:txBody>
      </p:sp>
      <p:sp>
        <p:nvSpPr>
          <p:cNvPr id="6" name="CasellaDiTesto 5"/>
          <p:cNvSpPr txBox="1"/>
          <p:nvPr/>
        </p:nvSpPr>
        <p:spPr>
          <a:xfrm>
            <a:off x="500034" y="5273117"/>
            <a:ext cx="8143932" cy="1323439"/>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600" b="1" dirty="0" smtClean="0">
                <a:latin typeface="Arial" pitchFamily="34" charset="0"/>
                <a:cs typeface="Arial" pitchFamily="34" charset="0"/>
              </a:rPr>
              <a:t>Moltiplicando i costi medi stimati da </a:t>
            </a:r>
            <a:r>
              <a:rPr lang="it-IT" sz="1600" b="1" dirty="0" err="1" smtClean="0">
                <a:latin typeface="Arial" pitchFamily="34" charset="0"/>
                <a:cs typeface="Arial" pitchFamily="34" charset="0"/>
              </a:rPr>
              <a:t>Infratel</a:t>
            </a:r>
            <a:r>
              <a:rPr lang="it-IT" sz="1600" b="1" dirty="0" smtClean="0">
                <a:latin typeface="Arial" pitchFamily="34" charset="0"/>
                <a:cs typeface="Arial" pitchFamily="34" charset="0"/>
              </a:rPr>
              <a:t> per il numero di abitazioni si ottiene una stima ipotetica dell’ammontare di risorse che si richiedono per la cablatura del Paese. Per i cluster C e D occorrono circa 8 miliardi di euro mentre per il Paese nel suo complesso la stima si aggira sui 12 miliardi di euro a seconda del mix FTTC-FTTH</a:t>
            </a:r>
          </a:p>
        </p:txBody>
      </p:sp>
      <p:sp>
        <p:nvSpPr>
          <p:cNvPr id="7" name="Ovale 6"/>
          <p:cNvSpPr/>
          <p:nvPr/>
        </p:nvSpPr>
        <p:spPr>
          <a:xfrm>
            <a:off x="5143504" y="4357694"/>
            <a:ext cx="2286016" cy="428628"/>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428596" y="4714884"/>
            <a:ext cx="2331087" cy="307777"/>
          </a:xfrm>
          <a:prstGeom prst="rect">
            <a:avLst/>
          </a:prstGeom>
          <a:noFill/>
        </p:spPr>
        <p:txBody>
          <a:bodyPr wrap="none" rtlCol="0">
            <a:spAutoFit/>
          </a:bodyPr>
          <a:lstStyle/>
          <a:p>
            <a:r>
              <a:rPr lang="it-IT" sz="1400" i="1" dirty="0" smtClean="0"/>
              <a:t>Fonte: </a:t>
            </a:r>
            <a:r>
              <a:rPr lang="it-IT" sz="1400" i="1" dirty="0" err="1" smtClean="0"/>
              <a:t>Infratel</a:t>
            </a:r>
            <a:r>
              <a:rPr lang="it-IT" sz="1400" i="1" dirty="0" smtClean="0"/>
              <a:t>, Telecom , ISTAT</a:t>
            </a:r>
            <a:endParaRPr lang="it-IT" sz="14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28662" y="1928802"/>
            <a:ext cx="6269562" cy="3597289"/>
          </a:xfrm>
          <a:prstGeom prst="rect">
            <a:avLst/>
          </a:prstGeom>
          <a:noFill/>
          <a:ln w="9525">
            <a:noFill/>
            <a:miter lim="800000"/>
            <a:headEnd/>
            <a:tailEnd/>
          </a:ln>
          <a:effectLst/>
        </p:spPr>
      </p:pic>
      <p:sp>
        <p:nvSpPr>
          <p:cNvPr id="2" name="Titolo 1"/>
          <p:cNvSpPr>
            <a:spLocks noGrp="1"/>
          </p:cNvSpPr>
          <p:nvPr>
            <p:ph type="title"/>
          </p:nvPr>
        </p:nvSpPr>
        <p:spPr>
          <a:xfrm>
            <a:off x="285720" y="357166"/>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Tempo di ritorno degli investimenti (dati Telecom/</a:t>
            </a:r>
            <a:r>
              <a:rPr lang="it-IT" sz="3600" b="1" dirty="0" err="1" smtClean="0">
                <a:solidFill>
                  <a:srgbClr val="0070C0"/>
                </a:solidFill>
                <a:effectLst>
                  <a:outerShdw blurRad="38100" dist="38100" dir="2700000" algn="tl">
                    <a:srgbClr val="000000">
                      <a:alpha val="43137"/>
                    </a:srgbClr>
                  </a:outerShdw>
                </a:effectLst>
              </a:rPr>
              <a:t>Infratel</a:t>
            </a:r>
            <a:r>
              <a:rPr lang="it-IT" sz="3600" b="1" dirty="0" smtClean="0">
                <a:solidFill>
                  <a:srgbClr val="0070C0"/>
                </a:solidFill>
                <a:effectLst>
                  <a:outerShdw blurRad="38100" dist="38100" dir="2700000" algn="tl">
                    <a:srgbClr val="000000">
                      <a:alpha val="43137"/>
                    </a:srgbClr>
                  </a:outerShdw>
                </a:effectLst>
              </a:rPr>
              <a:t>)</a:t>
            </a:r>
          </a:p>
        </p:txBody>
      </p:sp>
      <p:sp>
        <p:nvSpPr>
          <p:cNvPr id="6" name="CasellaDiTesto 5"/>
          <p:cNvSpPr txBox="1"/>
          <p:nvPr/>
        </p:nvSpPr>
        <p:spPr>
          <a:xfrm>
            <a:off x="357158" y="5637930"/>
            <a:ext cx="8429684" cy="1077218"/>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600" b="1" dirty="0" smtClean="0">
                <a:latin typeface="Arial" pitchFamily="34" charset="0"/>
                <a:cs typeface="Arial" pitchFamily="34" charset="0"/>
              </a:rPr>
              <a:t>La figura indica i flussi di cassa attualizzati cumulati relativi ad una singola abitazione cablata in base a 4 parametri di base: investimenti, costi di manutenzione e gestione rete, ricavi medi e tempo di penetrazione degli abbonamenti (nel caso illustrato: 3-5 anni per i cluster A e B, e 10 anni per i cluster C e D</a:t>
            </a:r>
          </a:p>
        </p:txBody>
      </p:sp>
      <p:sp>
        <p:nvSpPr>
          <p:cNvPr id="5" name="Fumetto 1 4"/>
          <p:cNvSpPr/>
          <p:nvPr/>
        </p:nvSpPr>
        <p:spPr>
          <a:xfrm>
            <a:off x="7215206" y="2143116"/>
            <a:ext cx="1714480" cy="1417662"/>
          </a:xfrm>
          <a:prstGeom prst="wedgeRectCallout">
            <a:avLst>
              <a:gd name="adj1" fmla="val -65140"/>
              <a:gd name="adj2" fmla="val 7426"/>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latin typeface="Arial" pitchFamily="34" charset="0"/>
                <a:cs typeface="Arial" pitchFamily="34" charset="0"/>
              </a:rPr>
              <a:t>Risultati del modello simulatore creato Ad Hoc</a:t>
            </a:r>
            <a:endParaRPr lang="it-IT"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357166"/>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La criticità della domanda</a:t>
            </a:r>
          </a:p>
        </p:txBody>
      </p:sp>
      <p:sp>
        <p:nvSpPr>
          <p:cNvPr id="5" name="CasellaDiTesto 4"/>
          <p:cNvSpPr txBox="1"/>
          <p:nvPr/>
        </p:nvSpPr>
        <p:spPr>
          <a:xfrm>
            <a:off x="857224" y="5648942"/>
            <a:ext cx="7500990" cy="1077218"/>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600" b="1" dirty="0" smtClean="0">
                <a:latin typeface="Arial" pitchFamily="34" charset="0"/>
                <a:cs typeface="Arial" pitchFamily="34" charset="0"/>
              </a:rPr>
              <a:t>Un parametro chiave che influisce enormemente sui flussi di cassa è il tempo di penetrazione degli abbonamenti in Banda Larga. Nello scenario rappresentato l’utenza arriva al 100% nei cluster A e B in 10 anni e nei cluster C e D in 20 anni e i risultati peggiorano</a:t>
            </a:r>
          </a:p>
        </p:txBody>
      </p:sp>
      <p:pic>
        <p:nvPicPr>
          <p:cNvPr id="3075" name="Picture 3"/>
          <p:cNvPicPr>
            <a:picLocks noChangeAspect="1" noChangeArrowheads="1"/>
          </p:cNvPicPr>
          <p:nvPr/>
        </p:nvPicPr>
        <p:blipFill>
          <a:blip r:embed="rId2"/>
          <a:srcRect/>
          <a:stretch>
            <a:fillRect/>
          </a:stretch>
        </p:blipFill>
        <p:spPr bwMode="auto">
          <a:xfrm>
            <a:off x="1428728" y="1785926"/>
            <a:ext cx="6118225" cy="3513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srcRect/>
          <a:stretch>
            <a:fillRect/>
          </a:stretch>
        </p:blipFill>
        <p:spPr bwMode="auto">
          <a:xfrm>
            <a:off x="1714480" y="1928802"/>
            <a:ext cx="6269562" cy="3597289"/>
          </a:xfrm>
          <a:prstGeom prst="rect">
            <a:avLst/>
          </a:prstGeom>
          <a:noFill/>
          <a:ln w="9525">
            <a:noFill/>
            <a:miter lim="800000"/>
            <a:headEnd/>
            <a:tailEnd/>
          </a:ln>
          <a:effectLst/>
        </p:spPr>
      </p:pic>
      <p:sp>
        <p:nvSpPr>
          <p:cNvPr id="2" name="Titolo 1"/>
          <p:cNvSpPr>
            <a:spLocks noGrp="1"/>
          </p:cNvSpPr>
          <p:nvPr>
            <p:ph type="title"/>
          </p:nvPr>
        </p:nvSpPr>
        <p:spPr>
          <a:xfrm>
            <a:off x="214282" y="357166"/>
            <a:ext cx="8258204" cy="631844"/>
          </a:xfrm>
        </p:spPr>
        <p:txBody>
          <a:bodyPr vert="horz" anchor="ctr">
            <a:noAutofit/>
          </a:bodyPr>
          <a:lstStyle/>
          <a:p>
            <a:r>
              <a:rPr lang="it-IT" sz="3200" b="1" dirty="0" smtClean="0">
                <a:solidFill>
                  <a:srgbClr val="0070C0"/>
                </a:solidFill>
                <a:effectLst>
                  <a:outerShdw blurRad="38100" dist="38100" dir="2700000" algn="tl">
                    <a:srgbClr val="000000">
                      <a:alpha val="43137"/>
                    </a:srgbClr>
                  </a:outerShdw>
                </a:effectLst>
              </a:rPr>
              <a:t>Simulazioni Cluster C: Il Business conviene ad uno Stato imprenditore?</a:t>
            </a:r>
          </a:p>
        </p:txBody>
      </p:sp>
      <p:sp>
        <p:nvSpPr>
          <p:cNvPr id="7" name="Fumetto 1 6"/>
          <p:cNvSpPr/>
          <p:nvPr/>
        </p:nvSpPr>
        <p:spPr>
          <a:xfrm>
            <a:off x="3000364" y="2143116"/>
            <a:ext cx="1714480" cy="1000132"/>
          </a:xfrm>
          <a:prstGeom prst="wedgeRectCallout">
            <a:avLst>
              <a:gd name="adj1" fmla="val 30861"/>
              <a:gd name="adj2" fmla="val 9104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latin typeface="Arial" pitchFamily="34" charset="0"/>
                <a:cs typeface="Arial" pitchFamily="34" charset="0"/>
              </a:rPr>
              <a:t>Ricavi 12,5 euro, penetrazione 5 anni, tasso di sconto 5%</a:t>
            </a:r>
            <a:endParaRPr lang="it-IT" sz="1400" b="1" dirty="0">
              <a:latin typeface="Arial" pitchFamily="34" charset="0"/>
              <a:cs typeface="Arial" pitchFamily="34" charset="0"/>
            </a:endParaRPr>
          </a:p>
        </p:txBody>
      </p:sp>
      <p:sp>
        <p:nvSpPr>
          <p:cNvPr id="8" name="Fumetto 1 7"/>
          <p:cNvSpPr/>
          <p:nvPr/>
        </p:nvSpPr>
        <p:spPr>
          <a:xfrm>
            <a:off x="5357818" y="2143116"/>
            <a:ext cx="1714480" cy="1000132"/>
          </a:xfrm>
          <a:prstGeom prst="wedgeRectCallout">
            <a:avLst>
              <a:gd name="adj1" fmla="val -9345"/>
              <a:gd name="adj2" fmla="val 11917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latin typeface="Arial" pitchFamily="34" charset="0"/>
                <a:cs typeface="Arial" pitchFamily="34" charset="0"/>
              </a:rPr>
              <a:t>Ricavi 10 euro, penetrazione 10 anni, tasso di sconto 6%</a:t>
            </a:r>
            <a:endParaRPr lang="it-IT" sz="1400" b="1" dirty="0">
              <a:latin typeface="Arial" pitchFamily="34" charset="0"/>
              <a:cs typeface="Arial" pitchFamily="34" charset="0"/>
            </a:endParaRPr>
          </a:p>
        </p:txBody>
      </p:sp>
      <p:sp>
        <p:nvSpPr>
          <p:cNvPr id="9" name="Fumetto 1 8"/>
          <p:cNvSpPr/>
          <p:nvPr/>
        </p:nvSpPr>
        <p:spPr>
          <a:xfrm>
            <a:off x="7215206" y="3000372"/>
            <a:ext cx="1714480" cy="1000132"/>
          </a:xfrm>
          <a:prstGeom prst="wedgeRectCallout">
            <a:avLst>
              <a:gd name="adj1" fmla="val -47910"/>
              <a:gd name="adj2" fmla="val 11495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latin typeface="Arial" pitchFamily="34" charset="0"/>
                <a:cs typeface="Arial" pitchFamily="34" charset="0"/>
              </a:rPr>
              <a:t>Ricavi 7,5 euro, penetrazione 20 anni, tasso di sconto 7%</a:t>
            </a:r>
            <a:endParaRPr lang="it-IT" sz="1400" b="1" dirty="0">
              <a:latin typeface="Arial" pitchFamily="34" charset="0"/>
              <a:cs typeface="Arial" pitchFamily="34" charset="0"/>
            </a:endParaRPr>
          </a:p>
        </p:txBody>
      </p:sp>
      <p:sp>
        <p:nvSpPr>
          <p:cNvPr id="10" name="CasellaDiTesto 9"/>
          <p:cNvSpPr txBox="1"/>
          <p:nvPr/>
        </p:nvSpPr>
        <p:spPr>
          <a:xfrm>
            <a:off x="500034" y="5643578"/>
            <a:ext cx="8072494" cy="954107"/>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400" b="1" dirty="0" smtClean="0">
                <a:latin typeface="Arial" pitchFamily="34" charset="0"/>
                <a:cs typeface="Arial" pitchFamily="34" charset="0"/>
              </a:rPr>
              <a:t>A seconda dei parametri i risultati sono molto variabili. In particolare, oltre al tempo di penetrazione dell’utenza è fondamentale il ricavo unitario derivante dalla tariffa di utilizzo della rete. Anche il tasso di sconto gioca un ruolo chiave, ricordando però che nei progetti pubblici la scienza economica propone dei tassi ombra più bassi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357166"/>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Impatto occupazionale</a:t>
            </a:r>
            <a:endParaRPr lang="it-IT" sz="3600" b="1" dirty="0">
              <a:solidFill>
                <a:srgbClr val="0070C0"/>
              </a:solidFill>
              <a:effectLst>
                <a:outerShdw blurRad="38100" dist="38100" dir="2700000" algn="tl">
                  <a:srgbClr val="000000">
                    <a:alpha val="43137"/>
                  </a:srgbClr>
                </a:outerShdw>
              </a:effectLst>
            </a:endParaRPr>
          </a:p>
        </p:txBody>
      </p:sp>
      <p:sp>
        <p:nvSpPr>
          <p:cNvPr id="5" name="CasellaDiTesto 4"/>
          <p:cNvSpPr txBox="1"/>
          <p:nvPr/>
        </p:nvSpPr>
        <p:spPr>
          <a:xfrm>
            <a:off x="857224" y="5286388"/>
            <a:ext cx="7500990" cy="1169551"/>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400" b="1" dirty="0" smtClean="0">
                <a:latin typeface="Arial" pitchFamily="34" charset="0"/>
                <a:cs typeface="Arial" pitchFamily="34" charset="0"/>
              </a:rPr>
              <a:t>La cablatura del 100% delle abitazioni ha una grande influenza sull’impatto occupazionale. Attraverso il modello keynesiano è possibile fare una stima del fabbisogno di lavoro diretto, indiretto ed indotto (attraverso il moltiplicatore del circuito reddito spesa). I costi medi per addetto e la composizione tra valore aggiunto e costi intermedi sono stati dedotti dalle tavole settoriali ISTAT</a:t>
            </a:r>
          </a:p>
        </p:txBody>
      </p:sp>
      <p:pic>
        <p:nvPicPr>
          <p:cNvPr id="7171" name="Picture 3"/>
          <p:cNvPicPr>
            <a:picLocks noChangeAspect="1" noChangeArrowheads="1"/>
          </p:cNvPicPr>
          <p:nvPr/>
        </p:nvPicPr>
        <p:blipFill>
          <a:blip r:embed="rId2"/>
          <a:srcRect/>
          <a:stretch>
            <a:fillRect/>
          </a:stretch>
        </p:blipFill>
        <p:spPr bwMode="auto">
          <a:xfrm>
            <a:off x="1643042" y="1643050"/>
            <a:ext cx="6402447" cy="3615500"/>
          </a:xfrm>
          <a:prstGeom prst="rect">
            <a:avLst/>
          </a:prstGeom>
          <a:noFill/>
          <a:ln w="9525">
            <a:noFill/>
            <a:miter lim="800000"/>
            <a:headEnd/>
            <a:tailEnd/>
          </a:ln>
          <a:effectLst/>
        </p:spPr>
      </p:pic>
      <p:sp>
        <p:nvSpPr>
          <p:cNvPr id="8" name="Fumetto 1 7"/>
          <p:cNvSpPr/>
          <p:nvPr/>
        </p:nvSpPr>
        <p:spPr>
          <a:xfrm>
            <a:off x="214282" y="1785926"/>
            <a:ext cx="1428760" cy="917596"/>
          </a:xfrm>
          <a:prstGeom prst="wedgeRectCallout">
            <a:avLst>
              <a:gd name="adj1" fmla="val 62695"/>
              <a:gd name="adj2" fmla="val 65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latin typeface="Arial" pitchFamily="34" charset="0"/>
                <a:cs typeface="Arial" pitchFamily="34" charset="0"/>
              </a:rPr>
              <a:t>Fabbisogno di 100.000 unità lavorative per i primi 5 anni</a:t>
            </a:r>
            <a:endParaRPr lang="it-IT" sz="1400" b="1" dirty="0">
              <a:latin typeface="Arial" pitchFamily="34" charset="0"/>
              <a:cs typeface="Arial" pitchFamily="34" charset="0"/>
            </a:endParaRPr>
          </a:p>
        </p:txBody>
      </p:sp>
      <p:sp>
        <p:nvSpPr>
          <p:cNvPr id="9" name="Fumetto 1 8"/>
          <p:cNvSpPr/>
          <p:nvPr/>
        </p:nvSpPr>
        <p:spPr>
          <a:xfrm>
            <a:off x="5072066" y="1714488"/>
            <a:ext cx="1428760" cy="917596"/>
          </a:xfrm>
          <a:prstGeom prst="wedgeRectCallout">
            <a:avLst>
              <a:gd name="adj1" fmla="val -34781"/>
              <a:gd name="adj2" fmla="val 739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latin typeface="Arial" pitchFamily="34" charset="0"/>
                <a:cs typeface="Arial" pitchFamily="34" charset="0"/>
              </a:rPr>
              <a:t>A regime 60.000 unità lavorative</a:t>
            </a:r>
            <a:endParaRPr lang="it-IT"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e 10"/>
          <p:cNvSpPr/>
          <p:nvPr/>
        </p:nvSpPr>
        <p:spPr>
          <a:xfrm>
            <a:off x="357158" y="4143356"/>
            <a:ext cx="5572164" cy="2571768"/>
          </a:xfrm>
          <a:prstGeom prst="ellipse">
            <a:avLst/>
          </a:prstGeom>
          <a:solidFill>
            <a:schemeClr val="accent2">
              <a:lumMod val="40000"/>
              <a:lumOff val="60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357158" y="2714620"/>
            <a:ext cx="5572164" cy="2571768"/>
          </a:xfrm>
          <a:prstGeom prst="ellipse">
            <a:avLst/>
          </a:prstGeom>
          <a:solidFill>
            <a:schemeClr val="accent3">
              <a:lumMod val="60000"/>
              <a:lumOff val="40000"/>
              <a:alpha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latin typeface="Arial" pitchFamily="34" charset="0"/>
              <a:cs typeface="Arial" pitchFamily="34" charset="0"/>
            </a:endParaRPr>
          </a:p>
        </p:txBody>
      </p:sp>
      <p:sp>
        <p:nvSpPr>
          <p:cNvPr id="9" name="Ovale 8"/>
          <p:cNvSpPr/>
          <p:nvPr/>
        </p:nvSpPr>
        <p:spPr>
          <a:xfrm>
            <a:off x="357158" y="1571612"/>
            <a:ext cx="5572164" cy="2571768"/>
          </a:xfrm>
          <a:prstGeom prst="ellipse">
            <a:avLst/>
          </a:prstGeom>
          <a:solidFill>
            <a:schemeClr val="accent4">
              <a:lumMod val="60000"/>
              <a:lumOff val="40000"/>
              <a:alpha val="5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14282" y="357166"/>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Benefici sociali dai servizi abilitati</a:t>
            </a:r>
            <a:endParaRPr lang="it-IT" sz="3600" b="1" dirty="0">
              <a:solidFill>
                <a:srgbClr val="0070C0"/>
              </a:solidFill>
              <a:effectLst>
                <a:outerShdw blurRad="38100" dist="38100" dir="2700000" algn="tl">
                  <a:srgbClr val="000000">
                    <a:alpha val="43137"/>
                  </a:srgbClr>
                </a:outerShdw>
              </a:effectLst>
            </a:endParaRPr>
          </a:p>
        </p:txBody>
      </p:sp>
      <p:sp>
        <p:nvSpPr>
          <p:cNvPr id="3" name="CasellaDiTesto 2"/>
          <p:cNvSpPr txBox="1"/>
          <p:nvPr/>
        </p:nvSpPr>
        <p:spPr>
          <a:xfrm>
            <a:off x="2214546" y="2143116"/>
            <a:ext cx="1500198" cy="307777"/>
          </a:xfrm>
          <a:prstGeom prst="rect">
            <a:avLst/>
          </a:prstGeom>
          <a:noFill/>
          <a:ln w="57150">
            <a:noFill/>
          </a:ln>
        </p:spPr>
        <p:txBody>
          <a:bodyPr wrap="square" rtlCol="0">
            <a:spAutoFit/>
          </a:bodyPr>
          <a:lstStyle/>
          <a:p>
            <a:r>
              <a:rPr lang="it-IT" sz="1400" b="1" dirty="0" smtClean="0">
                <a:latin typeface="Arial" pitchFamily="34" charset="0"/>
                <a:cs typeface="Arial" pitchFamily="34" charset="0"/>
              </a:rPr>
              <a:t>Telemedicina</a:t>
            </a:r>
          </a:p>
        </p:txBody>
      </p:sp>
      <p:sp>
        <p:nvSpPr>
          <p:cNvPr id="4" name="CasellaDiTesto 3"/>
          <p:cNvSpPr txBox="1"/>
          <p:nvPr/>
        </p:nvSpPr>
        <p:spPr>
          <a:xfrm>
            <a:off x="2214546" y="4643446"/>
            <a:ext cx="1571636" cy="307777"/>
          </a:xfrm>
          <a:prstGeom prst="rect">
            <a:avLst/>
          </a:prstGeom>
          <a:noFill/>
          <a:ln w="57150">
            <a:noFill/>
          </a:ln>
        </p:spPr>
        <p:txBody>
          <a:bodyPr wrap="square" rtlCol="0">
            <a:spAutoFit/>
          </a:bodyPr>
          <a:lstStyle/>
          <a:p>
            <a:r>
              <a:rPr lang="it-IT" sz="1400" b="1" dirty="0" smtClean="0">
                <a:latin typeface="Arial" pitchFamily="34" charset="0"/>
                <a:cs typeface="Arial" pitchFamily="34" charset="0"/>
              </a:rPr>
              <a:t>Telelavoro</a:t>
            </a:r>
          </a:p>
        </p:txBody>
      </p:sp>
      <p:sp>
        <p:nvSpPr>
          <p:cNvPr id="5" name="CasellaDiTesto 4"/>
          <p:cNvSpPr txBox="1"/>
          <p:nvPr/>
        </p:nvSpPr>
        <p:spPr>
          <a:xfrm>
            <a:off x="1071538" y="3357562"/>
            <a:ext cx="1571636" cy="307777"/>
          </a:xfrm>
          <a:prstGeom prst="rect">
            <a:avLst/>
          </a:prstGeom>
          <a:noFill/>
          <a:ln w="57150">
            <a:noFill/>
          </a:ln>
        </p:spPr>
        <p:txBody>
          <a:bodyPr wrap="square" rtlCol="0">
            <a:spAutoFit/>
          </a:bodyPr>
          <a:lstStyle/>
          <a:p>
            <a:r>
              <a:rPr lang="it-IT" sz="1400" b="1" dirty="0" smtClean="0">
                <a:latin typeface="Arial" pitchFamily="34" charset="0"/>
                <a:cs typeface="Arial" pitchFamily="34" charset="0"/>
              </a:rPr>
              <a:t>Teledidattica</a:t>
            </a:r>
          </a:p>
        </p:txBody>
      </p:sp>
      <p:sp>
        <p:nvSpPr>
          <p:cNvPr id="6" name="CasellaDiTesto 5"/>
          <p:cNvSpPr txBox="1"/>
          <p:nvPr/>
        </p:nvSpPr>
        <p:spPr>
          <a:xfrm>
            <a:off x="3571868" y="3500438"/>
            <a:ext cx="1571636" cy="307777"/>
          </a:xfrm>
          <a:prstGeom prst="rect">
            <a:avLst/>
          </a:prstGeom>
          <a:noFill/>
          <a:ln w="57150">
            <a:noFill/>
          </a:ln>
        </p:spPr>
        <p:txBody>
          <a:bodyPr wrap="square" rtlCol="0">
            <a:spAutoFit/>
          </a:bodyPr>
          <a:lstStyle/>
          <a:p>
            <a:r>
              <a:rPr lang="it-IT" sz="1400" b="1" dirty="0" smtClean="0">
                <a:latin typeface="Arial" pitchFamily="34" charset="0"/>
                <a:cs typeface="Arial" pitchFamily="34" charset="0"/>
              </a:rPr>
              <a:t>Teleassistenza</a:t>
            </a:r>
          </a:p>
        </p:txBody>
      </p:sp>
      <p:sp>
        <p:nvSpPr>
          <p:cNvPr id="7" name="CasellaDiTesto 6"/>
          <p:cNvSpPr txBox="1"/>
          <p:nvPr/>
        </p:nvSpPr>
        <p:spPr>
          <a:xfrm>
            <a:off x="571472" y="5500702"/>
            <a:ext cx="1571636" cy="307777"/>
          </a:xfrm>
          <a:prstGeom prst="rect">
            <a:avLst/>
          </a:prstGeom>
          <a:noFill/>
          <a:ln w="57150">
            <a:noFill/>
          </a:ln>
        </p:spPr>
        <p:txBody>
          <a:bodyPr wrap="square" rtlCol="0">
            <a:spAutoFit/>
          </a:bodyPr>
          <a:lstStyle/>
          <a:p>
            <a:r>
              <a:rPr lang="it-IT" sz="1400" b="1" dirty="0" smtClean="0">
                <a:latin typeface="Arial" pitchFamily="34" charset="0"/>
                <a:cs typeface="Arial" pitchFamily="34" charset="0"/>
              </a:rPr>
              <a:t>Domotica</a:t>
            </a:r>
          </a:p>
        </p:txBody>
      </p:sp>
      <p:sp>
        <p:nvSpPr>
          <p:cNvPr id="10" name="CasellaDiTesto 9"/>
          <p:cNvSpPr txBox="1"/>
          <p:nvPr/>
        </p:nvSpPr>
        <p:spPr>
          <a:xfrm>
            <a:off x="3643306" y="5715016"/>
            <a:ext cx="1571636" cy="307777"/>
          </a:xfrm>
          <a:prstGeom prst="rect">
            <a:avLst/>
          </a:prstGeom>
          <a:noFill/>
          <a:ln w="57150">
            <a:noFill/>
          </a:ln>
        </p:spPr>
        <p:txBody>
          <a:bodyPr wrap="square" rtlCol="0">
            <a:spAutoFit/>
          </a:bodyPr>
          <a:lstStyle/>
          <a:p>
            <a:r>
              <a:rPr lang="it-IT" sz="1400" b="1" dirty="0" smtClean="0">
                <a:latin typeface="Arial" pitchFamily="34" charset="0"/>
                <a:cs typeface="Arial" pitchFamily="34" charset="0"/>
              </a:rPr>
              <a:t>Telecontrollo</a:t>
            </a:r>
          </a:p>
        </p:txBody>
      </p:sp>
      <p:sp>
        <p:nvSpPr>
          <p:cNvPr id="12" name="Freccia a destra 11"/>
          <p:cNvSpPr/>
          <p:nvPr/>
        </p:nvSpPr>
        <p:spPr>
          <a:xfrm>
            <a:off x="6072198" y="3357562"/>
            <a:ext cx="500066" cy="150019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latin typeface="Arial" pitchFamily="34" charset="0"/>
              <a:cs typeface="Arial" pitchFamily="34" charset="0"/>
            </a:endParaRPr>
          </a:p>
        </p:txBody>
      </p:sp>
      <p:sp>
        <p:nvSpPr>
          <p:cNvPr id="13" name="CasellaDiTesto 12"/>
          <p:cNvSpPr txBox="1"/>
          <p:nvPr/>
        </p:nvSpPr>
        <p:spPr>
          <a:xfrm>
            <a:off x="6643702" y="3357562"/>
            <a:ext cx="2071702" cy="1169551"/>
          </a:xfrm>
          <a:prstGeom prst="rect">
            <a:avLst/>
          </a:prstGeom>
          <a:noFill/>
        </p:spPr>
        <p:txBody>
          <a:bodyPr wrap="square" rtlCol="0">
            <a:spAutoFit/>
          </a:bodyPr>
          <a:lstStyle/>
          <a:p>
            <a:pPr algn="ctr">
              <a:buFont typeface="Wingdings" pitchFamily="2" charset="2"/>
              <a:buChar char="q"/>
            </a:pPr>
            <a:r>
              <a:rPr lang="it-IT" sz="1400" dirty="0" smtClean="0">
                <a:latin typeface="Arial" pitchFamily="34" charset="0"/>
                <a:cs typeface="Arial" pitchFamily="34" charset="0"/>
              </a:rPr>
              <a:t> Impatto sull’ambiente dovuto alla riduzione degli spostamenti e riduzione della dipendenza energetica</a:t>
            </a:r>
          </a:p>
        </p:txBody>
      </p:sp>
      <p:sp>
        <p:nvSpPr>
          <p:cNvPr id="14" name="Freccia a destra 13"/>
          <p:cNvSpPr/>
          <p:nvPr/>
        </p:nvSpPr>
        <p:spPr>
          <a:xfrm>
            <a:off x="6072198" y="1785926"/>
            <a:ext cx="500066" cy="150019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6643702" y="2000240"/>
            <a:ext cx="2143140" cy="954107"/>
          </a:xfrm>
          <a:prstGeom prst="rect">
            <a:avLst/>
          </a:prstGeom>
          <a:noFill/>
        </p:spPr>
        <p:txBody>
          <a:bodyPr wrap="square" rtlCol="0">
            <a:spAutoFit/>
          </a:bodyPr>
          <a:lstStyle/>
          <a:p>
            <a:pPr algn="ctr">
              <a:buFont typeface="Wingdings" pitchFamily="2" charset="2"/>
              <a:buChar char="q"/>
            </a:pPr>
            <a:r>
              <a:rPr lang="it-IT" sz="1400" dirty="0" smtClean="0">
                <a:latin typeface="Arial" pitchFamily="34" charset="0"/>
                <a:cs typeface="Arial" pitchFamily="34" charset="0"/>
              </a:rPr>
              <a:t> Possibile riduzione della spesa pubblica in seguito alla riduzione delle strutture</a:t>
            </a:r>
          </a:p>
        </p:txBody>
      </p:sp>
      <p:sp>
        <p:nvSpPr>
          <p:cNvPr id="16" name="Freccia a destra 15"/>
          <p:cNvSpPr/>
          <p:nvPr/>
        </p:nvSpPr>
        <p:spPr>
          <a:xfrm>
            <a:off x="6072198" y="4929198"/>
            <a:ext cx="500066" cy="150019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latin typeface="Arial" pitchFamily="34" charset="0"/>
              <a:cs typeface="Arial" pitchFamily="34" charset="0"/>
            </a:endParaRPr>
          </a:p>
        </p:txBody>
      </p:sp>
      <p:sp>
        <p:nvSpPr>
          <p:cNvPr id="17" name="CasellaDiTesto 16"/>
          <p:cNvSpPr txBox="1"/>
          <p:nvPr/>
        </p:nvSpPr>
        <p:spPr>
          <a:xfrm>
            <a:off x="6643702" y="5000636"/>
            <a:ext cx="2143140" cy="954107"/>
          </a:xfrm>
          <a:prstGeom prst="rect">
            <a:avLst/>
          </a:prstGeom>
          <a:noFill/>
        </p:spPr>
        <p:txBody>
          <a:bodyPr wrap="square" rtlCol="0">
            <a:spAutoFit/>
          </a:bodyPr>
          <a:lstStyle/>
          <a:p>
            <a:pPr algn="ctr">
              <a:buFont typeface="Wingdings" pitchFamily="2" charset="2"/>
              <a:buChar char="q"/>
            </a:pPr>
            <a:r>
              <a:rPr lang="it-IT" sz="1400" dirty="0" smtClean="0">
                <a:latin typeface="Arial" pitchFamily="34" charset="0"/>
                <a:cs typeface="Arial" pitchFamily="34" charset="0"/>
              </a:rPr>
              <a:t> Incremento degli standard di sicurezza, soprattutto nei piccoli centri urbani</a:t>
            </a:r>
            <a:endParaRPr lang="it-IT"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a:xfrm>
            <a:off x="214282" y="2500306"/>
            <a:ext cx="6477000" cy="581012"/>
          </a:xfrm>
        </p:spPr>
        <p:txBody>
          <a:bodyPr>
            <a:noAutofit/>
          </a:bodyPr>
          <a:lstStyle/>
          <a:p>
            <a:r>
              <a:rPr lang="it-IT" sz="3600" dirty="0" smtClean="0"/>
              <a:t>Proposte</a:t>
            </a:r>
            <a:endParaRPr lang="it-IT" sz="3600" dirty="0"/>
          </a:p>
        </p:txBody>
      </p:sp>
      <p:sp>
        <p:nvSpPr>
          <p:cNvPr id="3" name="CasellaDiTesto 2"/>
          <p:cNvSpPr txBox="1"/>
          <p:nvPr/>
        </p:nvSpPr>
        <p:spPr>
          <a:xfrm>
            <a:off x="214282" y="5214950"/>
            <a:ext cx="6875472" cy="646331"/>
          </a:xfrm>
          <a:prstGeom prst="rect">
            <a:avLst/>
          </a:prstGeom>
          <a:noFill/>
        </p:spPr>
        <p:txBody>
          <a:bodyPr wrap="none" rtlCol="0">
            <a:spAutoFit/>
          </a:bodyPr>
          <a:lstStyle/>
          <a:p>
            <a:r>
              <a:rPr lang="it-IT" i="1" dirty="0" smtClean="0"/>
              <a:t>“Il buon governo delle cose dovrebbe tendere all’idea del bene </a:t>
            </a:r>
            <a:r>
              <a:rPr lang="it-IT" i="1" dirty="0" err="1" smtClean="0"/>
              <a:t>comune…</a:t>
            </a:r>
            <a:r>
              <a:rPr lang="it-IT" i="1" dirty="0" smtClean="0"/>
              <a:t>” </a:t>
            </a:r>
          </a:p>
          <a:p>
            <a:r>
              <a:rPr lang="it-IT" i="1" dirty="0" smtClean="0"/>
              <a:t>PLATONE (Repubblica)</a:t>
            </a:r>
            <a:endParaRPr lang="it-IT"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357166"/>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Modalità di stanziamento delle risorse nei cluster C e D</a:t>
            </a:r>
            <a:endParaRPr lang="it-IT" sz="3600" b="1" dirty="0">
              <a:solidFill>
                <a:srgbClr val="0070C0"/>
              </a:solidFill>
              <a:effectLst>
                <a:outerShdw blurRad="38100" dist="38100" dir="2700000" algn="tl">
                  <a:srgbClr val="000000">
                    <a:alpha val="43137"/>
                  </a:srgbClr>
                </a:outerShdw>
              </a:effectLst>
            </a:endParaRPr>
          </a:p>
        </p:txBody>
      </p:sp>
      <p:sp>
        <p:nvSpPr>
          <p:cNvPr id="3" name="Segnaposto contenuto 2"/>
          <p:cNvSpPr>
            <a:spLocks noGrp="1"/>
          </p:cNvSpPr>
          <p:nvPr>
            <p:ph sz="quarter" idx="1"/>
          </p:nvPr>
        </p:nvSpPr>
        <p:spPr>
          <a:xfrm>
            <a:off x="285720" y="2143116"/>
            <a:ext cx="8429684" cy="3000396"/>
          </a:xfrm>
        </p:spPr>
        <p:txBody>
          <a:bodyPr>
            <a:noAutofit/>
          </a:bodyPr>
          <a:lstStyle/>
          <a:p>
            <a:pPr algn="just"/>
            <a:r>
              <a:rPr lang="it-IT" sz="2000" dirty="0" smtClean="0">
                <a:latin typeface="+mj-lt"/>
              </a:rPr>
              <a:t>Secondo il Piano del Governo le risorse a disposizione dovrebbero ammontare a circa 2,2 miliardi di euro, ai quali secondo le notizie riportate dalla stampa si potrebbero aggiungere altri 1,6 miliardi delle regioni</a:t>
            </a:r>
          </a:p>
          <a:p>
            <a:pPr algn="just"/>
            <a:r>
              <a:rPr lang="it-IT" sz="2000" dirty="0" smtClean="0">
                <a:latin typeface="+mj-lt"/>
              </a:rPr>
              <a:t>Le modalità di erogazione di questi fondi per i cluster C e D potrebbero riguardare varie ipotesi:</a:t>
            </a:r>
          </a:p>
          <a:p>
            <a:pPr lvl="1" algn="just"/>
            <a:r>
              <a:rPr lang="it-IT" sz="2000" dirty="0" smtClean="0">
                <a:latin typeface="+mj-lt"/>
              </a:rPr>
              <a:t>Finanziamento per gli operatori attraverso bandi di gara</a:t>
            </a:r>
          </a:p>
          <a:p>
            <a:pPr lvl="1" algn="just"/>
            <a:r>
              <a:rPr lang="it-IT" sz="2000" dirty="0" smtClean="0">
                <a:latin typeface="+mj-lt"/>
              </a:rPr>
              <a:t>Incentivo per i consumatori a sottoscrivere abbonamenti per la Banda Larga</a:t>
            </a:r>
          </a:p>
          <a:p>
            <a:pPr lvl="1" algn="just"/>
            <a:r>
              <a:rPr lang="it-IT" sz="2000" dirty="0" smtClean="0">
                <a:latin typeface="+mj-lt"/>
              </a:rPr>
              <a:t>Intervento pubblico diretto nello sviluppo della rete</a:t>
            </a:r>
          </a:p>
          <a:p>
            <a:pPr lvl="1" algn="just"/>
            <a:r>
              <a:rPr lang="it-IT" sz="2000" dirty="0" smtClean="0">
                <a:latin typeface="+mj-lt"/>
              </a:rPr>
              <a:t>Partnership di pubblico e privato per lo sviluppo della rete</a:t>
            </a:r>
          </a:p>
          <a:p>
            <a:pPr lvl="1" algn="just"/>
            <a:endParaRPr lang="it-IT" sz="1700" dirty="0" smtClean="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4282" y="2500306"/>
            <a:ext cx="6477000" cy="581012"/>
          </a:xfrm>
        </p:spPr>
        <p:txBody>
          <a:bodyPr>
            <a:noAutofit/>
          </a:bodyPr>
          <a:lstStyle/>
          <a:p>
            <a:r>
              <a:rPr lang="it-IT" sz="3600" dirty="0" smtClean="0"/>
              <a:t>INTRODUZIONE</a:t>
            </a:r>
            <a:endParaRPr lang="it-IT"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66"/>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Modello integrato di intervento pubblico</a:t>
            </a:r>
            <a:endParaRPr lang="it-IT" sz="3600" b="1" dirty="0">
              <a:solidFill>
                <a:srgbClr val="0070C0"/>
              </a:solidFill>
              <a:effectLst>
                <a:outerShdw blurRad="38100" dist="38100" dir="2700000" algn="tl">
                  <a:srgbClr val="000000">
                    <a:alpha val="43137"/>
                  </a:srgbClr>
                </a:outerShdw>
              </a:effectLst>
            </a:endParaRPr>
          </a:p>
        </p:txBody>
      </p:sp>
      <p:pic>
        <p:nvPicPr>
          <p:cNvPr id="2052" name="Picture 4" descr="http://farm9.static.flickr.com/8020/7692222092_78b9cf32e4.jpg">
            <a:hlinkClick r:id="rId2"/>
          </p:cNvPr>
          <p:cNvPicPr>
            <a:picLocks noChangeAspect="1" noChangeArrowheads="1"/>
          </p:cNvPicPr>
          <p:nvPr/>
        </p:nvPicPr>
        <p:blipFill>
          <a:blip r:embed="rId3"/>
          <a:srcRect/>
          <a:stretch>
            <a:fillRect/>
          </a:stretch>
        </p:blipFill>
        <p:spPr bwMode="auto">
          <a:xfrm>
            <a:off x="285720" y="1785926"/>
            <a:ext cx="2857520" cy="1903109"/>
          </a:xfrm>
          <a:prstGeom prst="rect">
            <a:avLst/>
          </a:prstGeom>
          <a:noFill/>
        </p:spPr>
      </p:pic>
      <p:sp>
        <p:nvSpPr>
          <p:cNvPr id="5" name="CasellaDiTesto 4"/>
          <p:cNvSpPr txBox="1"/>
          <p:nvPr/>
        </p:nvSpPr>
        <p:spPr>
          <a:xfrm>
            <a:off x="285720" y="3857628"/>
            <a:ext cx="3095719" cy="2585323"/>
          </a:xfrm>
          <a:prstGeom prst="rect">
            <a:avLst/>
          </a:prstGeom>
          <a:noFill/>
        </p:spPr>
        <p:txBody>
          <a:bodyPr wrap="none" rtlCol="0">
            <a:spAutoFit/>
          </a:bodyPr>
          <a:lstStyle/>
          <a:p>
            <a:pPr algn="just"/>
            <a:r>
              <a:rPr lang="it-IT" b="1" dirty="0" smtClean="0">
                <a:latin typeface="Arial" pitchFamily="34" charset="0"/>
                <a:cs typeface="Arial" pitchFamily="34" charset="0"/>
              </a:rPr>
              <a:t>Piccolo Paese (cluster D)</a:t>
            </a:r>
          </a:p>
          <a:p>
            <a:pPr algn="just"/>
            <a:r>
              <a:rPr lang="it-IT" b="1" dirty="0" smtClean="0">
                <a:latin typeface="Arial" pitchFamily="34" charset="0"/>
                <a:cs typeface="Arial" pitchFamily="34" charset="0"/>
              </a:rPr>
              <a:t>con mancanza di:</a:t>
            </a:r>
          </a:p>
          <a:p>
            <a:pPr marL="800100" lvl="1" indent="-342900" algn="just">
              <a:buFont typeface="Wingdings" pitchFamily="2" charset="2"/>
              <a:buChar char="q"/>
            </a:pPr>
            <a:r>
              <a:rPr lang="it-IT" b="1" dirty="0" smtClean="0">
                <a:latin typeface="Arial" pitchFamily="34" charset="0"/>
                <a:cs typeface="Arial" pitchFamily="34" charset="0"/>
              </a:rPr>
              <a:t>Ospedale</a:t>
            </a:r>
          </a:p>
          <a:p>
            <a:pPr marL="800100" lvl="1" indent="-342900" algn="just">
              <a:buFont typeface="Wingdings" pitchFamily="2" charset="2"/>
              <a:buChar char="q"/>
            </a:pPr>
            <a:r>
              <a:rPr lang="it-IT" b="1" dirty="0" smtClean="0">
                <a:latin typeface="Arial" pitchFamily="34" charset="0"/>
                <a:cs typeface="Arial" pitchFamily="34" charset="0"/>
              </a:rPr>
              <a:t>Scuola</a:t>
            </a:r>
          </a:p>
          <a:p>
            <a:pPr marL="800100" lvl="1" indent="-342900" algn="just">
              <a:buFont typeface="Wingdings" pitchFamily="2" charset="2"/>
              <a:buChar char="q"/>
            </a:pPr>
            <a:r>
              <a:rPr lang="it-IT" b="1" dirty="0" smtClean="0">
                <a:latin typeface="Arial" pitchFamily="34" charset="0"/>
                <a:cs typeface="Arial" pitchFamily="34" charset="0"/>
              </a:rPr>
              <a:t>Caserma</a:t>
            </a:r>
          </a:p>
          <a:p>
            <a:pPr marL="800100" lvl="1" indent="-342900" algn="just">
              <a:buFont typeface="Wingdings" pitchFamily="2" charset="2"/>
              <a:buChar char="q"/>
            </a:pPr>
            <a:r>
              <a:rPr lang="it-IT" b="1" dirty="0" smtClean="0">
                <a:latin typeface="Arial" pitchFamily="34" charset="0"/>
                <a:cs typeface="Arial" pitchFamily="34" charset="0"/>
              </a:rPr>
              <a:t>Altri centri didattici</a:t>
            </a:r>
          </a:p>
          <a:p>
            <a:pPr marL="800100" lvl="1" indent="-342900" algn="just">
              <a:buFont typeface="Wingdings" pitchFamily="2" charset="2"/>
              <a:buChar char="q"/>
            </a:pPr>
            <a:r>
              <a:rPr lang="it-IT" b="1" dirty="0" smtClean="0">
                <a:latin typeface="Arial" pitchFamily="34" charset="0"/>
                <a:cs typeface="Arial" pitchFamily="34" charset="0"/>
              </a:rPr>
              <a:t>Centro turistico</a:t>
            </a:r>
          </a:p>
          <a:p>
            <a:pPr marL="800100" lvl="1" indent="-342900" algn="just">
              <a:buFont typeface="Wingdings" pitchFamily="2" charset="2"/>
              <a:buChar char="q"/>
            </a:pPr>
            <a:r>
              <a:rPr lang="it-IT" b="1" dirty="0" smtClean="0">
                <a:latin typeface="Arial" pitchFamily="34" charset="0"/>
                <a:cs typeface="Arial" pitchFamily="34" charset="0"/>
              </a:rPr>
              <a:t>Uffici pubblici</a:t>
            </a:r>
          </a:p>
          <a:p>
            <a:pPr algn="just"/>
            <a:endParaRPr lang="it-IT" b="1" dirty="0">
              <a:latin typeface="Arial" pitchFamily="34" charset="0"/>
              <a:cs typeface="Arial" pitchFamily="34" charset="0"/>
            </a:endParaRPr>
          </a:p>
        </p:txBody>
      </p:sp>
      <p:sp>
        <p:nvSpPr>
          <p:cNvPr id="7" name="Freccia a sinistra 6"/>
          <p:cNvSpPr/>
          <p:nvPr/>
        </p:nvSpPr>
        <p:spPr>
          <a:xfrm>
            <a:off x="3428992" y="4143380"/>
            <a:ext cx="1000132" cy="242889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itchFamily="34" charset="0"/>
              <a:cs typeface="Arial" pitchFamily="34" charset="0"/>
            </a:endParaRPr>
          </a:p>
        </p:txBody>
      </p:sp>
      <p:sp>
        <p:nvSpPr>
          <p:cNvPr id="8" name="Freccia a sinistra 7"/>
          <p:cNvSpPr/>
          <p:nvPr/>
        </p:nvSpPr>
        <p:spPr>
          <a:xfrm>
            <a:off x="3428992" y="1571612"/>
            <a:ext cx="1000132" cy="242889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itchFamily="34" charset="0"/>
              <a:cs typeface="Arial" pitchFamily="34" charset="0"/>
            </a:endParaRPr>
          </a:p>
        </p:txBody>
      </p:sp>
      <p:sp>
        <p:nvSpPr>
          <p:cNvPr id="9" name="CasellaDiTesto 8"/>
          <p:cNvSpPr txBox="1"/>
          <p:nvPr/>
        </p:nvSpPr>
        <p:spPr>
          <a:xfrm>
            <a:off x="4643438" y="2362794"/>
            <a:ext cx="4214842" cy="830997"/>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600" b="1" dirty="0" smtClean="0">
                <a:solidFill>
                  <a:schemeClr val="dk1"/>
                </a:solidFill>
                <a:latin typeface="Arial" pitchFamily="34" charset="0"/>
                <a:cs typeface="Arial" pitchFamily="34" charset="0"/>
              </a:rPr>
              <a:t>Realizzazione rete con piani di incentivi alla domanda (esempio </a:t>
            </a:r>
            <a:r>
              <a:rPr lang="it-IT" sz="1600" b="1" dirty="0" err="1" smtClean="0">
                <a:solidFill>
                  <a:schemeClr val="dk1"/>
                </a:solidFill>
                <a:latin typeface="Arial" pitchFamily="34" charset="0"/>
                <a:cs typeface="Arial" pitchFamily="34" charset="0"/>
              </a:rPr>
              <a:t>pc</a:t>
            </a:r>
            <a:r>
              <a:rPr lang="it-IT" sz="1600" b="1" dirty="0" smtClean="0">
                <a:solidFill>
                  <a:schemeClr val="dk1"/>
                </a:solidFill>
                <a:latin typeface="Arial" pitchFamily="34" charset="0"/>
                <a:cs typeface="Arial" pitchFamily="34" charset="0"/>
              </a:rPr>
              <a:t> gratuito e un anno gratis di abbonamento)</a:t>
            </a:r>
          </a:p>
        </p:txBody>
      </p:sp>
      <p:sp>
        <p:nvSpPr>
          <p:cNvPr id="10" name="CasellaDiTesto 9"/>
          <p:cNvSpPr txBox="1"/>
          <p:nvPr/>
        </p:nvSpPr>
        <p:spPr>
          <a:xfrm>
            <a:off x="4714876" y="4470638"/>
            <a:ext cx="4214842" cy="2062103"/>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600" b="1" dirty="0" smtClean="0">
                <a:solidFill>
                  <a:schemeClr val="dk1"/>
                </a:solidFill>
                <a:latin typeface="Arial" pitchFamily="34" charset="0"/>
                <a:cs typeface="Arial" pitchFamily="34" charset="0"/>
              </a:rPr>
              <a:t>Erogazione di servizi di pubblica utilità a sostituzione dei servizi presenziali. Occorre valutare costi e benefici di tali soluzioni che in alcuni casi potrebbero rivelarsi vantaggiose per il contenimento della spesa pubblica. Esempio: teleassistenza o telemedicina con risparmio dei di struttura</a:t>
            </a:r>
          </a:p>
        </p:txBody>
      </p:sp>
      <p:pic>
        <p:nvPicPr>
          <p:cNvPr id="2054" name="Picture 6" descr="http://www.comune.nusco.gov.it/img/public/altro/OSPEDALE_LOGO.jpg">
            <a:hlinkClick r:id="rId4"/>
          </p:cNvPr>
          <p:cNvPicPr>
            <a:picLocks noChangeAspect="1" noChangeArrowheads="1"/>
          </p:cNvPicPr>
          <p:nvPr/>
        </p:nvPicPr>
        <p:blipFill>
          <a:blip r:embed="rId5" cstate="print"/>
          <a:srcRect/>
          <a:stretch>
            <a:fillRect/>
          </a:stretch>
        </p:blipFill>
        <p:spPr bwMode="auto">
          <a:xfrm>
            <a:off x="5000628" y="3571876"/>
            <a:ext cx="738176" cy="738176"/>
          </a:xfrm>
          <a:prstGeom prst="rect">
            <a:avLst/>
          </a:prstGeom>
          <a:noFill/>
        </p:spPr>
      </p:pic>
      <p:pic>
        <p:nvPicPr>
          <p:cNvPr id="2056" name="Picture 8" descr="https://upload.wikimedia.org/wikipedia/commons/thumb/8/84/Italian_traffic_signs_-_icona_scuola.svg/2000px-Italian_traffic_signs_-_icona_scuola.svg.png">
            <a:hlinkClick r:id="rId6"/>
          </p:cNvPr>
          <p:cNvPicPr>
            <a:picLocks noChangeAspect="1" noChangeArrowheads="1"/>
          </p:cNvPicPr>
          <p:nvPr/>
        </p:nvPicPr>
        <p:blipFill>
          <a:blip r:embed="rId7" cstate="print"/>
          <a:srcRect/>
          <a:stretch>
            <a:fillRect/>
          </a:stretch>
        </p:blipFill>
        <p:spPr bwMode="auto">
          <a:xfrm>
            <a:off x="6000760" y="3571876"/>
            <a:ext cx="714380" cy="714380"/>
          </a:xfrm>
          <a:prstGeom prst="rect">
            <a:avLst/>
          </a:prstGeom>
          <a:noFill/>
        </p:spPr>
      </p:pic>
      <p:pic>
        <p:nvPicPr>
          <p:cNvPr id="2058" name="Picture 10" descr="http://questure.poliziadistato.it/img/13976_2.jpg">
            <a:hlinkClick r:id="rId8"/>
          </p:cNvPr>
          <p:cNvPicPr>
            <a:picLocks noChangeAspect="1" noChangeArrowheads="1"/>
          </p:cNvPicPr>
          <p:nvPr/>
        </p:nvPicPr>
        <p:blipFill>
          <a:blip r:embed="rId9"/>
          <a:srcRect/>
          <a:stretch>
            <a:fillRect/>
          </a:stretch>
        </p:blipFill>
        <p:spPr bwMode="auto">
          <a:xfrm>
            <a:off x="6929454" y="3571875"/>
            <a:ext cx="714380" cy="714381"/>
          </a:xfrm>
          <a:prstGeom prst="rect">
            <a:avLst/>
          </a:prstGeom>
          <a:noFill/>
        </p:spPr>
      </p:pic>
      <p:pic>
        <p:nvPicPr>
          <p:cNvPr id="2060" name="Picture 12" descr="http://www.touristangels.com/App_Themes/Default/img/PAlogo.jpg">
            <a:hlinkClick r:id="rId10"/>
          </p:cNvPr>
          <p:cNvPicPr>
            <a:picLocks noChangeAspect="1" noChangeArrowheads="1"/>
          </p:cNvPicPr>
          <p:nvPr/>
        </p:nvPicPr>
        <p:blipFill>
          <a:blip r:embed="rId11" cstate="print"/>
          <a:srcRect/>
          <a:stretch>
            <a:fillRect/>
          </a:stretch>
        </p:blipFill>
        <p:spPr bwMode="auto">
          <a:xfrm>
            <a:off x="7824995" y="3571876"/>
            <a:ext cx="676095" cy="75722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66"/>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Alcune conclusioni dalle analisi numeriche</a:t>
            </a:r>
            <a:endParaRPr lang="it-IT" sz="3600" b="1" dirty="0">
              <a:solidFill>
                <a:srgbClr val="0070C0"/>
              </a:solidFill>
              <a:effectLst>
                <a:outerShdw blurRad="38100" dist="38100" dir="2700000" algn="tl">
                  <a:srgbClr val="000000">
                    <a:alpha val="43137"/>
                  </a:srgbClr>
                </a:outerShdw>
              </a:effectLst>
            </a:endParaRPr>
          </a:p>
        </p:txBody>
      </p:sp>
      <p:sp>
        <p:nvSpPr>
          <p:cNvPr id="3" name="Segnaposto contenuto 2"/>
          <p:cNvSpPr>
            <a:spLocks noGrp="1"/>
          </p:cNvSpPr>
          <p:nvPr>
            <p:ph sz="quarter" idx="1"/>
          </p:nvPr>
        </p:nvSpPr>
        <p:spPr>
          <a:xfrm>
            <a:off x="285720" y="1857364"/>
            <a:ext cx="8429684" cy="3000396"/>
          </a:xfrm>
        </p:spPr>
        <p:txBody>
          <a:bodyPr>
            <a:noAutofit/>
          </a:bodyPr>
          <a:lstStyle/>
          <a:p>
            <a:pPr algn="just"/>
            <a:r>
              <a:rPr lang="it-IT" sz="1800" dirty="0" smtClean="0">
                <a:latin typeface="Arial" pitchFamily="34" charset="0"/>
                <a:cs typeface="Arial" pitchFamily="34" charset="0"/>
              </a:rPr>
              <a:t>Gli investimenti richiesti nei cluster C e D sono pari a circa 8 miliardi, le risorse del piano </a:t>
            </a:r>
            <a:r>
              <a:rPr lang="it-IT" sz="1800" dirty="0" err="1" smtClean="0">
                <a:latin typeface="Arial" pitchFamily="34" charset="0"/>
                <a:cs typeface="Arial" pitchFamily="34" charset="0"/>
              </a:rPr>
              <a:t>Renzi</a:t>
            </a:r>
            <a:r>
              <a:rPr lang="it-IT" sz="1800" dirty="0" smtClean="0">
                <a:latin typeface="Arial" pitchFamily="34" charset="0"/>
                <a:cs typeface="Arial" pitchFamily="34" charset="0"/>
              </a:rPr>
              <a:t> ammontano </a:t>
            </a:r>
            <a:r>
              <a:rPr lang="it-IT" sz="1800" b="1" dirty="0" smtClean="0">
                <a:latin typeface="Arial" pitchFamily="34" charset="0"/>
                <a:cs typeface="Arial" pitchFamily="34" charset="0"/>
              </a:rPr>
              <a:t>a circa un quarto </a:t>
            </a:r>
          </a:p>
          <a:p>
            <a:pPr algn="just"/>
            <a:r>
              <a:rPr lang="it-IT" sz="1800" dirty="0" smtClean="0">
                <a:latin typeface="Arial" pitchFamily="34" charset="0"/>
                <a:cs typeface="Arial" pitchFamily="34" charset="0"/>
              </a:rPr>
              <a:t>Il tempo di ritorno degli investimenti è molto interessante </a:t>
            </a:r>
            <a:r>
              <a:rPr lang="it-IT" sz="1800" b="1" dirty="0" smtClean="0">
                <a:latin typeface="Arial" pitchFamily="34" charset="0"/>
                <a:cs typeface="Arial" pitchFamily="34" charset="0"/>
              </a:rPr>
              <a:t>nel cluster C</a:t>
            </a:r>
            <a:r>
              <a:rPr lang="it-IT" sz="1800" dirty="0" smtClean="0">
                <a:latin typeface="Arial" pitchFamily="34" charset="0"/>
                <a:cs typeface="Arial" pitchFamily="34" charset="0"/>
              </a:rPr>
              <a:t>, dove è possibile andare in utile in un tempo compreso tra 8 e 14 anni. Più problematico è il caso del cluster D dove i ritorni sono a 20 anni</a:t>
            </a:r>
          </a:p>
          <a:p>
            <a:pPr algn="just"/>
            <a:r>
              <a:rPr lang="it-IT" sz="1800" dirty="0" smtClean="0">
                <a:latin typeface="Arial" pitchFamily="34" charset="0"/>
                <a:cs typeface="Arial" pitchFamily="34" charset="0"/>
              </a:rPr>
              <a:t>Il fattore critico per valutare i flussi di cassa è il </a:t>
            </a:r>
            <a:r>
              <a:rPr lang="it-IT" sz="1800" b="1" dirty="0" smtClean="0">
                <a:latin typeface="Arial" pitchFamily="34" charset="0"/>
                <a:cs typeface="Arial" pitchFamily="34" charset="0"/>
              </a:rPr>
              <a:t>tempo di penetrazione del servizio</a:t>
            </a:r>
            <a:r>
              <a:rPr lang="it-IT" sz="1800" dirty="0" smtClean="0">
                <a:latin typeface="Arial" pitchFamily="34" charset="0"/>
                <a:cs typeface="Arial" pitchFamily="34" charset="0"/>
              </a:rPr>
              <a:t> (numero abbonamenti effettivi a fronte di una rete già costruita). Emerge dunque chiaro il problema della mancanza della domanda che andrebbe stimolata con politiche di incentivo</a:t>
            </a:r>
          </a:p>
          <a:p>
            <a:pPr algn="just"/>
            <a:r>
              <a:rPr lang="it-IT" sz="1800" dirty="0" smtClean="0">
                <a:latin typeface="Arial" pitchFamily="34" charset="0"/>
                <a:cs typeface="Arial" pitchFamily="34" charset="0"/>
              </a:rPr>
              <a:t>Nell’ottica di una analisi costi-benefici con oggetto il sistema Paese, la strategia migliorie per </a:t>
            </a:r>
            <a:r>
              <a:rPr lang="it-IT" sz="1800" b="1" dirty="0" smtClean="0">
                <a:latin typeface="Arial" pitchFamily="34" charset="0"/>
                <a:cs typeface="Arial" pitchFamily="34" charset="0"/>
              </a:rPr>
              <a:t>l’ottimizzazione dei costi appare quella di una cooperazione con le PA locali </a:t>
            </a:r>
            <a:r>
              <a:rPr lang="it-IT" sz="1800" dirty="0" smtClean="0">
                <a:latin typeface="Arial" pitchFamily="34" charset="0"/>
                <a:cs typeface="Arial" pitchFamily="34" charset="0"/>
              </a:rPr>
              <a:t>per l’erogazione dei </a:t>
            </a:r>
            <a:r>
              <a:rPr lang="it-IT" sz="1800" dirty="0" err="1" smtClean="0">
                <a:latin typeface="Arial" pitchFamily="34" charset="0"/>
                <a:cs typeface="Arial" pitchFamily="34" charset="0"/>
              </a:rPr>
              <a:t>teleservizi</a:t>
            </a:r>
            <a:r>
              <a:rPr lang="it-IT" sz="1800" dirty="0" smtClean="0">
                <a:latin typeface="Arial" pitchFamily="34" charset="0"/>
                <a:cs typeface="Arial" pitchFamily="34" charset="0"/>
              </a:rPr>
              <a:t> (telemedicina, </a:t>
            </a:r>
            <a:r>
              <a:rPr lang="it-IT" sz="1800" dirty="0" err="1" smtClean="0">
                <a:latin typeface="Arial" pitchFamily="34" charset="0"/>
                <a:cs typeface="Arial" pitchFamily="34" charset="0"/>
              </a:rPr>
              <a:t>teledidattica…</a:t>
            </a:r>
            <a:r>
              <a:rPr lang="it-IT" sz="1800" dirty="0" smtClean="0">
                <a:latin typeface="Arial" pitchFamily="34" charset="0"/>
                <a:cs typeface="Arial" pitchFamily="34" charset="0"/>
              </a:rPr>
              <a:t>) o l’erogazione di servizi a supporto del territorio per la valorizzazione degli spazi rurali (esempio: </a:t>
            </a:r>
            <a:r>
              <a:rPr lang="it-IT" sz="1800" dirty="0" err="1" smtClean="0">
                <a:latin typeface="Arial" pitchFamily="34" charset="0"/>
                <a:cs typeface="Arial" pitchFamily="34" charset="0"/>
              </a:rPr>
              <a:t>wi-fi</a:t>
            </a:r>
            <a:r>
              <a:rPr lang="it-IT" sz="1800" dirty="0" smtClean="0">
                <a:latin typeface="Arial" pitchFamily="34" charset="0"/>
                <a:cs typeface="Arial" pitchFamily="34" charset="0"/>
              </a:rPr>
              <a:t> gratuito per incrementare il turismo) che potrebbero stimolare l’occupazione diretta</a:t>
            </a:r>
          </a:p>
          <a:p>
            <a:pPr lvl="1" algn="just"/>
            <a:endParaRPr lang="it-IT"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66"/>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PROPOSTE IMMEDIATE</a:t>
            </a:r>
            <a:endParaRPr lang="it-IT" sz="3600" b="1" dirty="0">
              <a:solidFill>
                <a:srgbClr val="0070C0"/>
              </a:solidFill>
              <a:effectLst>
                <a:outerShdw blurRad="38100" dist="38100" dir="2700000" algn="tl">
                  <a:srgbClr val="000000">
                    <a:alpha val="43137"/>
                  </a:srgbClr>
                </a:outerShdw>
              </a:effectLst>
            </a:endParaRPr>
          </a:p>
        </p:txBody>
      </p:sp>
      <p:sp>
        <p:nvSpPr>
          <p:cNvPr id="3" name="Segnaposto contenuto 2"/>
          <p:cNvSpPr>
            <a:spLocks noGrp="1"/>
          </p:cNvSpPr>
          <p:nvPr>
            <p:ph sz="quarter" idx="1"/>
          </p:nvPr>
        </p:nvSpPr>
        <p:spPr>
          <a:xfrm>
            <a:off x="285720" y="1714488"/>
            <a:ext cx="8429684" cy="3000396"/>
          </a:xfrm>
        </p:spPr>
        <p:txBody>
          <a:bodyPr>
            <a:noAutofit/>
          </a:bodyPr>
          <a:lstStyle/>
          <a:p>
            <a:pPr algn="just"/>
            <a:r>
              <a:rPr lang="it-IT" sz="1800" dirty="0" smtClean="0">
                <a:latin typeface="Arial" pitchFamily="34" charset="0"/>
                <a:cs typeface="Arial" pitchFamily="34" charset="0"/>
              </a:rPr>
              <a:t>Elaborazione di un </a:t>
            </a:r>
            <a:r>
              <a:rPr lang="it-IT" sz="1800" b="1" dirty="0" smtClean="0">
                <a:latin typeface="Arial" pitchFamily="34" charset="0"/>
                <a:cs typeface="Arial" pitchFamily="34" charset="0"/>
              </a:rPr>
              <a:t>modello economico e finanziario </a:t>
            </a:r>
            <a:r>
              <a:rPr lang="it-IT" sz="1800" dirty="0" smtClean="0">
                <a:latin typeface="Arial" pitchFamily="34" charset="0"/>
                <a:cs typeface="Arial" pitchFamily="34" charset="0"/>
              </a:rPr>
              <a:t>a disposizione del governo per valutare in ciascun centro abitato costi, ricavi e tempi di ritorno degli investimenti (attualmente gli operatori hanno i loro modelli ma non esiste un modello unificato). </a:t>
            </a:r>
            <a:r>
              <a:rPr lang="it-IT" sz="1800" b="1" dirty="0" smtClean="0">
                <a:latin typeface="Arial" pitchFamily="34" charset="0"/>
                <a:cs typeface="Arial" pitchFamily="34" charset="0"/>
              </a:rPr>
              <a:t>Valutazione di dettaglio dei costi di Enel</a:t>
            </a:r>
          </a:p>
          <a:p>
            <a:pPr algn="just"/>
            <a:r>
              <a:rPr lang="it-IT" sz="1800" dirty="0" smtClean="0">
                <a:latin typeface="Arial" pitchFamily="34" charset="0"/>
                <a:cs typeface="Arial" pitchFamily="34" charset="0"/>
              </a:rPr>
              <a:t>Individuazione di </a:t>
            </a:r>
            <a:r>
              <a:rPr lang="it-IT" sz="1800" b="1" dirty="0" smtClean="0">
                <a:latin typeface="Arial" pitchFamily="34" charset="0"/>
                <a:cs typeface="Arial" pitchFamily="34" charset="0"/>
              </a:rPr>
              <a:t>obiettivi occupazionali e sociali da rispettare</a:t>
            </a:r>
            <a:r>
              <a:rPr lang="it-IT" sz="1800" dirty="0" smtClean="0">
                <a:latin typeface="Arial" pitchFamily="34" charset="0"/>
                <a:cs typeface="Arial" pitchFamily="34" charset="0"/>
              </a:rPr>
              <a:t>, e rispettive sanzioni</a:t>
            </a:r>
          </a:p>
          <a:p>
            <a:pPr algn="just"/>
            <a:r>
              <a:rPr lang="it-IT" sz="1800" dirty="0" smtClean="0">
                <a:latin typeface="Arial" pitchFamily="34" charset="0"/>
                <a:cs typeface="Arial" pitchFamily="34" charset="0"/>
              </a:rPr>
              <a:t>Piani di </a:t>
            </a:r>
            <a:r>
              <a:rPr lang="it-IT" sz="1800" b="1" dirty="0" smtClean="0">
                <a:latin typeface="Arial" pitchFamily="34" charset="0"/>
                <a:cs typeface="Arial" pitchFamily="34" charset="0"/>
              </a:rPr>
              <a:t>collaborazione con le PA locali </a:t>
            </a:r>
            <a:r>
              <a:rPr lang="it-IT" sz="1800" dirty="0" smtClean="0">
                <a:latin typeface="Arial" pitchFamily="34" charset="0"/>
                <a:cs typeface="Arial" pitchFamily="34" charset="0"/>
              </a:rPr>
              <a:t>per l’erogazione dei </a:t>
            </a:r>
            <a:r>
              <a:rPr lang="it-IT" sz="1800" dirty="0" err="1" smtClean="0">
                <a:latin typeface="Arial" pitchFamily="34" charset="0"/>
                <a:cs typeface="Arial" pitchFamily="34" charset="0"/>
              </a:rPr>
              <a:t>teleservizi</a:t>
            </a:r>
            <a:r>
              <a:rPr lang="it-IT" sz="1800" dirty="0" smtClean="0">
                <a:latin typeface="Arial" pitchFamily="34" charset="0"/>
                <a:cs typeface="Arial" pitchFamily="34" charset="0"/>
              </a:rPr>
              <a:t> attraverso modelli di ottimizzazione e risparmio dei costi</a:t>
            </a:r>
          </a:p>
          <a:p>
            <a:pPr algn="just"/>
            <a:r>
              <a:rPr lang="it-IT" sz="1800" b="1" dirty="0" smtClean="0">
                <a:latin typeface="Arial" pitchFamily="34" charset="0"/>
                <a:cs typeface="Arial" pitchFamily="34" charset="0"/>
              </a:rPr>
              <a:t>Valorizzazione dei centri rurali e turistici </a:t>
            </a:r>
            <a:r>
              <a:rPr lang="it-IT" sz="1800" dirty="0" smtClean="0">
                <a:latin typeface="Arial" pitchFamily="34" charset="0"/>
                <a:cs typeface="Arial" pitchFamily="34" charset="0"/>
              </a:rPr>
              <a:t>attraverso </a:t>
            </a:r>
            <a:r>
              <a:rPr lang="it-IT" sz="1800" dirty="0" err="1" smtClean="0">
                <a:latin typeface="Arial" pitchFamily="34" charset="0"/>
                <a:cs typeface="Arial" pitchFamily="34" charset="0"/>
              </a:rPr>
              <a:t>wi-fi</a:t>
            </a:r>
            <a:r>
              <a:rPr lang="it-IT" sz="1800" dirty="0" smtClean="0">
                <a:latin typeface="Arial" pitchFamily="34" charset="0"/>
                <a:cs typeface="Arial" pitchFamily="34" charset="0"/>
              </a:rPr>
              <a:t> gratuito </a:t>
            </a:r>
          </a:p>
          <a:p>
            <a:pPr algn="just"/>
            <a:r>
              <a:rPr lang="it-IT" sz="1800" dirty="0" smtClean="0">
                <a:latin typeface="Arial" pitchFamily="34" charset="0"/>
                <a:cs typeface="Arial" pitchFamily="34" charset="0"/>
              </a:rPr>
              <a:t>Piani di stimolo della domanda in scuole ed università attraverso </a:t>
            </a:r>
            <a:r>
              <a:rPr lang="it-IT" sz="1800" dirty="0" err="1" smtClean="0">
                <a:latin typeface="Arial" pitchFamily="34" charset="0"/>
                <a:cs typeface="Arial" pitchFamily="34" charset="0"/>
              </a:rPr>
              <a:t>vaucher</a:t>
            </a:r>
            <a:r>
              <a:rPr lang="it-IT" sz="1800" dirty="0" smtClean="0">
                <a:latin typeface="Arial" pitchFamily="34" charset="0"/>
                <a:cs typeface="Arial" pitchFamily="34" charset="0"/>
              </a:rPr>
              <a:t> o </a:t>
            </a:r>
            <a:r>
              <a:rPr lang="it-IT" sz="1800" b="1" dirty="0" smtClean="0">
                <a:latin typeface="Arial" pitchFamily="34" charset="0"/>
                <a:cs typeface="Arial" pitchFamily="34" charset="0"/>
              </a:rPr>
              <a:t>sistemi di sconti per determinate categorie di utenti</a:t>
            </a:r>
            <a:r>
              <a:rPr lang="it-IT" sz="1800" dirty="0" smtClean="0">
                <a:latin typeface="Arial" pitchFamily="34" charset="0"/>
                <a:cs typeface="Arial" pitchFamily="34" charset="0"/>
              </a:rPr>
              <a:t>, anche per le famiglie più disagiate che dovrebbero accedere ad internet gratuitamente</a:t>
            </a:r>
          </a:p>
          <a:p>
            <a:pPr algn="just"/>
            <a:r>
              <a:rPr lang="it-IT" sz="1800" dirty="0" smtClean="0">
                <a:latin typeface="Arial" pitchFamily="34" charset="0"/>
                <a:cs typeface="Arial" pitchFamily="34" charset="0"/>
              </a:rPr>
              <a:t>Introduzione di normative più rigide sugli </a:t>
            </a:r>
            <a:r>
              <a:rPr lang="it-IT" sz="1800" b="1" dirty="0" smtClean="0">
                <a:latin typeface="Arial" pitchFamily="34" charset="0"/>
                <a:cs typeface="Arial" pitchFamily="34" charset="0"/>
              </a:rPr>
              <a:t>extraprofitti degli </a:t>
            </a:r>
            <a:r>
              <a:rPr lang="it-IT" sz="1800" b="1" dirty="0" err="1" smtClean="0">
                <a:latin typeface="Arial" pitchFamily="34" charset="0"/>
                <a:cs typeface="Arial" pitchFamily="34" charset="0"/>
              </a:rPr>
              <a:t>Over</a:t>
            </a:r>
            <a:r>
              <a:rPr lang="it-IT" sz="1800" b="1" dirty="0" smtClean="0">
                <a:latin typeface="Arial" pitchFamily="34" charset="0"/>
                <a:cs typeface="Arial" pitchFamily="34" charset="0"/>
              </a:rPr>
              <a:t> the top </a:t>
            </a:r>
            <a:r>
              <a:rPr lang="it-IT" sz="1800" dirty="0" smtClean="0">
                <a:latin typeface="Arial" pitchFamily="34" charset="0"/>
                <a:cs typeface="Arial" pitchFamily="34" charset="0"/>
              </a:rPr>
              <a:t>(solo il recupero delle tasse non pagate equivale a un miliardo di euro)</a:t>
            </a:r>
          </a:p>
          <a:p>
            <a:pPr algn="just"/>
            <a:endParaRPr lang="it-IT" sz="1800" dirty="0" smtClean="0">
              <a:latin typeface="Arial" pitchFamily="34" charset="0"/>
              <a:cs typeface="Arial" pitchFamily="34" charset="0"/>
            </a:endParaRPr>
          </a:p>
          <a:p>
            <a:pPr algn="just"/>
            <a:endParaRPr lang="it-IT" sz="1800" dirty="0" smtClean="0">
              <a:latin typeface="Arial" pitchFamily="34" charset="0"/>
              <a:cs typeface="Arial" pitchFamily="34" charset="0"/>
            </a:endParaRPr>
          </a:p>
          <a:p>
            <a:pPr lvl="1" algn="just"/>
            <a:endParaRPr lang="it-IT"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214282" y="285728"/>
            <a:ext cx="8501122"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Perché è importante la banda larga?</a:t>
            </a:r>
          </a:p>
        </p:txBody>
      </p:sp>
      <p:sp>
        <p:nvSpPr>
          <p:cNvPr id="14" name="Segnaposto contenuto 2"/>
          <p:cNvSpPr>
            <a:spLocks noGrp="1"/>
          </p:cNvSpPr>
          <p:nvPr>
            <p:ph sz="quarter" idx="1"/>
          </p:nvPr>
        </p:nvSpPr>
        <p:spPr>
          <a:xfrm>
            <a:off x="285720" y="1785926"/>
            <a:ext cx="8358246" cy="4071966"/>
          </a:xfrm>
        </p:spPr>
        <p:txBody>
          <a:bodyPr>
            <a:noAutofit/>
          </a:bodyPr>
          <a:lstStyle/>
          <a:p>
            <a:pPr algn="just"/>
            <a:r>
              <a:rPr lang="it-IT" sz="1600" dirty="0" smtClean="0">
                <a:latin typeface="Arial" pitchFamily="34" charset="0"/>
                <a:cs typeface="Arial" pitchFamily="34" charset="0"/>
              </a:rPr>
              <a:t>La banda larga </a:t>
            </a:r>
            <a:r>
              <a:rPr lang="it-IT" sz="1600" b="1" dirty="0" smtClean="0">
                <a:latin typeface="Arial" pitchFamily="34" charset="0"/>
                <a:cs typeface="Arial" pitchFamily="34" charset="0"/>
              </a:rPr>
              <a:t>non è un fine ma semplicemente un mezzo </a:t>
            </a:r>
            <a:r>
              <a:rPr lang="it-IT" sz="1600" dirty="0" smtClean="0">
                <a:latin typeface="Arial" pitchFamily="34" charset="0"/>
                <a:cs typeface="Arial" pitchFamily="34" charset="0"/>
              </a:rPr>
              <a:t>per raggiungere obiettivi di carattere economico e sociale ben più importanti: occupazione, crescita produttiva, sviluppo di applicazioni con notevoli ricadute sociali, stimolo alle </a:t>
            </a:r>
            <a:r>
              <a:rPr lang="it-IT" sz="1600" dirty="0" err="1" smtClean="0">
                <a:latin typeface="Arial" pitchFamily="34" charset="0"/>
                <a:cs typeface="Arial" pitchFamily="34" charset="0"/>
              </a:rPr>
              <a:t>esportazioni…</a:t>
            </a:r>
            <a:r>
              <a:rPr lang="it-IT" sz="1600" dirty="0" smtClean="0">
                <a:latin typeface="Arial" pitchFamily="34" charset="0"/>
                <a:cs typeface="Arial" pitchFamily="34" charset="0"/>
              </a:rPr>
              <a:t> Non deve essere intesa esclusivamente come un veicolo per far transitare contenuti televisivi e di intrattenimento ma come strumento per il rilancio del Paese</a:t>
            </a:r>
          </a:p>
          <a:p>
            <a:pPr algn="just"/>
            <a:r>
              <a:rPr lang="it-IT" sz="1600" dirty="0" smtClean="0">
                <a:latin typeface="Arial" pitchFamily="34" charset="0"/>
                <a:cs typeface="Arial" pitchFamily="34" charset="0"/>
              </a:rPr>
              <a:t>Tutte le stime concordano sul fatto che la diffusione della Banda Larga abbia un diretto effetto sulla </a:t>
            </a:r>
            <a:r>
              <a:rPr lang="it-IT" sz="1600" b="1" dirty="0" smtClean="0">
                <a:latin typeface="Arial" pitchFamily="34" charset="0"/>
                <a:cs typeface="Arial" pitchFamily="34" charset="0"/>
              </a:rPr>
              <a:t>crescita del PIL</a:t>
            </a:r>
            <a:r>
              <a:rPr lang="it-IT" sz="1600" dirty="0" smtClean="0">
                <a:latin typeface="Arial" pitchFamily="34" charset="0"/>
                <a:cs typeface="Arial" pitchFamily="34" charset="0"/>
              </a:rPr>
              <a:t>. Uno studio della Banca Mondiale del 2011 su di un campione rappresentativo di Paesi ha stimato che per ogni 10% di penetrazione con velocità uguali o superiori a 30 Mbps il PIL cresce dell’1,2%. Alle stesse conclusioni arriva uno studio della Bocconi del 2012 (Rapporto </a:t>
            </a:r>
            <a:r>
              <a:rPr lang="it-IT" sz="1600" dirty="0" err="1" smtClean="0">
                <a:latin typeface="Arial" pitchFamily="34" charset="0"/>
                <a:cs typeface="Arial" pitchFamily="34" charset="0"/>
              </a:rPr>
              <a:t>Isbul</a:t>
            </a:r>
            <a:r>
              <a:rPr lang="it-IT" sz="1600" dirty="0" smtClean="0">
                <a:latin typeface="Arial" pitchFamily="34" charset="0"/>
                <a:cs typeface="Arial" pitchFamily="34" charset="0"/>
              </a:rPr>
              <a:t>). Stime a parere di molti gonfiate, ma che pur sempre stabiliscono una relazione tra Banda e PIL</a:t>
            </a:r>
          </a:p>
          <a:p>
            <a:pPr algn="just"/>
            <a:r>
              <a:rPr lang="it-IT" sz="1600" dirty="0" smtClean="0">
                <a:latin typeface="Arial" pitchFamily="34" charset="0"/>
                <a:cs typeface="Arial" pitchFamily="34" charset="0"/>
              </a:rPr>
              <a:t>Ugualmente interessante sono le </a:t>
            </a:r>
            <a:r>
              <a:rPr lang="it-IT" sz="1600" b="1" dirty="0" smtClean="0">
                <a:latin typeface="Arial" pitchFamily="34" charset="0"/>
                <a:cs typeface="Arial" pitchFamily="34" charset="0"/>
              </a:rPr>
              <a:t>ricadute sociali</a:t>
            </a:r>
            <a:r>
              <a:rPr lang="it-IT" sz="1600" dirty="0" smtClean="0">
                <a:latin typeface="Arial" pitchFamily="34" charset="0"/>
                <a:cs typeface="Arial" pitchFamily="34" charset="0"/>
              </a:rPr>
              <a:t>. Oltre all’impatto occupazionale assumono particolare importanza la diffusione di </a:t>
            </a:r>
            <a:r>
              <a:rPr lang="it-IT" sz="1600" b="1" dirty="0" err="1" smtClean="0">
                <a:latin typeface="Arial" pitchFamily="34" charset="0"/>
                <a:cs typeface="Arial" pitchFamily="34" charset="0"/>
              </a:rPr>
              <a:t>teleservizi</a:t>
            </a:r>
            <a:r>
              <a:rPr lang="it-IT" sz="1600" b="1" dirty="0" smtClean="0">
                <a:latin typeface="Arial" pitchFamily="34" charset="0"/>
                <a:cs typeface="Arial" pitchFamily="34" charset="0"/>
              </a:rPr>
              <a:t> al cittadino </a:t>
            </a:r>
            <a:r>
              <a:rPr lang="it-IT" sz="1600" dirty="0" smtClean="0">
                <a:latin typeface="Arial" pitchFamily="34" charset="0"/>
                <a:cs typeface="Arial" pitchFamily="34" charset="0"/>
              </a:rPr>
              <a:t>quali teleassistenza, telemedicina e teledidattica e servizi per il territorio abilitati da una infrastruttura in Banda Larga</a:t>
            </a:r>
          </a:p>
          <a:p>
            <a:pPr algn="just"/>
            <a:endParaRPr lang="it-IT" sz="1400" dirty="0" smtClean="0">
              <a:latin typeface="Arial" pitchFamily="34" charset="0"/>
              <a:cs typeface="Arial" pitchFamily="34" charset="0"/>
            </a:endParaRPr>
          </a:p>
          <a:p>
            <a:pPr algn="just"/>
            <a:endParaRPr lang="it-IT" sz="1600" dirty="0" smtClean="0">
              <a:latin typeface="Arial" pitchFamily="34" charset="0"/>
              <a:cs typeface="Arial" pitchFamily="34" charset="0"/>
            </a:endParaRPr>
          </a:p>
          <a:p>
            <a:pPr algn="just"/>
            <a:endParaRPr lang="it-IT"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285728"/>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Ultimi in Europa per velocità di </a:t>
            </a:r>
            <a:r>
              <a:rPr lang="it-IT" sz="3600" b="1" dirty="0" err="1" smtClean="0">
                <a:solidFill>
                  <a:srgbClr val="0070C0"/>
                </a:solidFill>
                <a:effectLst>
                  <a:outerShdw blurRad="38100" dist="38100" dir="2700000" algn="tl">
                    <a:srgbClr val="000000">
                      <a:alpha val="43137"/>
                    </a:srgbClr>
                  </a:outerShdw>
                </a:effectLst>
              </a:rPr>
              <a:t>banda…</a:t>
            </a:r>
            <a:endParaRPr lang="it-IT" sz="3600" b="1" dirty="0" smtClean="0">
              <a:solidFill>
                <a:srgbClr val="0070C0"/>
              </a:solidFill>
              <a:effectLst>
                <a:outerShdw blurRad="38100" dist="38100" dir="2700000" algn="tl">
                  <a:srgbClr val="000000">
                    <a:alpha val="43137"/>
                  </a:srgbClr>
                </a:outerShdw>
              </a:effectLst>
            </a:endParaRPr>
          </a:p>
        </p:txBody>
      </p:sp>
      <p:pic>
        <p:nvPicPr>
          <p:cNvPr id="13314" name="Picture 2" descr="http://www.mediabuzz.it/wp-content/uploads/2015/02/indipendent.jpg">
            <a:hlinkClick r:id="rId2"/>
          </p:cNvPr>
          <p:cNvPicPr>
            <a:picLocks noChangeAspect="1" noChangeArrowheads="1"/>
          </p:cNvPicPr>
          <p:nvPr/>
        </p:nvPicPr>
        <p:blipFill>
          <a:blip r:embed="rId3"/>
          <a:srcRect/>
          <a:stretch>
            <a:fillRect/>
          </a:stretch>
        </p:blipFill>
        <p:spPr bwMode="auto">
          <a:xfrm>
            <a:off x="2500298" y="1857364"/>
            <a:ext cx="3690932" cy="3361105"/>
          </a:xfrm>
          <a:prstGeom prst="rect">
            <a:avLst/>
          </a:prstGeom>
          <a:noFill/>
        </p:spPr>
      </p:pic>
      <p:sp>
        <p:nvSpPr>
          <p:cNvPr id="5" name="CasellaDiTesto 4"/>
          <p:cNvSpPr txBox="1"/>
          <p:nvPr/>
        </p:nvSpPr>
        <p:spPr>
          <a:xfrm>
            <a:off x="714348" y="5598399"/>
            <a:ext cx="7858180" cy="1077218"/>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600" b="1" dirty="0" smtClean="0">
                <a:latin typeface="Arial" pitchFamily="34" charset="0"/>
                <a:cs typeface="Arial" pitchFamily="34" charset="0"/>
              </a:rPr>
              <a:t>I dati di </a:t>
            </a:r>
            <a:r>
              <a:rPr lang="it-IT" sz="1600" b="1" dirty="0" err="1" smtClean="0">
                <a:latin typeface="Arial" pitchFamily="34" charset="0"/>
                <a:cs typeface="Arial" pitchFamily="34" charset="0"/>
              </a:rPr>
              <a:t>Ookla</a:t>
            </a:r>
            <a:r>
              <a:rPr lang="it-IT" sz="1600" b="1" dirty="0" smtClean="0">
                <a:latin typeface="Arial" pitchFamily="34" charset="0"/>
                <a:cs typeface="Arial" pitchFamily="34" charset="0"/>
              </a:rPr>
              <a:t> mostrano una situazione preoccupante delle nostre infrastrutture di rete. Siamo attualmente al posto 23 in Europa e 54 nel mondo con una velocità media di banda pari a 6,4 Mbps contro gli oltre 70 della Romania</a:t>
            </a:r>
          </a:p>
        </p:txBody>
      </p:sp>
      <p:sp>
        <p:nvSpPr>
          <p:cNvPr id="6" name="CasellaDiTesto 5"/>
          <p:cNvSpPr txBox="1"/>
          <p:nvPr/>
        </p:nvSpPr>
        <p:spPr>
          <a:xfrm>
            <a:off x="500034" y="4857760"/>
            <a:ext cx="1208985" cy="307777"/>
          </a:xfrm>
          <a:prstGeom prst="rect">
            <a:avLst/>
          </a:prstGeom>
          <a:noFill/>
        </p:spPr>
        <p:txBody>
          <a:bodyPr wrap="none" rtlCol="0">
            <a:spAutoFit/>
          </a:bodyPr>
          <a:lstStyle/>
          <a:p>
            <a:r>
              <a:rPr lang="it-IT" sz="1400" i="1" dirty="0" smtClean="0">
                <a:latin typeface="Arial" pitchFamily="34" charset="0"/>
                <a:cs typeface="Arial" pitchFamily="34" charset="0"/>
              </a:rPr>
              <a:t>Fonte: </a:t>
            </a:r>
            <a:r>
              <a:rPr lang="it-IT" sz="1400" i="1" dirty="0" err="1" smtClean="0">
                <a:latin typeface="Arial" pitchFamily="34" charset="0"/>
                <a:cs typeface="Arial" pitchFamily="34" charset="0"/>
              </a:rPr>
              <a:t>Ookla</a:t>
            </a:r>
            <a:endParaRPr lang="it-IT" sz="1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afico 11"/>
          <p:cNvGraphicFramePr/>
          <p:nvPr/>
        </p:nvGraphicFramePr>
        <p:xfrm>
          <a:off x="2143108" y="2000240"/>
          <a:ext cx="4572000" cy="309562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olo 1"/>
          <p:cNvSpPr>
            <a:spLocks noGrp="1"/>
          </p:cNvSpPr>
          <p:nvPr>
            <p:ph type="title"/>
          </p:nvPr>
        </p:nvSpPr>
        <p:spPr>
          <a:xfrm>
            <a:off x="214282" y="285728"/>
            <a:ext cx="8686800"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Penetrazione dell’utenza: il problema della domanda</a:t>
            </a:r>
          </a:p>
        </p:txBody>
      </p:sp>
      <p:sp>
        <p:nvSpPr>
          <p:cNvPr id="4" name="CasellaDiTesto 3"/>
          <p:cNvSpPr txBox="1"/>
          <p:nvPr/>
        </p:nvSpPr>
        <p:spPr>
          <a:xfrm>
            <a:off x="428596" y="3143248"/>
            <a:ext cx="1664793" cy="738664"/>
          </a:xfrm>
          <a:prstGeom prst="rect">
            <a:avLst/>
          </a:prstGeom>
          <a:solidFill>
            <a:schemeClr val="accent1">
              <a:lumMod val="40000"/>
              <a:lumOff val="60000"/>
            </a:schemeClr>
          </a:solidFill>
        </p:spPr>
        <p:txBody>
          <a:bodyPr wrap="square" rtlCol="0">
            <a:spAutoFit/>
          </a:bodyPr>
          <a:lstStyle/>
          <a:p>
            <a:pPr algn="ctr"/>
            <a:r>
              <a:rPr lang="it-IT" sz="1400" b="1" dirty="0" smtClean="0"/>
              <a:t>Velocità minima a disposizione (Mbps)</a:t>
            </a:r>
            <a:endParaRPr lang="it-IT" sz="1400" b="1" dirty="0"/>
          </a:p>
        </p:txBody>
      </p:sp>
      <p:sp>
        <p:nvSpPr>
          <p:cNvPr id="5" name="CasellaDiTesto 4"/>
          <p:cNvSpPr txBox="1"/>
          <p:nvPr/>
        </p:nvSpPr>
        <p:spPr>
          <a:xfrm>
            <a:off x="3329371" y="5072074"/>
            <a:ext cx="2528513" cy="307777"/>
          </a:xfrm>
          <a:prstGeom prst="rect">
            <a:avLst/>
          </a:prstGeom>
          <a:solidFill>
            <a:schemeClr val="accent1">
              <a:lumMod val="40000"/>
              <a:lumOff val="60000"/>
            </a:schemeClr>
          </a:solidFill>
        </p:spPr>
        <p:txBody>
          <a:bodyPr wrap="square" rtlCol="0">
            <a:spAutoFit/>
          </a:bodyPr>
          <a:lstStyle/>
          <a:p>
            <a:pPr algn="ctr"/>
            <a:r>
              <a:rPr lang="it-IT" sz="1400" b="1" dirty="0" smtClean="0"/>
              <a:t>Abitazioni connesse</a:t>
            </a:r>
            <a:endParaRPr lang="it-IT" sz="1400" b="1" dirty="0"/>
          </a:p>
        </p:txBody>
      </p:sp>
      <p:sp>
        <p:nvSpPr>
          <p:cNvPr id="6" name="CasellaDiTesto 5"/>
          <p:cNvSpPr txBox="1"/>
          <p:nvPr/>
        </p:nvSpPr>
        <p:spPr>
          <a:xfrm>
            <a:off x="428596" y="5500702"/>
            <a:ext cx="8286808" cy="1077218"/>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1600" b="1" dirty="0" smtClean="0">
                <a:latin typeface="Arial" pitchFamily="34" charset="0"/>
                <a:cs typeface="Arial" pitchFamily="34" charset="0"/>
              </a:rPr>
              <a:t>Il dato più preoccupante non si riferisce alla presenza di banda ma al suo utilizzo: solo il 54% delle abitazioni possiede ADSL, il restante 46% non dispone di accesso superiore a 1 Mbps. Le connessioni superiori a 10 Mbps sono pari all’8,7%, quelle superiori a 30 Mbps sono pari all’1,5%</a:t>
            </a:r>
          </a:p>
        </p:txBody>
      </p:sp>
      <p:sp>
        <p:nvSpPr>
          <p:cNvPr id="7" name="Fumetto 1 6"/>
          <p:cNvSpPr/>
          <p:nvPr/>
        </p:nvSpPr>
        <p:spPr>
          <a:xfrm>
            <a:off x="6143636" y="3429000"/>
            <a:ext cx="1500198" cy="785818"/>
          </a:xfrm>
          <a:prstGeom prst="wedgeRectCallout">
            <a:avLst>
              <a:gd name="adj1" fmla="val -50102"/>
              <a:gd name="adj2" fmla="val 10613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Arial" pitchFamily="34" charset="0"/>
                <a:cs typeface="Arial" pitchFamily="34" charset="0"/>
              </a:rPr>
              <a:t>Quasi metà Paese senza ADSL</a:t>
            </a:r>
          </a:p>
        </p:txBody>
      </p:sp>
      <p:sp>
        <p:nvSpPr>
          <p:cNvPr id="8" name="Fumetto 1 7"/>
          <p:cNvSpPr/>
          <p:nvPr/>
        </p:nvSpPr>
        <p:spPr>
          <a:xfrm>
            <a:off x="571472" y="1571612"/>
            <a:ext cx="1500198" cy="785818"/>
          </a:xfrm>
          <a:prstGeom prst="wedgeRectCallout">
            <a:avLst>
              <a:gd name="adj1" fmla="val 81179"/>
              <a:gd name="adj2" fmla="val 5958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Arial" pitchFamily="34" charset="0"/>
                <a:cs typeface="Arial" pitchFamily="34" charset="0"/>
              </a:rPr>
              <a:t>1,5% di connessioni con più di 30 Mbps</a:t>
            </a:r>
            <a:endParaRPr lang="it-IT" sz="1400" dirty="0">
              <a:latin typeface="Arial" pitchFamily="34" charset="0"/>
              <a:cs typeface="Arial" pitchFamily="34" charset="0"/>
            </a:endParaRPr>
          </a:p>
        </p:txBody>
      </p:sp>
      <p:sp>
        <p:nvSpPr>
          <p:cNvPr id="9" name="Fumetto 1 8"/>
          <p:cNvSpPr/>
          <p:nvPr/>
        </p:nvSpPr>
        <p:spPr>
          <a:xfrm>
            <a:off x="3428992" y="2428868"/>
            <a:ext cx="1500198" cy="785818"/>
          </a:xfrm>
          <a:prstGeom prst="wedgeRectCallout">
            <a:avLst>
              <a:gd name="adj1" fmla="val -73547"/>
              <a:gd name="adj2" fmla="val 1401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Arial" pitchFamily="34" charset="0"/>
                <a:cs typeface="Arial" pitchFamily="34" charset="0"/>
              </a:rPr>
              <a:t>8,7% di connessioni con più di 10 Mbps</a:t>
            </a:r>
            <a:endParaRPr lang="it-IT" sz="1400" dirty="0">
              <a:latin typeface="Arial" pitchFamily="34" charset="0"/>
              <a:cs typeface="Arial" pitchFamily="34" charset="0"/>
            </a:endParaRPr>
          </a:p>
        </p:txBody>
      </p:sp>
      <p:sp>
        <p:nvSpPr>
          <p:cNvPr id="11" name="CasellaDiTesto 10"/>
          <p:cNvSpPr txBox="1"/>
          <p:nvPr/>
        </p:nvSpPr>
        <p:spPr>
          <a:xfrm>
            <a:off x="1142976" y="5000636"/>
            <a:ext cx="1413913" cy="307777"/>
          </a:xfrm>
          <a:prstGeom prst="rect">
            <a:avLst/>
          </a:prstGeom>
          <a:noFill/>
        </p:spPr>
        <p:txBody>
          <a:bodyPr wrap="none" rtlCol="0">
            <a:spAutoFit/>
          </a:bodyPr>
          <a:lstStyle/>
          <a:p>
            <a:r>
              <a:rPr lang="it-IT" sz="1400" i="1" dirty="0" smtClean="0">
                <a:latin typeface="Arial" pitchFamily="34" charset="0"/>
                <a:cs typeface="Arial" pitchFamily="34" charset="0"/>
              </a:rPr>
              <a:t>Fonte: AKAMAI</a:t>
            </a:r>
            <a:endParaRPr lang="it-IT" sz="1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357158" y="285728"/>
            <a:ext cx="8258204"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Le ragioni di questa </a:t>
            </a:r>
            <a:r>
              <a:rPr lang="it-IT" sz="3600" b="1" dirty="0" err="1" smtClean="0">
                <a:solidFill>
                  <a:srgbClr val="0070C0"/>
                </a:solidFill>
                <a:effectLst>
                  <a:outerShdw blurRad="38100" dist="38100" dir="2700000" algn="tl">
                    <a:srgbClr val="000000">
                      <a:alpha val="43137"/>
                    </a:srgbClr>
                  </a:outerShdw>
                </a:effectLst>
              </a:rPr>
              <a:t>crisi…</a:t>
            </a:r>
            <a:endParaRPr lang="it-IT" sz="3600" b="1" dirty="0" smtClean="0">
              <a:solidFill>
                <a:srgbClr val="0070C0"/>
              </a:solidFill>
              <a:effectLst>
                <a:outerShdw blurRad="38100" dist="38100" dir="2700000" algn="tl">
                  <a:srgbClr val="000000">
                    <a:alpha val="43137"/>
                  </a:srgbClr>
                </a:outerShdw>
              </a:effectLst>
            </a:endParaRPr>
          </a:p>
        </p:txBody>
      </p:sp>
      <p:sp>
        <p:nvSpPr>
          <p:cNvPr id="3" name="Segnaposto contenuto 2"/>
          <p:cNvSpPr>
            <a:spLocks noGrp="1"/>
          </p:cNvSpPr>
          <p:nvPr>
            <p:ph sz="quarter" idx="1"/>
          </p:nvPr>
        </p:nvSpPr>
        <p:spPr>
          <a:xfrm>
            <a:off x="500034" y="1571612"/>
            <a:ext cx="8143932" cy="4500594"/>
          </a:xfrm>
        </p:spPr>
        <p:txBody>
          <a:bodyPr>
            <a:noAutofit/>
          </a:bodyPr>
          <a:lstStyle/>
          <a:p>
            <a:pPr algn="just"/>
            <a:r>
              <a:rPr lang="it-IT" sz="1600" b="1" dirty="0" smtClean="0">
                <a:latin typeface="Arial" pitchFamily="34" charset="0"/>
                <a:cs typeface="Arial" pitchFamily="34" charset="0"/>
              </a:rPr>
              <a:t>Fattori Politici:</a:t>
            </a:r>
          </a:p>
          <a:p>
            <a:pPr lvl="1" algn="just"/>
            <a:r>
              <a:rPr lang="it-IT" sz="1400" dirty="0" smtClean="0">
                <a:latin typeface="Arial" pitchFamily="34" charset="0"/>
                <a:cs typeface="Arial" pitchFamily="34" charset="0"/>
              </a:rPr>
              <a:t>Mancanza di politiche incentrate sullo sviluppo delle nuove tecnologie</a:t>
            </a:r>
          </a:p>
          <a:p>
            <a:pPr lvl="1" algn="just"/>
            <a:r>
              <a:rPr lang="it-IT" sz="1400" dirty="0" smtClean="0">
                <a:latin typeface="Arial" pitchFamily="34" charset="0"/>
                <a:cs typeface="Arial" pitchFamily="34" charset="0"/>
              </a:rPr>
              <a:t>Debito pubblico pari al 136% del PIL ed impossibilità di politiche monetarie autonome. L’eurozona ha influito molto negativamente sulle nostre TLC</a:t>
            </a:r>
          </a:p>
          <a:p>
            <a:pPr lvl="1" algn="just"/>
            <a:r>
              <a:rPr lang="it-IT" sz="1400" dirty="0" smtClean="0">
                <a:latin typeface="Arial" pitchFamily="34" charset="0"/>
                <a:cs typeface="Arial" pitchFamily="34" charset="0"/>
              </a:rPr>
              <a:t>Tutte le normative relative alle grandi aziende tendono oggi a favorire i gruppi di controllo a scapito di dipendenti, consumatori e piccoli azionisti (OPA, Scatole cinesi, Statuto CDA …)</a:t>
            </a:r>
          </a:p>
          <a:p>
            <a:pPr lvl="1" algn="just"/>
            <a:r>
              <a:rPr lang="it-IT" sz="1400" dirty="0" smtClean="0">
                <a:latin typeface="Arial" pitchFamily="34" charset="0"/>
                <a:cs typeface="Arial" pitchFamily="34" charset="0"/>
              </a:rPr>
              <a:t>Assenza di regolazione degli </a:t>
            </a:r>
            <a:r>
              <a:rPr lang="it-IT" sz="1400" dirty="0" err="1" smtClean="0">
                <a:latin typeface="Arial" pitchFamily="34" charset="0"/>
                <a:cs typeface="Arial" pitchFamily="34" charset="0"/>
              </a:rPr>
              <a:t>Over</a:t>
            </a:r>
            <a:r>
              <a:rPr lang="it-IT" sz="1400" dirty="0" smtClean="0">
                <a:latin typeface="Arial" pitchFamily="34" charset="0"/>
                <a:cs typeface="Arial" pitchFamily="34" charset="0"/>
              </a:rPr>
              <a:t> the Top, che potrebbero contribuire nello sviluppo delle reti (non pagano neanche le tasse)</a:t>
            </a:r>
          </a:p>
          <a:p>
            <a:pPr algn="just"/>
            <a:r>
              <a:rPr lang="it-IT" sz="1600" b="1" dirty="0" smtClean="0">
                <a:latin typeface="Arial" pitchFamily="34" charset="0"/>
                <a:cs typeface="Arial" pitchFamily="34" charset="0"/>
              </a:rPr>
              <a:t>Fattori Industriali:</a:t>
            </a:r>
          </a:p>
          <a:p>
            <a:pPr lvl="1" algn="just"/>
            <a:r>
              <a:rPr lang="it-IT" sz="1400" dirty="0" smtClean="0">
                <a:latin typeface="Arial" pitchFamily="34" charset="0"/>
                <a:cs typeface="Arial" pitchFamily="34" charset="0"/>
              </a:rPr>
              <a:t>Cattiva privatizzazione con susseguirsi di gestioni di Telecom criticate (Colaninno,Tronchetti...). Gestioni che hanno gravato l’azienda di debiti con conseguente vendita di </a:t>
            </a:r>
            <a:r>
              <a:rPr lang="it-IT" sz="1400" dirty="0" err="1" smtClean="0">
                <a:latin typeface="Arial" pitchFamily="34" charset="0"/>
                <a:cs typeface="Arial" pitchFamily="34" charset="0"/>
              </a:rPr>
              <a:t>asset</a:t>
            </a:r>
            <a:r>
              <a:rPr lang="it-IT" sz="1400" dirty="0" smtClean="0">
                <a:latin typeface="Arial" pitchFamily="34" charset="0"/>
                <a:cs typeface="Arial" pitchFamily="34" charset="0"/>
              </a:rPr>
              <a:t> (oggi manca solo TIM </a:t>
            </a:r>
            <a:r>
              <a:rPr lang="it-IT" sz="1400" dirty="0" err="1" smtClean="0">
                <a:latin typeface="Arial" pitchFamily="34" charset="0"/>
                <a:cs typeface="Arial" pitchFamily="34" charset="0"/>
              </a:rPr>
              <a:t>Brasil</a:t>
            </a:r>
            <a:r>
              <a:rPr lang="it-IT" sz="1400" dirty="0" smtClean="0">
                <a:latin typeface="Arial" pitchFamily="34" charset="0"/>
                <a:cs typeface="Arial" pitchFamily="34" charset="0"/>
              </a:rPr>
              <a:t>)</a:t>
            </a:r>
          </a:p>
          <a:p>
            <a:pPr lvl="1" algn="just"/>
            <a:r>
              <a:rPr lang="it-IT" sz="1400" dirty="0" smtClean="0">
                <a:latin typeface="Arial" pitchFamily="34" charset="0"/>
                <a:cs typeface="Arial" pitchFamily="34" charset="0"/>
              </a:rPr>
              <a:t>Mancata entrata della CDP nella società della rete</a:t>
            </a:r>
          </a:p>
          <a:p>
            <a:pPr algn="just"/>
            <a:r>
              <a:rPr lang="it-IT" sz="1600" b="1" dirty="0" smtClean="0">
                <a:latin typeface="Arial" pitchFamily="34" charset="0"/>
                <a:cs typeface="Arial" pitchFamily="34" charset="0"/>
              </a:rPr>
              <a:t>Fattori sociologici</a:t>
            </a:r>
          </a:p>
          <a:p>
            <a:pPr lvl="1" algn="just"/>
            <a:r>
              <a:rPr lang="it-IT" sz="1400" dirty="0" smtClean="0">
                <a:latin typeface="Arial" pitchFamily="34" charset="0"/>
                <a:cs typeface="Arial" pitchFamily="34" charset="0"/>
              </a:rPr>
              <a:t>L’interesse delle famiglie oggi è rivolto verso abbonamenti </a:t>
            </a:r>
            <a:r>
              <a:rPr lang="it-IT" sz="1400" dirty="0" err="1" smtClean="0">
                <a:latin typeface="Arial" pitchFamily="34" charset="0"/>
                <a:cs typeface="Arial" pitchFamily="34" charset="0"/>
              </a:rPr>
              <a:t>Pay</a:t>
            </a:r>
            <a:r>
              <a:rPr lang="it-IT" sz="1400" dirty="0" smtClean="0">
                <a:latin typeface="Arial" pitchFamily="34" charset="0"/>
                <a:cs typeface="Arial" pitchFamily="34" charset="0"/>
              </a:rPr>
              <a:t> TV o acquisto di dispositivi mobili. La quota parte di spesa destinata ad abbonamenti in larga banda è molto bassa rispetto agli altri Paesi europei</a:t>
            </a:r>
          </a:p>
          <a:p>
            <a:pPr algn="just"/>
            <a:endParaRPr lang="it-IT" sz="1600" dirty="0" smtClean="0">
              <a:latin typeface="Arial" pitchFamily="34" charset="0"/>
              <a:cs typeface="Arial" pitchFamily="34" charset="0"/>
            </a:endParaRPr>
          </a:p>
          <a:p>
            <a:pPr algn="just"/>
            <a:endParaRPr lang="it-IT"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3108" y="1552531"/>
            <a:ext cx="4672005" cy="4733989"/>
          </a:xfrm>
          <a:prstGeom prst="rect">
            <a:avLst/>
          </a:prstGeom>
          <a:noFill/>
          <a:ln w="9525">
            <a:noFill/>
            <a:miter lim="800000"/>
            <a:headEnd/>
            <a:tailEnd/>
          </a:ln>
          <a:effectLst/>
        </p:spPr>
      </p:pic>
      <p:sp>
        <p:nvSpPr>
          <p:cNvPr id="5" name="Titolo 1"/>
          <p:cNvSpPr>
            <a:spLocks noGrp="1"/>
          </p:cNvSpPr>
          <p:nvPr>
            <p:ph type="title"/>
          </p:nvPr>
        </p:nvSpPr>
        <p:spPr>
          <a:xfrm>
            <a:off x="285720" y="357166"/>
            <a:ext cx="8858280"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Scalate a debito, banche ed eurozona : Il caso Telecom in una sola </a:t>
            </a:r>
            <a:r>
              <a:rPr lang="it-IT" sz="36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slide…</a:t>
            </a:r>
            <a:endParaRPr lang="it-IT" sz="3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Fumetto 1 8"/>
          <p:cNvSpPr/>
          <p:nvPr/>
        </p:nvSpPr>
        <p:spPr>
          <a:xfrm>
            <a:off x="214282" y="3857628"/>
            <a:ext cx="1714512" cy="1560538"/>
          </a:xfrm>
          <a:prstGeom prst="wedgeRectCallout">
            <a:avLst>
              <a:gd name="adj1" fmla="val 72705"/>
              <a:gd name="adj2" fmla="val 8515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Arial" pitchFamily="34" charset="0"/>
                <a:cs typeface="Arial" pitchFamily="34" charset="0"/>
              </a:rPr>
              <a:t>Privatizzazione voluta dal governo per fare cassa ed entrare in UE. La Fiat controlla con lo 0,6% </a:t>
            </a:r>
            <a:endParaRPr lang="it-IT" sz="1400" dirty="0">
              <a:latin typeface="Arial" pitchFamily="34" charset="0"/>
              <a:cs typeface="Arial" pitchFamily="34" charset="0"/>
            </a:endParaRPr>
          </a:p>
        </p:txBody>
      </p:sp>
      <p:sp>
        <p:nvSpPr>
          <p:cNvPr id="10" name="Fumetto 1 9"/>
          <p:cNvSpPr/>
          <p:nvPr/>
        </p:nvSpPr>
        <p:spPr>
          <a:xfrm>
            <a:off x="214282" y="2000240"/>
            <a:ext cx="1714512" cy="1214446"/>
          </a:xfrm>
          <a:prstGeom prst="wedgeRectCallout">
            <a:avLst>
              <a:gd name="adj1" fmla="val 85834"/>
              <a:gd name="adj2" fmla="val -2611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Arial" pitchFamily="34" charset="0"/>
                <a:cs typeface="Arial" pitchFamily="34" charset="0"/>
              </a:rPr>
              <a:t>Scalata a debito di Colaninno con l’aiuto di </a:t>
            </a:r>
            <a:r>
              <a:rPr lang="it-IT" sz="1400" dirty="0" err="1" smtClean="0">
                <a:latin typeface="Arial" pitchFamily="34" charset="0"/>
                <a:cs typeface="Arial" pitchFamily="34" charset="0"/>
              </a:rPr>
              <a:t>Chase</a:t>
            </a:r>
            <a:r>
              <a:rPr lang="it-IT" sz="1400" dirty="0" smtClean="0">
                <a:latin typeface="Arial" pitchFamily="34" charset="0"/>
                <a:cs typeface="Arial" pitchFamily="34" charset="0"/>
              </a:rPr>
              <a:t> Manhattan e </a:t>
            </a:r>
            <a:r>
              <a:rPr lang="it-IT" sz="1400" dirty="0" err="1" smtClean="0">
                <a:latin typeface="Arial" pitchFamily="34" charset="0"/>
                <a:cs typeface="Arial" pitchFamily="34" charset="0"/>
              </a:rPr>
              <a:t>Lehman</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Brother</a:t>
            </a:r>
            <a:endParaRPr lang="it-IT" sz="1400" dirty="0">
              <a:latin typeface="Arial" pitchFamily="34" charset="0"/>
              <a:cs typeface="Arial" pitchFamily="34" charset="0"/>
            </a:endParaRPr>
          </a:p>
        </p:txBody>
      </p:sp>
      <p:sp>
        <p:nvSpPr>
          <p:cNvPr id="11" name="Fumetto 1 10"/>
          <p:cNvSpPr/>
          <p:nvPr/>
        </p:nvSpPr>
        <p:spPr>
          <a:xfrm>
            <a:off x="4000496" y="3500438"/>
            <a:ext cx="1785950" cy="1214446"/>
          </a:xfrm>
          <a:prstGeom prst="wedgeRectCallout">
            <a:avLst>
              <a:gd name="adj1" fmla="val -29038"/>
              <a:gd name="adj2" fmla="val -8322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Arial" pitchFamily="34" charset="0"/>
                <a:cs typeface="Arial" pitchFamily="34" charset="0"/>
              </a:rPr>
              <a:t>Pirelli: Fusioni e acquisizioni a debito con effetti deleteri  sulla vendita degli </a:t>
            </a:r>
            <a:r>
              <a:rPr lang="it-IT" sz="1400" dirty="0" err="1" smtClean="0">
                <a:latin typeface="Arial" pitchFamily="34" charset="0"/>
                <a:cs typeface="Arial" pitchFamily="34" charset="0"/>
              </a:rPr>
              <a:t>asset</a:t>
            </a:r>
            <a:endParaRPr lang="it-IT" sz="1400" dirty="0">
              <a:latin typeface="Arial" pitchFamily="34" charset="0"/>
              <a:cs typeface="Arial" pitchFamily="34" charset="0"/>
            </a:endParaRPr>
          </a:p>
        </p:txBody>
      </p:sp>
      <p:sp>
        <p:nvSpPr>
          <p:cNvPr id="12" name="Fumetto 1 11"/>
          <p:cNvSpPr/>
          <p:nvPr/>
        </p:nvSpPr>
        <p:spPr>
          <a:xfrm>
            <a:off x="7000892" y="1643050"/>
            <a:ext cx="1714512" cy="1500198"/>
          </a:xfrm>
          <a:prstGeom prst="wedgeRectCallout">
            <a:avLst>
              <a:gd name="adj1" fmla="val -68423"/>
              <a:gd name="adj2" fmla="val 181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Arial" pitchFamily="34" charset="0"/>
                <a:cs typeface="Arial" pitchFamily="34" charset="0"/>
              </a:rPr>
              <a:t>Vendita ultimi </a:t>
            </a:r>
            <a:r>
              <a:rPr lang="it-IT" sz="1400" dirty="0" err="1" smtClean="0">
                <a:latin typeface="Arial" pitchFamily="34" charset="0"/>
                <a:cs typeface="Arial" pitchFamily="34" charset="0"/>
              </a:rPr>
              <a:t>asset</a:t>
            </a:r>
            <a:r>
              <a:rPr lang="it-IT" sz="1400" dirty="0" smtClean="0">
                <a:latin typeface="Arial" pitchFamily="34" charset="0"/>
                <a:cs typeface="Arial" pitchFamily="34" charset="0"/>
              </a:rPr>
              <a:t> Debito ancora pari al 100% del fatturato</a:t>
            </a:r>
            <a:endParaRPr lang="it-IT" sz="1400" dirty="0">
              <a:latin typeface="Arial" pitchFamily="34" charset="0"/>
              <a:cs typeface="Arial" pitchFamily="34" charset="0"/>
            </a:endParaRPr>
          </a:p>
        </p:txBody>
      </p:sp>
      <p:sp>
        <p:nvSpPr>
          <p:cNvPr id="16" name="Fumetto 1 15"/>
          <p:cNvSpPr/>
          <p:nvPr/>
        </p:nvSpPr>
        <p:spPr>
          <a:xfrm>
            <a:off x="6858016" y="3786190"/>
            <a:ext cx="1714512" cy="1417662"/>
          </a:xfrm>
          <a:prstGeom prst="wedgeRectCallout">
            <a:avLst>
              <a:gd name="adj1" fmla="val -62679"/>
              <a:gd name="adj2" fmla="val 9177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Arial" pitchFamily="34" charset="0"/>
                <a:cs typeface="Arial" pitchFamily="34" charset="0"/>
              </a:rPr>
              <a:t>In 15 anni: da 120.000 a 50.000 dipendenti</a:t>
            </a:r>
            <a:endParaRPr lang="it-IT" sz="1400" dirty="0">
              <a:latin typeface="Arial" pitchFamily="34" charset="0"/>
              <a:cs typeface="Arial" pitchFamily="34" charset="0"/>
            </a:endParaRPr>
          </a:p>
        </p:txBody>
      </p:sp>
      <p:sp>
        <p:nvSpPr>
          <p:cNvPr id="13" name="Rettangolo 12"/>
          <p:cNvSpPr/>
          <p:nvPr/>
        </p:nvSpPr>
        <p:spPr>
          <a:xfrm>
            <a:off x="1428728" y="6286520"/>
            <a:ext cx="6143668" cy="338554"/>
          </a:xfrm>
          <a:prstGeom prst="rect">
            <a:avLst/>
          </a:prstGeom>
          <a:solidFill>
            <a:schemeClr val="accent5">
              <a:lumMod val="20000"/>
              <a:lumOff val="80000"/>
            </a:schemeClr>
          </a:solidFill>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600" b="1" dirty="0" smtClean="0">
                <a:latin typeface="Arial" pitchFamily="34" charset="0"/>
                <a:cs typeface="Arial" pitchFamily="34" charset="0"/>
              </a:rPr>
              <a:t>Rapporto Debito/Fatturato (Bilanci gruppo Telecom Italia)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0" y="357166"/>
            <a:ext cx="9144000" cy="631844"/>
          </a:xfrm>
        </p:spPr>
        <p:txBody>
          <a:bodyPr vert="horz" anchor="ctr">
            <a:noAutofit/>
          </a:bodyPr>
          <a:lstStyle/>
          <a:p>
            <a:r>
              <a:rPr lang="it-IT" sz="3600" b="1" dirty="0" smtClean="0">
                <a:solidFill>
                  <a:srgbClr val="0070C0"/>
                </a:solidFill>
                <a:effectLst>
                  <a:outerShdw blurRad="38100" dist="38100" dir="2700000" algn="tl">
                    <a:srgbClr val="000000">
                      <a:alpha val="43137"/>
                    </a:srgbClr>
                  </a:outerShdw>
                </a:effectLst>
              </a:rPr>
              <a:t>Abbiamo perso il controllo di un settore strategico</a:t>
            </a:r>
          </a:p>
        </p:txBody>
      </p:sp>
      <p:sp>
        <p:nvSpPr>
          <p:cNvPr id="13" name="Segnaposto contenuto 2"/>
          <p:cNvSpPr>
            <a:spLocks noGrp="1"/>
          </p:cNvSpPr>
          <p:nvPr>
            <p:ph sz="quarter" idx="1"/>
          </p:nvPr>
        </p:nvSpPr>
        <p:spPr>
          <a:xfrm>
            <a:off x="4429124" y="1785926"/>
            <a:ext cx="4500594" cy="4357718"/>
          </a:xfrm>
        </p:spPr>
        <p:txBody>
          <a:bodyPr>
            <a:noAutofit/>
          </a:bodyPr>
          <a:lstStyle/>
          <a:p>
            <a:pPr algn="just"/>
            <a:r>
              <a:rPr lang="it-IT" sz="1600" dirty="0" smtClean="0">
                <a:latin typeface="Arial" pitchFamily="34" charset="0"/>
                <a:cs typeface="Arial" pitchFamily="34" charset="0"/>
              </a:rPr>
              <a:t>Secondo i dati Istat il fatturato del settore delle TLC si riduce ogni anno di circa il 4% con ricadute occupazionali negative ancor più grandi. Secondo Net </a:t>
            </a:r>
            <a:r>
              <a:rPr lang="it-IT" sz="1600" dirty="0" err="1" smtClean="0">
                <a:latin typeface="Arial" pitchFamily="34" charset="0"/>
                <a:cs typeface="Arial" pitchFamily="34" charset="0"/>
              </a:rPr>
              <a:t>Consulting</a:t>
            </a:r>
            <a:r>
              <a:rPr lang="it-IT" sz="1600" dirty="0" smtClean="0">
                <a:latin typeface="Arial" pitchFamily="34" charset="0"/>
                <a:cs typeface="Arial" pitchFamily="34" charset="0"/>
              </a:rPr>
              <a:t> (una delle più autorevoli fonti informative sul settore TLC) l’impatto degli </a:t>
            </a:r>
            <a:r>
              <a:rPr lang="it-IT" sz="1600" dirty="0" err="1" smtClean="0">
                <a:latin typeface="Arial" pitchFamily="34" charset="0"/>
                <a:cs typeface="Arial" pitchFamily="34" charset="0"/>
              </a:rPr>
              <a:t>Over</a:t>
            </a:r>
            <a:r>
              <a:rPr lang="it-IT" sz="1600" dirty="0" smtClean="0">
                <a:latin typeface="Arial" pitchFamily="34" charset="0"/>
                <a:cs typeface="Arial" pitchFamily="34" charset="0"/>
              </a:rPr>
              <a:t> the Top è stato uno dei fattori chiave</a:t>
            </a:r>
          </a:p>
          <a:p>
            <a:pPr algn="just"/>
            <a:r>
              <a:rPr lang="it-IT" sz="1600" dirty="0" smtClean="0">
                <a:latin typeface="Arial" pitchFamily="34" charset="0"/>
                <a:cs typeface="Arial" pitchFamily="34" charset="0"/>
              </a:rPr>
              <a:t>Oggi occorre al più presto studiare delle strategie difensive per salvaguardare la sicurezza delle reti assicurando il mantenimento dei posti di lavoro (il fatturato per addetto degli OTT è circa 10 volte quello di un operatore tradizionale)</a:t>
            </a:r>
          </a:p>
          <a:p>
            <a:pPr algn="just"/>
            <a:r>
              <a:rPr lang="it-IT" sz="1600" dirty="0" smtClean="0">
                <a:latin typeface="Arial" pitchFamily="34" charset="0"/>
                <a:cs typeface="Arial" pitchFamily="34" charset="0"/>
              </a:rPr>
              <a:t>Fondamentale saranno le normative sul Copyright e sull’erogazione di contenuti in piattaforme italiane, anche per mezzo di motori di ricerca italiani (esempio: archivio RAI, biblioteche, università..)</a:t>
            </a:r>
          </a:p>
          <a:p>
            <a:pPr algn="just"/>
            <a:endParaRPr lang="it-IT" sz="1600" dirty="0">
              <a:latin typeface="Arial" pitchFamily="34" charset="0"/>
              <a:cs typeface="Arial" pitchFamily="34" charset="0"/>
            </a:endParaRPr>
          </a:p>
        </p:txBody>
      </p:sp>
      <p:pic>
        <p:nvPicPr>
          <p:cNvPr id="29698" name="Picture 2"/>
          <p:cNvPicPr>
            <a:picLocks noChangeAspect="1" noChangeArrowheads="1"/>
          </p:cNvPicPr>
          <p:nvPr/>
        </p:nvPicPr>
        <p:blipFill>
          <a:blip r:embed="rId2"/>
          <a:srcRect/>
          <a:stretch>
            <a:fillRect/>
          </a:stretch>
        </p:blipFill>
        <p:spPr bwMode="auto">
          <a:xfrm>
            <a:off x="357158" y="1799104"/>
            <a:ext cx="4000528" cy="3058656"/>
          </a:xfrm>
          <a:prstGeom prst="rect">
            <a:avLst/>
          </a:prstGeom>
          <a:noFill/>
          <a:ln w="9525">
            <a:noFill/>
            <a:miter lim="800000"/>
            <a:headEnd/>
            <a:tailEnd/>
          </a:ln>
          <a:effectLst>
            <a:outerShdw blurRad="152400" dist="317500" dir="5400000" sx="90000" sy="-19000" rotWithShape="0">
              <a:prstClr val="black">
                <a:alpha val="15000"/>
              </a:prstClr>
            </a:outerShdw>
            <a:reflection blurRad="6350" stA="52000" endA="300" endPos="35000" dir="5400000" sy="-100000" algn="bl" rotWithShape="0"/>
          </a:effectLst>
        </p:spPr>
      </p:pic>
      <p:sp>
        <p:nvSpPr>
          <p:cNvPr id="7" name="Fumetto 1 6"/>
          <p:cNvSpPr/>
          <p:nvPr/>
        </p:nvSpPr>
        <p:spPr>
          <a:xfrm>
            <a:off x="500034" y="5357826"/>
            <a:ext cx="3929090" cy="1071570"/>
          </a:xfrm>
          <a:prstGeom prst="wedgeRectCallout">
            <a:avLst>
              <a:gd name="adj1" fmla="val 20744"/>
              <a:gd name="adj2" fmla="val -8672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latin typeface="Arial" pitchFamily="34" charset="0"/>
                <a:cs typeface="Arial" pitchFamily="34" charset="0"/>
              </a:rPr>
              <a:t>Con questi ritmi nel giro di 20 anni il settore delle TLC italiane scomparirà</a:t>
            </a:r>
            <a:endParaRPr lang="it-IT" sz="2000" b="1" dirty="0">
              <a:latin typeface="Arial" pitchFamily="34" charset="0"/>
              <a:cs typeface="Arial" pitchFamily="34" charset="0"/>
            </a:endParaRPr>
          </a:p>
        </p:txBody>
      </p:sp>
      <p:sp>
        <p:nvSpPr>
          <p:cNvPr id="6" name="CasellaDiTesto 5"/>
          <p:cNvSpPr txBox="1"/>
          <p:nvPr/>
        </p:nvSpPr>
        <p:spPr>
          <a:xfrm>
            <a:off x="500034" y="4857760"/>
            <a:ext cx="1074268" cy="307777"/>
          </a:xfrm>
          <a:prstGeom prst="rect">
            <a:avLst/>
          </a:prstGeom>
          <a:noFill/>
        </p:spPr>
        <p:txBody>
          <a:bodyPr wrap="none" rtlCol="0">
            <a:spAutoFit/>
          </a:bodyPr>
          <a:lstStyle/>
          <a:p>
            <a:r>
              <a:rPr lang="it-IT" sz="1400" i="1" dirty="0" smtClean="0"/>
              <a:t>Fonte: ASATI</a:t>
            </a:r>
            <a:endParaRPr lang="it-IT" sz="14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a:xfrm>
            <a:off x="214282" y="3062302"/>
            <a:ext cx="8358246" cy="581012"/>
          </a:xfrm>
        </p:spPr>
        <p:txBody>
          <a:bodyPr>
            <a:noAutofit/>
          </a:bodyPr>
          <a:lstStyle/>
          <a:p>
            <a:r>
              <a:rPr lang="it-IT" sz="3600" dirty="0" smtClean="0"/>
              <a:t>Analisi economica e Finanziaria sugli investimenti in banda larga</a:t>
            </a:r>
            <a:endParaRPr lang="it-IT"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Personalizzato 9">
      <a:dk1>
        <a:sysClr val="windowText" lastClr="000000"/>
      </a:dk1>
      <a:lt1>
        <a:sysClr val="window" lastClr="FFFFFF"/>
      </a:lt1>
      <a:dk2>
        <a:srgbClr val="00B0F0"/>
      </a:dk2>
      <a:lt2>
        <a:srgbClr val="DDE9EC"/>
      </a:lt2>
      <a:accent1>
        <a:srgbClr val="638BAD"/>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2157</TotalTime>
  <Words>1923</Words>
  <Application>Microsoft Office PowerPoint</Application>
  <PresentationFormat>Presentazione su schermo (4:3)</PresentationFormat>
  <Paragraphs>111</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Luna</vt:lpstr>
      <vt:lpstr>Banda Larga in Italia numeri e strategie Versione di sintesi</vt:lpstr>
      <vt:lpstr>INTRODUZIONE</vt:lpstr>
      <vt:lpstr>Perché è importante la banda larga?</vt:lpstr>
      <vt:lpstr>Ultimi in Europa per velocità di banda…</vt:lpstr>
      <vt:lpstr>Penetrazione dell’utenza: il problema della domanda</vt:lpstr>
      <vt:lpstr>Le ragioni di questa crisi…</vt:lpstr>
      <vt:lpstr>Scalate a debito, banche ed eurozona : Il caso Telecom in una sola slide…</vt:lpstr>
      <vt:lpstr>Abbiamo perso il controllo di un settore strategico</vt:lpstr>
      <vt:lpstr>Analisi economica e Finanziaria sugli investimenti in banda larga</vt:lpstr>
      <vt:lpstr>Cluster e costi medi: dati Infratel/Telecom</vt:lpstr>
      <vt:lpstr>Cluster e costi medi: dati Enel??</vt:lpstr>
      <vt:lpstr>Segmentazione del mercato</vt:lpstr>
      <vt:lpstr>Tempo di ritorno degli investimenti (dati Telecom/Infratel)</vt:lpstr>
      <vt:lpstr>La criticità della domanda</vt:lpstr>
      <vt:lpstr>Simulazioni Cluster C: Il Business conviene ad uno Stato imprenditore?</vt:lpstr>
      <vt:lpstr>Impatto occupazionale</vt:lpstr>
      <vt:lpstr>Benefici sociali dai servizi abilitati</vt:lpstr>
      <vt:lpstr>Proposte</vt:lpstr>
      <vt:lpstr>Modalità di stanziamento delle risorse nei cluster C e D</vt:lpstr>
      <vt:lpstr>Modello integrato di intervento pubblico</vt:lpstr>
      <vt:lpstr>Alcune conclusioni dalle analisi numeriche</vt:lpstr>
      <vt:lpstr>PROPOSTE IMMEDIATE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Banda Larga in Italia numeri e strategie</dc:title>
  <dc:creator>User</dc:creator>
  <cp:lastModifiedBy>Alessandra Talarico</cp:lastModifiedBy>
  <cp:revision>229</cp:revision>
  <dcterms:created xsi:type="dcterms:W3CDTF">2015-10-26T14:50:05Z</dcterms:created>
  <dcterms:modified xsi:type="dcterms:W3CDTF">2015-11-18T11:38:30Z</dcterms:modified>
</cp:coreProperties>
</file>