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1"/>
  </p:notesMasterIdLst>
  <p:handoutMasterIdLst>
    <p:handoutMasterId r:id="rId22"/>
  </p:handoutMasterIdLst>
  <p:sldIdLst>
    <p:sldId id="256" r:id="rId2"/>
    <p:sldId id="452" r:id="rId3"/>
    <p:sldId id="454" r:id="rId4"/>
    <p:sldId id="278" r:id="rId5"/>
    <p:sldId id="453" r:id="rId6"/>
    <p:sldId id="260" r:id="rId7"/>
    <p:sldId id="457" r:id="rId8"/>
    <p:sldId id="458" r:id="rId9"/>
    <p:sldId id="308" r:id="rId10"/>
    <p:sldId id="262" r:id="rId11"/>
    <p:sldId id="459" r:id="rId12"/>
    <p:sldId id="323" r:id="rId13"/>
    <p:sldId id="460" r:id="rId14"/>
    <p:sldId id="321" r:id="rId15"/>
    <p:sldId id="463" r:id="rId16"/>
    <p:sldId id="461" r:id="rId17"/>
    <p:sldId id="462" r:id="rId18"/>
    <p:sldId id="455" r:id="rId19"/>
    <p:sldId id="456" r:id="rId20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99" autoAdjust="0"/>
    <p:restoredTop sz="94628" autoAdjust="0"/>
  </p:normalViewPr>
  <p:slideViewPr>
    <p:cSldViewPr snapToObjects="1">
      <p:cViewPr>
        <p:scale>
          <a:sx n="87" d="100"/>
          <a:sy n="87" d="100"/>
        </p:scale>
        <p:origin x="-2064" y="-73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D7B4DF-A35E-42D7-A1EB-5CB64D1617FD}" type="doc">
      <dgm:prSet loTypeId="urn:microsoft.com/office/officeart/2005/8/layout/hierarchy3" loCatId="list" qsTypeId="urn:microsoft.com/office/officeart/2005/8/quickstyle/simple2" qsCatId="simple" csTypeId="urn:microsoft.com/office/officeart/2005/8/colors/accent4_2" csCatId="accent4" phldr="1"/>
      <dgm:spPr/>
      <dgm:t>
        <a:bodyPr/>
        <a:lstStyle/>
        <a:p>
          <a:endParaRPr lang="it-IT"/>
        </a:p>
      </dgm:t>
    </dgm:pt>
    <dgm:pt modelId="{84658E24-CDA6-42EF-A6E9-2AD7F960C480}">
      <dgm:prSet phldrT="[Testo]"/>
      <dgm:spPr/>
      <dgm:t>
        <a:bodyPr/>
        <a:lstStyle/>
        <a:p>
          <a:r>
            <a:rPr lang="it-IT" b="1" dirty="0" smtClean="0">
              <a:latin typeface="Calibri" pitchFamily="34" charset="0"/>
              <a:cs typeface="Calibri" pitchFamily="34" charset="0"/>
            </a:rPr>
            <a:t>DELINEARE</a:t>
          </a:r>
          <a:endParaRPr lang="it-IT" b="1" dirty="0">
            <a:latin typeface="Calibri" pitchFamily="34" charset="0"/>
            <a:cs typeface="Calibri" pitchFamily="34" charset="0"/>
          </a:endParaRPr>
        </a:p>
      </dgm:t>
    </dgm:pt>
    <dgm:pt modelId="{EF7EE285-E58F-4F53-8899-8DB68DF79D0D}" type="parTrans" cxnId="{1ADDD2B6-5A66-429F-BE6D-1AA41E9D1F6B}">
      <dgm:prSet/>
      <dgm:spPr/>
      <dgm:t>
        <a:bodyPr/>
        <a:lstStyle/>
        <a:p>
          <a:endParaRPr lang="it-IT"/>
        </a:p>
      </dgm:t>
    </dgm:pt>
    <dgm:pt modelId="{01B60EEC-6C9C-4C6C-A38A-D300C3C2A1C1}" type="sibTrans" cxnId="{1ADDD2B6-5A66-429F-BE6D-1AA41E9D1F6B}">
      <dgm:prSet/>
      <dgm:spPr/>
      <dgm:t>
        <a:bodyPr/>
        <a:lstStyle/>
        <a:p>
          <a:endParaRPr lang="it-IT"/>
        </a:p>
      </dgm:t>
    </dgm:pt>
    <dgm:pt modelId="{F7700CC0-9137-4D01-AB20-C1C102FC0B19}">
      <dgm:prSet phldrT="[Testo]"/>
      <dgm:spPr/>
      <dgm:t>
        <a:bodyPr/>
        <a:lstStyle/>
        <a:p>
          <a:r>
            <a:rPr lang="it-IT" dirty="0" smtClean="0">
              <a:latin typeface="Calibri" pitchFamily="34" charset="0"/>
              <a:cs typeface="Calibri" pitchFamily="34" charset="0"/>
            </a:rPr>
            <a:t>Le diverse policy regionali in materia di turismo</a:t>
          </a:r>
          <a:endParaRPr lang="it-IT" dirty="0">
            <a:latin typeface="Calibri" pitchFamily="34" charset="0"/>
            <a:cs typeface="Calibri" pitchFamily="34" charset="0"/>
          </a:endParaRPr>
        </a:p>
      </dgm:t>
    </dgm:pt>
    <dgm:pt modelId="{AB366FE4-2E96-4FD7-9869-96AA2E7AAD33}" type="parTrans" cxnId="{F7F93597-8091-45BC-81EC-BB4E5E00F7C6}">
      <dgm:prSet/>
      <dgm:spPr/>
      <dgm:t>
        <a:bodyPr/>
        <a:lstStyle/>
        <a:p>
          <a:endParaRPr lang="it-IT"/>
        </a:p>
      </dgm:t>
    </dgm:pt>
    <dgm:pt modelId="{BFEF66A6-7CC9-4AD9-AD79-D796F13ECE13}" type="sibTrans" cxnId="{F7F93597-8091-45BC-81EC-BB4E5E00F7C6}">
      <dgm:prSet/>
      <dgm:spPr/>
      <dgm:t>
        <a:bodyPr/>
        <a:lstStyle/>
        <a:p>
          <a:endParaRPr lang="it-IT"/>
        </a:p>
      </dgm:t>
    </dgm:pt>
    <dgm:pt modelId="{27AC0649-CAF4-42BB-AC71-9BD6E8191966}">
      <dgm:prSet phldrT="[Testo]"/>
      <dgm:spPr/>
      <dgm:t>
        <a:bodyPr/>
        <a:lstStyle/>
        <a:p>
          <a:r>
            <a:rPr lang="it-IT" b="1" dirty="0" smtClean="0">
              <a:latin typeface="Calibri" pitchFamily="34" charset="0"/>
              <a:cs typeface="Calibri" pitchFamily="34" charset="0"/>
            </a:rPr>
            <a:t>AGGIORNARE</a:t>
          </a:r>
          <a:endParaRPr lang="it-IT" b="1" dirty="0">
            <a:latin typeface="Calibri" pitchFamily="34" charset="0"/>
            <a:cs typeface="Calibri" pitchFamily="34" charset="0"/>
          </a:endParaRPr>
        </a:p>
      </dgm:t>
    </dgm:pt>
    <dgm:pt modelId="{EB5B092C-839F-4E6E-A14A-F2FEA2776F9C}" type="parTrans" cxnId="{85D99E20-7241-4342-9648-8FC40794EB09}">
      <dgm:prSet/>
      <dgm:spPr/>
      <dgm:t>
        <a:bodyPr/>
        <a:lstStyle/>
        <a:p>
          <a:endParaRPr lang="it-IT"/>
        </a:p>
      </dgm:t>
    </dgm:pt>
    <dgm:pt modelId="{6ABE9750-95E9-4F38-816F-A1613C2B7D3B}" type="sibTrans" cxnId="{85D99E20-7241-4342-9648-8FC40794EB09}">
      <dgm:prSet/>
      <dgm:spPr/>
      <dgm:t>
        <a:bodyPr/>
        <a:lstStyle/>
        <a:p>
          <a:endParaRPr lang="it-IT"/>
        </a:p>
      </dgm:t>
    </dgm:pt>
    <dgm:pt modelId="{D8BEB865-1972-40D8-86A6-77DE6AC2C657}">
      <dgm:prSet phldrT="[Testo]"/>
      <dgm:spPr/>
      <dgm:t>
        <a:bodyPr/>
        <a:lstStyle/>
        <a:p>
          <a:r>
            <a:rPr lang="it-IT" dirty="0" smtClean="0">
              <a:latin typeface="Calibri" pitchFamily="34" charset="0"/>
              <a:cs typeface="Calibri" pitchFamily="34" charset="0"/>
            </a:rPr>
            <a:t>E rivisitare alcune conclusioni del Libro Bianco di Federturismo</a:t>
          </a:r>
          <a:endParaRPr lang="it-IT" dirty="0">
            <a:latin typeface="Calibri" pitchFamily="34" charset="0"/>
            <a:cs typeface="Calibri" pitchFamily="34" charset="0"/>
          </a:endParaRPr>
        </a:p>
      </dgm:t>
    </dgm:pt>
    <dgm:pt modelId="{130539FB-E142-4767-ABFA-139B8B8C1D8E}" type="parTrans" cxnId="{77C325A6-CB5B-433C-A22C-42AA23065588}">
      <dgm:prSet/>
      <dgm:spPr/>
      <dgm:t>
        <a:bodyPr/>
        <a:lstStyle/>
        <a:p>
          <a:endParaRPr lang="it-IT"/>
        </a:p>
      </dgm:t>
    </dgm:pt>
    <dgm:pt modelId="{B3C4FD1E-22C3-4D33-A3E0-B472B7B49C7E}" type="sibTrans" cxnId="{77C325A6-CB5B-433C-A22C-42AA23065588}">
      <dgm:prSet/>
      <dgm:spPr/>
      <dgm:t>
        <a:bodyPr/>
        <a:lstStyle/>
        <a:p>
          <a:endParaRPr lang="it-IT"/>
        </a:p>
      </dgm:t>
    </dgm:pt>
    <dgm:pt modelId="{AF451446-0664-412C-988C-60F8C5134990}">
      <dgm:prSet phldrT="[Testo]"/>
      <dgm:spPr/>
      <dgm:t>
        <a:bodyPr/>
        <a:lstStyle/>
        <a:p>
          <a:r>
            <a:rPr lang="it-IT" dirty="0" smtClean="0">
              <a:latin typeface="Calibri" pitchFamily="34" charset="0"/>
              <a:cs typeface="Calibri" pitchFamily="34" charset="0"/>
            </a:rPr>
            <a:t>La presenza del turismo nei vari Piani Operativi Regionali parte FESR 2014-2020</a:t>
          </a:r>
          <a:endParaRPr lang="it-IT" dirty="0">
            <a:latin typeface="Calibri" pitchFamily="34" charset="0"/>
            <a:cs typeface="Calibri" pitchFamily="34" charset="0"/>
          </a:endParaRPr>
        </a:p>
      </dgm:t>
    </dgm:pt>
    <dgm:pt modelId="{5B053222-74BE-473A-B4C8-A30D14313CBB}" type="parTrans" cxnId="{B8D201D5-136F-47F5-BCC1-2FAD6E692F52}">
      <dgm:prSet/>
      <dgm:spPr/>
      <dgm:t>
        <a:bodyPr/>
        <a:lstStyle/>
        <a:p>
          <a:endParaRPr lang="it-IT"/>
        </a:p>
      </dgm:t>
    </dgm:pt>
    <dgm:pt modelId="{3C236F8A-176A-41D0-96B2-BB4FFB15E369}" type="sibTrans" cxnId="{B8D201D5-136F-47F5-BCC1-2FAD6E692F52}">
      <dgm:prSet/>
      <dgm:spPr/>
      <dgm:t>
        <a:bodyPr/>
        <a:lstStyle/>
        <a:p>
          <a:endParaRPr lang="it-IT"/>
        </a:p>
      </dgm:t>
    </dgm:pt>
    <dgm:pt modelId="{CED4938E-00DA-4748-9FE8-81BBC7A71570}">
      <dgm:prSet phldrT="[Testo]"/>
      <dgm:spPr/>
      <dgm:t>
        <a:bodyPr/>
        <a:lstStyle/>
        <a:p>
          <a:r>
            <a:rPr lang="it-IT" b="1" dirty="0" smtClean="0">
              <a:latin typeface="Calibri" pitchFamily="34" charset="0"/>
              <a:cs typeface="Calibri" pitchFamily="34" charset="0"/>
            </a:rPr>
            <a:t>CONTESTUALIZZARE</a:t>
          </a:r>
          <a:endParaRPr lang="it-IT" b="1" dirty="0">
            <a:latin typeface="Calibri" pitchFamily="34" charset="0"/>
            <a:cs typeface="Calibri" pitchFamily="34" charset="0"/>
          </a:endParaRPr>
        </a:p>
      </dgm:t>
    </dgm:pt>
    <dgm:pt modelId="{91789C4D-1C1D-4266-9334-0219DAE11FBE}" type="parTrans" cxnId="{03FB7495-3F1A-4EF7-BA4B-06CA912354FF}">
      <dgm:prSet/>
      <dgm:spPr/>
      <dgm:t>
        <a:bodyPr/>
        <a:lstStyle/>
        <a:p>
          <a:endParaRPr lang="it-IT"/>
        </a:p>
      </dgm:t>
    </dgm:pt>
    <dgm:pt modelId="{E75D9ABF-EB3D-4B20-BB0E-CC571E3E22B3}" type="sibTrans" cxnId="{03FB7495-3F1A-4EF7-BA4B-06CA912354FF}">
      <dgm:prSet/>
      <dgm:spPr/>
      <dgm:t>
        <a:bodyPr/>
        <a:lstStyle/>
        <a:p>
          <a:endParaRPr lang="it-IT"/>
        </a:p>
      </dgm:t>
    </dgm:pt>
    <dgm:pt modelId="{234AD2C9-A0C2-4EFF-A652-473CBCEF979B}" type="pres">
      <dgm:prSet presAssocID="{45D7B4DF-A35E-42D7-A1EB-5CB64D1617F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CE26AD9F-1D71-46DC-9784-3D9CC5AFF191}" type="pres">
      <dgm:prSet presAssocID="{84658E24-CDA6-42EF-A6E9-2AD7F960C480}" presName="root" presStyleCnt="0"/>
      <dgm:spPr/>
      <dgm:t>
        <a:bodyPr/>
        <a:lstStyle/>
        <a:p>
          <a:endParaRPr lang="it-IT"/>
        </a:p>
      </dgm:t>
    </dgm:pt>
    <dgm:pt modelId="{71E8217A-E0D2-45F8-A074-CE39D8A06ABE}" type="pres">
      <dgm:prSet presAssocID="{84658E24-CDA6-42EF-A6E9-2AD7F960C480}" presName="rootComposite" presStyleCnt="0"/>
      <dgm:spPr/>
      <dgm:t>
        <a:bodyPr/>
        <a:lstStyle/>
        <a:p>
          <a:endParaRPr lang="it-IT"/>
        </a:p>
      </dgm:t>
    </dgm:pt>
    <dgm:pt modelId="{9942DCE7-3F16-45C3-9985-C05677D1CB50}" type="pres">
      <dgm:prSet presAssocID="{84658E24-CDA6-42EF-A6E9-2AD7F960C480}" presName="rootText" presStyleLbl="node1" presStyleIdx="0" presStyleCnt="3"/>
      <dgm:spPr/>
      <dgm:t>
        <a:bodyPr/>
        <a:lstStyle/>
        <a:p>
          <a:endParaRPr lang="it-IT"/>
        </a:p>
      </dgm:t>
    </dgm:pt>
    <dgm:pt modelId="{DD8A99EC-3CFC-480D-B1DE-0CD175489220}" type="pres">
      <dgm:prSet presAssocID="{84658E24-CDA6-42EF-A6E9-2AD7F960C480}" presName="rootConnector" presStyleLbl="node1" presStyleIdx="0" presStyleCnt="3"/>
      <dgm:spPr/>
      <dgm:t>
        <a:bodyPr/>
        <a:lstStyle/>
        <a:p>
          <a:endParaRPr lang="it-IT"/>
        </a:p>
      </dgm:t>
    </dgm:pt>
    <dgm:pt modelId="{CB0F0B05-B0AB-4BFB-B20B-FAAF8C9F0DD5}" type="pres">
      <dgm:prSet presAssocID="{84658E24-CDA6-42EF-A6E9-2AD7F960C480}" presName="childShape" presStyleCnt="0"/>
      <dgm:spPr/>
      <dgm:t>
        <a:bodyPr/>
        <a:lstStyle/>
        <a:p>
          <a:endParaRPr lang="it-IT"/>
        </a:p>
      </dgm:t>
    </dgm:pt>
    <dgm:pt modelId="{DE9B4DA0-60A5-43C5-A67E-C583E5D4E5B2}" type="pres">
      <dgm:prSet presAssocID="{AB366FE4-2E96-4FD7-9869-96AA2E7AAD33}" presName="Name13" presStyleLbl="parChTrans1D2" presStyleIdx="0" presStyleCnt="3"/>
      <dgm:spPr/>
      <dgm:t>
        <a:bodyPr/>
        <a:lstStyle/>
        <a:p>
          <a:endParaRPr lang="it-IT"/>
        </a:p>
      </dgm:t>
    </dgm:pt>
    <dgm:pt modelId="{5A357B98-72E4-4538-A22B-4D4B88EFF9B1}" type="pres">
      <dgm:prSet presAssocID="{F7700CC0-9137-4D01-AB20-C1C102FC0B19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AFF4D64-2178-4126-912A-962FCCAAA91F}" type="pres">
      <dgm:prSet presAssocID="{27AC0649-CAF4-42BB-AC71-9BD6E8191966}" presName="root" presStyleCnt="0"/>
      <dgm:spPr/>
      <dgm:t>
        <a:bodyPr/>
        <a:lstStyle/>
        <a:p>
          <a:endParaRPr lang="it-IT"/>
        </a:p>
      </dgm:t>
    </dgm:pt>
    <dgm:pt modelId="{4DE8BB10-3226-4EC7-8B4C-840700A18B69}" type="pres">
      <dgm:prSet presAssocID="{27AC0649-CAF4-42BB-AC71-9BD6E8191966}" presName="rootComposite" presStyleCnt="0"/>
      <dgm:spPr/>
      <dgm:t>
        <a:bodyPr/>
        <a:lstStyle/>
        <a:p>
          <a:endParaRPr lang="it-IT"/>
        </a:p>
      </dgm:t>
    </dgm:pt>
    <dgm:pt modelId="{8776D55B-DCA5-4FE0-8CE1-3FBE14326FD1}" type="pres">
      <dgm:prSet presAssocID="{27AC0649-CAF4-42BB-AC71-9BD6E8191966}" presName="rootText" presStyleLbl="node1" presStyleIdx="1" presStyleCnt="3"/>
      <dgm:spPr/>
      <dgm:t>
        <a:bodyPr/>
        <a:lstStyle/>
        <a:p>
          <a:endParaRPr lang="it-IT"/>
        </a:p>
      </dgm:t>
    </dgm:pt>
    <dgm:pt modelId="{C7F99DA2-A057-4746-BCF5-62346261FCE7}" type="pres">
      <dgm:prSet presAssocID="{27AC0649-CAF4-42BB-AC71-9BD6E8191966}" presName="rootConnector" presStyleLbl="node1" presStyleIdx="1" presStyleCnt="3"/>
      <dgm:spPr/>
      <dgm:t>
        <a:bodyPr/>
        <a:lstStyle/>
        <a:p>
          <a:endParaRPr lang="it-IT"/>
        </a:p>
      </dgm:t>
    </dgm:pt>
    <dgm:pt modelId="{694EE024-0562-4301-BDEE-CEC90E86D5DD}" type="pres">
      <dgm:prSet presAssocID="{27AC0649-CAF4-42BB-AC71-9BD6E8191966}" presName="childShape" presStyleCnt="0"/>
      <dgm:spPr/>
      <dgm:t>
        <a:bodyPr/>
        <a:lstStyle/>
        <a:p>
          <a:endParaRPr lang="it-IT"/>
        </a:p>
      </dgm:t>
    </dgm:pt>
    <dgm:pt modelId="{39A0F39E-DBBA-4141-845F-751A876CF5F1}" type="pres">
      <dgm:prSet presAssocID="{130539FB-E142-4767-ABFA-139B8B8C1D8E}" presName="Name13" presStyleLbl="parChTrans1D2" presStyleIdx="1" presStyleCnt="3"/>
      <dgm:spPr/>
      <dgm:t>
        <a:bodyPr/>
        <a:lstStyle/>
        <a:p>
          <a:endParaRPr lang="it-IT"/>
        </a:p>
      </dgm:t>
    </dgm:pt>
    <dgm:pt modelId="{71982DC2-0690-4520-92E7-F74AFA4E9E13}" type="pres">
      <dgm:prSet presAssocID="{D8BEB865-1972-40D8-86A6-77DE6AC2C657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1BA5436-0DDB-4459-A1CC-8C949CA40C5E}" type="pres">
      <dgm:prSet presAssocID="{CED4938E-00DA-4748-9FE8-81BBC7A71570}" presName="root" presStyleCnt="0"/>
      <dgm:spPr/>
      <dgm:t>
        <a:bodyPr/>
        <a:lstStyle/>
        <a:p>
          <a:endParaRPr lang="it-IT"/>
        </a:p>
      </dgm:t>
    </dgm:pt>
    <dgm:pt modelId="{A90900B1-DCC1-47CA-99EB-295BD6083B64}" type="pres">
      <dgm:prSet presAssocID="{CED4938E-00DA-4748-9FE8-81BBC7A71570}" presName="rootComposite" presStyleCnt="0"/>
      <dgm:spPr/>
      <dgm:t>
        <a:bodyPr/>
        <a:lstStyle/>
        <a:p>
          <a:endParaRPr lang="it-IT"/>
        </a:p>
      </dgm:t>
    </dgm:pt>
    <dgm:pt modelId="{73EFCDAD-4F1A-41C5-A671-05DEBE34CB60}" type="pres">
      <dgm:prSet presAssocID="{CED4938E-00DA-4748-9FE8-81BBC7A71570}" presName="rootText" presStyleLbl="node1" presStyleIdx="2" presStyleCnt="3"/>
      <dgm:spPr/>
      <dgm:t>
        <a:bodyPr/>
        <a:lstStyle/>
        <a:p>
          <a:endParaRPr lang="it-IT"/>
        </a:p>
      </dgm:t>
    </dgm:pt>
    <dgm:pt modelId="{4D9DB5CE-3650-4E5D-A0EE-8431E98D29E2}" type="pres">
      <dgm:prSet presAssocID="{CED4938E-00DA-4748-9FE8-81BBC7A71570}" presName="rootConnector" presStyleLbl="node1" presStyleIdx="2" presStyleCnt="3"/>
      <dgm:spPr/>
      <dgm:t>
        <a:bodyPr/>
        <a:lstStyle/>
        <a:p>
          <a:endParaRPr lang="it-IT"/>
        </a:p>
      </dgm:t>
    </dgm:pt>
    <dgm:pt modelId="{A70E1BA4-A18C-4526-9D6C-948F08C8F051}" type="pres">
      <dgm:prSet presAssocID="{CED4938E-00DA-4748-9FE8-81BBC7A71570}" presName="childShape" presStyleCnt="0"/>
      <dgm:spPr/>
      <dgm:t>
        <a:bodyPr/>
        <a:lstStyle/>
        <a:p>
          <a:endParaRPr lang="it-IT"/>
        </a:p>
      </dgm:t>
    </dgm:pt>
    <dgm:pt modelId="{3149AB8F-CFD9-4A01-ACAD-551E6D59A8C3}" type="pres">
      <dgm:prSet presAssocID="{5B053222-74BE-473A-B4C8-A30D14313CBB}" presName="Name13" presStyleLbl="parChTrans1D2" presStyleIdx="2" presStyleCnt="3"/>
      <dgm:spPr/>
      <dgm:t>
        <a:bodyPr/>
        <a:lstStyle/>
        <a:p>
          <a:endParaRPr lang="it-IT"/>
        </a:p>
      </dgm:t>
    </dgm:pt>
    <dgm:pt modelId="{B0A0D31D-4D0B-4329-A091-0628349804EB}" type="pres">
      <dgm:prSet presAssocID="{AF451446-0664-412C-988C-60F8C5134990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5D99E20-7241-4342-9648-8FC40794EB09}" srcId="{45D7B4DF-A35E-42D7-A1EB-5CB64D1617FD}" destId="{27AC0649-CAF4-42BB-AC71-9BD6E8191966}" srcOrd="1" destOrd="0" parTransId="{EB5B092C-839F-4E6E-A14A-F2FEA2776F9C}" sibTransId="{6ABE9750-95E9-4F38-816F-A1613C2B7D3B}"/>
    <dgm:cxn modelId="{77C325A6-CB5B-433C-A22C-42AA23065588}" srcId="{27AC0649-CAF4-42BB-AC71-9BD6E8191966}" destId="{D8BEB865-1972-40D8-86A6-77DE6AC2C657}" srcOrd="0" destOrd="0" parTransId="{130539FB-E142-4767-ABFA-139B8B8C1D8E}" sibTransId="{B3C4FD1E-22C3-4D33-A3E0-B472B7B49C7E}"/>
    <dgm:cxn modelId="{808E7940-EC53-492F-A499-32733DA224C4}" type="presOf" srcId="{84658E24-CDA6-42EF-A6E9-2AD7F960C480}" destId="{9942DCE7-3F16-45C3-9985-C05677D1CB50}" srcOrd="0" destOrd="0" presId="urn:microsoft.com/office/officeart/2005/8/layout/hierarchy3"/>
    <dgm:cxn modelId="{68EBE15B-B5AF-4943-A039-C54B7F89ED1A}" type="presOf" srcId="{45D7B4DF-A35E-42D7-A1EB-5CB64D1617FD}" destId="{234AD2C9-A0C2-4EFF-A652-473CBCEF979B}" srcOrd="0" destOrd="0" presId="urn:microsoft.com/office/officeart/2005/8/layout/hierarchy3"/>
    <dgm:cxn modelId="{E32A2C94-94A7-419B-8533-2DD32818559A}" type="presOf" srcId="{F7700CC0-9137-4D01-AB20-C1C102FC0B19}" destId="{5A357B98-72E4-4538-A22B-4D4B88EFF9B1}" srcOrd="0" destOrd="0" presId="urn:microsoft.com/office/officeart/2005/8/layout/hierarchy3"/>
    <dgm:cxn modelId="{953C3148-88D6-4310-94DA-2CD9B6A0AD7C}" type="presOf" srcId="{130539FB-E142-4767-ABFA-139B8B8C1D8E}" destId="{39A0F39E-DBBA-4141-845F-751A876CF5F1}" srcOrd="0" destOrd="0" presId="urn:microsoft.com/office/officeart/2005/8/layout/hierarchy3"/>
    <dgm:cxn modelId="{F9C10DBD-0807-47C7-94CD-2AA0267A7576}" type="presOf" srcId="{5B053222-74BE-473A-B4C8-A30D14313CBB}" destId="{3149AB8F-CFD9-4A01-ACAD-551E6D59A8C3}" srcOrd="0" destOrd="0" presId="urn:microsoft.com/office/officeart/2005/8/layout/hierarchy3"/>
    <dgm:cxn modelId="{DDDA4918-A39E-47C5-8595-E6E78EEBBDF6}" type="presOf" srcId="{CED4938E-00DA-4748-9FE8-81BBC7A71570}" destId="{4D9DB5CE-3650-4E5D-A0EE-8431E98D29E2}" srcOrd="1" destOrd="0" presId="urn:microsoft.com/office/officeart/2005/8/layout/hierarchy3"/>
    <dgm:cxn modelId="{03FB7495-3F1A-4EF7-BA4B-06CA912354FF}" srcId="{45D7B4DF-A35E-42D7-A1EB-5CB64D1617FD}" destId="{CED4938E-00DA-4748-9FE8-81BBC7A71570}" srcOrd="2" destOrd="0" parTransId="{91789C4D-1C1D-4266-9334-0219DAE11FBE}" sibTransId="{E75D9ABF-EB3D-4B20-BB0E-CC571E3E22B3}"/>
    <dgm:cxn modelId="{A1330A2A-C4F8-4DBB-A954-69B56C96E1E0}" type="presOf" srcId="{AF451446-0664-412C-988C-60F8C5134990}" destId="{B0A0D31D-4D0B-4329-A091-0628349804EB}" srcOrd="0" destOrd="0" presId="urn:microsoft.com/office/officeart/2005/8/layout/hierarchy3"/>
    <dgm:cxn modelId="{57437E4A-B1C0-4969-A0C7-401F245525AD}" type="presOf" srcId="{27AC0649-CAF4-42BB-AC71-9BD6E8191966}" destId="{C7F99DA2-A057-4746-BCF5-62346261FCE7}" srcOrd="1" destOrd="0" presId="urn:microsoft.com/office/officeart/2005/8/layout/hierarchy3"/>
    <dgm:cxn modelId="{6BF779F2-B813-44AD-A862-83EE3E1FB98B}" type="presOf" srcId="{CED4938E-00DA-4748-9FE8-81BBC7A71570}" destId="{73EFCDAD-4F1A-41C5-A671-05DEBE34CB60}" srcOrd="0" destOrd="0" presId="urn:microsoft.com/office/officeart/2005/8/layout/hierarchy3"/>
    <dgm:cxn modelId="{739A3C80-C2A6-4543-A7FF-299CA9A8E0E1}" type="presOf" srcId="{AB366FE4-2E96-4FD7-9869-96AA2E7AAD33}" destId="{DE9B4DA0-60A5-43C5-A67E-C583E5D4E5B2}" srcOrd="0" destOrd="0" presId="urn:microsoft.com/office/officeart/2005/8/layout/hierarchy3"/>
    <dgm:cxn modelId="{68D83E94-ED62-44DF-B73E-4BEC38CED5B0}" type="presOf" srcId="{84658E24-CDA6-42EF-A6E9-2AD7F960C480}" destId="{DD8A99EC-3CFC-480D-B1DE-0CD175489220}" srcOrd="1" destOrd="0" presId="urn:microsoft.com/office/officeart/2005/8/layout/hierarchy3"/>
    <dgm:cxn modelId="{1ADDD2B6-5A66-429F-BE6D-1AA41E9D1F6B}" srcId="{45D7B4DF-A35E-42D7-A1EB-5CB64D1617FD}" destId="{84658E24-CDA6-42EF-A6E9-2AD7F960C480}" srcOrd="0" destOrd="0" parTransId="{EF7EE285-E58F-4F53-8899-8DB68DF79D0D}" sibTransId="{01B60EEC-6C9C-4C6C-A38A-D300C3C2A1C1}"/>
    <dgm:cxn modelId="{B8D201D5-136F-47F5-BCC1-2FAD6E692F52}" srcId="{CED4938E-00DA-4748-9FE8-81BBC7A71570}" destId="{AF451446-0664-412C-988C-60F8C5134990}" srcOrd="0" destOrd="0" parTransId="{5B053222-74BE-473A-B4C8-A30D14313CBB}" sibTransId="{3C236F8A-176A-41D0-96B2-BB4FFB15E369}"/>
    <dgm:cxn modelId="{6B8D9195-D98C-4BEC-9C3B-F6509FB5E181}" type="presOf" srcId="{27AC0649-CAF4-42BB-AC71-9BD6E8191966}" destId="{8776D55B-DCA5-4FE0-8CE1-3FBE14326FD1}" srcOrd="0" destOrd="0" presId="urn:microsoft.com/office/officeart/2005/8/layout/hierarchy3"/>
    <dgm:cxn modelId="{F7F93597-8091-45BC-81EC-BB4E5E00F7C6}" srcId="{84658E24-CDA6-42EF-A6E9-2AD7F960C480}" destId="{F7700CC0-9137-4D01-AB20-C1C102FC0B19}" srcOrd="0" destOrd="0" parTransId="{AB366FE4-2E96-4FD7-9869-96AA2E7AAD33}" sibTransId="{BFEF66A6-7CC9-4AD9-AD79-D796F13ECE13}"/>
    <dgm:cxn modelId="{EFD1B209-5E73-4B84-BCEB-E889D9694FAB}" type="presOf" srcId="{D8BEB865-1972-40D8-86A6-77DE6AC2C657}" destId="{71982DC2-0690-4520-92E7-F74AFA4E9E13}" srcOrd="0" destOrd="0" presId="urn:microsoft.com/office/officeart/2005/8/layout/hierarchy3"/>
    <dgm:cxn modelId="{FA1DCC68-3E79-4E0F-9511-5298153FC2D5}" type="presParOf" srcId="{234AD2C9-A0C2-4EFF-A652-473CBCEF979B}" destId="{CE26AD9F-1D71-46DC-9784-3D9CC5AFF191}" srcOrd="0" destOrd="0" presId="urn:microsoft.com/office/officeart/2005/8/layout/hierarchy3"/>
    <dgm:cxn modelId="{4EB77DC1-2136-4CAE-8E8D-89388C0105A9}" type="presParOf" srcId="{CE26AD9F-1D71-46DC-9784-3D9CC5AFF191}" destId="{71E8217A-E0D2-45F8-A074-CE39D8A06ABE}" srcOrd="0" destOrd="0" presId="urn:microsoft.com/office/officeart/2005/8/layout/hierarchy3"/>
    <dgm:cxn modelId="{1EC51573-6BEA-4586-B6E0-10961479294C}" type="presParOf" srcId="{71E8217A-E0D2-45F8-A074-CE39D8A06ABE}" destId="{9942DCE7-3F16-45C3-9985-C05677D1CB50}" srcOrd="0" destOrd="0" presId="urn:microsoft.com/office/officeart/2005/8/layout/hierarchy3"/>
    <dgm:cxn modelId="{F90E82E2-77C4-4067-9B4C-658AC2068587}" type="presParOf" srcId="{71E8217A-E0D2-45F8-A074-CE39D8A06ABE}" destId="{DD8A99EC-3CFC-480D-B1DE-0CD175489220}" srcOrd="1" destOrd="0" presId="urn:microsoft.com/office/officeart/2005/8/layout/hierarchy3"/>
    <dgm:cxn modelId="{F9CE7687-CDE3-4E16-B543-83F4E0A9DADE}" type="presParOf" srcId="{CE26AD9F-1D71-46DC-9784-3D9CC5AFF191}" destId="{CB0F0B05-B0AB-4BFB-B20B-FAAF8C9F0DD5}" srcOrd="1" destOrd="0" presId="urn:microsoft.com/office/officeart/2005/8/layout/hierarchy3"/>
    <dgm:cxn modelId="{E56BD08B-8D3E-4487-958C-9B8DF61ABD0B}" type="presParOf" srcId="{CB0F0B05-B0AB-4BFB-B20B-FAAF8C9F0DD5}" destId="{DE9B4DA0-60A5-43C5-A67E-C583E5D4E5B2}" srcOrd="0" destOrd="0" presId="urn:microsoft.com/office/officeart/2005/8/layout/hierarchy3"/>
    <dgm:cxn modelId="{4A2D39A3-6B4F-444A-A364-1148C5CAE6FF}" type="presParOf" srcId="{CB0F0B05-B0AB-4BFB-B20B-FAAF8C9F0DD5}" destId="{5A357B98-72E4-4538-A22B-4D4B88EFF9B1}" srcOrd="1" destOrd="0" presId="urn:microsoft.com/office/officeart/2005/8/layout/hierarchy3"/>
    <dgm:cxn modelId="{E6664318-44AE-4C77-8227-BBDC496C674A}" type="presParOf" srcId="{234AD2C9-A0C2-4EFF-A652-473CBCEF979B}" destId="{DAFF4D64-2178-4126-912A-962FCCAAA91F}" srcOrd="1" destOrd="0" presId="urn:microsoft.com/office/officeart/2005/8/layout/hierarchy3"/>
    <dgm:cxn modelId="{20AEA689-B25D-4DC2-BAED-96B07535786D}" type="presParOf" srcId="{DAFF4D64-2178-4126-912A-962FCCAAA91F}" destId="{4DE8BB10-3226-4EC7-8B4C-840700A18B69}" srcOrd="0" destOrd="0" presId="urn:microsoft.com/office/officeart/2005/8/layout/hierarchy3"/>
    <dgm:cxn modelId="{2297F619-B8F0-4CAE-AC0B-71718B859D51}" type="presParOf" srcId="{4DE8BB10-3226-4EC7-8B4C-840700A18B69}" destId="{8776D55B-DCA5-4FE0-8CE1-3FBE14326FD1}" srcOrd="0" destOrd="0" presId="urn:microsoft.com/office/officeart/2005/8/layout/hierarchy3"/>
    <dgm:cxn modelId="{E73EFC06-11F7-4423-84B3-E41B26567F2E}" type="presParOf" srcId="{4DE8BB10-3226-4EC7-8B4C-840700A18B69}" destId="{C7F99DA2-A057-4746-BCF5-62346261FCE7}" srcOrd="1" destOrd="0" presId="urn:microsoft.com/office/officeart/2005/8/layout/hierarchy3"/>
    <dgm:cxn modelId="{CAADA945-6602-486D-B5B6-480A6D67C0CF}" type="presParOf" srcId="{DAFF4D64-2178-4126-912A-962FCCAAA91F}" destId="{694EE024-0562-4301-BDEE-CEC90E86D5DD}" srcOrd="1" destOrd="0" presId="urn:microsoft.com/office/officeart/2005/8/layout/hierarchy3"/>
    <dgm:cxn modelId="{DA7706D0-9E96-45F2-9E95-D8887DC0A97B}" type="presParOf" srcId="{694EE024-0562-4301-BDEE-CEC90E86D5DD}" destId="{39A0F39E-DBBA-4141-845F-751A876CF5F1}" srcOrd="0" destOrd="0" presId="urn:microsoft.com/office/officeart/2005/8/layout/hierarchy3"/>
    <dgm:cxn modelId="{A8842E61-C6F7-4AF7-B993-63BAF34BDCF5}" type="presParOf" srcId="{694EE024-0562-4301-BDEE-CEC90E86D5DD}" destId="{71982DC2-0690-4520-92E7-F74AFA4E9E13}" srcOrd="1" destOrd="0" presId="urn:microsoft.com/office/officeart/2005/8/layout/hierarchy3"/>
    <dgm:cxn modelId="{8F96C768-4BCA-4F76-8172-038359B3AC5B}" type="presParOf" srcId="{234AD2C9-A0C2-4EFF-A652-473CBCEF979B}" destId="{F1BA5436-0DDB-4459-A1CC-8C949CA40C5E}" srcOrd="2" destOrd="0" presId="urn:microsoft.com/office/officeart/2005/8/layout/hierarchy3"/>
    <dgm:cxn modelId="{326B9767-73E1-4EAE-9B68-C72DCA0ACE5A}" type="presParOf" srcId="{F1BA5436-0DDB-4459-A1CC-8C949CA40C5E}" destId="{A90900B1-DCC1-47CA-99EB-295BD6083B64}" srcOrd="0" destOrd="0" presId="urn:microsoft.com/office/officeart/2005/8/layout/hierarchy3"/>
    <dgm:cxn modelId="{BE0C49A8-E7C2-447F-960D-93F075FF9E8B}" type="presParOf" srcId="{A90900B1-DCC1-47CA-99EB-295BD6083B64}" destId="{73EFCDAD-4F1A-41C5-A671-05DEBE34CB60}" srcOrd="0" destOrd="0" presId="urn:microsoft.com/office/officeart/2005/8/layout/hierarchy3"/>
    <dgm:cxn modelId="{03BBB3C9-A30F-4BA8-B44B-837DAA0DF20E}" type="presParOf" srcId="{A90900B1-DCC1-47CA-99EB-295BD6083B64}" destId="{4D9DB5CE-3650-4E5D-A0EE-8431E98D29E2}" srcOrd="1" destOrd="0" presId="urn:microsoft.com/office/officeart/2005/8/layout/hierarchy3"/>
    <dgm:cxn modelId="{7F55C5B5-E8B4-4C5A-A28D-1E52A1828D8C}" type="presParOf" srcId="{F1BA5436-0DDB-4459-A1CC-8C949CA40C5E}" destId="{A70E1BA4-A18C-4526-9D6C-948F08C8F051}" srcOrd="1" destOrd="0" presId="urn:microsoft.com/office/officeart/2005/8/layout/hierarchy3"/>
    <dgm:cxn modelId="{206CA55E-F5EC-41C1-960A-8EB6BF58F53D}" type="presParOf" srcId="{A70E1BA4-A18C-4526-9D6C-948F08C8F051}" destId="{3149AB8F-CFD9-4A01-ACAD-551E6D59A8C3}" srcOrd="0" destOrd="0" presId="urn:microsoft.com/office/officeart/2005/8/layout/hierarchy3"/>
    <dgm:cxn modelId="{71439C61-B69F-4A04-8CC4-A348BC13E2AD}" type="presParOf" srcId="{A70E1BA4-A18C-4526-9D6C-948F08C8F051}" destId="{B0A0D31D-4D0B-4329-A091-0628349804EB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0D6F3C-F84E-4EA4-993C-6B8F00D5C741}" type="doc">
      <dgm:prSet loTypeId="urn:microsoft.com/office/officeart/2005/8/layout/lProcess2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0070CEEA-4BA4-409D-9E09-63E60B65C443}">
      <dgm:prSet phldrT="[Testo]" custT="1"/>
      <dgm:spPr/>
      <dgm:t>
        <a:bodyPr/>
        <a:lstStyle/>
        <a:p>
          <a:r>
            <a:rPr lang="it-IT" sz="1400" dirty="0" smtClean="0">
              <a:latin typeface="Calibri" pitchFamily="34" charset="0"/>
              <a:cs typeface="Calibri" pitchFamily="34" charset="0"/>
            </a:rPr>
            <a:t>NAZIONALE </a:t>
          </a:r>
          <a:endParaRPr lang="it-IT" sz="1400" dirty="0">
            <a:latin typeface="Calibri" pitchFamily="34" charset="0"/>
            <a:cs typeface="Calibri" pitchFamily="34" charset="0"/>
          </a:endParaRPr>
        </a:p>
      </dgm:t>
    </dgm:pt>
    <dgm:pt modelId="{E77E0212-5675-4F3B-B100-968EF24F8B58}" type="parTrans" cxnId="{4E9510F8-75D6-4E6C-BE4C-30199EA5182A}">
      <dgm:prSet/>
      <dgm:spPr/>
      <dgm:t>
        <a:bodyPr/>
        <a:lstStyle/>
        <a:p>
          <a:endParaRPr lang="it-IT"/>
        </a:p>
      </dgm:t>
    </dgm:pt>
    <dgm:pt modelId="{63EC4AD6-6EAB-44C6-A14D-2FB83382098C}" type="sibTrans" cxnId="{4E9510F8-75D6-4E6C-BE4C-30199EA5182A}">
      <dgm:prSet/>
      <dgm:spPr/>
      <dgm:t>
        <a:bodyPr/>
        <a:lstStyle/>
        <a:p>
          <a:endParaRPr lang="it-IT"/>
        </a:p>
      </dgm:t>
    </dgm:pt>
    <dgm:pt modelId="{1B3E7192-BD5C-444F-BC49-D19CFC64C2F1}">
      <dgm:prSet phldrT="[Testo]" custT="1"/>
      <dgm:spPr/>
      <dgm:t>
        <a:bodyPr/>
        <a:lstStyle/>
        <a:p>
          <a:r>
            <a:rPr lang="it-IT" sz="1400" dirty="0" smtClean="0">
              <a:latin typeface="Calibri" pitchFamily="34" charset="0"/>
              <a:cs typeface="Calibri" pitchFamily="34" charset="0"/>
            </a:rPr>
            <a:t>Libro Bianco di Federturismo Confindustria</a:t>
          </a:r>
          <a:endParaRPr lang="it-IT" sz="1400" dirty="0">
            <a:latin typeface="Calibri" pitchFamily="34" charset="0"/>
            <a:cs typeface="Calibri" pitchFamily="34" charset="0"/>
          </a:endParaRPr>
        </a:p>
      </dgm:t>
    </dgm:pt>
    <dgm:pt modelId="{895CCAFA-86CF-4093-862F-FCFA7149E7EA}" type="parTrans" cxnId="{0D7F66B4-CF31-4D00-AB76-0AB4C8FE466E}">
      <dgm:prSet/>
      <dgm:spPr/>
      <dgm:t>
        <a:bodyPr/>
        <a:lstStyle/>
        <a:p>
          <a:endParaRPr lang="it-IT"/>
        </a:p>
      </dgm:t>
    </dgm:pt>
    <dgm:pt modelId="{400D573F-848F-4324-9E05-D75978EBABE9}" type="sibTrans" cxnId="{0D7F66B4-CF31-4D00-AB76-0AB4C8FE466E}">
      <dgm:prSet/>
      <dgm:spPr/>
      <dgm:t>
        <a:bodyPr/>
        <a:lstStyle/>
        <a:p>
          <a:endParaRPr lang="it-IT"/>
        </a:p>
      </dgm:t>
    </dgm:pt>
    <dgm:pt modelId="{9C9C5701-4DD7-460B-A6AC-481C83544AD2}">
      <dgm:prSet phldrT="[Testo]" custT="1"/>
      <dgm:spPr/>
      <dgm:t>
        <a:bodyPr/>
        <a:lstStyle/>
        <a:p>
          <a:r>
            <a:rPr lang="it-IT" sz="1400" dirty="0" smtClean="0">
              <a:latin typeface="Calibri" pitchFamily="34" charset="0"/>
              <a:cs typeface="Calibri" pitchFamily="34" charset="0"/>
            </a:rPr>
            <a:t>Sito web Osservatorio Nazionale sul Turismo (ONT)</a:t>
          </a:r>
          <a:endParaRPr lang="it-IT" sz="1400" dirty="0">
            <a:latin typeface="Calibri" pitchFamily="34" charset="0"/>
            <a:cs typeface="Calibri" pitchFamily="34" charset="0"/>
          </a:endParaRPr>
        </a:p>
      </dgm:t>
    </dgm:pt>
    <dgm:pt modelId="{584B708A-260D-4817-AFA6-0259BC768342}" type="parTrans" cxnId="{9ED790CA-9517-4507-A652-140BA9E75CD6}">
      <dgm:prSet/>
      <dgm:spPr/>
      <dgm:t>
        <a:bodyPr/>
        <a:lstStyle/>
        <a:p>
          <a:endParaRPr lang="it-IT"/>
        </a:p>
      </dgm:t>
    </dgm:pt>
    <dgm:pt modelId="{E5AF20D2-18AF-4886-9EA9-BC0E4FE18D5A}" type="sibTrans" cxnId="{9ED790CA-9517-4507-A652-140BA9E75CD6}">
      <dgm:prSet/>
      <dgm:spPr/>
      <dgm:t>
        <a:bodyPr/>
        <a:lstStyle/>
        <a:p>
          <a:endParaRPr lang="it-IT"/>
        </a:p>
      </dgm:t>
    </dgm:pt>
    <dgm:pt modelId="{60F6B145-3E99-48DD-9387-4C6AB34A1BA0}">
      <dgm:prSet phldrT="[Testo]" custT="1"/>
      <dgm:spPr/>
      <dgm:t>
        <a:bodyPr/>
        <a:lstStyle/>
        <a:p>
          <a:r>
            <a:rPr lang="it-IT" sz="1400" dirty="0" smtClean="0">
              <a:latin typeface="Calibri" pitchFamily="34" charset="0"/>
              <a:cs typeface="Calibri" pitchFamily="34" charset="0"/>
            </a:rPr>
            <a:t>GOVERNANCE, LEGISLAZIONE e POLICY REGIONALI</a:t>
          </a:r>
          <a:endParaRPr lang="it-IT" sz="1400" dirty="0">
            <a:latin typeface="Calibri" pitchFamily="34" charset="0"/>
            <a:cs typeface="Calibri" pitchFamily="34" charset="0"/>
          </a:endParaRPr>
        </a:p>
      </dgm:t>
    </dgm:pt>
    <dgm:pt modelId="{6C50A2C6-381B-490B-B715-21BAB0A9CAE8}" type="parTrans" cxnId="{E2D461FB-8FDC-4BEC-94E6-7F7105DAD44C}">
      <dgm:prSet/>
      <dgm:spPr/>
      <dgm:t>
        <a:bodyPr/>
        <a:lstStyle/>
        <a:p>
          <a:endParaRPr lang="it-IT"/>
        </a:p>
      </dgm:t>
    </dgm:pt>
    <dgm:pt modelId="{F2932A15-BDCE-437D-A5B2-BF2D9256A9A3}" type="sibTrans" cxnId="{E2D461FB-8FDC-4BEC-94E6-7F7105DAD44C}">
      <dgm:prSet/>
      <dgm:spPr/>
      <dgm:t>
        <a:bodyPr/>
        <a:lstStyle/>
        <a:p>
          <a:endParaRPr lang="it-IT"/>
        </a:p>
      </dgm:t>
    </dgm:pt>
    <dgm:pt modelId="{328CDD44-EC18-4278-951A-3F18FD5D5FB6}">
      <dgm:prSet phldrT="[Testo]" custT="1"/>
      <dgm:spPr/>
      <dgm:t>
        <a:bodyPr/>
        <a:lstStyle/>
        <a:p>
          <a:r>
            <a:rPr lang="it-IT" sz="1400" dirty="0" smtClean="0">
              <a:latin typeface="Calibri" pitchFamily="34" charset="0"/>
              <a:cs typeface="Calibri" pitchFamily="34" charset="0"/>
            </a:rPr>
            <a:t>Portali delle singole Regioni </a:t>
          </a:r>
          <a:endParaRPr lang="it-IT" sz="1400" dirty="0">
            <a:latin typeface="Calibri" pitchFamily="34" charset="0"/>
            <a:cs typeface="Calibri" pitchFamily="34" charset="0"/>
          </a:endParaRPr>
        </a:p>
      </dgm:t>
    </dgm:pt>
    <dgm:pt modelId="{543E86FA-6730-4AA4-8F89-9A1905B9F2D3}" type="parTrans" cxnId="{98301535-4757-4E07-BB6B-578D60D1BEDB}">
      <dgm:prSet/>
      <dgm:spPr/>
      <dgm:t>
        <a:bodyPr/>
        <a:lstStyle/>
        <a:p>
          <a:endParaRPr lang="it-IT"/>
        </a:p>
      </dgm:t>
    </dgm:pt>
    <dgm:pt modelId="{9288FC83-2546-449E-95F1-0987711FC063}" type="sibTrans" cxnId="{98301535-4757-4E07-BB6B-578D60D1BEDB}">
      <dgm:prSet/>
      <dgm:spPr/>
      <dgm:t>
        <a:bodyPr/>
        <a:lstStyle/>
        <a:p>
          <a:endParaRPr lang="it-IT"/>
        </a:p>
      </dgm:t>
    </dgm:pt>
    <dgm:pt modelId="{3A0E48FB-68FC-41F1-9BCC-895EA1B5B617}">
      <dgm:prSet phldrT="[Testo]" custT="1"/>
      <dgm:spPr/>
      <dgm:t>
        <a:bodyPr/>
        <a:lstStyle/>
        <a:p>
          <a:r>
            <a:rPr lang="it-IT" sz="1400" dirty="0" smtClean="0">
              <a:latin typeface="Calibri" pitchFamily="34" charset="0"/>
              <a:cs typeface="Calibri" pitchFamily="34" charset="0"/>
            </a:rPr>
            <a:t>Sezioni UE dei portali delle singole Regioni (o portali dedicati) sui fondi SIE</a:t>
          </a:r>
          <a:endParaRPr lang="it-IT" sz="1400" dirty="0">
            <a:latin typeface="Calibri" pitchFamily="34" charset="0"/>
            <a:cs typeface="Calibri" pitchFamily="34" charset="0"/>
          </a:endParaRPr>
        </a:p>
      </dgm:t>
    </dgm:pt>
    <dgm:pt modelId="{6A9D3E2B-2422-46F6-90FD-174395CC9084}" type="parTrans" cxnId="{A6B85C0A-AF26-48F6-931E-A9D283B34102}">
      <dgm:prSet/>
      <dgm:spPr/>
      <dgm:t>
        <a:bodyPr/>
        <a:lstStyle/>
        <a:p>
          <a:endParaRPr lang="it-IT"/>
        </a:p>
      </dgm:t>
    </dgm:pt>
    <dgm:pt modelId="{7CF8852F-6EBA-42ED-8945-28AA0045F1CF}" type="sibTrans" cxnId="{A6B85C0A-AF26-48F6-931E-A9D283B34102}">
      <dgm:prSet/>
      <dgm:spPr/>
      <dgm:t>
        <a:bodyPr/>
        <a:lstStyle/>
        <a:p>
          <a:endParaRPr lang="it-IT"/>
        </a:p>
      </dgm:t>
    </dgm:pt>
    <dgm:pt modelId="{76A333DE-6B07-4D59-A8A6-3F06F6D155E8}">
      <dgm:prSet phldrT="[Testo]" custT="1"/>
      <dgm:spPr/>
      <dgm:t>
        <a:bodyPr/>
        <a:lstStyle/>
        <a:p>
          <a:r>
            <a:rPr lang="it-IT" sz="1400" dirty="0" smtClean="0">
              <a:latin typeface="Calibri" pitchFamily="34" charset="0"/>
              <a:cs typeface="Calibri" pitchFamily="34" charset="0"/>
            </a:rPr>
            <a:t>RAPPRESENTANTI INDUSTRIA TURISTICA</a:t>
          </a:r>
          <a:endParaRPr lang="it-IT" sz="1400" dirty="0">
            <a:latin typeface="Calibri" pitchFamily="34" charset="0"/>
            <a:cs typeface="Calibri" pitchFamily="34" charset="0"/>
          </a:endParaRPr>
        </a:p>
      </dgm:t>
    </dgm:pt>
    <dgm:pt modelId="{5B1853D1-0C2E-4579-B021-0A3389CB193B}" type="parTrans" cxnId="{C930198F-981C-4B38-AE94-957D1554F68E}">
      <dgm:prSet/>
      <dgm:spPr/>
      <dgm:t>
        <a:bodyPr/>
        <a:lstStyle/>
        <a:p>
          <a:endParaRPr lang="it-IT"/>
        </a:p>
      </dgm:t>
    </dgm:pt>
    <dgm:pt modelId="{3D8B505B-ABDD-4689-9065-B0740A32AC1B}" type="sibTrans" cxnId="{C930198F-981C-4B38-AE94-957D1554F68E}">
      <dgm:prSet/>
      <dgm:spPr/>
      <dgm:t>
        <a:bodyPr/>
        <a:lstStyle/>
        <a:p>
          <a:endParaRPr lang="it-IT"/>
        </a:p>
      </dgm:t>
    </dgm:pt>
    <dgm:pt modelId="{5A82EDEF-6FED-49A6-8FFD-5274DFAD26C1}">
      <dgm:prSet phldrT="[Testo]" custT="1"/>
      <dgm:spPr/>
      <dgm:t>
        <a:bodyPr/>
        <a:lstStyle/>
        <a:p>
          <a:r>
            <a:rPr lang="it-IT" sz="1400" dirty="0" smtClean="0">
              <a:latin typeface="Calibri" pitchFamily="34" charset="0"/>
              <a:cs typeface="Calibri" pitchFamily="34" charset="0"/>
            </a:rPr>
            <a:t>Brevi interviste ragionate ai responsabili della merceologia del turismo nelle territoriali aderenti a Federturismo Confindustria</a:t>
          </a:r>
          <a:endParaRPr lang="it-IT" sz="1400" dirty="0">
            <a:latin typeface="Calibri" pitchFamily="34" charset="0"/>
            <a:cs typeface="Calibri" pitchFamily="34" charset="0"/>
          </a:endParaRPr>
        </a:p>
      </dgm:t>
    </dgm:pt>
    <dgm:pt modelId="{91873797-9D11-4DD4-8B96-D1EE3ADC63E4}" type="parTrans" cxnId="{33F0FA42-9763-48F6-A6E8-C26876B8EE1F}">
      <dgm:prSet/>
      <dgm:spPr/>
      <dgm:t>
        <a:bodyPr/>
        <a:lstStyle/>
        <a:p>
          <a:endParaRPr lang="it-IT"/>
        </a:p>
      </dgm:t>
    </dgm:pt>
    <dgm:pt modelId="{09806344-8686-4E49-A8CB-B7DA654C05A4}" type="sibTrans" cxnId="{33F0FA42-9763-48F6-A6E8-C26876B8EE1F}">
      <dgm:prSet/>
      <dgm:spPr/>
      <dgm:t>
        <a:bodyPr/>
        <a:lstStyle/>
        <a:p>
          <a:endParaRPr lang="it-IT"/>
        </a:p>
      </dgm:t>
    </dgm:pt>
    <dgm:pt modelId="{90B53759-403F-4575-BE1A-0974E25B33A6}">
      <dgm:prSet phldrT="[Testo]" custT="1"/>
      <dgm:spPr/>
      <dgm:t>
        <a:bodyPr/>
        <a:lstStyle/>
        <a:p>
          <a:r>
            <a:rPr lang="it-IT" sz="1400" dirty="0" smtClean="0">
              <a:latin typeface="Calibri" pitchFamily="34" charset="0"/>
              <a:cs typeface="Calibri" pitchFamily="34" charset="0"/>
            </a:rPr>
            <a:t>Sito web Commissione Europea </a:t>
          </a:r>
          <a:endParaRPr lang="it-IT" sz="1400" dirty="0">
            <a:latin typeface="Calibri" pitchFamily="34" charset="0"/>
            <a:cs typeface="Calibri" pitchFamily="34" charset="0"/>
          </a:endParaRPr>
        </a:p>
      </dgm:t>
    </dgm:pt>
    <dgm:pt modelId="{9CDFD8B1-0759-40DD-819B-C22C57BD4E94}" type="parTrans" cxnId="{4DDE89A6-EF58-490B-8806-86CA8C44971B}">
      <dgm:prSet/>
      <dgm:spPr/>
      <dgm:t>
        <a:bodyPr/>
        <a:lstStyle/>
        <a:p>
          <a:endParaRPr lang="it-IT"/>
        </a:p>
      </dgm:t>
    </dgm:pt>
    <dgm:pt modelId="{3AB6691C-0C05-4912-BBB1-716F268174DD}" type="sibTrans" cxnId="{4DDE89A6-EF58-490B-8806-86CA8C44971B}">
      <dgm:prSet/>
      <dgm:spPr/>
      <dgm:t>
        <a:bodyPr/>
        <a:lstStyle/>
        <a:p>
          <a:endParaRPr lang="it-IT"/>
        </a:p>
      </dgm:t>
    </dgm:pt>
    <dgm:pt modelId="{5E5B11FC-ADFA-461B-9640-D88994002C35}">
      <dgm:prSet phldrT="[Testo]" custT="1"/>
      <dgm:spPr/>
      <dgm:t>
        <a:bodyPr/>
        <a:lstStyle/>
        <a:p>
          <a:r>
            <a:rPr lang="it-IT" sz="1400" dirty="0" smtClean="0">
              <a:latin typeface="Calibri" pitchFamily="34" charset="0"/>
              <a:cs typeface="Calibri" pitchFamily="34" charset="0"/>
            </a:rPr>
            <a:t>Sito web Ministero dei Beni e delle Attività Culturali e del Turismo (</a:t>
          </a:r>
          <a:r>
            <a:rPr lang="it-IT" sz="1400" dirty="0" err="1" smtClean="0">
              <a:latin typeface="Calibri" pitchFamily="34" charset="0"/>
              <a:cs typeface="Calibri" pitchFamily="34" charset="0"/>
            </a:rPr>
            <a:t>MiBACT</a:t>
          </a:r>
          <a:r>
            <a:rPr lang="it-IT" sz="1400" dirty="0" smtClean="0">
              <a:latin typeface="Calibri" pitchFamily="34" charset="0"/>
              <a:cs typeface="Calibri" pitchFamily="34" charset="0"/>
            </a:rPr>
            <a:t>)</a:t>
          </a:r>
          <a:endParaRPr lang="it-IT" sz="1400" dirty="0">
            <a:latin typeface="Calibri" pitchFamily="34" charset="0"/>
            <a:cs typeface="Calibri" pitchFamily="34" charset="0"/>
          </a:endParaRPr>
        </a:p>
      </dgm:t>
    </dgm:pt>
    <dgm:pt modelId="{EF3C6577-6CF2-4F0A-B50E-F12089FEEF15}" type="parTrans" cxnId="{F72C62C9-649A-48A1-86B8-C0B407E3FEE6}">
      <dgm:prSet/>
      <dgm:spPr/>
      <dgm:t>
        <a:bodyPr/>
        <a:lstStyle/>
        <a:p>
          <a:endParaRPr lang="it-IT"/>
        </a:p>
      </dgm:t>
    </dgm:pt>
    <dgm:pt modelId="{4A902ADA-6481-4B1B-8BF2-33F94E5F5FC9}" type="sibTrans" cxnId="{F72C62C9-649A-48A1-86B8-C0B407E3FEE6}">
      <dgm:prSet/>
      <dgm:spPr/>
      <dgm:t>
        <a:bodyPr/>
        <a:lstStyle/>
        <a:p>
          <a:endParaRPr lang="it-IT"/>
        </a:p>
      </dgm:t>
    </dgm:pt>
    <dgm:pt modelId="{294647B8-023E-4D2E-8DA2-62C524CC0114}" type="pres">
      <dgm:prSet presAssocID="{C90D6F3C-F84E-4EA4-993C-6B8F00D5C74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F768A90-2A0F-4C36-9FB3-184C9C8FC8A2}" type="pres">
      <dgm:prSet presAssocID="{0070CEEA-4BA4-409D-9E09-63E60B65C443}" presName="compNode" presStyleCnt="0"/>
      <dgm:spPr/>
      <dgm:t>
        <a:bodyPr/>
        <a:lstStyle/>
        <a:p>
          <a:endParaRPr lang="it-IT"/>
        </a:p>
      </dgm:t>
    </dgm:pt>
    <dgm:pt modelId="{79B83011-9815-46C1-B4B1-5B19CFF4E353}" type="pres">
      <dgm:prSet presAssocID="{0070CEEA-4BA4-409D-9E09-63E60B65C443}" presName="aNode" presStyleLbl="bgShp" presStyleIdx="0" presStyleCnt="3"/>
      <dgm:spPr/>
      <dgm:t>
        <a:bodyPr/>
        <a:lstStyle/>
        <a:p>
          <a:endParaRPr lang="it-IT"/>
        </a:p>
      </dgm:t>
    </dgm:pt>
    <dgm:pt modelId="{EC3C6513-6567-48AB-8311-7DFAC8B7397C}" type="pres">
      <dgm:prSet presAssocID="{0070CEEA-4BA4-409D-9E09-63E60B65C443}" presName="textNode" presStyleLbl="bgShp" presStyleIdx="0" presStyleCnt="3"/>
      <dgm:spPr/>
      <dgm:t>
        <a:bodyPr/>
        <a:lstStyle/>
        <a:p>
          <a:endParaRPr lang="it-IT"/>
        </a:p>
      </dgm:t>
    </dgm:pt>
    <dgm:pt modelId="{4E6197E8-8D53-4117-9EC5-67F1EBC67C75}" type="pres">
      <dgm:prSet presAssocID="{0070CEEA-4BA4-409D-9E09-63E60B65C443}" presName="compChildNode" presStyleCnt="0"/>
      <dgm:spPr/>
      <dgm:t>
        <a:bodyPr/>
        <a:lstStyle/>
        <a:p>
          <a:endParaRPr lang="it-IT"/>
        </a:p>
      </dgm:t>
    </dgm:pt>
    <dgm:pt modelId="{33BD6985-FBFD-4E13-B3E2-CAB149266E38}" type="pres">
      <dgm:prSet presAssocID="{0070CEEA-4BA4-409D-9E09-63E60B65C443}" presName="theInnerList" presStyleCnt="0"/>
      <dgm:spPr/>
      <dgm:t>
        <a:bodyPr/>
        <a:lstStyle/>
        <a:p>
          <a:endParaRPr lang="it-IT"/>
        </a:p>
      </dgm:t>
    </dgm:pt>
    <dgm:pt modelId="{E8D068B6-CE93-42A4-A0AF-75A2622D6F86}" type="pres">
      <dgm:prSet presAssocID="{1B3E7192-BD5C-444F-BC49-D19CFC64C2F1}" presName="child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D76E91A-FD89-4B95-A728-F53D6A470B59}" type="pres">
      <dgm:prSet presAssocID="{1B3E7192-BD5C-444F-BC49-D19CFC64C2F1}" presName="aSpace2" presStyleCnt="0"/>
      <dgm:spPr/>
      <dgm:t>
        <a:bodyPr/>
        <a:lstStyle/>
        <a:p>
          <a:endParaRPr lang="it-IT"/>
        </a:p>
      </dgm:t>
    </dgm:pt>
    <dgm:pt modelId="{A32EF4ED-01AF-43FB-9BEB-32036938E13B}" type="pres">
      <dgm:prSet presAssocID="{9C9C5701-4DD7-460B-A6AC-481C83544AD2}" presName="child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0CE1AB2-DEE3-415C-8DD4-3D20C14BFF24}" type="pres">
      <dgm:prSet presAssocID="{9C9C5701-4DD7-460B-A6AC-481C83544AD2}" presName="aSpace2" presStyleCnt="0"/>
      <dgm:spPr/>
      <dgm:t>
        <a:bodyPr/>
        <a:lstStyle/>
        <a:p>
          <a:endParaRPr lang="it-IT"/>
        </a:p>
      </dgm:t>
    </dgm:pt>
    <dgm:pt modelId="{6513684F-3D7F-4B43-9AB6-DBB71F4F513C}" type="pres">
      <dgm:prSet presAssocID="{90B53759-403F-4575-BE1A-0974E25B33A6}" presName="child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672BD46-972E-4295-BD02-64C0D6D4E3E8}" type="pres">
      <dgm:prSet presAssocID="{90B53759-403F-4575-BE1A-0974E25B33A6}" presName="aSpace2" presStyleCnt="0"/>
      <dgm:spPr/>
      <dgm:t>
        <a:bodyPr/>
        <a:lstStyle/>
        <a:p>
          <a:endParaRPr lang="it-IT"/>
        </a:p>
      </dgm:t>
    </dgm:pt>
    <dgm:pt modelId="{A8D12F29-93B5-414C-8426-5C1BFAD66973}" type="pres">
      <dgm:prSet presAssocID="{5E5B11FC-ADFA-461B-9640-D88994002C35}" presName="child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B53CA29-837C-4E01-8BA8-235C61158076}" type="pres">
      <dgm:prSet presAssocID="{0070CEEA-4BA4-409D-9E09-63E60B65C443}" presName="aSpace" presStyleCnt="0"/>
      <dgm:spPr/>
      <dgm:t>
        <a:bodyPr/>
        <a:lstStyle/>
        <a:p>
          <a:endParaRPr lang="it-IT"/>
        </a:p>
      </dgm:t>
    </dgm:pt>
    <dgm:pt modelId="{FE3D97DC-9CAA-4103-B934-C5AAFAB63311}" type="pres">
      <dgm:prSet presAssocID="{60F6B145-3E99-48DD-9387-4C6AB34A1BA0}" presName="compNode" presStyleCnt="0"/>
      <dgm:spPr/>
      <dgm:t>
        <a:bodyPr/>
        <a:lstStyle/>
        <a:p>
          <a:endParaRPr lang="it-IT"/>
        </a:p>
      </dgm:t>
    </dgm:pt>
    <dgm:pt modelId="{50162815-69B0-4385-A970-B4A6A0142ECB}" type="pres">
      <dgm:prSet presAssocID="{60F6B145-3E99-48DD-9387-4C6AB34A1BA0}" presName="aNode" presStyleLbl="bgShp" presStyleIdx="1" presStyleCnt="3"/>
      <dgm:spPr/>
      <dgm:t>
        <a:bodyPr/>
        <a:lstStyle/>
        <a:p>
          <a:endParaRPr lang="it-IT"/>
        </a:p>
      </dgm:t>
    </dgm:pt>
    <dgm:pt modelId="{837FD4DE-F08F-4B09-80C5-7C4BAC254FAF}" type="pres">
      <dgm:prSet presAssocID="{60F6B145-3E99-48DD-9387-4C6AB34A1BA0}" presName="textNode" presStyleLbl="bgShp" presStyleIdx="1" presStyleCnt="3"/>
      <dgm:spPr/>
      <dgm:t>
        <a:bodyPr/>
        <a:lstStyle/>
        <a:p>
          <a:endParaRPr lang="it-IT"/>
        </a:p>
      </dgm:t>
    </dgm:pt>
    <dgm:pt modelId="{FF49B9C5-8D61-43E6-86F1-279CDA79778B}" type="pres">
      <dgm:prSet presAssocID="{60F6B145-3E99-48DD-9387-4C6AB34A1BA0}" presName="compChildNode" presStyleCnt="0"/>
      <dgm:spPr/>
      <dgm:t>
        <a:bodyPr/>
        <a:lstStyle/>
        <a:p>
          <a:endParaRPr lang="it-IT"/>
        </a:p>
      </dgm:t>
    </dgm:pt>
    <dgm:pt modelId="{B2F2F8DB-9C89-40DD-99A8-6D7090BDB807}" type="pres">
      <dgm:prSet presAssocID="{60F6B145-3E99-48DD-9387-4C6AB34A1BA0}" presName="theInnerList" presStyleCnt="0"/>
      <dgm:spPr/>
      <dgm:t>
        <a:bodyPr/>
        <a:lstStyle/>
        <a:p>
          <a:endParaRPr lang="it-IT"/>
        </a:p>
      </dgm:t>
    </dgm:pt>
    <dgm:pt modelId="{6FEB5CCB-C329-49BD-BB97-F56204FFFF91}" type="pres">
      <dgm:prSet presAssocID="{328CDD44-EC18-4278-951A-3F18FD5D5FB6}" presName="child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1189985-749B-4C6F-A9ED-BF8FA3D4E3DE}" type="pres">
      <dgm:prSet presAssocID="{328CDD44-EC18-4278-951A-3F18FD5D5FB6}" presName="aSpace2" presStyleCnt="0"/>
      <dgm:spPr/>
      <dgm:t>
        <a:bodyPr/>
        <a:lstStyle/>
        <a:p>
          <a:endParaRPr lang="it-IT"/>
        </a:p>
      </dgm:t>
    </dgm:pt>
    <dgm:pt modelId="{AD96C3E7-07A9-49B5-8454-575D5E7F2064}" type="pres">
      <dgm:prSet presAssocID="{3A0E48FB-68FC-41F1-9BCC-895EA1B5B617}" presName="child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97D2127-1B90-4FF4-8F21-0B58F7ACAF5F}" type="pres">
      <dgm:prSet presAssocID="{60F6B145-3E99-48DD-9387-4C6AB34A1BA0}" presName="aSpace" presStyleCnt="0"/>
      <dgm:spPr/>
      <dgm:t>
        <a:bodyPr/>
        <a:lstStyle/>
        <a:p>
          <a:endParaRPr lang="it-IT"/>
        </a:p>
      </dgm:t>
    </dgm:pt>
    <dgm:pt modelId="{65D5327F-903D-4991-981D-CFDFDC8317D7}" type="pres">
      <dgm:prSet presAssocID="{76A333DE-6B07-4D59-A8A6-3F06F6D155E8}" presName="compNode" presStyleCnt="0"/>
      <dgm:spPr/>
      <dgm:t>
        <a:bodyPr/>
        <a:lstStyle/>
        <a:p>
          <a:endParaRPr lang="it-IT"/>
        </a:p>
      </dgm:t>
    </dgm:pt>
    <dgm:pt modelId="{1A63F316-114E-4693-A10D-4D821953E006}" type="pres">
      <dgm:prSet presAssocID="{76A333DE-6B07-4D59-A8A6-3F06F6D155E8}" presName="aNode" presStyleLbl="bgShp" presStyleIdx="2" presStyleCnt="3"/>
      <dgm:spPr/>
      <dgm:t>
        <a:bodyPr/>
        <a:lstStyle/>
        <a:p>
          <a:endParaRPr lang="it-IT"/>
        </a:p>
      </dgm:t>
    </dgm:pt>
    <dgm:pt modelId="{DB6F01E8-339A-43F1-B96B-9CFBE011E748}" type="pres">
      <dgm:prSet presAssocID="{76A333DE-6B07-4D59-A8A6-3F06F6D155E8}" presName="textNode" presStyleLbl="bgShp" presStyleIdx="2" presStyleCnt="3"/>
      <dgm:spPr/>
      <dgm:t>
        <a:bodyPr/>
        <a:lstStyle/>
        <a:p>
          <a:endParaRPr lang="it-IT"/>
        </a:p>
      </dgm:t>
    </dgm:pt>
    <dgm:pt modelId="{1842AACC-9E52-42F8-B1C0-4C853A88B67E}" type="pres">
      <dgm:prSet presAssocID="{76A333DE-6B07-4D59-A8A6-3F06F6D155E8}" presName="compChildNode" presStyleCnt="0"/>
      <dgm:spPr/>
      <dgm:t>
        <a:bodyPr/>
        <a:lstStyle/>
        <a:p>
          <a:endParaRPr lang="it-IT"/>
        </a:p>
      </dgm:t>
    </dgm:pt>
    <dgm:pt modelId="{ACE1D9EE-8997-4A6B-A98A-E46C30610217}" type="pres">
      <dgm:prSet presAssocID="{76A333DE-6B07-4D59-A8A6-3F06F6D155E8}" presName="theInnerList" presStyleCnt="0"/>
      <dgm:spPr/>
      <dgm:t>
        <a:bodyPr/>
        <a:lstStyle/>
        <a:p>
          <a:endParaRPr lang="it-IT"/>
        </a:p>
      </dgm:t>
    </dgm:pt>
    <dgm:pt modelId="{93A2E051-1A54-480F-BB13-2F6CEC55B35F}" type="pres">
      <dgm:prSet presAssocID="{5A82EDEF-6FED-49A6-8FFD-5274DFAD26C1}" presName="child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9C40760-A343-4154-92EC-AAB8662EDFE0}" type="presOf" srcId="{60F6B145-3E99-48DD-9387-4C6AB34A1BA0}" destId="{837FD4DE-F08F-4B09-80C5-7C4BAC254FAF}" srcOrd="1" destOrd="0" presId="urn:microsoft.com/office/officeart/2005/8/layout/lProcess2"/>
    <dgm:cxn modelId="{85DC3810-9EB5-4498-B33F-1F490A41B3C8}" type="presOf" srcId="{76A333DE-6B07-4D59-A8A6-3F06F6D155E8}" destId="{DB6F01E8-339A-43F1-B96B-9CFBE011E748}" srcOrd="1" destOrd="0" presId="urn:microsoft.com/office/officeart/2005/8/layout/lProcess2"/>
    <dgm:cxn modelId="{B3BA1A5B-C0CC-467B-91FF-BC6428D76208}" type="presOf" srcId="{5A82EDEF-6FED-49A6-8FFD-5274DFAD26C1}" destId="{93A2E051-1A54-480F-BB13-2F6CEC55B35F}" srcOrd="0" destOrd="0" presId="urn:microsoft.com/office/officeart/2005/8/layout/lProcess2"/>
    <dgm:cxn modelId="{33F0FA42-9763-48F6-A6E8-C26876B8EE1F}" srcId="{76A333DE-6B07-4D59-A8A6-3F06F6D155E8}" destId="{5A82EDEF-6FED-49A6-8FFD-5274DFAD26C1}" srcOrd="0" destOrd="0" parTransId="{91873797-9D11-4DD4-8B96-D1EE3ADC63E4}" sibTransId="{09806344-8686-4E49-A8CB-B7DA654C05A4}"/>
    <dgm:cxn modelId="{4E9510F8-75D6-4E6C-BE4C-30199EA5182A}" srcId="{C90D6F3C-F84E-4EA4-993C-6B8F00D5C741}" destId="{0070CEEA-4BA4-409D-9E09-63E60B65C443}" srcOrd="0" destOrd="0" parTransId="{E77E0212-5675-4F3B-B100-968EF24F8B58}" sibTransId="{63EC4AD6-6EAB-44C6-A14D-2FB83382098C}"/>
    <dgm:cxn modelId="{9ED790CA-9517-4507-A652-140BA9E75CD6}" srcId="{0070CEEA-4BA4-409D-9E09-63E60B65C443}" destId="{9C9C5701-4DD7-460B-A6AC-481C83544AD2}" srcOrd="1" destOrd="0" parTransId="{584B708A-260D-4817-AFA6-0259BC768342}" sibTransId="{E5AF20D2-18AF-4886-9EA9-BC0E4FE18D5A}"/>
    <dgm:cxn modelId="{DB516697-579E-4C4A-A449-43C7227D7231}" type="presOf" srcId="{0070CEEA-4BA4-409D-9E09-63E60B65C443}" destId="{EC3C6513-6567-48AB-8311-7DFAC8B7397C}" srcOrd="1" destOrd="0" presId="urn:microsoft.com/office/officeart/2005/8/layout/lProcess2"/>
    <dgm:cxn modelId="{A6B85C0A-AF26-48F6-931E-A9D283B34102}" srcId="{60F6B145-3E99-48DD-9387-4C6AB34A1BA0}" destId="{3A0E48FB-68FC-41F1-9BCC-895EA1B5B617}" srcOrd="1" destOrd="0" parTransId="{6A9D3E2B-2422-46F6-90FD-174395CC9084}" sibTransId="{7CF8852F-6EBA-42ED-8945-28AA0045F1CF}"/>
    <dgm:cxn modelId="{06CAD03C-58D7-45D4-A49E-D50C98D84F2D}" type="presOf" srcId="{3A0E48FB-68FC-41F1-9BCC-895EA1B5B617}" destId="{AD96C3E7-07A9-49B5-8454-575D5E7F2064}" srcOrd="0" destOrd="0" presId="urn:microsoft.com/office/officeart/2005/8/layout/lProcess2"/>
    <dgm:cxn modelId="{0D7F66B4-CF31-4D00-AB76-0AB4C8FE466E}" srcId="{0070CEEA-4BA4-409D-9E09-63E60B65C443}" destId="{1B3E7192-BD5C-444F-BC49-D19CFC64C2F1}" srcOrd="0" destOrd="0" parTransId="{895CCAFA-86CF-4093-862F-FCFA7149E7EA}" sibTransId="{400D573F-848F-4324-9E05-D75978EBABE9}"/>
    <dgm:cxn modelId="{C930198F-981C-4B38-AE94-957D1554F68E}" srcId="{C90D6F3C-F84E-4EA4-993C-6B8F00D5C741}" destId="{76A333DE-6B07-4D59-A8A6-3F06F6D155E8}" srcOrd="2" destOrd="0" parTransId="{5B1853D1-0C2E-4579-B021-0A3389CB193B}" sibTransId="{3D8B505B-ABDD-4689-9065-B0740A32AC1B}"/>
    <dgm:cxn modelId="{9366358C-6733-40CF-BE8B-90C53C2DC85C}" type="presOf" srcId="{328CDD44-EC18-4278-951A-3F18FD5D5FB6}" destId="{6FEB5CCB-C329-49BD-BB97-F56204FFFF91}" srcOrd="0" destOrd="0" presId="urn:microsoft.com/office/officeart/2005/8/layout/lProcess2"/>
    <dgm:cxn modelId="{87C0E51E-0BE5-4816-AC55-7557D74F2569}" type="presOf" srcId="{9C9C5701-4DD7-460B-A6AC-481C83544AD2}" destId="{A32EF4ED-01AF-43FB-9BEB-32036938E13B}" srcOrd="0" destOrd="0" presId="urn:microsoft.com/office/officeart/2005/8/layout/lProcess2"/>
    <dgm:cxn modelId="{4DDE89A6-EF58-490B-8806-86CA8C44971B}" srcId="{0070CEEA-4BA4-409D-9E09-63E60B65C443}" destId="{90B53759-403F-4575-BE1A-0974E25B33A6}" srcOrd="2" destOrd="0" parTransId="{9CDFD8B1-0759-40DD-819B-C22C57BD4E94}" sibTransId="{3AB6691C-0C05-4912-BBB1-716F268174DD}"/>
    <dgm:cxn modelId="{FA5A4C70-61EE-4897-9B1B-42A88482DDF0}" type="presOf" srcId="{5E5B11FC-ADFA-461B-9640-D88994002C35}" destId="{A8D12F29-93B5-414C-8426-5C1BFAD66973}" srcOrd="0" destOrd="0" presId="urn:microsoft.com/office/officeart/2005/8/layout/lProcess2"/>
    <dgm:cxn modelId="{98301535-4757-4E07-BB6B-578D60D1BEDB}" srcId="{60F6B145-3E99-48DD-9387-4C6AB34A1BA0}" destId="{328CDD44-EC18-4278-951A-3F18FD5D5FB6}" srcOrd="0" destOrd="0" parTransId="{543E86FA-6730-4AA4-8F89-9A1905B9F2D3}" sibTransId="{9288FC83-2546-449E-95F1-0987711FC063}"/>
    <dgm:cxn modelId="{4AC81858-9A9B-42F6-954D-1217A04DA01D}" type="presOf" srcId="{1B3E7192-BD5C-444F-BC49-D19CFC64C2F1}" destId="{E8D068B6-CE93-42A4-A0AF-75A2622D6F86}" srcOrd="0" destOrd="0" presId="urn:microsoft.com/office/officeart/2005/8/layout/lProcess2"/>
    <dgm:cxn modelId="{75E3D68F-1806-4758-AE3B-B1223128F727}" type="presOf" srcId="{C90D6F3C-F84E-4EA4-993C-6B8F00D5C741}" destId="{294647B8-023E-4D2E-8DA2-62C524CC0114}" srcOrd="0" destOrd="0" presId="urn:microsoft.com/office/officeart/2005/8/layout/lProcess2"/>
    <dgm:cxn modelId="{9B4398A4-90BF-481C-82A1-CF5A96062A95}" type="presOf" srcId="{76A333DE-6B07-4D59-A8A6-3F06F6D155E8}" destId="{1A63F316-114E-4693-A10D-4D821953E006}" srcOrd="0" destOrd="0" presId="urn:microsoft.com/office/officeart/2005/8/layout/lProcess2"/>
    <dgm:cxn modelId="{F72C62C9-649A-48A1-86B8-C0B407E3FEE6}" srcId="{0070CEEA-4BA4-409D-9E09-63E60B65C443}" destId="{5E5B11FC-ADFA-461B-9640-D88994002C35}" srcOrd="3" destOrd="0" parTransId="{EF3C6577-6CF2-4F0A-B50E-F12089FEEF15}" sibTransId="{4A902ADA-6481-4B1B-8BF2-33F94E5F5FC9}"/>
    <dgm:cxn modelId="{E2D461FB-8FDC-4BEC-94E6-7F7105DAD44C}" srcId="{C90D6F3C-F84E-4EA4-993C-6B8F00D5C741}" destId="{60F6B145-3E99-48DD-9387-4C6AB34A1BA0}" srcOrd="1" destOrd="0" parTransId="{6C50A2C6-381B-490B-B715-21BAB0A9CAE8}" sibTransId="{F2932A15-BDCE-437D-A5B2-BF2D9256A9A3}"/>
    <dgm:cxn modelId="{206C8D82-4441-459B-96AB-89BC1597D752}" type="presOf" srcId="{0070CEEA-4BA4-409D-9E09-63E60B65C443}" destId="{79B83011-9815-46C1-B4B1-5B19CFF4E353}" srcOrd="0" destOrd="0" presId="urn:microsoft.com/office/officeart/2005/8/layout/lProcess2"/>
    <dgm:cxn modelId="{A254AA4F-C6A9-49DE-8208-4F5D6C40F6A5}" type="presOf" srcId="{60F6B145-3E99-48DD-9387-4C6AB34A1BA0}" destId="{50162815-69B0-4385-A970-B4A6A0142ECB}" srcOrd="0" destOrd="0" presId="urn:microsoft.com/office/officeart/2005/8/layout/lProcess2"/>
    <dgm:cxn modelId="{ED198BDD-46C1-4945-99C9-22708CAAFC8D}" type="presOf" srcId="{90B53759-403F-4575-BE1A-0974E25B33A6}" destId="{6513684F-3D7F-4B43-9AB6-DBB71F4F513C}" srcOrd="0" destOrd="0" presId="urn:microsoft.com/office/officeart/2005/8/layout/lProcess2"/>
    <dgm:cxn modelId="{AF94E1D3-9F6E-42C1-B9CF-B581DC9315F7}" type="presParOf" srcId="{294647B8-023E-4D2E-8DA2-62C524CC0114}" destId="{6F768A90-2A0F-4C36-9FB3-184C9C8FC8A2}" srcOrd="0" destOrd="0" presId="urn:microsoft.com/office/officeart/2005/8/layout/lProcess2"/>
    <dgm:cxn modelId="{FAFAD595-B572-4360-960D-1173FBBF08EC}" type="presParOf" srcId="{6F768A90-2A0F-4C36-9FB3-184C9C8FC8A2}" destId="{79B83011-9815-46C1-B4B1-5B19CFF4E353}" srcOrd="0" destOrd="0" presId="urn:microsoft.com/office/officeart/2005/8/layout/lProcess2"/>
    <dgm:cxn modelId="{823A6EAD-D9B1-40EB-A6A0-8606E6E40D41}" type="presParOf" srcId="{6F768A90-2A0F-4C36-9FB3-184C9C8FC8A2}" destId="{EC3C6513-6567-48AB-8311-7DFAC8B7397C}" srcOrd="1" destOrd="0" presId="urn:microsoft.com/office/officeart/2005/8/layout/lProcess2"/>
    <dgm:cxn modelId="{46022D35-9D16-43A0-AB8E-CBA472BDF9CC}" type="presParOf" srcId="{6F768A90-2A0F-4C36-9FB3-184C9C8FC8A2}" destId="{4E6197E8-8D53-4117-9EC5-67F1EBC67C75}" srcOrd="2" destOrd="0" presId="urn:microsoft.com/office/officeart/2005/8/layout/lProcess2"/>
    <dgm:cxn modelId="{19885EA4-D912-4914-9BD2-AB001C1D51DC}" type="presParOf" srcId="{4E6197E8-8D53-4117-9EC5-67F1EBC67C75}" destId="{33BD6985-FBFD-4E13-B3E2-CAB149266E38}" srcOrd="0" destOrd="0" presId="urn:microsoft.com/office/officeart/2005/8/layout/lProcess2"/>
    <dgm:cxn modelId="{A1C3C0F2-9114-4F0F-9137-7BE44710B94A}" type="presParOf" srcId="{33BD6985-FBFD-4E13-B3E2-CAB149266E38}" destId="{E8D068B6-CE93-42A4-A0AF-75A2622D6F86}" srcOrd="0" destOrd="0" presId="urn:microsoft.com/office/officeart/2005/8/layout/lProcess2"/>
    <dgm:cxn modelId="{5F56E16E-FF27-4B05-9785-F4F5A69CD934}" type="presParOf" srcId="{33BD6985-FBFD-4E13-B3E2-CAB149266E38}" destId="{ED76E91A-FD89-4B95-A728-F53D6A470B59}" srcOrd="1" destOrd="0" presId="urn:microsoft.com/office/officeart/2005/8/layout/lProcess2"/>
    <dgm:cxn modelId="{7D318075-A863-4F34-81E0-ADF57C196709}" type="presParOf" srcId="{33BD6985-FBFD-4E13-B3E2-CAB149266E38}" destId="{A32EF4ED-01AF-43FB-9BEB-32036938E13B}" srcOrd="2" destOrd="0" presId="urn:microsoft.com/office/officeart/2005/8/layout/lProcess2"/>
    <dgm:cxn modelId="{A971BB42-9DED-4B7A-9573-ECAB00337A0B}" type="presParOf" srcId="{33BD6985-FBFD-4E13-B3E2-CAB149266E38}" destId="{40CE1AB2-DEE3-415C-8DD4-3D20C14BFF24}" srcOrd="3" destOrd="0" presId="urn:microsoft.com/office/officeart/2005/8/layout/lProcess2"/>
    <dgm:cxn modelId="{9D90CAF3-4238-453E-950A-5271DC6238E5}" type="presParOf" srcId="{33BD6985-FBFD-4E13-B3E2-CAB149266E38}" destId="{6513684F-3D7F-4B43-9AB6-DBB71F4F513C}" srcOrd="4" destOrd="0" presId="urn:microsoft.com/office/officeart/2005/8/layout/lProcess2"/>
    <dgm:cxn modelId="{BDAC6092-264C-4A99-9616-867A89EFA52E}" type="presParOf" srcId="{33BD6985-FBFD-4E13-B3E2-CAB149266E38}" destId="{0672BD46-972E-4295-BD02-64C0D6D4E3E8}" srcOrd="5" destOrd="0" presId="urn:microsoft.com/office/officeart/2005/8/layout/lProcess2"/>
    <dgm:cxn modelId="{2C05A0C6-D656-4A0A-8959-F99C19F7DE51}" type="presParOf" srcId="{33BD6985-FBFD-4E13-B3E2-CAB149266E38}" destId="{A8D12F29-93B5-414C-8426-5C1BFAD66973}" srcOrd="6" destOrd="0" presId="urn:microsoft.com/office/officeart/2005/8/layout/lProcess2"/>
    <dgm:cxn modelId="{F70D55B0-E299-4658-AFE5-979B6B761ACC}" type="presParOf" srcId="{294647B8-023E-4D2E-8DA2-62C524CC0114}" destId="{2B53CA29-837C-4E01-8BA8-235C61158076}" srcOrd="1" destOrd="0" presId="urn:microsoft.com/office/officeart/2005/8/layout/lProcess2"/>
    <dgm:cxn modelId="{DA55C84C-C81F-46C6-8DEE-6AFE13761FFD}" type="presParOf" srcId="{294647B8-023E-4D2E-8DA2-62C524CC0114}" destId="{FE3D97DC-9CAA-4103-B934-C5AAFAB63311}" srcOrd="2" destOrd="0" presId="urn:microsoft.com/office/officeart/2005/8/layout/lProcess2"/>
    <dgm:cxn modelId="{171A1403-C3CA-4EBB-83A8-F1CCC7E7A0ED}" type="presParOf" srcId="{FE3D97DC-9CAA-4103-B934-C5AAFAB63311}" destId="{50162815-69B0-4385-A970-B4A6A0142ECB}" srcOrd="0" destOrd="0" presId="urn:microsoft.com/office/officeart/2005/8/layout/lProcess2"/>
    <dgm:cxn modelId="{D0B94A01-F1D1-41BB-98AF-CB57685C79C2}" type="presParOf" srcId="{FE3D97DC-9CAA-4103-B934-C5AAFAB63311}" destId="{837FD4DE-F08F-4B09-80C5-7C4BAC254FAF}" srcOrd="1" destOrd="0" presId="urn:microsoft.com/office/officeart/2005/8/layout/lProcess2"/>
    <dgm:cxn modelId="{11E4D810-729E-44EF-BC1D-D6B89C4FD047}" type="presParOf" srcId="{FE3D97DC-9CAA-4103-B934-C5AAFAB63311}" destId="{FF49B9C5-8D61-43E6-86F1-279CDA79778B}" srcOrd="2" destOrd="0" presId="urn:microsoft.com/office/officeart/2005/8/layout/lProcess2"/>
    <dgm:cxn modelId="{5D16B5BF-62E9-4E67-AD07-56F427ECC23D}" type="presParOf" srcId="{FF49B9C5-8D61-43E6-86F1-279CDA79778B}" destId="{B2F2F8DB-9C89-40DD-99A8-6D7090BDB807}" srcOrd="0" destOrd="0" presId="urn:microsoft.com/office/officeart/2005/8/layout/lProcess2"/>
    <dgm:cxn modelId="{E6D5291B-92D0-437D-B26D-CA23B94986D4}" type="presParOf" srcId="{B2F2F8DB-9C89-40DD-99A8-6D7090BDB807}" destId="{6FEB5CCB-C329-49BD-BB97-F56204FFFF91}" srcOrd="0" destOrd="0" presId="urn:microsoft.com/office/officeart/2005/8/layout/lProcess2"/>
    <dgm:cxn modelId="{A4CCCE30-AEB6-4974-B482-2445053EA651}" type="presParOf" srcId="{B2F2F8DB-9C89-40DD-99A8-6D7090BDB807}" destId="{B1189985-749B-4C6F-A9ED-BF8FA3D4E3DE}" srcOrd="1" destOrd="0" presId="urn:microsoft.com/office/officeart/2005/8/layout/lProcess2"/>
    <dgm:cxn modelId="{8606F939-9C18-4B49-8267-BC4772CC9944}" type="presParOf" srcId="{B2F2F8DB-9C89-40DD-99A8-6D7090BDB807}" destId="{AD96C3E7-07A9-49B5-8454-575D5E7F2064}" srcOrd="2" destOrd="0" presId="urn:microsoft.com/office/officeart/2005/8/layout/lProcess2"/>
    <dgm:cxn modelId="{E7ED57D7-55B8-4865-A5E6-253C89346585}" type="presParOf" srcId="{294647B8-023E-4D2E-8DA2-62C524CC0114}" destId="{297D2127-1B90-4FF4-8F21-0B58F7ACAF5F}" srcOrd="3" destOrd="0" presId="urn:microsoft.com/office/officeart/2005/8/layout/lProcess2"/>
    <dgm:cxn modelId="{CB92288D-AE19-4870-9D09-911577D0F14F}" type="presParOf" srcId="{294647B8-023E-4D2E-8DA2-62C524CC0114}" destId="{65D5327F-903D-4991-981D-CFDFDC8317D7}" srcOrd="4" destOrd="0" presId="urn:microsoft.com/office/officeart/2005/8/layout/lProcess2"/>
    <dgm:cxn modelId="{18CB2318-A649-41F2-924B-2D4FD9895206}" type="presParOf" srcId="{65D5327F-903D-4991-981D-CFDFDC8317D7}" destId="{1A63F316-114E-4693-A10D-4D821953E006}" srcOrd="0" destOrd="0" presId="urn:microsoft.com/office/officeart/2005/8/layout/lProcess2"/>
    <dgm:cxn modelId="{1A3042D0-93B4-46A8-BB19-5E11CB656707}" type="presParOf" srcId="{65D5327F-903D-4991-981D-CFDFDC8317D7}" destId="{DB6F01E8-339A-43F1-B96B-9CFBE011E748}" srcOrd="1" destOrd="0" presId="urn:microsoft.com/office/officeart/2005/8/layout/lProcess2"/>
    <dgm:cxn modelId="{5ECE42D1-BB9C-4E6E-97D9-62FE21E73868}" type="presParOf" srcId="{65D5327F-903D-4991-981D-CFDFDC8317D7}" destId="{1842AACC-9E52-42F8-B1C0-4C853A88B67E}" srcOrd="2" destOrd="0" presId="urn:microsoft.com/office/officeart/2005/8/layout/lProcess2"/>
    <dgm:cxn modelId="{932F0AA7-50CF-4DB5-9AAC-806BC897A9A0}" type="presParOf" srcId="{1842AACC-9E52-42F8-B1C0-4C853A88B67E}" destId="{ACE1D9EE-8997-4A6B-A98A-E46C30610217}" srcOrd="0" destOrd="0" presId="urn:microsoft.com/office/officeart/2005/8/layout/lProcess2"/>
    <dgm:cxn modelId="{78E2F371-7A61-424A-A61B-16E825D50E45}" type="presParOf" srcId="{ACE1D9EE-8997-4A6B-A98A-E46C30610217}" destId="{93A2E051-1A54-480F-BB13-2F6CEC55B35F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D7B4DF-A35E-42D7-A1EB-5CB64D1617FD}" type="doc">
      <dgm:prSet loTypeId="urn:microsoft.com/office/officeart/2005/8/layout/hList1" loCatId="list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it-IT"/>
        </a:p>
      </dgm:t>
    </dgm:pt>
    <dgm:pt modelId="{091BA4B2-C7C4-4CDC-849B-478511128C10}">
      <dgm:prSet phldrT="[Testo]" custT="1"/>
      <dgm:spPr/>
      <dgm:t>
        <a:bodyPr/>
        <a:lstStyle/>
        <a:p>
          <a:r>
            <a:rPr lang="it-IT" sz="1800" b="1" dirty="0" smtClean="0">
              <a:latin typeface="Calibri" pitchFamily="34" charset="0"/>
              <a:cs typeface="Calibri" pitchFamily="34" charset="0"/>
            </a:rPr>
            <a:t>DATO QUANTITATIVO </a:t>
          </a:r>
          <a:endParaRPr lang="it-IT" sz="1800" b="1" dirty="0">
            <a:latin typeface="Calibri" pitchFamily="34" charset="0"/>
            <a:cs typeface="Calibri" pitchFamily="34" charset="0"/>
          </a:endParaRPr>
        </a:p>
      </dgm:t>
    </dgm:pt>
    <dgm:pt modelId="{90A40C64-DF2E-410C-9549-18AE7EF13570}" type="parTrans" cxnId="{3FAE984D-EAAC-4B8B-BC6B-64EE938C1F01}">
      <dgm:prSet/>
      <dgm:spPr/>
      <dgm:t>
        <a:bodyPr/>
        <a:lstStyle/>
        <a:p>
          <a:endParaRPr lang="it-IT"/>
        </a:p>
      </dgm:t>
    </dgm:pt>
    <dgm:pt modelId="{E1F06DEC-A4A5-4C97-B63E-82BCF5C9BC30}" type="sibTrans" cxnId="{3FAE984D-EAAC-4B8B-BC6B-64EE938C1F01}">
      <dgm:prSet/>
      <dgm:spPr/>
      <dgm:t>
        <a:bodyPr/>
        <a:lstStyle/>
        <a:p>
          <a:endParaRPr lang="it-IT"/>
        </a:p>
      </dgm:t>
    </dgm:pt>
    <dgm:pt modelId="{7F074EF7-A76A-440F-B64D-B7CA2CBDE458}">
      <dgm:prSet custT="1"/>
      <dgm:spPr/>
      <dgm:t>
        <a:bodyPr/>
        <a:lstStyle/>
        <a:p>
          <a:r>
            <a:rPr lang="it-IT" sz="1800" b="1" dirty="0" smtClean="0">
              <a:latin typeface="Calibri" pitchFamily="34" charset="0"/>
              <a:cs typeface="Calibri" pitchFamily="34" charset="0"/>
            </a:rPr>
            <a:t>DATO QUALITATIVO (questionario)</a:t>
          </a:r>
          <a:endParaRPr lang="it-IT" sz="1800" b="1" dirty="0">
            <a:latin typeface="Calibri" pitchFamily="34" charset="0"/>
            <a:cs typeface="Calibri" pitchFamily="34" charset="0"/>
          </a:endParaRPr>
        </a:p>
      </dgm:t>
    </dgm:pt>
    <dgm:pt modelId="{F0CDC7DA-97F2-452E-A5AC-718B869FD8AC}" type="parTrans" cxnId="{A3FF894F-39E2-4C3C-B5B9-C20272324A9C}">
      <dgm:prSet/>
      <dgm:spPr/>
      <dgm:t>
        <a:bodyPr/>
        <a:lstStyle/>
        <a:p>
          <a:endParaRPr lang="it-IT"/>
        </a:p>
      </dgm:t>
    </dgm:pt>
    <dgm:pt modelId="{D8555876-29D0-4A7E-A10B-48EC52662392}" type="sibTrans" cxnId="{A3FF894F-39E2-4C3C-B5B9-C20272324A9C}">
      <dgm:prSet/>
      <dgm:spPr/>
      <dgm:t>
        <a:bodyPr/>
        <a:lstStyle/>
        <a:p>
          <a:endParaRPr lang="it-IT"/>
        </a:p>
      </dgm:t>
    </dgm:pt>
    <dgm:pt modelId="{1AECCF1F-EFC8-401A-BAA3-ACD4A148E792}">
      <dgm:prSet custT="1"/>
      <dgm:spPr/>
      <dgm:t>
        <a:bodyPr/>
        <a:lstStyle/>
        <a:p>
          <a:r>
            <a:rPr lang="it-IT" sz="1800" dirty="0" smtClean="0">
              <a:latin typeface="Calibri" pitchFamily="34" charset="0"/>
              <a:cs typeface="Calibri" pitchFamily="34" charset="0"/>
            </a:rPr>
            <a:t>Sintesi della Governance Turistica regionale (passato, presente e futuro) + confronto con le conclusioni del Libro Bianco</a:t>
          </a:r>
          <a:endParaRPr lang="it-IT" sz="1800" dirty="0">
            <a:latin typeface="Calibri" pitchFamily="34" charset="0"/>
            <a:cs typeface="Calibri" pitchFamily="34" charset="0"/>
          </a:endParaRPr>
        </a:p>
      </dgm:t>
    </dgm:pt>
    <dgm:pt modelId="{71E1710F-94E7-45C3-94ED-0FA68D9FCE4D}" type="parTrans" cxnId="{75070B79-F711-477B-8DE5-EFC6944C8E1E}">
      <dgm:prSet/>
      <dgm:spPr/>
      <dgm:t>
        <a:bodyPr/>
        <a:lstStyle/>
        <a:p>
          <a:endParaRPr lang="it-IT"/>
        </a:p>
      </dgm:t>
    </dgm:pt>
    <dgm:pt modelId="{67874D9C-81B4-4298-927B-500A72743E91}" type="sibTrans" cxnId="{75070B79-F711-477B-8DE5-EFC6944C8E1E}">
      <dgm:prSet/>
      <dgm:spPr/>
      <dgm:t>
        <a:bodyPr/>
        <a:lstStyle/>
        <a:p>
          <a:endParaRPr lang="it-IT"/>
        </a:p>
      </dgm:t>
    </dgm:pt>
    <dgm:pt modelId="{71C324E7-BB70-4D95-A076-9B73D6E35801}">
      <dgm:prSet custT="1"/>
      <dgm:spPr/>
      <dgm:t>
        <a:bodyPr/>
        <a:lstStyle/>
        <a:p>
          <a:r>
            <a:rPr lang="it-IT" sz="1800" dirty="0" smtClean="0">
              <a:latin typeface="Calibri" pitchFamily="34" charset="0"/>
              <a:cs typeface="Calibri" pitchFamily="34" charset="0"/>
            </a:rPr>
            <a:t>Fotografia del portfolio prodotti turistici </a:t>
          </a:r>
          <a:endParaRPr lang="it-IT" sz="1800" dirty="0">
            <a:latin typeface="Calibri" pitchFamily="34" charset="0"/>
            <a:cs typeface="Calibri" pitchFamily="34" charset="0"/>
          </a:endParaRPr>
        </a:p>
      </dgm:t>
    </dgm:pt>
    <dgm:pt modelId="{BAEDF8B9-77A8-4549-B7D7-8CACA362376F}" type="parTrans" cxnId="{8BDD7F0E-6EB4-4105-A40E-2C6A77F5FE1C}">
      <dgm:prSet/>
      <dgm:spPr/>
      <dgm:t>
        <a:bodyPr/>
        <a:lstStyle/>
        <a:p>
          <a:endParaRPr lang="it-IT"/>
        </a:p>
      </dgm:t>
    </dgm:pt>
    <dgm:pt modelId="{7F9503D8-2036-49C4-9B1A-0A73A6AE6473}" type="sibTrans" cxnId="{8BDD7F0E-6EB4-4105-A40E-2C6A77F5FE1C}">
      <dgm:prSet/>
      <dgm:spPr/>
      <dgm:t>
        <a:bodyPr/>
        <a:lstStyle/>
        <a:p>
          <a:endParaRPr lang="it-IT"/>
        </a:p>
      </dgm:t>
    </dgm:pt>
    <dgm:pt modelId="{6341E3E6-7EE1-4789-B123-4C9B5D79A87A}">
      <dgm:prSet custT="1"/>
      <dgm:spPr/>
      <dgm:t>
        <a:bodyPr/>
        <a:lstStyle/>
        <a:p>
          <a:r>
            <a:rPr lang="it-IT" sz="1800" dirty="0" smtClean="0">
              <a:latin typeface="Calibri" pitchFamily="34" charset="0"/>
              <a:cs typeface="Calibri" pitchFamily="34" charset="0"/>
            </a:rPr>
            <a:t>Implementazione da parte degli enti preposti</a:t>
          </a:r>
          <a:endParaRPr lang="it-IT" sz="1800" dirty="0">
            <a:latin typeface="Calibri" pitchFamily="34" charset="0"/>
            <a:cs typeface="Calibri" pitchFamily="34" charset="0"/>
          </a:endParaRPr>
        </a:p>
      </dgm:t>
    </dgm:pt>
    <dgm:pt modelId="{369928AF-B9B6-483C-B9BE-6EC9D27855F2}" type="parTrans" cxnId="{EB367391-6289-4F18-B1D5-1B84D0AD6FFA}">
      <dgm:prSet/>
      <dgm:spPr/>
      <dgm:t>
        <a:bodyPr/>
        <a:lstStyle/>
        <a:p>
          <a:endParaRPr lang="it-IT"/>
        </a:p>
      </dgm:t>
    </dgm:pt>
    <dgm:pt modelId="{08EE82DA-4EE0-419D-A028-92D2164EE07A}" type="sibTrans" cxnId="{EB367391-6289-4F18-B1D5-1B84D0AD6FFA}">
      <dgm:prSet/>
      <dgm:spPr/>
      <dgm:t>
        <a:bodyPr/>
        <a:lstStyle/>
        <a:p>
          <a:endParaRPr lang="it-IT"/>
        </a:p>
      </dgm:t>
    </dgm:pt>
    <dgm:pt modelId="{4B23F379-10B6-42DF-B08D-B5540F3FA880}">
      <dgm:prSet custT="1"/>
      <dgm:spPr/>
      <dgm:t>
        <a:bodyPr/>
        <a:lstStyle/>
        <a:p>
          <a:r>
            <a:rPr lang="it-IT" sz="1800" dirty="0" smtClean="0">
              <a:latin typeface="Calibri" pitchFamily="34" charset="0"/>
              <a:cs typeface="Calibri" pitchFamily="34" charset="0"/>
            </a:rPr>
            <a:t>Sentiment degli imprenditori del sistema turistico </a:t>
          </a:r>
          <a:endParaRPr lang="it-IT" sz="1800" dirty="0">
            <a:latin typeface="Calibri" pitchFamily="34" charset="0"/>
            <a:cs typeface="Calibri" pitchFamily="34" charset="0"/>
          </a:endParaRPr>
        </a:p>
      </dgm:t>
    </dgm:pt>
    <dgm:pt modelId="{62809F3C-E7A2-4BC3-801A-CF555BCE3EC9}" type="parTrans" cxnId="{BDA74BF4-F9FE-4D42-A6BE-2865C6234B3D}">
      <dgm:prSet/>
      <dgm:spPr/>
      <dgm:t>
        <a:bodyPr/>
        <a:lstStyle/>
        <a:p>
          <a:endParaRPr lang="it-IT"/>
        </a:p>
      </dgm:t>
    </dgm:pt>
    <dgm:pt modelId="{1A24F35F-68CD-4423-9CD1-168CA443EF3F}" type="sibTrans" cxnId="{BDA74BF4-F9FE-4D42-A6BE-2865C6234B3D}">
      <dgm:prSet/>
      <dgm:spPr/>
      <dgm:t>
        <a:bodyPr/>
        <a:lstStyle/>
        <a:p>
          <a:endParaRPr lang="it-IT"/>
        </a:p>
      </dgm:t>
    </dgm:pt>
    <dgm:pt modelId="{856B628E-6C86-4C80-8122-282F2B3C42DE}" type="pres">
      <dgm:prSet presAssocID="{45D7B4DF-A35E-42D7-A1EB-5CB64D1617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A87CD32-9EBE-4224-94C2-97E8AF858807}" type="pres">
      <dgm:prSet presAssocID="{091BA4B2-C7C4-4CDC-849B-478511128C10}" presName="composite" presStyleCnt="0"/>
      <dgm:spPr/>
      <dgm:t>
        <a:bodyPr/>
        <a:lstStyle/>
        <a:p>
          <a:endParaRPr lang="it-IT"/>
        </a:p>
      </dgm:t>
    </dgm:pt>
    <dgm:pt modelId="{15FE7038-25A3-4938-A83B-84E878884C12}" type="pres">
      <dgm:prSet presAssocID="{091BA4B2-C7C4-4CDC-849B-478511128C1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FB3F779-1EC9-461D-935A-61890DC6F23C}" type="pres">
      <dgm:prSet presAssocID="{091BA4B2-C7C4-4CDC-849B-478511128C10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90D3F9F-D5A9-4982-8A01-55DEF60C3F86}" type="pres">
      <dgm:prSet presAssocID="{E1F06DEC-A4A5-4C97-B63E-82BCF5C9BC30}" presName="space" presStyleCnt="0"/>
      <dgm:spPr/>
      <dgm:t>
        <a:bodyPr/>
        <a:lstStyle/>
        <a:p>
          <a:endParaRPr lang="it-IT"/>
        </a:p>
      </dgm:t>
    </dgm:pt>
    <dgm:pt modelId="{C2D70FFB-2863-41F4-AAFB-6624005E800F}" type="pres">
      <dgm:prSet presAssocID="{7F074EF7-A76A-440F-B64D-B7CA2CBDE458}" presName="composite" presStyleCnt="0"/>
      <dgm:spPr/>
      <dgm:t>
        <a:bodyPr/>
        <a:lstStyle/>
        <a:p>
          <a:endParaRPr lang="it-IT"/>
        </a:p>
      </dgm:t>
    </dgm:pt>
    <dgm:pt modelId="{CD4AA2DB-1FA5-44C2-A8FA-5B73F4BB5CBA}" type="pres">
      <dgm:prSet presAssocID="{7F074EF7-A76A-440F-B64D-B7CA2CBDE45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2C24AE3-342B-4200-B277-5E2832CCD0B6}" type="pres">
      <dgm:prSet presAssocID="{7F074EF7-A76A-440F-B64D-B7CA2CBDE458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EC94173-6DDC-492A-979E-C386E4D76418}" type="presOf" srcId="{1AECCF1F-EFC8-401A-BAA3-ACD4A148E792}" destId="{AFB3F779-1EC9-461D-935A-61890DC6F23C}" srcOrd="0" destOrd="0" presId="urn:microsoft.com/office/officeart/2005/8/layout/hList1"/>
    <dgm:cxn modelId="{FD1704B2-BD63-4EDA-A721-B0AF2666B066}" type="presOf" srcId="{45D7B4DF-A35E-42D7-A1EB-5CB64D1617FD}" destId="{856B628E-6C86-4C80-8122-282F2B3C42DE}" srcOrd="0" destOrd="0" presId="urn:microsoft.com/office/officeart/2005/8/layout/hList1"/>
    <dgm:cxn modelId="{8BDD7F0E-6EB4-4105-A40E-2C6A77F5FE1C}" srcId="{091BA4B2-C7C4-4CDC-849B-478511128C10}" destId="{71C324E7-BB70-4D95-A076-9B73D6E35801}" srcOrd="1" destOrd="0" parTransId="{BAEDF8B9-77A8-4549-B7D7-8CACA362376F}" sibTransId="{7F9503D8-2036-49C4-9B1A-0A73A6AE6473}"/>
    <dgm:cxn modelId="{75070B79-F711-477B-8DE5-EFC6944C8E1E}" srcId="{091BA4B2-C7C4-4CDC-849B-478511128C10}" destId="{1AECCF1F-EFC8-401A-BAA3-ACD4A148E792}" srcOrd="0" destOrd="0" parTransId="{71E1710F-94E7-45C3-94ED-0FA68D9FCE4D}" sibTransId="{67874D9C-81B4-4298-927B-500A72743E91}"/>
    <dgm:cxn modelId="{3FAE984D-EAAC-4B8B-BC6B-64EE938C1F01}" srcId="{45D7B4DF-A35E-42D7-A1EB-5CB64D1617FD}" destId="{091BA4B2-C7C4-4CDC-849B-478511128C10}" srcOrd="0" destOrd="0" parTransId="{90A40C64-DF2E-410C-9549-18AE7EF13570}" sibTransId="{E1F06DEC-A4A5-4C97-B63E-82BCF5C9BC30}"/>
    <dgm:cxn modelId="{EB367391-6289-4F18-B1D5-1B84D0AD6FFA}" srcId="{7F074EF7-A76A-440F-B64D-B7CA2CBDE458}" destId="{6341E3E6-7EE1-4789-B123-4C9B5D79A87A}" srcOrd="0" destOrd="0" parTransId="{369928AF-B9B6-483C-B9BE-6EC9D27855F2}" sibTransId="{08EE82DA-4EE0-419D-A028-92D2164EE07A}"/>
    <dgm:cxn modelId="{D48BB467-8085-4A92-8AF2-44C126D9645F}" type="presOf" srcId="{4B23F379-10B6-42DF-B08D-B5540F3FA880}" destId="{42C24AE3-342B-4200-B277-5E2832CCD0B6}" srcOrd="0" destOrd="1" presId="urn:microsoft.com/office/officeart/2005/8/layout/hList1"/>
    <dgm:cxn modelId="{BDA74BF4-F9FE-4D42-A6BE-2865C6234B3D}" srcId="{7F074EF7-A76A-440F-B64D-B7CA2CBDE458}" destId="{4B23F379-10B6-42DF-B08D-B5540F3FA880}" srcOrd="1" destOrd="0" parTransId="{62809F3C-E7A2-4BC3-801A-CF555BCE3EC9}" sibTransId="{1A24F35F-68CD-4423-9CD1-168CA443EF3F}"/>
    <dgm:cxn modelId="{E865DFFD-266D-41CD-862B-2A75C724877B}" type="presOf" srcId="{7F074EF7-A76A-440F-B64D-B7CA2CBDE458}" destId="{CD4AA2DB-1FA5-44C2-A8FA-5B73F4BB5CBA}" srcOrd="0" destOrd="0" presId="urn:microsoft.com/office/officeart/2005/8/layout/hList1"/>
    <dgm:cxn modelId="{04CF3EDD-32A3-4617-8F6F-80E9042D4971}" type="presOf" srcId="{71C324E7-BB70-4D95-A076-9B73D6E35801}" destId="{AFB3F779-1EC9-461D-935A-61890DC6F23C}" srcOrd="0" destOrd="1" presId="urn:microsoft.com/office/officeart/2005/8/layout/hList1"/>
    <dgm:cxn modelId="{5F3E0176-6424-49FD-BF9C-84F2DFC265D2}" type="presOf" srcId="{091BA4B2-C7C4-4CDC-849B-478511128C10}" destId="{15FE7038-25A3-4938-A83B-84E878884C12}" srcOrd="0" destOrd="0" presId="urn:microsoft.com/office/officeart/2005/8/layout/hList1"/>
    <dgm:cxn modelId="{A3FF894F-39E2-4C3C-B5B9-C20272324A9C}" srcId="{45D7B4DF-A35E-42D7-A1EB-5CB64D1617FD}" destId="{7F074EF7-A76A-440F-B64D-B7CA2CBDE458}" srcOrd="1" destOrd="0" parTransId="{F0CDC7DA-97F2-452E-A5AC-718B869FD8AC}" sibTransId="{D8555876-29D0-4A7E-A10B-48EC52662392}"/>
    <dgm:cxn modelId="{729CA791-3A6A-43E4-9341-0D9F3A8D2893}" type="presOf" srcId="{6341E3E6-7EE1-4789-B123-4C9B5D79A87A}" destId="{42C24AE3-342B-4200-B277-5E2832CCD0B6}" srcOrd="0" destOrd="0" presId="urn:microsoft.com/office/officeart/2005/8/layout/hList1"/>
    <dgm:cxn modelId="{E9C18F83-0960-42F3-893A-C2504CD65BC6}" type="presParOf" srcId="{856B628E-6C86-4C80-8122-282F2B3C42DE}" destId="{3A87CD32-9EBE-4224-94C2-97E8AF858807}" srcOrd="0" destOrd="0" presId="urn:microsoft.com/office/officeart/2005/8/layout/hList1"/>
    <dgm:cxn modelId="{D264EC44-3936-488F-92B9-C1A65BCBFABA}" type="presParOf" srcId="{3A87CD32-9EBE-4224-94C2-97E8AF858807}" destId="{15FE7038-25A3-4938-A83B-84E878884C12}" srcOrd="0" destOrd="0" presId="urn:microsoft.com/office/officeart/2005/8/layout/hList1"/>
    <dgm:cxn modelId="{4EA7DFEE-3546-42EB-A142-7192D95BBA45}" type="presParOf" srcId="{3A87CD32-9EBE-4224-94C2-97E8AF858807}" destId="{AFB3F779-1EC9-461D-935A-61890DC6F23C}" srcOrd="1" destOrd="0" presId="urn:microsoft.com/office/officeart/2005/8/layout/hList1"/>
    <dgm:cxn modelId="{86778F68-4E39-4774-BDC0-157DE52247BE}" type="presParOf" srcId="{856B628E-6C86-4C80-8122-282F2B3C42DE}" destId="{E90D3F9F-D5A9-4982-8A01-55DEF60C3F86}" srcOrd="1" destOrd="0" presId="urn:microsoft.com/office/officeart/2005/8/layout/hList1"/>
    <dgm:cxn modelId="{9AA4B6F0-8FE2-4969-AB9B-36BD99F00322}" type="presParOf" srcId="{856B628E-6C86-4C80-8122-282F2B3C42DE}" destId="{C2D70FFB-2863-41F4-AAFB-6624005E800F}" srcOrd="2" destOrd="0" presId="urn:microsoft.com/office/officeart/2005/8/layout/hList1"/>
    <dgm:cxn modelId="{F592AB2C-C189-4D03-A808-C71579B2096D}" type="presParOf" srcId="{C2D70FFB-2863-41F4-AAFB-6624005E800F}" destId="{CD4AA2DB-1FA5-44C2-A8FA-5B73F4BB5CBA}" srcOrd="0" destOrd="0" presId="urn:microsoft.com/office/officeart/2005/8/layout/hList1"/>
    <dgm:cxn modelId="{E3D3B342-59FA-447E-BBC8-1AE7AFCC74E0}" type="presParOf" srcId="{C2D70FFB-2863-41F4-AAFB-6624005E800F}" destId="{42C24AE3-342B-4200-B277-5E2832CCD0B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D0DAF1-2814-4A69-A196-DD676C62876D}" type="doc">
      <dgm:prSet loTypeId="urn:microsoft.com/office/officeart/2005/8/layout/default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it-IT"/>
        </a:p>
      </dgm:t>
    </dgm:pt>
    <dgm:pt modelId="{4F87B6FF-B0B4-4B82-9503-92A5B14A3CE3}">
      <dgm:prSet phldrT="[Testo]"/>
      <dgm:spPr/>
      <dgm:t>
        <a:bodyPr/>
        <a:lstStyle/>
        <a:p>
          <a:r>
            <a:rPr lang="it-IT" dirty="0" smtClean="0">
              <a:latin typeface="Calibri" pitchFamily="34" charset="0"/>
              <a:cs typeface="Calibri" pitchFamily="34" charset="0"/>
            </a:rPr>
            <a:t>Disomogeneità: debolezza o opportunità?</a:t>
          </a:r>
          <a:endParaRPr lang="it-IT" dirty="0">
            <a:latin typeface="Calibri" pitchFamily="34" charset="0"/>
            <a:cs typeface="Calibri" pitchFamily="34" charset="0"/>
          </a:endParaRPr>
        </a:p>
      </dgm:t>
    </dgm:pt>
    <dgm:pt modelId="{716D4F48-D4CB-448D-839C-F92977690F27}" type="parTrans" cxnId="{C1EB5B9C-CE97-4F18-A6F0-861BD6BE96E2}">
      <dgm:prSet/>
      <dgm:spPr/>
      <dgm:t>
        <a:bodyPr/>
        <a:lstStyle/>
        <a:p>
          <a:endParaRPr lang="it-IT"/>
        </a:p>
      </dgm:t>
    </dgm:pt>
    <dgm:pt modelId="{59F1CA70-C4A0-4583-916F-8EF2AB382BE9}" type="sibTrans" cxnId="{C1EB5B9C-CE97-4F18-A6F0-861BD6BE96E2}">
      <dgm:prSet/>
      <dgm:spPr/>
      <dgm:t>
        <a:bodyPr/>
        <a:lstStyle/>
        <a:p>
          <a:endParaRPr lang="it-IT"/>
        </a:p>
      </dgm:t>
    </dgm:pt>
    <dgm:pt modelId="{D2C7EFFF-91E7-43F7-AA0D-D8661E2FB735}">
      <dgm:prSet/>
      <dgm:spPr/>
      <dgm:t>
        <a:bodyPr/>
        <a:lstStyle/>
        <a:p>
          <a:r>
            <a:rPr lang="it-IT" dirty="0" smtClean="0">
              <a:latin typeface="Calibri" pitchFamily="34" charset="0"/>
              <a:cs typeface="Calibri" pitchFamily="34" charset="0"/>
            </a:rPr>
            <a:t>In bilico tra vecchi scenari e la destinazione che avanza</a:t>
          </a:r>
          <a:endParaRPr lang="it-IT" dirty="0">
            <a:latin typeface="Calibri" pitchFamily="34" charset="0"/>
            <a:cs typeface="Calibri" pitchFamily="34" charset="0"/>
          </a:endParaRPr>
        </a:p>
      </dgm:t>
    </dgm:pt>
    <dgm:pt modelId="{74F8AF9C-F449-4C6F-8E62-CF6DC518E5AD}" type="parTrans" cxnId="{186BEE92-AE84-4F6E-80F4-87E3ADF829B1}">
      <dgm:prSet/>
      <dgm:spPr/>
      <dgm:t>
        <a:bodyPr/>
        <a:lstStyle/>
        <a:p>
          <a:endParaRPr lang="it-IT"/>
        </a:p>
      </dgm:t>
    </dgm:pt>
    <dgm:pt modelId="{4D0BDF3A-F799-4515-B22F-2A663789AD1A}" type="sibTrans" cxnId="{186BEE92-AE84-4F6E-80F4-87E3ADF829B1}">
      <dgm:prSet/>
      <dgm:spPr/>
      <dgm:t>
        <a:bodyPr/>
        <a:lstStyle/>
        <a:p>
          <a:endParaRPr lang="it-IT"/>
        </a:p>
      </dgm:t>
    </dgm:pt>
    <dgm:pt modelId="{BA152C35-DEFE-4D78-A96B-5556091A1040}">
      <dgm:prSet/>
      <dgm:spPr/>
      <dgm:t>
        <a:bodyPr/>
        <a:lstStyle/>
        <a:p>
          <a:r>
            <a:rPr lang="it-IT" dirty="0" smtClean="0">
              <a:latin typeface="Calibri" pitchFamily="34" charset="0"/>
              <a:cs typeface="Calibri" pitchFamily="34" charset="0"/>
            </a:rPr>
            <a:t>Passaparola digitale VS economia reale </a:t>
          </a:r>
          <a:endParaRPr lang="it-IT" dirty="0">
            <a:latin typeface="Calibri" pitchFamily="34" charset="0"/>
            <a:cs typeface="Calibri" pitchFamily="34" charset="0"/>
          </a:endParaRPr>
        </a:p>
      </dgm:t>
    </dgm:pt>
    <dgm:pt modelId="{97846C64-B774-4BBF-A555-9A76DC13BAC3}" type="parTrans" cxnId="{174E4936-A317-4BA2-9B0D-66077DBCD1DD}">
      <dgm:prSet/>
      <dgm:spPr/>
      <dgm:t>
        <a:bodyPr/>
        <a:lstStyle/>
        <a:p>
          <a:endParaRPr lang="it-IT"/>
        </a:p>
      </dgm:t>
    </dgm:pt>
    <dgm:pt modelId="{14E9FD1D-80E7-4AD1-9E39-7BB2E1058F81}" type="sibTrans" cxnId="{174E4936-A317-4BA2-9B0D-66077DBCD1DD}">
      <dgm:prSet/>
      <dgm:spPr/>
      <dgm:t>
        <a:bodyPr/>
        <a:lstStyle/>
        <a:p>
          <a:endParaRPr lang="it-IT"/>
        </a:p>
      </dgm:t>
    </dgm:pt>
    <dgm:pt modelId="{5CFA9739-D78B-458D-9D1C-45A59985B962}">
      <dgm:prSet/>
      <dgm:spPr/>
      <dgm:t>
        <a:bodyPr/>
        <a:lstStyle/>
        <a:p>
          <a:r>
            <a:rPr lang="it-IT" dirty="0" smtClean="0">
              <a:latin typeface="Calibri" pitchFamily="34" charset="0"/>
              <a:cs typeface="Calibri" pitchFamily="34" charset="0"/>
            </a:rPr>
            <a:t>Fondi Strutturali: quali opportunità di miglioramento</a:t>
          </a:r>
          <a:endParaRPr lang="it-IT" dirty="0">
            <a:latin typeface="Calibri" pitchFamily="34" charset="0"/>
            <a:cs typeface="Calibri" pitchFamily="34" charset="0"/>
          </a:endParaRPr>
        </a:p>
      </dgm:t>
    </dgm:pt>
    <dgm:pt modelId="{F26A561B-56C4-447A-815A-6A25D1476C42}" type="parTrans" cxnId="{2036D0CB-967A-4323-8698-F008D91F8BEE}">
      <dgm:prSet/>
      <dgm:spPr/>
      <dgm:t>
        <a:bodyPr/>
        <a:lstStyle/>
        <a:p>
          <a:endParaRPr lang="it-IT"/>
        </a:p>
      </dgm:t>
    </dgm:pt>
    <dgm:pt modelId="{75AF3063-FD7F-4278-933A-4000CFCF0BC6}" type="sibTrans" cxnId="{2036D0CB-967A-4323-8698-F008D91F8BEE}">
      <dgm:prSet/>
      <dgm:spPr/>
      <dgm:t>
        <a:bodyPr/>
        <a:lstStyle/>
        <a:p>
          <a:endParaRPr lang="it-IT"/>
        </a:p>
      </dgm:t>
    </dgm:pt>
    <dgm:pt modelId="{E6FBC5F6-1DCE-4BDC-9CBE-62D06C1BFB65}">
      <dgm:prSet/>
      <dgm:spPr/>
      <dgm:t>
        <a:bodyPr/>
        <a:lstStyle/>
        <a:p>
          <a:r>
            <a:rPr lang="it-IT" dirty="0" smtClean="0">
              <a:latin typeface="Calibri" pitchFamily="34" charset="0"/>
              <a:cs typeface="Calibri" pitchFamily="34" charset="0"/>
            </a:rPr>
            <a:t>L’utilità di monitorare: non osservatori ma finestre sul settore</a:t>
          </a:r>
          <a:endParaRPr lang="it-IT" dirty="0">
            <a:latin typeface="Calibri" pitchFamily="34" charset="0"/>
            <a:cs typeface="Calibri" pitchFamily="34" charset="0"/>
          </a:endParaRPr>
        </a:p>
      </dgm:t>
    </dgm:pt>
    <dgm:pt modelId="{3EADD5A7-B217-4006-9A81-41B364500137}" type="parTrans" cxnId="{C49533B6-B06F-4E06-AC3E-608AD459CB68}">
      <dgm:prSet/>
      <dgm:spPr/>
      <dgm:t>
        <a:bodyPr/>
        <a:lstStyle/>
        <a:p>
          <a:endParaRPr lang="it-IT"/>
        </a:p>
      </dgm:t>
    </dgm:pt>
    <dgm:pt modelId="{C176D53C-6A0B-4526-9BA2-4F5B111A26B6}" type="sibTrans" cxnId="{C49533B6-B06F-4E06-AC3E-608AD459CB68}">
      <dgm:prSet/>
      <dgm:spPr/>
      <dgm:t>
        <a:bodyPr/>
        <a:lstStyle/>
        <a:p>
          <a:endParaRPr lang="it-IT"/>
        </a:p>
      </dgm:t>
    </dgm:pt>
    <dgm:pt modelId="{65109D2C-C764-4DED-B4B2-5336EB4ABC2F}" type="pres">
      <dgm:prSet presAssocID="{70D0DAF1-2814-4A69-A196-DD676C62876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7CD627D-26B4-4AEE-A023-EEBFBCF02353}" type="pres">
      <dgm:prSet presAssocID="{4F87B6FF-B0B4-4B82-9503-92A5B14A3CE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4588B59-F401-4C80-9EF9-5979F1C962CB}" type="pres">
      <dgm:prSet presAssocID="{59F1CA70-C4A0-4583-916F-8EF2AB382BE9}" presName="sibTrans" presStyleCnt="0"/>
      <dgm:spPr/>
      <dgm:t>
        <a:bodyPr/>
        <a:lstStyle/>
        <a:p>
          <a:endParaRPr lang="it-IT"/>
        </a:p>
      </dgm:t>
    </dgm:pt>
    <dgm:pt modelId="{DABD4D4A-8DE2-4197-B00D-479CBBF7AE28}" type="pres">
      <dgm:prSet presAssocID="{D2C7EFFF-91E7-43F7-AA0D-D8661E2FB73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C1F6C1F-B813-45CC-84E1-2EF578420607}" type="pres">
      <dgm:prSet presAssocID="{4D0BDF3A-F799-4515-B22F-2A663789AD1A}" presName="sibTrans" presStyleCnt="0"/>
      <dgm:spPr/>
      <dgm:t>
        <a:bodyPr/>
        <a:lstStyle/>
        <a:p>
          <a:endParaRPr lang="it-IT"/>
        </a:p>
      </dgm:t>
    </dgm:pt>
    <dgm:pt modelId="{BB6C3800-F7C8-4F24-9562-B8D7798F493E}" type="pres">
      <dgm:prSet presAssocID="{BA152C35-DEFE-4D78-A96B-5556091A104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CC1BD1F-26BA-4995-AF15-CB6CB77C2200}" type="pres">
      <dgm:prSet presAssocID="{14E9FD1D-80E7-4AD1-9E39-7BB2E1058F81}" presName="sibTrans" presStyleCnt="0"/>
      <dgm:spPr/>
      <dgm:t>
        <a:bodyPr/>
        <a:lstStyle/>
        <a:p>
          <a:endParaRPr lang="it-IT"/>
        </a:p>
      </dgm:t>
    </dgm:pt>
    <dgm:pt modelId="{EA7D0DF1-7C86-4E32-B7DD-60A0103DA183}" type="pres">
      <dgm:prSet presAssocID="{5CFA9739-D78B-458D-9D1C-45A59985B96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832054B-3665-4235-997E-A81100617C64}" type="pres">
      <dgm:prSet presAssocID="{75AF3063-FD7F-4278-933A-4000CFCF0BC6}" presName="sibTrans" presStyleCnt="0"/>
      <dgm:spPr/>
      <dgm:t>
        <a:bodyPr/>
        <a:lstStyle/>
        <a:p>
          <a:endParaRPr lang="it-IT"/>
        </a:p>
      </dgm:t>
    </dgm:pt>
    <dgm:pt modelId="{7CBB5AF0-342F-4AF1-A6F9-5C1335F1F9CF}" type="pres">
      <dgm:prSet presAssocID="{E6FBC5F6-1DCE-4BDC-9CBE-62D06C1BFB6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7A92585-1F6A-4107-9647-CBFAD33431D7}" type="presOf" srcId="{BA152C35-DEFE-4D78-A96B-5556091A1040}" destId="{BB6C3800-F7C8-4F24-9562-B8D7798F493E}" srcOrd="0" destOrd="0" presId="urn:microsoft.com/office/officeart/2005/8/layout/default"/>
    <dgm:cxn modelId="{174E4936-A317-4BA2-9B0D-66077DBCD1DD}" srcId="{70D0DAF1-2814-4A69-A196-DD676C62876D}" destId="{BA152C35-DEFE-4D78-A96B-5556091A1040}" srcOrd="2" destOrd="0" parTransId="{97846C64-B774-4BBF-A555-9A76DC13BAC3}" sibTransId="{14E9FD1D-80E7-4AD1-9E39-7BB2E1058F81}"/>
    <dgm:cxn modelId="{D52C54AE-B4EB-48C5-B4E4-51B15729E11E}" type="presOf" srcId="{E6FBC5F6-1DCE-4BDC-9CBE-62D06C1BFB65}" destId="{7CBB5AF0-342F-4AF1-A6F9-5C1335F1F9CF}" srcOrd="0" destOrd="0" presId="urn:microsoft.com/office/officeart/2005/8/layout/default"/>
    <dgm:cxn modelId="{81C999C3-6AF4-419D-BBF6-B1655FB764EC}" type="presOf" srcId="{D2C7EFFF-91E7-43F7-AA0D-D8661E2FB735}" destId="{DABD4D4A-8DE2-4197-B00D-479CBBF7AE28}" srcOrd="0" destOrd="0" presId="urn:microsoft.com/office/officeart/2005/8/layout/default"/>
    <dgm:cxn modelId="{9EF31533-C11D-4386-B748-67C8FCE1C8C7}" type="presOf" srcId="{70D0DAF1-2814-4A69-A196-DD676C62876D}" destId="{65109D2C-C764-4DED-B4B2-5336EB4ABC2F}" srcOrd="0" destOrd="0" presId="urn:microsoft.com/office/officeart/2005/8/layout/default"/>
    <dgm:cxn modelId="{C49533B6-B06F-4E06-AC3E-608AD459CB68}" srcId="{70D0DAF1-2814-4A69-A196-DD676C62876D}" destId="{E6FBC5F6-1DCE-4BDC-9CBE-62D06C1BFB65}" srcOrd="4" destOrd="0" parTransId="{3EADD5A7-B217-4006-9A81-41B364500137}" sibTransId="{C176D53C-6A0B-4526-9BA2-4F5B111A26B6}"/>
    <dgm:cxn modelId="{186BEE92-AE84-4F6E-80F4-87E3ADF829B1}" srcId="{70D0DAF1-2814-4A69-A196-DD676C62876D}" destId="{D2C7EFFF-91E7-43F7-AA0D-D8661E2FB735}" srcOrd="1" destOrd="0" parTransId="{74F8AF9C-F449-4C6F-8E62-CF6DC518E5AD}" sibTransId="{4D0BDF3A-F799-4515-B22F-2A663789AD1A}"/>
    <dgm:cxn modelId="{5E8D7784-24A9-4571-BD92-C8941407A556}" type="presOf" srcId="{5CFA9739-D78B-458D-9D1C-45A59985B962}" destId="{EA7D0DF1-7C86-4E32-B7DD-60A0103DA183}" srcOrd="0" destOrd="0" presId="urn:microsoft.com/office/officeart/2005/8/layout/default"/>
    <dgm:cxn modelId="{AA4F20CC-9B12-4D84-86B3-844E87AA2902}" type="presOf" srcId="{4F87B6FF-B0B4-4B82-9503-92A5B14A3CE3}" destId="{F7CD627D-26B4-4AEE-A023-EEBFBCF02353}" srcOrd="0" destOrd="0" presId="urn:microsoft.com/office/officeart/2005/8/layout/default"/>
    <dgm:cxn modelId="{2036D0CB-967A-4323-8698-F008D91F8BEE}" srcId="{70D0DAF1-2814-4A69-A196-DD676C62876D}" destId="{5CFA9739-D78B-458D-9D1C-45A59985B962}" srcOrd="3" destOrd="0" parTransId="{F26A561B-56C4-447A-815A-6A25D1476C42}" sibTransId="{75AF3063-FD7F-4278-933A-4000CFCF0BC6}"/>
    <dgm:cxn modelId="{C1EB5B9C-CE97-4F18-A6F0-861BD6BE96E2}" srcId="{70D0DAF1-2814-4A69-A196-DD676C62876D}" destId="{4F87B6FF-B0B4-4B82-9503-92A5B14A3CE3}" srcOrd="0" destOrd="0" parTransId="{716D4F48-D4CB-448D-839C-F92977690F27}" sibTransId="{59F1CA70-C4A0-4583-916F-8EF2AB382BE9}"/>
    <dgm:cxn modelId="{8C83C275-252B-4850-AFDD-136B954C764D}" type="presParOf" srcId="{65109D2C-C764-4DED-B4B2-5336EB4ABC2F}" destId="{F7CD627D-26B4-4AEE-A023-EEBFBCF02353}" srcOrd="0" destOrd="0" presId="urn:microsoft.com/office/officeart/2005/8/layout/default"/>
    <dgm:cxn modelId="{F85FD0B6-7628-4507-A78A-A47A48326FA8}" type="presParOf" srcId="{65109D2C-C764-4DED-B4B2-5336EB4ABC2F}" destId="{64588B59-F401-4C80-9EF9-5979F1C962CB}" srcOrd="1" destOrd="0" presId="urn:microsoft.com/office/officeart/2005/8/layout/default"/>
    <dgm:cxn modelId="{8DAB053C-DE64-4C5B-A4DD-DD313B04DB63}" type="presParOf" srcId="{65109D2C-C764-4DED-B4B2-5336EB4ABC2F}" destId="{DABD4D4A-8DE2-4197-B00D-479CBBF7AE28}" srcOrd="2" destOrd="0" presId="urn:microsoft.com/office/officeart/2005/8/layout/default"/>
    <dgm:cxn modelId="{7E491020-CF7D-4941-9111-3072DAB4EDDB}" type="presParOf" srcId="{65109D2C-C764-4DED-B4B2-5336EB4ABC2F}" destId="{8C1F6C1F-B813-45CC-84E1-2EF578420607}" srcOrd="3" destOrd="0" presId="urn:microsoft.com/office/officeart/2005/8/layout/default"/>
    <dgm:cxn modelId="{8DE25C64-5EDE-49D0-A781-0FF3DFC241E4}" type="presParOf" srcId="{65109D2C-C764-4DED-B4B2-5336EB4ABC2F}" destId="{BB6C3800-F7C8-4F24-9562-B8D7798F493E}" srcOrd="4" destOrd="0" presId="urn:microsoft.com/office/officeart/2005/8/layout/default"/>
    <dgm:cxn modelId="{BD6A9535-70DF-455A-91F5-EBBB2C59C700}" type="presParOf" srcId="{65109D2C-C764-4DED-B4B2-5336EB4ABC2F}" destId="{0CC1BD1F-26BA-4995-AF15-CB6CB77C2200}" srcOrd="5" destOrd="0" presId="urn:microsoft.com/office/officeart/2005/8/layout/default"/>
    <dgm:cxn modelId="{DF3C83A6-B673-455A-99D1-56850EB74732}" type="presParOf" srcId="{65109D2C-C764-4DED-B4B2-5336EB4ABC2F}" destId="{EA7D0DF1-7C86-4E32-B7DD-60A0103DA183}" srcOrd="6" destOrd="0" presId="urn:microsoft.com/office/officeart/2005/8/layout/default"/>
    <dgm:cxn modelId="{5F259134-65FB-4E62-9CEC-D429A324F0E2}" type="presParOf" srcId="{65109D2C-C764-4DED-B4B2-5336EB4ABC2F}" destId="{2832054B-3665-4235-997E-A81100617C64}" srcOrd="7" destOrd="0" presId="urn:microsoft.com/office/officeart/2005/8/layout/default"/>
    <dgm:cxn modelId="{61216F1C-1A04-4FF5-889A-F946CE102ADD}" type="presParOf" srcId="{65109D2C-C764-4DED-B4B2-5336EB4ABC2F}" destId="{7CBB5AF0-342F-4AF1-A6F9-5C1335F1F9C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42DCE7-3F16-45C3-9985-C05677D1CB50}">
      <dsp:nvSpPr>
        <dsp:cNvPr id="0" name=""/>
        <dsp:cNvSpPr/>
      </dsp:nvSpPr>
      <dsp:spPr>
        <a:xfrm>
          <a:off x="1021" y="995763"/>
          <a:ext cx="2390216" cy="11951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smtClean="0">
              <a:latin typeface="Calibri" pitchFamily="34" charset="0"/>
              <a:cs typeface="Calibri" pitchFamily="34" charset="0"/>
            </a:rPr>
            <a:t>DELINEARE</a:t>
          </a:r>
          <a:endParaRPr lang="it-IT" sz="2100" b="1" kern="1200" dirty="0">
            <a:latin typeface="Calibri" pitchFamily="34" charset="0"/>
            <a:cs typeface="Calibri" pitchFamily="34" charset="0"/>
          </a:endParaRPr>
        </a:p>
      </dsp:txBody>
      <dsp:txXfrm>
        <a:off x="36025" y="1030767"/>
        <a:ext cx="2320208" cy="1125100"/>
      </dsp:txXfrm>
    </dsp:sp>
    <dsp:sp modelId="{DE9B4DA0-60A5-43C5-A67E-C583E5D4E5B2}">
      <dsp:nvSpPr>
        <dsp:cNvPr id="0" name=""/>
        <dsp:cNvSpPr/>
      </dsp:nvSpPr>
      <dsp:spPr>
        <a:xfrm>
          <a:off x="240043" y="2190871"/>
          <a:ext cx="239021" cy="8963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6331"/>
              </a:lnTo>
              <a:lnTo>
                <a:pt x="239021" y="896331"/>
              </a:lnTo>
            </a:path>
          </a:pathLst>
        </a:custGeom>
        <a:noFill/>
        <a:ln w="15875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357B98-72E4-4538-A22B-4D4B88EFF9B1}">
      <dsp:nvSpPr>
        <dsp:cNvPr id="0" name=""/>
        <dsp:cNvSpPr/>
      </dsp:nvSpPr>
      <dsp:spPr>
        <a:xfrm>
          <a:off x="479064" y="2489648"/>
          <a:ext cx="1912173" cy="11951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>
              <a:latin typeface="Calibri" pitchFamily="34" charset="0"/>
              <a:cs typeface="Calibri" pitchFamily="34" charset="0"/>
            </a:rPr>
            <a:t>Le diverse policy regionali in materia di turismo</a:t>
          </a:r>
          <a:endParaRPr lang="it-IT" sz="1500" kern="1200" dirty="0">
            <a:latin typeface="Calibri" pitchFamily="34" charset="0"/>
            <a:cs typeface="Calibri" pitchFamily="34" charset="0"/>
          </a:endParaRPr>
        </a:p>
      </dsp:txBody>
      <dsp:txXfrm>
        <a:off x="514068" y="2524652"/>
        <a:ext cx="1842165" cy="1125100"/>
      </dsp:txXfrm>
    </dsp:sp>
    <dsp:sp modelId="{8776D55B-DCA5-4FE0-8CE1-3FBE14326FD1}">
      <dsp:nvSpPr>
        <dsp:cNvPr id="0" name=""/>
        <dsp:cNvSpPr/>
      </dsp:nvSpPr>
      <dsp:spPr>
        <a:xfrm>
          <a:off x="2988792" y="995763"/>
          <a:ext cx="2390216" cy="11951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smtClean="0">
              <a:latin typeface="Calibri" pitchFamily="34" charset="0"/>
              <a:cs typeface="Calibri" pitchFamily="34" charset="0"/>
            </a:rPr>
            <a:t>AGGIORNARE</a:t>
          </a:r>
          <a:endParaRPr lang="it-IT" sz="2100" b="1" kern="1200" dirty="0">
            <a:latin typeface="Calibri" pitchFamily="34" charset="0"/>
            <a:cs typeface="Calibri" pitchFamily="34" charset="0"/>
          </a:endParaRPr>
        </a:p>
      </dsp:txBody>
      <dsp:txXfrm>
        <a:off x="3023796" y="1030767"/>
        <a:ext cx="2320208" cy="1125100"/>
      </dsp:txXfrm>
    </dsp:sp>
    <dsp:sp modelId="{39A0F39E-DBBA-4141-845F-751A876CF5F1}">
      <dsp:nvSpPr>
        <dsp:cNvPr id="0" name=""/>
        <dsp:cNvSpPr/>
      </dsp:nvSpPr>
      <dsp:spPr>
        <a:xfrm>
          <a:off x="3227814" y="2190871"/>
          <a:ext cx="239021" cy="8963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6331"/>
              </a:lnTo>
              <a:lnTo>
                <a:pt x="239021" y="896331"/>
              </a:lnTo>
            </a:path>
          </a:pathLst>
        </a:custGeom>
        <a:noFill/>
        <a:ln w="15875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982DC2-0690-4520-92E7-F74AFA4E9E13}">
      <dsp:nvSpPr>
        <dsp:cNvPr id="0" name=""/>
        <dsp:cNvSpPr/>
      </dsp:nvSpPr>
      <dsp:spPr>
        <a:xfrm>
          <a:off x="3466835" y="2489648"/>
          <a:ext cx="1912173" cy="11951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>
              <a:latin typeface="Calibri" pitchFamily="34" charset="0"/>
              <a:cs typeface="Calibri" pitchFamily="34" charset="0"/>
            </a:rPr>
            <a:t>E rivisitare alcune conclusioni del Libro Bianco di Federturismo</a:t>
          </a:r>
          <a:endParaRPr lang="it-IT" sz="1500" kern="1200" dirty="0">
            <a:latin typeface="Calibri" pitchFamily="34" charset="0"/>
            <a:cs typeface="Calibri" pitchFamily="34" charset="0"/>
          </a:endParaRPr>
        </a:p>
      </dsp:txBody>
      <dsp:txXfrm>
        <a:off x="3501839" y="2524652"/>
        <a:ext cx="1842165" cy="1125100"/>
      </dsp:txXfrm>
    </dsp:sp>
    <dsp:sp modelId="{73EFCDAD-4F1A-41C5-A671-05DEBE34CB60}">
      <dsp:nvSpPr>
        <dsp:cNvPr id="0" name=""/>
        <dsp:cNvSpPr/>
      </dsp:nvSpPr>
      <dsp:spPr>
        <a:xfrm>
          <a:off x="5976563" y="995763"/>
          <a:ext cx="2390216" cy="11951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smtClean="0">
              <a:latin typeface="Calibri" pitchFamily="34" charset="0"/>
              <a:cs typeface="Calibri" pitchFamily="34" charset="0"/>
            </a:rPr>
            <a:t>CONTESTUALIZZARE</a:t>
          </a:r>
          <a:endParaRPr lang="it-IT" sz="2100" b="1" kern="1200" dirty="0">
            <a:latin typeface="Calibri" pitchFamily="34" charset="0"/>
            <a:cs typeface="Calibri" pitchFamily="34" charset="0"/>
          </a:endParaRPr>
        </a:p>
      </dsp:txBody>
      <dsp:txXfrm>
        <a:off x="6011567" y="1030767"/>
        <a:ext cx="2320208" cy="1125100"/>
      </dsp:txXfrm>
    </dsp:sp>
    <dsp:sp modelId="{3149AB8F-CFD9-4A01-ACAD-551E6D59A8C3}">
      <dsp:nvSpPr>
        <dsp:cNvPr id="0" name=""/>
        <dsp:cNvSpPr/>
      </dsp:nvSpPr>
      <dsp:spPr>
        <a:xfrm>
          <a:off x="6215585" y="2190871"/>
          <a:ext cx="239021" cy="8963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6331"/>
              </a:lnTo>
              <a:lnTo>
                <a:pt x="239021" y="896331"/>
              </a:lnTo>
            </a:path>
          </a:pathLst>
        </a:custGeom>
        <a:noFill/>
        <a:ln w="15875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0D31D-4D0B-4329-A091-0628349804EB}">
      <dsp:nvSpPr>
        <dsp:cNvPr id="0" name=""/>
        <dsp:cNvSpPr/>
      </dsp:nvSpPr>
      <dsp:spPr>
        <a:xfrm>
          <a:off x="6454607" y="2489648"/>
          <a:ext cx="1912173" cy="11951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>
              <a:latin typeface="Calibri" pitchFamily="34" charset="0"/>
              <a:cs typeface="Calibri" pitchFamily="34" charset="0"/>
            </a:rPr>
            <a:t>La presenza del turismo nei vari Piani Operativi Regionali parte FESR 2014-2020</a:t>
          </a:r>
          <a:endParaRPr lang="it-IT" sz="1500" kern="1200" dirty="0">
            <a:latin typeface="Calibri" pitchFamily="34" charset="0"/>
            <a:cs typeface="Calibri" pitchFamily="34" charset="0"/>
          </a:endParaRPr>
        </a:p>
      </dsp:txBody>
      <dsp:txXfrm>
        <a:off x="6489611" y="2524652"/>
        <a:ext cx="1842165" cy="11251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B83011-9815-46C1-B4B1-5B19CFF4E353}">
      <dsp:nvSpPr>
        <dsp:cNvPr id="0" name=""/>
        <dsp:cNvSpPr/>
      </dsp:nvSpPr>
      <dsp:spPr>
        <a:xfrm>
          <a:off x="1026" y="0"/>
          <a:ext cx="2668215" cy="4834715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>
              <a:latin typeface="Calibri" pitchFamily="34" charset="0"/>
              <a:cs typeface="Calibri" pitchFamily="34" charset="0"/>
            </a:rPr>
            <a:t>NAZIONALE </a:t>
          </a:r>
          <a:endParaRPr lang="it-IT" sz="1400" kern="1200" dirty="0">
            <a:latin typeface="Calibri" pitchFamily="34" charset="0"/>
            <a:cs typeface="Calibri" pitchFamily="34" charset="0"/>
          </a:endParaRPr>
        </a:p>
      </dsp:txBody>
      <dsp:txXfrm>
        <a:off x="1026" y="0"/>
        <a:ext cx="2668215" cy="1450414"/>
      </dsp:txXfrm>
    </dsp:sp>
    <dsp:sp modelId="{E8D068B6-CE93-42A4-A0AF-75A2622D6F86}">
      <dsp:nvSpPr>
        <dsp:cNvPr id="0" name=""/>
        <dsp:cNvSpPr/>
      </dsp:nvSpPr>
      <dsp:spPr>
        <a:xfrm>
          <a:off x="267847" y="1450532"/>
          <a:ext cx="2134572" cy="70431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>
              <a:latin typeface="Calibri" pitchFamily="34" charset="0"/>
              <a:cs typeface="Calibri" pitchFamily="34" charset="0"/>
            </a:rPr>
            <a:t>Libro Bianco di Federturismo Confindustria</a:t>
          </a:r>
          <a:endParaRPr lang="it-IT" sz="1400" kern="1200" dirty="0">
            <a:latin typeface="Calibri" pitchFamily="34" charset="0"/>
            <a:cs typeface="Calibri" pitchFamily="34" charset="0"/>
          </a:endParaRPr>
        </a:p>
      </dsp:txBody>
      <dsp:txXfrm>
        <a:off x="288476" y="1471161"/>
        <a:ext cx="2093314" cy="663057"/>
      </dsp:txXfrm>
    </dsp:sp>
    <dsp:sp modelId="{A32EF4ED-01AF-43FB-9BEB-32036938E13B}">
      <dsp:nvSpPr>
        <dsp:cNvPr id="0" name=""/>
        <dsp:cNvSpPr/>
      </dsp:nvSpPr>
      <dsp:spPr>
        <a:xfrm>
          <a:off x="267847" y="2263203"/>
          <a:ext cx="2134572" cy="704315"/>
        </a:xfrm>
        <a:prstGeom prst="roundRect">
          <a:avLst>
            <a:gd name="adj" fmla="val 10000"/>
          </a:avLst>
        </a:prstGeom>
        <a:solidFill>
          <a:schemeClr val="accent5">
            <a:hueOff val="-506612"/>
            <a:satOff val="536"/>
            <a:lumOff val="-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>
              <a:latin typeface="Calibri" pitchFamily="34" charset="0"/>
              <a:cs typeface="Calibri" pitchFamily="34" charset="0"/>
            </a:rPr>
            <a:t>Sito web Osservatorio Nazionale sul Turismo (ONT)</a:t>
          </a:r>
          <a:endParaRPr lang="it-IT" sz="1400" kern="1200" dirty="0">
            <a:latin typeface="Calibri" pitchFamily="34" charset="0"/>
            <a:cs typeface="Calibri" pitchFamily="34" charset="0"/>
          </a:endParaRPr>
        </a:p>
      </dsp:txBody>
      <dsp:txXfrm>
        <a:off x="288476" y="2283832"/>
        <a:ext cx="2093314" cy="663057"/>
      </dsp:txXfrm>
    </dsp:sp>
    <dsp:sp modelId="{6513684F-3D7F-4B43-9AB6-DBB71F4F513C}">
      <dsp:nvSpPr>
        <dsp:cNvPr id="0" name=""/>
        <dsp:cNvSpPr/>
      </dsp:nvSpPr>
      <dsp:spPr>
        <a:xfrm>
          <a:off x="267847" y="3075874"/>
          <a:ext cx="2134572" cy="704315"/>
        </a:xfrm>
        <a:prstGeom prst="roundRect">
          <a:avLst>
            <a:gd name="adj" fmla="val 10000"/>
          </a:avLst>
        </a:prstGeom>
        <a:solidFill>
          <a:schemeClr val="accent5">
            <a:hueOff val="-1013224"/>
            <a:satOff val="1071"/>
            <a:lumOff val="-1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>
              <a:latin typeface="Calibri" pitchFamily="34" charset="0"/>
              <a:cs typeface="Calibri" pitchFamily="34" charset="0"/>
            </a:rPr>
            <a:t>Sito web Commissione Europea </a:t>
          </a:r>
          <a:endParaRPr lang="it-IT" sz="1400" kern="1200" dirty="0">
            <a:latin typeface="Calibri" pitchFamily="34" charset="0"/>
            <a:cs typeface="Calibri" pitchFamily="34" charset="0"/>
          </a:endParaRPr>
        </a:p>
      </dsp:txBody>
      <dsp:txXfrm>
        <a:off x="288476" y="3096503"/>
        <a:ext cx="2093314" cy="663057"/>
      </dsp:txXfrm>
    </dsp:sp>
    <dsp:sp modelId="{A8D12F29-93B5-414C-8426-5C1BFAD66973}">
      <dsp:nvSpPr>
        <dsp:cNvPr id="0" name=""/>
        <dsp:cNvSpPr/>
      </dsp:nvSpPr>
      <dsp:spPr>
        <a:xfrm>
          <a:off x="267847" y="3888546"/>
          <a:ext cx="2134572" cy="704315"/>
        </a:xfrm>
        <a:prstGeom prst="roundRect">
          <a:avLst>
            <a:gd name="adj" fmla="val 10000"/>
          </a:avLst>
        </a:prstGeom>
        <a:solidFill>
          <a:schemeClr val="accent5">
            <a:hueOff val="-1519836"/>
            <a:satOff val="1607"/>
            <a:lumOff val="-2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>
              <a:latin typeface="Calibri" pitchFamily="34" charset="0"/>
              <a:cs typeface="Calibri" pitchFamily="34" charset="0"/>
            </a:rPr>
            <a:t>Sito web Ministero dei Beni e delle Attività Culturali e del Turismo (</a:t>
          </a:r>
          <a:r>
            <a:rPr lang="it-IT" sz="1400" kern="1200" dirty="0" err="1" smtClean="0">
              <a:latin typeface="Calibri" pitchFamily="34" charset="0"/>
              <a:cs typeface="Calibri" pitchFamily="34" charset="0"/>
            </a:rPr>
            <a:t>MiBACT</a:t>
          </a:r>
          <a:r>
            <a:rPr lang="it-IT" sz="1400" kern="1200" dirty="0" smtClean="0">
              <a:latin typeface="Calibri" pitchFamily="34" charset="0"/>
              <a:cs typeface="Calibri" pitchFamily="34" charset="0"/>
            </a:rPr>
            <a:t>)</a:t>
          </a:r>
          <a:endParaRPr lang="it-IT" sz="1400" kern="1200" dirty="0">
            <a:latin typeface="Calibri" pitchFamily="34" charset="0"/>
            <a:cs typeface="Calibri" pitchFamily="34" charset="0"/>
          </a:endParaRPr>
        </a:p>
      </dsp:txBody>
      <dsp:txXfrm>
        <a:off x="288476" y="3909175"/>
        <a:ext cx="2093314" cy="663057"/>
      </dsp:txXfrm>
    </dsp:sp>
    <dsp:sp modelId="{50162815-69B0-4385-A970-B4A6A0142ECB}">
      <dsp:nvSpPr>
        <dsp:cNvPr id="0" name=""/>
        <dsp:cNvSpPr/>
      </dsp:nvSpPr>
      <dsp:spPr>
        <a:xfrm>
          <a:off x="2869358" y="0"/>
          <a:ext cx="2668215" cy="4834715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>
              <a:latin typeface="Calibri" pitchFamily="34" charset="0"/>
              <a:cs typeface="Calibri" pitchFamily="34" charset="0"/>
            </a:rPr>
            <a:t>GOVERNANCE, LEGISLAZIONE e POLICY REGIONALI</a:t>
          </a:r>
          <a:endParaRPr lang="it-IT" sz="1400" kern="1200" dirty="0">
            <a:latin typeface="Calibri" pitchFamily="34" charset="0"/>
            <a:cs typeface="Calibri" pitchFamily="34" charset="0"/>
          </a:endParaRPr>
        </a:p>
      </dsp:txBody>
      <dsp:txXfrm>
        <a:off x="2869358" y="0"/>
        <a:ext cx="2668215" cy="1450414"/>
      </dsp:txXfrm>
    </dsp:sp>
    <dsp:sp modelId="{6FEB5CCB-C329-49BD-BB97-F56204FFFF91}">
      <dsp:nvSpPr>
        <dsp:cNvPr id="0" name=""/>
        <dsp:cNvSpPr/>
      </dsp:nvSpPr>
      <dsp:spPr>
        <a:xfrm>
          <a:off x="3136179" y="1451830"/>
          <a:ext cx="2134572" cy="1457732"/>
        </a:xfrm>
        <a:prstGeom prst="roundRect">
          <a:avLst>
            <a:gd name="adj" fmla="val 10000"/>
          </a:avLst>
        </a:prstGeom>
        <a:solidFill>
          <a:schemeClr val="accent5">
            <a:hueOff val="-2026448"/>
            <a:satOff val="2142"/>
            <a:lumOff val="-39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>
              <a:latin typeface="Calibri" pitchFamily="34" charset="0"/>
              <a:cs typeface="Calibri" pitchFamily="34" charset="0"/>
            </a:rPr>
            <a:t>Portali delle singole Regioni </a:t>
          </a:r>
          <a:endParaRPr lang="it-IT" sz="1400" kern="1200" dirty="0">
            <a:latin typeface="Calibri" pitchFamily="34" charset="0"/>
            <a:cs typeface="Calibri" pitchFamily="34" charset="0"/>
          </a:endParaRPr>
        </a:p>
      </dsp:txBody>
      <dsp:txXfrm>
        <a:off x="3178875" y="1494526"/>
        <a:ext cx="2049180" cy="1372340"/>
      </dsp:txXfrm>
    </dsp:sp>
    <dsp:sp modelId="{AD96C3E7-07A9-49B5-8454-575D5E7F2064}">
      <dsp:nvSpPr>
        <dsp:cNvPr id="0" name=""/>
        <dsp:cNvSpPr/>
      </dsp:nvSpPr>
      <dsp:spPr>
        <a:xfrm>
          <a:off x="3136179" y="3133830"/>
          <a:ext cx="2134572" cy="1457732"/>
        </a:xfrm>
        <a:prstGeom prst="roundRect">
          <a:avLst>
            <a:gd name="adj" fmla="val 10000"/>
          </a:avLst>
        </a:prstGeom>
        <a:solidFill>
          <a:schemeClr val="accent5">
            <a:hueOff val="-2533060"/>
            <a:satOff val="2678"/>
            <a:lumOff val="-49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>
              <a:latin typeface="Calibri" pitchFamily="34" charset="0"/>
              <a:cs typeface="Calibri" pitchFamily="34" charset="0"/>
            </a:rPr>
            <a:t>Sezioni UE dei portali delle singole Regioni (o portali dedicati) sui fondi SIE</a:t>
          </a:r>
          <a:endParaRPr lang="it-IT" sz="1400" kern="1200" dirty="0">
            <a:latin typeface="Calibri" pitchFamily="34" charset="0"/>
            <a:cs typeface="Calibri" pitchFamily="34" charset="0"/>
          </a:endParaRPr>
        </a:p>
      </dsp:txBody>
      <dsp:txXfrm>
        <a:off x="3178875" y="3176526"/>
        <a:ext cx="2049180" cy="1372340"/>
      </dsp:txXfrm>
    </dsp:sp>
    <dsp:sp modelId="{1A63F316-114E-4693-A10D-4D821953E006}">
      <dsp:nvSpPr>
        <dsp:cNvPr id="0" name=""/>
        <dsp:cNvSpPr/>
      </dsp:nvSpPr>
      <dsp:spPr>
        <a:xfrm>
          <a:off x="5737690" y="0"/>
          <a:ext cx="2668215" cy="4834715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>
              <a:latin typeface="Calibri" pitchFamily="34" charset="0"/>
              <a:cs typeface="Calibri" pitchFamily="34" charset="0"/>
            </a:rPr>
            <a:t>RAPPRESENTANTI INDUSTRIA TURISTICA</a:t>
          </a:r>
          <a:endParaRPr lang="it-IT" sz="1400" kern="1200" dirty="0">
            <a:latin typeface="Calibri" pitchFamily="34" charset="0"/>
            <a:cs typeface="Calibri" pitchFamily="34" charset="0"/>
          </a:endParaRPr>
        </a:p>
      </dsp:txBody>
      <dsp:txXfrm>
        <a:off x="5737690" y="0"/>
        <a:ext cx="2668215" cy="1450414"/>
      </dsp:txXfrm>
    </dsp:sp>
    <dsp:sp modelId="{93A2E051-1A54-480F-BB13-2F6CEC55B35F}">
      <dsp:nvSpPr>
        <dsp:cNvPr id="0" name=""/>
        <dsp:cNvSpPr/>
      </dsp:nvSpPr>
      <dsp:spPr>
        <a:xfrm>
          <a:off x="6004511" y="1450414"/>
          <a:ext cx="2134572" cy="3142564"/>
        </a:xfrm>
        <a:prstGeom prst="roundRect">
          <a:avLst>
            <a:gd name="adj" fmla="val 10000"/>
          </a:avLst>
        </a:prstGeom>
        <a:solidFill>
          <a:schemeClr val="accent5">
            <a:hueOff val="-3039673"/>
            <a:satOff val="3213"/>
            <a:lumOff val="-58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>
              <a:latin typeface="Calibri" pitchFamily="34" charset="0"/>
              <a:cs typeface="Calibri" pitchFamily="34" charset="0"/>
            </a:rPr>
            <a:t>Brevi interviste ragionate ai responsabili della merceologia del turismo nelle territoriali aderenti a Federturismo Confindustria</a:t>
          </a:r>
          <a:endParaRPr lang="it-IT" sz="1400" kern="1200" dirty="0">
            <a:latin typeface="Calibri" pitchFamily="34" charset="0"/>
            <a:cs typeface="Calibri" pitchFamily="34" charset="0"/>
          </a:endParaRPr>
        </a:p>
      </dsp:txBody>
      <dsp:txXfrm>
        <a:off x="6067030" y="1512933"/>
        <a:ext cx="2009534" cy="30175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FE7038-25A3-4938-A83B-84E878884C12}">
      <dsp:nvSpPr>
        <dsp:cNvPr id="0" name=""/>
        <dsp:cNvSpPr/>
      </dsp:nvSpPr>
      <dsp:spPr>
        <a:xfrm>
          <a:off x="33" y="93522"/>
          <a:ext cx="3196585" cy="127863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latin typeface="Calibri" pitchFamily="34" charset="0"/>
              <a:cs typeface="Calibri" pitchFamily="34" charset="0"/>
            </a:rPr>
            <a:t>DATO QUANTITATIVO </a:t>
          </a:r>
          <a:endParaRPr lang="it-IT" sz="1800" b="1" kern="1200" dirty="0">
            <a:latin typeface="Calibri" pitchFamily="34" charset="0"/>
            <a:cs typeface="Calibri" pitchFamily="34" charset="0"/>
          </a:endParaRPr>
        </a:p>
      </dsp:txBody>
      <dsp:txXfrm>
        <a:off x="33" y="93522"/>
        <a:ext cx="3196585" cy="1278634"/>
      </dsp:txXfrm>
    </dsp:sp>
    <dsp:sp modelId="{AFB3F779-1EC9-461D-935A-61890DC6F23C}">
      <dsp:nvSpPr>
        <dsp:cNvPr id="0" name=""/>
        <dsp:cNvSpPr/>
      </dsp:nvSpPr>
      <dsp:spPr>
        <a:xfrm>
          <a:off x="33" y="1372157"/>
          <a:ext cx="3196585" cy="2854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>
              <a:latin typeface="Calibri" pitchFamily="34" charset="0"/>
              <a:cs typeface="Calibri" pitchFamily="34" charset="0"/>
            </a:rPr>
            <a:t>Sintesi della Governance Turistica regionale (passato, presente e futuro) + confronto con le conclusioni del Libro Bianco</a:t>
          </a:r>
          <a:endParaRPr lang="it-IT" sz="1800" kern="1200" dirty="0">
            <a:latin typeface="Calibri" pitchFamily="34" charset="0"/>
            <a:cs typeface="Calibri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>
              <a:latin typeface="Calibri" pitchFamily="34" charset="0"/>
              <a:cs typeface="Calibri" pitchFamily="34" charset="0"/>
            </a:rPr>
            <a:t>Fotografia del portfolio prodotti turistici </a:t>
          </a:r>
          <a:endParaRPr lang="it-IT" sz="1800" kern="1200" dirty="0">
            <a:latin typeface="Calibri" pitchFamily="34" charset="0"/>
            <a:cs typeface="Calibri" pitchFamily="34" charset="0"/>
          </a:endParaRPr>
        </a:p>
      </dsp:txBody>
      <dsp:txXfrm>
        <a:off x="33" y="1372157"/>
        <a:ext cx="3196585" cy="2854800"/>
      </dsp:txXfrm>
    </dsp:sp>
    <dsp:sp modelId="{CD4AA2DB-1FA5-44C2-A8FA-5B73F4BB5CBA}">
      <dsp:nvSpPr>
        <dsp:cNvPr id="0" name=""/>
        <dsp:cNvSpPr/>
      </dsp:nvSpPr>
      <dsp:spPr>
        <a:xfrm>
          <a:off x="3644140" y="93522"/>
          <a:ext cx="3196585" cy="127863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latin typeface="Calibri" pitchFamily="34" charset="0"/>
              <a:cs typeface="Calibri" pitchFamily="34" charset="0"/>
            </a:rPr>
            <a:t>DATO QUALITATIVO (questionario)</a:t>
          </a:r>
          <a:endParaRPr lang="it-IT" sz="1800" b="1" kern="1200" dirty="0">
            <a:latin typeface="Calibri" pitchFamily="34" charset="0"/>
            <a:cs typeface="Calibri" pitchFamily="34" charset="0"/>
          </a:endParaRPr>
        </a:p>
      </dsp:txBody>
      <dsp:txXfrm>
        <a:off x="3644140" y="93522"/>
        <a:ext cx="3196585" cy="1278634"/>
      </dsp:txXfrm>
    </dsp:sp>
    <dsp:sp modelId="{42C24AE3-342B-4200-B277-5E2832CCD0B6}">
      <dsp:nvSpPr>
        <dsp:cNvPr id="0" name=""/>
        <dsp:cNvSpPr/>
      </dsp:nvSpPr>
      <dsp:spPr>
        <a:xfrm>
          <a:off x="3644140" y="1372157"/>
          <a:ext cx="3196585" cy="2854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>
              <a:latin typeface="Calibri" pitchFamily="34" charset="0"/>
              <a:cs typeface="Calibri" pitchFamily="34" charset="0"/>
            </a:rPr>
            <a:t>Implementazione da parte degli enti preposti</a:t>
          </a:r>
          <a:endParaRPr lang="it-IT" sz="1800" kern="1200" dirty="0">
            <a:latin typeface="Calibri" pitchFamily="34" charset="0"/>
            <a:cs typeface="Calibri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>
              <a:latin typeface="Calibri" pitchFamily="34" charset="0"/>
              <a:cs typeface="Calibri" pitchFamily="34" charset="0"/>
            </a:rPr>
            <a:t>Sentiment degli imprenditori del sistema turistico </a:t>
          </a:r>
          <a:endParaRPr lang="it-IT" sz="1800" kern="1200" dirty="0">
            <a:latin typeface="Calibri" pitchFamily="34" charset="0"/>
            <a:cs typeface="Calibri" pitchFamily="34" charset="0"/>
          </a:endParaRPr>
        </a:p>
      </dsp:txBody>
      <dsp:txXfrm>
        <a:off x="3644140" y="1372157"/>
        <a:ext cx="3196585" cy="28548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CD627D-26B4-4AEE-A023-EEBFBCF02353}">
      <dsp:nvSpPr>
        <dsp:cNvPr id="0" name=""/>
        <dsp:cNvSpPr/>
      </dsp:nvSpPr>
      <dsp:spPr>
        <a:xfrm>
          <a:off x="0" y="657073"/>
          <a:ext cx="2700299" cy="16201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>
              <a:latin typeface="Calibri" pitchFamily="34" charset="0"/>
              <a:cs typeface="Calibri" pitchFamily="34" charset="0"/>
            </a:rPr>
            <a:t>Disomogeneità: debolezza o opportunità?</a:t>
          </a:r>
          <a:endParaRPr lang="it-IT" sz="2500" kern="1200" dirty="0">
            <a:latin typeface="Calibri" pitchFamily="34" charset="0"/>
            <a:cs typeface="Calibri" pitchFamily="34" charset="0"/>
          </a:endParaRPr>
        </a:p>
      </dsp:txBody>
      <dsp:txXfrm>
        <a:off x="0" y="657073"/>
        <a:ext cx="2700299" cy="1620179"/>
      </dsp:txXfrm>
    </dsp:sp>
    <dsp:sp modelId="{DABD4D4A-8DE2-4197-B00D-479CBBF7AE28}">
      <dsp:nvSpPr>
        <dsp:cNvPr id="0" name=""/>
        <dsp:cNvSpPr/>
      </dsp:nvSpPr>
      <dsp:spPr>
        <a:xfrm>
          <a:off x="2970329" y="657073"/>
          <a:ext cx="2700299" cy="16201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>
              <a:latin typeface="Calibri" pitchFamily="34" charset="0"/>
              <a:cs typeface="Calibri" pitchFamily="34" charset="0"/>
            </a:rPr>
            <a:t>In bilico tra vecchi scenari e la destinazione che avanza</a:t>
          </a:r>
          <a:endParaRPr lang="it-IT" sz="2500" kern="1200" dirty="0">
            <a:latin typeface="Calibri" pitchFamily="34" charset="0"/>
            <a:cs typeface="Calibri" pitchFamily="34" charset="0"/>
          </a:endParaRPr>
        </a:p>
      </dsp:txBody>
      <dsp:txXfrm>
        <a:off x="2970329" y="657073"/>
        <a:ext cx="2700299" cy="1620179"/>
      </dsp:txXfrm>
    </dsp:sp>
    <dsp:sp modelId="{BB6C3800-F7C8-4F24-9562-B8D7798F493E}">
      <dsp:nvSpPr>
        <dsp:cNvPr id="0" name=""/>
        <dsp:cNvSpPr/>
      </dsp:nvSpPr>
      <dsp:spPr>
        <a:xfrm>
          <a:off x="5940659" y="657073"/>
          <a:ext cx="2700299" cy="16201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>
              <a:latin typeface="Calibri" pitchFamily="34" charset="0"/>
              <a:cs typeface="Calibri" pitchFamily="34" charset="0"/>
            </a:rPr>
            <a:t>Passaparola digitale VS economia reale </a:t>
          </a:r>
          <a:endParaRPr lang="it-IT" sz="2500" kern="1200" dirty="0">
            <a:latin typeface="Calibri" pitchFamily="34" charset="0"/>
            <a:cs typeface="Calibri" pitchFamily="34" charset="0"/>
          </a:endParaRPr>
        </a:p>
      </dsp:txBody>
      <dsp:txXfrm>
        <a:off x="5940659" y="657073"/>
        <a:ext cx="2700299" cy="1620179"/>
      </dsp:txXfrm>
    </dsp:sp>
    <dsp:sp modelId="{EA7D0DF1-7C86-4E32-B7DD-60A0103DA183}">
      <dsp:nvSpPr>
        <dsp:cNvPr id="0" name=""/>
        <dsp:cNvSpPr/>
      </dsp:nvSpPr>
      <dsp:spPr>
        <a:xfrm>
          <a:off x="1485164" y="2547282"/>
          <a:ext cx="2700299" cy="16201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>
              <a:latin typeface="Calibri" pitchFamily="34" charset="0"/>
              <a:cs typeface="Calibri" pitchFamily="34" charset="0"/>
            </a:rPr>
            <a:t>Fondi Strutturali: quali opportunità di miglioramento</a:t>
          </a:r>
          <a:endParaRPr lang="it-IT" sz="2500" kern="1200" dirty="0">
            <a:latin typeface="Calibri" pitchFamily="34" charset="0"/>
            <a:cs typeface="Calibri" pitchFamily="34" charset="0"/>
          </a:endParaRPr>
        </a:p>
      </dsp:txBody>
      <dsp:txXfrm>
        <a:off x="1485164" y="2547282"/>
        <a:ext cx="2700299" cy="1620179"/>
      </dsp:txXfrm>
    </dsp:sp>
    <dsp:sp modelId="{7CBB5AF0-342F-4AF1-A6F9-5C1335F1F9CF}">
      <dsp:nvSpPr>
        <dsp:cNvPr id="0" name=""/>
        <dsp:cNvSpPr/>
      </dsp:nvSpPr>
      <dsp:spPr>
        <a:xfrm>
          <a:off x="4455494" y="2547282"/>
          <a:ext cx="2700299" cy="16201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>
              <a:latin typeface="Calibri" pitchFamily="34" charset="0"/>
              <a:cs typeface="Calibri" pitchFamily="34" charset="0"/>
            </a:rPr>
            <a:t>L’utilità di monitorare: non osservatori ma finestre sul settore</a:t>
          </a:r>
          <a:endParaRPr lang="it-IT" sz="2500" kern="1200" dirty="0">
            <a:latin typeface="Calibri" pitchFamily="34" charset="0"/>
            <a:cs typeface="Calibri" pitchFamily="34" charset="0"/>
          </a:endParaRPr>
        </a:p>
      </dsp:txBody>
      <dsp:txXfrm>
        <a:off x="4455494" y="2547282"/>
        <a:ext cx="2700299" cy="16201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1E28B-EFDC-4843-ADF2-AB58CFA80CFF}" type="datetimeFigureOut">
              <a:rPr lang="it-IT" smtClean="0"/>
              <a:t>30/11/2015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91A066-4624-41B2-8F8B-83EBD8BB94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624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B638F-F7FA-495E-A656-380E4BD44D77}" type="datetimeFigureOut">
              <a:rPr lang="it-IT" smtClean="0"/>
              <a:t>30/11/2015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B0497-BE38-4077-8CB4-70DCF0BE33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2309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B0497-BE38-4077-8CB4-70DCF0BE33C2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3886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47650" y="228600"/>
            <a:ext cx="9420606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29304" y="5353963"/>
            <a:ext cx="9450324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600200"/>
            <a:ext cx="84201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556001"/>
            <a:ext cx="69342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47650" y="228600"/>
            <a:ext cx="9420606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29304" y="714192"/>
            <a:ext cx="9450324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1447801"/>
            <a:ext cx="2228850" cy="4487334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447801"/>
            <a:ext cx="652145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47650" y="228600"/>
            <a:ext cx="9420606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551392" y="4203592"/>
            <a:ext cx="3116132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837596" y="4075290"/>
            <a:ext cx="6006558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064458" y="4087563"/>
            <a:ext cx="5923645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6076947" y="4074175"/>
            <a:ext cx="3583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29304" y="4058556"/>
            <a:ext cx="9450324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535" y="2463561"/>
            <a:ext cx="84201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1315" y="1437449"/>
            <a:ext cx="6952546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733043" y="2679192"/>
            <a:ext cx="4140708" cy="34472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032248" y="2679192"/>
            <a:ext cx="4140708" cy="34472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3044" y="2678115"/>
            <a:ext cx="4140708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3780" y="3429001"/>
            <a:ext cx="4138393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5550" y="2678113"/>
            <a:ext cx="4140708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3429001"/>
            <a:ext cx="4140708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47650" y="228600"/>
            <a:ext cx="9420606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29304" y="714192"/>
            <a:ext cx="9450324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47650" y="228600"/>
            <a:ext cx="9420606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3581401"/>
            <a:ext cx="36322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29304" y="714192"/>
            <a:ext cx="9450324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90600" y="2286000"/>
            <a:ext cx="36322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9628" y="1828800"/>
            <a:ext cx="422941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47650" y="228600"/>
            <a:ext cx="9420606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29304" y="5353963"/>
            <a:ext cx="9450324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0336" y="338668"/>
            <a:ext cx="4130366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74028" y="2785534"/>
            <a:ext cx="4136672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08050" y="1371600"/>
            <a:ext cx="386334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47650" y="228600"/>
            <a:ext cx="9420606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29304" y="1679430"/>
            <a:ext cx="9450324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338328"/>
            <a:ext cx="89154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3978" y="6250166"/>
            <a:ext cx="4102248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9775" y="6250166"/>
            <a:ext cx="4102248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23678" y="6250164"/>
            <a:ext cx="1258646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41" y="2675467"/>
            <a:ext cx="8025694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useimpresa.com/wp-content/uploads/2013/02/logo_federturism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560" y="5661248"/>
            <a:ext cx="1559534" cy="936104"/>
          </a:xfrm>
          <a:prstGeom prst="rect">
            <a:avLst/>
          </a:prstGeom>
          <a:noFill/>
          <a:ln w="762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856222" y="3301340"/>
            <a:ext cx="676075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Rapporto sulla </a:t>
            </a:r>
            <a:r>
              <a:rPr lang="it-IT" sz="3600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PROGRAMMAZIONE </a:t>
            </a:r>
            <a:r>
              <a:rPr lang="it-IT" sz="3600" b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REGIONALE TURISTICA</a:t>
            </a:r>
            <a:r>
              <a:rPr lang="it-IT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it-IT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it-I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it-IT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3"/>
          <p:cNvSpPr/>
          <p:nvPr/>
        </p:nvSpPr>
        <p:spPr>
          <a:xfrm>
            <a:off x="856222" y="2420888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2015</a:t>
            </a:r>
            <a:endParaRPr lang="it-IT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28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2"/>
          <p:cNvSpPr>
            <a:spLocks noGrp="1"/>
          </p:cNvSpPr>
          <p:nvPr>
            <p:ph type="title"/>
          </p:nvPr>
        </p:nvSpPr>
        <p:spPr>
          <a:xfrm>
            <a:off x="495300" y="338328"/>
            <a:ext cx="8915400" cy="1252728"/>
          </a:xfrm>
        </p:spPr>
        <p:txBody>
          <a:bodyPr/>
          <a:lstStyle/>
          <a:p>
            <a:r>
              <a:rPr lang="it-IT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FRIULI-VENEZIA GIULIA</a:t>
            </a:r>
            <a:endParaRPr lang="it-IT" dirty="0">
              <a:solidFill>
                <a:schemeClr val="bg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584" y="2708920"/>
            <a:ext cx="4608512" cy="2956468"/>
          </a:xfrm>
          <a:prstGeom prst="rect">
            <a:avLst/>
          </a:prstGeom>
          <a:noFill/>
          <a:ln w="76200">
            <a:solidFill>
              <a:schemeClr val="tx2">
                <a:lumMod val="20000"/>
                <a:lumOff val="8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 descr="Friuli Venezia Giulia – Stemm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208" y="3459907"/>
            <a:ext cx="1584176" cy="1691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7416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04528" y="181089"/>
            <a:ext cx="29539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Governance Turistica: Passato </a:t>
            </a:r>
            <a:endParaRPr lang="it-IT" sz="3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371424" y="1151166"/>
            <a:ext cx="64087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it-IT" sz="1100" b="1" dirty="0">
                <a:solidFill>
                  <a:schemeClr val="bg2">
                    <a:lumMod val="90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Modello di governance centralizzato, con competenze operative attribuite a Turismo FVG quale DMO regionale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4953001" y="181089"/>
            <a:ext cx="35283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Governance Turistica: Presente </a:t>
            </a:r>
            <a:endParaRPr lang="it-IT" sz="3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60512" y="1400090"/>
            <a:ext cx="2810912" cy="3913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it-IT" sz="1200" b="1" dirty="0" smtClean="0">
                <a:latin typeface="Calibri" pitchFamily="34" charset="0"/>
                <a:ea typeface="Calibri"/>
                <a:cs typeface="Calibri" pitchFamily="34" charset="0"/>
              </a:rPr>
              <a:t>Conclusioni Libro Bianco: debolezze </a:t>
            </a:r>
            <a:endParaRPr lang="it-IT" sz="12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"/>
            </a:pPr>
            <a:r>
              <a:rPr lang="it-IT" sz="1200" dirty="0" smtClean="0">
                <a:latin typeface="Calibri" pitchFamily="34" charset="0"/>
                <a:ea typeface="Calibri"/>
                <a:cs typeface="Calibri" pitchFamily="34" charset="0"/>
              </a:rPr>
              <a:t>Organizzazione </a:t>
            </a:r>
            <a:r>
              <a:rPr lang="it-IT" sz="1200" dirty="0">
                <a:latin typeface="Calibri" pitchFamily="34" charset="0"/>
                <a:ea typeface="Calibri"/>
                <a:cs typeface="Calibri" pitchFamily="34" charset="0"/>
              </a:rPr>
              <a:t>turistica centralizzata (DMO regionale) che, in teoria, consente una maggior efficienza progettuale;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"/>
            </a:pPr>
            <a:r>
              <a:rPr lang="it-IT" sz="1200" dirty="0" smtClean="0">
                <a:latin typeface="Calibri" pitchFamily="34" charset="0"/>
                <a:ea typeface="Calibri"/>
                <a:cs typeface="Calibri" pitchFamily="34" charset="0"/>
              </a:rPr>
              <a:t>Buona </a:t>
            </a:r>
            <a:r>
              <a:rPr lang="it-IT" sz="1200" dirty="0">
                <a:latin typeface="Calibri" pitchFamily="34" charset="0"/>
                <a:ea typeface="Calibri"/>
                <a:cs typeface="Calibri" pitchFamily="34" charset="0"/>
              </a:rPr>
              <a:t>collaborazione tra istituzioni e consorzi turistici;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"/>
            </a:pPr>
            <a:r>
              <a:rPr lang="it-IT" sz="1200" dirty="0" smtClean="0">
                <a:latin typeface="Calibri" pitchFamily="34" charset="0"/>
                <a:ea typeface="Calibri"/>
                <a:cs typeface="Calibri" pitchFamily="34" charset="0"/>
              </a:rPr>
              <a:t>Necessità </a:t>
            </a:r>
            <a:r>
              <a:rPr lang="it-IT" sz="1200" dirty="0">
                <a:latin typeface="Calibri" pitchFamily="34" charset="0"/>
                <a:ea typeface="Calibri"/>
                <a:cs typeface="Calibri" pitchFamily="34" charset="0"/>
              </a:rPr>
              <a:t>di formare gli operatori affinché sviluppino una maggiore attitudine commerciale;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"/>
            </a:pPr>
            <a:r>
              <a:rPr lang="it-IT" sz="1200" dirty="0" smtClean="0">
                <a:latin typeface="Calibri" pitchFamily="34" charset="0"/>
                <a:ea typeface="Calibri"/>
                <a:cs typeface="Calibri" pitchFamily="34" charset="0"/>
              </a:rPr>
              <a:t>Mancanza </a:t>
            </a:r>
            <a:r>
              <a:rPr lang="it-IT" sz="1200" dirty="0">
                <a:latin typeface="Calibri" pitchFamily="34" charset="0"/>
                <a:ea typeface="Calibri"/>
                <a:cs typeface="Calibri" pitchFamily="34" charset="0"/>
              </a:rPr>
              <a:t>di un prodotto-destinazione definito;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"/>
            </a:pPr>
            <a:r>
              <a:rPr lang="it-IT" sz="1200" dirty="0" smtClean="0">
                <a:latin typeface="Calibri" pitchFamily="34" charset="0"/>
                <a:ea typeface="Calibri"/>
                <a:cs typeface="Calibri" pitchFamily="34" charset="0"/>
              </a:rPr>
              <a:t>Perdita </a:t>
            </a:r>
            <a:r>
              <a:rPr lang="it-IT" sz="1200" dirty="0">
                <a:latin typeface="Calibri" pitchFamily="34" charset="0"/>
                <a:ea typeface="Calibri"/>
                <a:cs typeface="Calibri" pitchFamily="34" charset="0"/>
              </a:rPr>
              <a:t>di autorevolezza dell’Agenzia Turismo Friuli Venezia Giulia nei confronti dei territorio (a giudizio degli operatori);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"/>
            </a:pPr>
            <a:r>
              <a:rPr lang="it-IT" sz="1200" dirty="0" smtClean="0">
                <a:latin typeface="Calibri" pitchFamily="34" charset="0"/>
                <a:ea typeface="Calibri"/>
                <a:cs typeface="Calibri" pitchFamily="34" charset="0"/>
              </a:rPr>
              <a:t>Incrementare </a:t>
            </a:r>
            <a:r>
              <a:rPr lang="it-IT" sz="1200" dirty="0">
                <a:latin typeface="Calibri" pitchFamily="34" charset="0"/>
                <a:ea typeface="Calibri"/>
                <a:cs typeface="Calibri" pitchFamily="34" charset="0"/>
              </a:rPr>
              <a:t>la collaborazione tra soggetti pubblici e privati, condividendo le strategie di sviluppo.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342410"/>
              </p:ext>
            </p:extLst>
          </p:nvPr>
        </p:nvGraphicFramePr>
        <p:xfrm>
          <a:off x="3658435" y="1431509"/>
          <a:ext cx="5831069" cy="5093835"/>
        </p:xfrm>
        <a:graphic>
          <a:graphicData uri="http://schemas.openxmlformats.org/drawingml/2006/table">
            <a:tbl>
              <a:tblPr firstRow="1" firstCol="1" bandRow="1"/>
              <a:tblGrid>
                <a:gridCol w="1150549"/>
                <a:gridCol w="4680520"/>
              </a:tblGrid>
              <a:tr h="2846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ORGANIZZAZIONE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203" marR="37203" marT="0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FUNZIONE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203" marR="3720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552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u="sng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Regione Friuli-Venezia Giulia 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 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203" marR="37203" marT="0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Si occupa della disciplina organica del turismo, definizione della strategia del sistema turistico, erogazione di misure per gli operatori del settore turistico, iniziative rivolte a enti pubblici e privati per la promozione e valorizzazione del territorio, incentivi per il turismo.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203" marR="3720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4130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u="sng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Turismo FVG</a:t>
                      </a:r>
                      <a:endParaRPr lang="it-IT" sz="11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203" marR="37203" marT="0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Ente funzionale della Regione preposto alla programmazione, alla progettazione e all’indirizzo dello sviluppo del sistema turistico. Promozione dell’immagine complessiva della regione; coordinamento dei diversi attori del sistema turistico; definizione e sviluppo del sistema di accoglienza turistica; sviluppo delle azioni di promozione e incentivazione di strumenti di integrazione pubblico - privato; programmazione, progettazione e indirizzo dello sviluppo del sistema turistico regionale; definizione di strategie volte all’incremento dei flussi turistici, alla destagionalizzazione e all’ampliamento dell’offerta.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203" marR="3720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8831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u="sng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Consorzi Turistici</a:t>
                      </a:r>
                      <a:endParaRPr lang="it-IT" sz="11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203" marR="37203" marT="0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Sono presenti 8 consorzi turistici: </a:t>
                      </a:r>
                      <a:r>
                        <a:rPr lang="it-IT" sz="1100" dirty="0" err="1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Promotrieste</a:t>
                      </a: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, Consorzio di promozione turistica del Tarvisiano, di Sella Nevea e del Passo di Pramollo, Consorzio Carnia Welcome, Lignano Holiday, Consorzio Grado Turismo, Consorzio </a:t>
                      </a:r>
                      <a:r>
                        <a:rPr lang="it-IT" sz="1100" dirty="0" err="1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FriulAlberghi</a:t>
                      </a: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, Consorzio turistico Gorizia e Isontino, Consorzio Pordenone Turismo-Provincia Ospitale (Consorzio del Piancavallo non esiste più).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203" marR="3720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065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u="sng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Province</a:t>
                      </a:r>
                      <a:endParaRPr lang="it-IT" sz="11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203" marR="37203" marT="0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Programmazione, promozione, realizzazione, finanziamento o raccordo di iniziative di valorizzazione ambientale, culturale, paesaggistica finalizzate alla crescita produttiva ed allo sviluppo qualitativo e quantitativo del settore turistico nel suo territorio.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203" marR="3720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160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u="sng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Enti di Gestione</a:t>
                      </a:r>
                      <a:endParaRPr lang="it-IT" sz="11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203" marR="37203" marT="0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err="1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Lisagest</a:t>
                      </a: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e </a:t>
                      </a:r>
                      <a:r>
                        <a:rPr lang="it-IT" sz="1100" dirty="0" err="1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Git</a:t>
                      </a: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che si occupano della gestione degli stabilimenti balneari rispettivamente a Lignano Sabbiadoro e a Grado.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La </a:t>
                      </a:r>
                      <a:r>
                        <a:rPr lang="it-IT" sz="1100" dirty="0" err="1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Promotur</a:t>
                      </a: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, che si occupa dello sviluppo della montagna, compresa la gestione degli impianti sciistici, si fonderà nel 2017 con Turismo FVG.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203" marR="3720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649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u="sng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Altri Operatori</a:t>
                      </a:r>
                      <a:endParaRPr lang="it-IT" sz="11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203" marR="37203" marT="0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G.A.L., uffici I.A.T, pro-loco, enti parco, comuni, comunità montane, reti d’impresa.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203" marR="3720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40078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33883" y="355747"/>
            <a:ext cx="88569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Governance </a:t>
            </a:r>
            <a:r>
              <a:rPr lang="it-IT" sz="4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Turistica: Presente </a:t>
            </a:r>
            <a:endParaRPr lang="it-IT" sz="4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936260" y="1063633"/>
            <a:ext cx="80473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it-IT" b="1" dirty="0">
                <a:solidFill>
                  <a:schemeClr val="bg2">
                    <a:lumMod val="90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Misure Piano del Turismo 2014-2018</a:t>
            </a:r>
          </a:p>
        </p:txBody>
      </p:sp>
      <p:sp>
        <p:nvSpPr>
          <p:cNvPr id="3" name="Rettangolo 2"/>
          <p:cNvSpPr/>
          <p:nvPr/>
        </p:nvSpPr>
        <p:spPr>
          <a:xfrm>
            <a:off x="761206" y="1702549"/>
            <a:ext cx="842493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sz="1400" b="1" u="sng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MISURA </a:t>
            </a:r>
            <a:r>
              <a:rPr lang="it-IT" sz="1400" b="1" u="sn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 – Creazione Reti d’impresa per Prodotto </a:t>
            </a:r>
            <a:r>
              <a:rPr lang="it-IT" sz="1400" b="1" u="sng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Turistico</a:t>
            </a:r>
          </a:p>
          <a:p>
            <a:pPr algn="just"/>
            <a:r>
              <a:rPr lang="it-IT" sz="1100" dirty="0" smtClean="0">
                <a:latin typeface="Calibri" pitchFamily="34" charset="0"/>
                <a:cs typeface="Calibri" pitchFamily="34" charset="0"/>
              </a:rPr>
              <a:t>I </a:t>
            </a:r>
            <a:r>
              <a:rPr lang="it-IT" sz="1100" dirty="0">
                <a:latin typeface="Calibri" pitchFamily="34" charset="0"/>
                <a:cs typeface="Calibri" pitchFamily="34" charset="0"/>
              </a:rPr>
              <a:t>prodotti regionali sono improntati in un'ottica di destinazione piuttosto che di motivazione. L'obiettivo è la creazione di un sistema integrato di supporto e coordinamento commerciale per reti di prodotto </a:t>
            </a:r>
            <a:r>
              <a:rPr lang="it-IT" sz="1100" dirty="0" smtClean="0">
                <a:latin typeface="Calibri" pitchFamily="34" charset="0"/>
                <a:cs typeface="Calibri" pitchFamily="34" charset="0"/>
              </a:rPr>
              <a:t>turistico.</a:t>
            </a:r>
          </a:p>
        </p:txBody>
      </p:sp>
      <p:sp>
        <p:nvSpPr>
          <p:cNvPr id="8" name="Rettangolo 7"/>
          <p:cNvSpPr/>
          <p:nvPr/>
        </p:nvSpPr>
        <p:spPr>
          <a:xfrm>
            <a:off x="762946" y="2591906"/>
            <a:ext cx="8437446" cy="4770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400" b="1" u="sn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MISURA 2 – Ristrutturazione Rapporti con Territorio</a:t>
            </a:r>
            <a:endParaRPr lang="it-IT" sz="1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it-IT" sz="1100" dirty="0">
                <a:latin typeface="Calibri" pitchFamily="34" charset="0"/>
                <a:cs typeface="Calibri" pitchFamily="34" charset="0"/>
              </a:rPr>
              <a:t>Obiettivo di favorire un maggior allineamento tra le strategie e gli interventi istituzionali e quelli privati.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761603" y="3268722"/>
            <a:ext cx="8413240" cy="16004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sz="1400" b="1" u="sn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MISURA 3 – Servizi agli Operatori</a:t>
            </a:r>
          </a:p>
          <a:p>
            <a:pPr algn="just"/>
            <a:r>
              <a:rPr lang="it-IT" sz="1200" dirty="0">
                <a:latin typeface="Calibri" pitchFamily="34" charset="0"/>
                <a:cs typeface="Calibri" pitchFamily="34" charset="0"/>
              </a:rPr>
              <a:t>Strutturare a livello centrale un sistema di supporto per gli operatori turistici regionali (anche con il sostegno dei responsabili di prodotto) che eroghi servizi utili agli imprenditori e agli altri soggetti turistici.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it-IT" sz="1200" dirty="0" smtClean="0">
                <a:latin typeface="Calibri" pitchFamily="34" charset="0"/>
                <a:cs typeface="Calibri" pitchFamily="34" charset="0"/>
              </a:rPr>
              <a:t>Servizi </a:t>
            </a:r>
            <a:r>
              <a:rPr lang="it-IT" sz="1200" dirty="0">
                <a:latin typeface="Calibri" pitchFamily="34" charset="0"/>
                <a:cs typeface="Calibri" pitchFamily="34" charset="0"/>
              </a:rPr>
              <a:t>di consulenza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it-IT" sz="1200" dirty="0" smtClean="0">
                <a:latin typeface="Calibri" pitchFamily="34" charset="0"/>
                <a:cs typeface="Calibri" pitchFamily="34" charset="0"/>
              </a:rPr>
              <a:t>Formazione </a:t>
            </a:r>
            <a:r>
              <a:rPr lang="it-IT" sz="1200" dirty="0">
                <a:latin typeface="Calibri" pitchFamily="34" charset="0"/>
                <a:cs typeface="Calibri" pitchFamily="34" charset="0"/>
              </a:rPr>
              <a:t>gratuita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it-IT" sz="1200" dirty="0" smtClean="0">
                <a:latin typeface="Calibri" pitchFamily="34" charset="0"/>
                <a:cs typeface="Calibri" pitchFamily="34" charset="0"/>
              </a:rPr>
              <a:t>Report </a:t>
            </a:r>
            <a:r>
              <a:rPr lang="it-IT" sz="1200" dirty="0">
                <a:latin typeface="Calibri" pitchFamily="34" charset="0"/>
                <a:cs typeface="Calibri" pitchFamily="34" charset="0"/>
              </a:rPr>
              <a:t>per mercato trend di prodotto e di settore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it-IT" sz="1200" dirty="0" smtClean="0">
                <a:latin typeface="Calibri" pitchFamily="34" charset="0"/>
                <a:cs typeface="Calibri" pitchFamily="34" charset="0"/>
              </a:rPr>
              <a:t>Area </a:t>
            </a:r>
            <a:r>
              <a:rPr lang="it-IT" sz="1200" dirty="0">
                <a:latin typeface="Calibri" pitchFamily="34" charset="0"/>
                <a:cs typeface="Calibri" pitchFamily="34" charset="0"/>
              </a:rPr>
              <a:t>riservata online con materiale e studi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it-IT" sz="1200" dirty="0" smtClean="0">
                <a:latin typeface="Calibri" pitchFamily="34" charset="0"/>
                <a:cs typeface="Calibri" pitchFamily="34" charset="0"/>
              </a:rPr>
              <a:t>Sportello </a:t>
            </a:r>
            <a:r>
              <a:rPr lang="it-IT" sz="1200" dirty="0">
                <a:latin typeface="Calibri" pitchFamily="34" charset="0"/>
                <a:cs typeface="Calibri" pitchFamily="34" charset="0"/>
              </a:rPr>
              <a:t>di ascolto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762946" y="5065439"/>
            <a:ext cx="8411897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400" b="1" u="sn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MISURA 4 – Supporto a Operatori per Gestione Fondi Europei</a:t>
            </a:r>
            <a:endParaRPr lang="it-IT" sz="1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762945" y="5591562"/>
            <a:ext cx="8411897" cy="8617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400" b="1" u="sn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MISURA 5 – Formazione ed Altre Iniziative</a:t>
            </a:r>
          </a:p>
          <a:p>
            <a:r>
              <a:rPr lang="it-IT" sz="1200" dirty="0">
                <a:latin typeface="Calibri" pitchFamily="34" charset="0"/>
                <a:cs typeface="Calibri" pitchFamily="34" charset="0"/>
              </a:rPr>
              <a:t>Creazione di un sistema di formazione e aggiornamento altamente professionalizzante, suddiviso in 4 programmi formativi dedicati al personale istituzionale, ai singoli operatori, alle reti di impresa e alle altre forme associative e di gestione presenti sul territorio regionale.</a:t>
            </a:r>
          </a:p>
        </p:txBody>
      </p:sp>
    </p:spTree>
    <p:extLst>
      <p:ext uri="{BB962C8B-B14F-4D97-AF65-F5344CB8AC3E}">
        <p14:creationId xmlns:p14="http://schemas.microsoft.com/office/powerpoint/2010/main" val="4384925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37052" y="253097"/>
            <a:ext cx="39999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Prodotti Turistici: Passato </a:t>
            </a:r>
          </a:p>
        </p:txBody>
      </p:sp>
      <p:sp>
        <p:nvSpPr>
          <p:cNvPr id="10" name="Rettangolo 9"/>
          <p:cNvSpPr/>
          <p:nvPr/>
        </p:nvSpPr>
        <p:spPr>
          <a:xfrm>
            <a:off x="1462701" y="1249015"/>
            <a:ext cx="24456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it-IT" sz="1400" b="1" dirty="0">
                <a:solidFill>
                  <a:schemeClr val="bg2">
                    <a:lumMod val="90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Conclusioni Libro Bianco 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5097016" y="253097"/>
            <a:ext cx="404479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Prodotti Turistici: Presente </a:t>
            </a:r>
          </a:p>
        </p:txBody>
      </p:sp>
      <p:sp>
        <p:nvSpPr>
          <p:cNvPr id="8" name="Rettangolo 7"/>
          <p:cNvSpPr/>
          <p:nvPr/>
        </p:nvSpPr>
        <p:spPr>
          <a:xfrm>
            <a:off x="5097016" y="1249015"/>
            <a:ext cx="404479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it-IT" sz="1400" b="1" dirty="0">
                <a:solidFill>
                  <a:schemeClr val="bg2">
                    <a:lumMod val="90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Misure Piano del Turismo 2014-2018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416496" y="1731580"/>
            <a:ext cx="4176464" cy="37856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71450" algn="just">
              <a:buFont typeface="Wingdings" pitchFamily="2" charset="2"/>
              <a:buChar char="§"/>
            </a:pPr>
            <a:r>
              <a:rPr lang="it-IT" sz="1200" dirty="0" smtClean="0">
                <a:latin typeface="Calibri" pitchFamily="34" charset="0"/>
                <a:cs typeface="Calibri" pitchFamily="34" charset="0"/>
              </a:rPr>
              <a:t>Politiche </a:t>
            </a:r>
            <a:r>
              <a:rPr lang="it-IT" sz="1200" dirty="0">
                <a:latin typeface="Calibri" pitchFamily="34" charset="0"/>
                <a:cs typeface="Calibri" pitchFamily="34" charset="0"/>
              </a:rPr>
              <a:t>di apertura verso nuovi mercati o verso nuovi target di domanda;</a:t>
            </a:r>
          </a:p>
          <a:p>
            <a:pPr marL="171450" indent="-171450" algn="just">
              <a:buFont typeface="Wingdings" pitchFamily="2" charset="2"/>
              <a:buChar char="§"/>
            </a:pPr>
            <a:r>
              <a:rPr lang="it-IT" sz="1200" dirty="0" smtClean="0">
                <a:latin typeface="Calibri" pitchFamily="34" charset="0"/>
                <a:cs typeface="Calibri" pitchFamily="34" charset="0"/>
              </a:rPr>
              <a:t>Strategia </a:t>
            </a:r>
            <a:r>
              <a:rPr lang="it-IT" sz="1200" dirty="0">
                <a:latin typeface="Calibri" pitchFamily="34" charset="0"/>
                <a:cs typeface="Calibri" pitchFamily="34" charset="0"/>
              </a:rPr>
              <a:t>di posizionamento diversa e immagine che comunichi un collegamento esperienziale con il territorio;</a:t>
            </a:r>
          </a:p>
          <a:p>
            <a:pPr marL="171450" indent="-171450" algn="just">
              <a:buFont typeface="Wingdings" pitchFamily="2" charset="2"/>
              <a:buChar char="§"/>
            </a:pPr>
            <a:r>
              <a:rPr lang="it-IT" sz="1200" dirty="0" smtClean="0">
                <a:latin typeface="Calibri" pitchFamily="34" charset="0"/>
                <a:cs typeface="Calibri" pitchFamily="34" charset="0"/>
              </a:rPr>
              <a:t>Club </a:t>
            </a:r>
            <a:r>
              <a:rPr lang="it-IT" sz="1200" dirty="0">
                <a:latin typeface="Calibri" pitchFamily="34" charset="0"/>
                <a:cs typeface="Calibri" pitchFamily="34" charset="0"/>
              </a:rPr>
              <a:t>di prodotto poco accessibili e poco evoluti;</a:t>
            </a:r>
          </a:p>
          <a:p>
            <a:pPr marL="171450" indent="-171450" algn="just">
              <a:buFont typeface="Wingdings" pitchFamily="2" charset="2"/>
              <a:buChar char="§"/>
            </a:pPr>
            <a:r>
              <a:rPr lang="it-IT" sz="1200" dirty="0" smtClean="0">
                <a:latin typeface="Calibri" pitchFamily="34" charset="0"/>
                <a:cs typeface="Calibri" pitchFamily="34" charset="0"/>
              </a:rPr>
              <a:t>Strutturare </a:t>
            </a:r>
            <a:r>
              <a:rPr lang="it-IT" sz="1200" dirty="0">
                <a:latin typeface="Calibri" pitchFamily="34" charset="0"/>
                <a:cs typeface="Calibri" pitchFamily="34" charset="0"/>
              </a:rPr>
              <a:t>le risorse dimodoché siano dei veri e propri prodotti turistici;</a:t>
            </a:r>
          </a:p>
          <a:p>
            <a:pPr marL="171450" indent="-171450" algn="just">
              <a:buFont typeface="Wingdings" pitchFamily="2" charset="2"/>
              <a:buChar char="§"/>
            </a:pPr>
            <a:r>
              <a:rPr lang="it-IT" sz="1200" dirty="0" smtClean="0">
                <a:latin typeface="Calibri" pitchFamily="34" charset="0"/>
                <a:cs typeface="Calibri" pitchFamily="34" charset="0"/>
              </a:rPr>
              <a:t>Organizzare </a:t>
            </a:r>
            <a:r>
              <a:rPr lang="it-IT" sz="1200" dirty="0">
                <a:latin typeface="Calibri" pitchFamily="34" charset="0"/>
                <a:cs typeface="Calibri" pitchFamily="34" charset="0"/>
              </a:rPr>
              <a:t>in maniera più integrata e coesa il portfolio prodotti, sviluppando la </a:t>
            </a:r>
            <a:r>
              <a:rPr lang="it-IT" sz="1200" dirty="0" err="1">
                <a:latin typeface="Calibri" pitchFamily="34" charset="0"/>
                <a:cs typeface="Calibri" pitchFamily="34" charset="0"/>
              </a:rPr>
              <a:t>targettizzazione</a:t>
            </a:r>
            <a:r>
              <a:rPr lang="it-IT" sz="1200" dirty="0">
                <a:latin typeface="Calibri" pitchFamily="34" charset="0"/>
                <a:cs typeface="Calibri" pitchFamily="34" charset="0"/>
              </a:rPr>
              <a:t> dei prodotti;</a:t>
            </a:r>
          </a:p>
          <a:p>
            <a:pPr marL="171450" indent="-171450" algn="just">
              <a:buFont typeface="Wingdings" pitchFamily="2" charset="2"/>
              <a:buChar char="§"/>
            </a:pPr>
            <a:r>
              <a:rPr lang="it-IT" sz="1200" dirty="0" smtClean="0">
                <a:latin typeface="Calibri" pitchFamily="34" charset="0"/>
                <a:cs typeface="Calibri" pitchFamily="34" charset="0"/>
              </a:rPr>
              <a:t>Creare </a:t>
            </a:r>
            <a:r>
              <a:rPr lang="it-IT" sz="1200" dirty="0">
                <a:latin typeface="Calibri" pitchFamily="34" charset="0"/>
                <a:cs typeface="Calibri" pitchFamily="34" charset="0"/>
              </a:rPr>
              <a:t>un’offerta integrata dove tutti gli elementi sono collegati;</a:t>
            </a:r>
          </a:p>
          <a:p>
            <a:pPr marL="171450" indent="-171450" algn="just">
              <a:buFont typeface="Wingdings" pitchFamily="2" charset="2"/>
              <a:buChar char="§"/>
            </a:pPr>
            <a:r>
              <a:rPr lang="it-IT" sz="1200" dirty="0" smtClean="0">
                <a:latin typeface="Calibri" pitchFamily="34" charset="0"/>
                <a:cs typeface="Calibri" pitchFamily="34" charset="0"/>
              </a:rPr>
              <a:t>Facilitare </a:t>
            </a:r>
            <a:r>
              <a:rPr lang="it-IT" sz="1200" dirty="0">
                <a:latin typeface="Calibri" pitchFamily="34" charset="0"/>
                <a:cs typeface="Calibri" pitchFamily="34" charset="0"/>
              </a:rPr>
              <a:t>l’offerta a livello commerciale, applicando un modello simile a quello dei club di prodotto;</a:t>
            </a:r>
          </a:p>
          <a:p>
            <a:pPr marL="171450" indent="-171450" algn="just">
              <a:buFont typeface="Wingdings" pitchFamily="2" charset="2"/>
              <a:buChar char="§"/>
            </a:pPr>
            <a:r>
              <a:rPr lang="it-IT" sz="1200" dirty="0" err="1" smtClean="0">
                <a:latin typeface="Calibri" pitchFamily="34" charset="0"/>
                <a:cs typeface="Calibri" pitchFamily="34" charset="0"/>
              </a:rPr>
              <a:t>Pacchettizzare</a:t>
            </a:r>
            <a:r>
              <a:rPr lang="it-IT" sz="1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1200" dirty="0">
                <a:latin typeface="Calibri" pitchFamily="34" charset="0"/>
                <a:cs typeface="Calibri" pitchFamily="34" charset="0"/>
              </a:rPr>
              <a:t>i prodotti creando pacchetti, offerte, box vacanza, relativi ad un singolo prodotto turistico;</a:t>
            </a:r>
          </a:p>
          <a:p>
            <a:pPr marL="171450" indent="-171450" algn="just">
              <a:buFont typeface="Wingdings" pitchFamily="2" charset="2"/>
              <a:buChar char="§"/>
            </a:pPr>
            <a:r>
              <a:rPr lang="it-IT" sz="1200" dirty="0" smtClean="0">
                <a:latin typeface="Calibri" pitchFamily="34" charset="0"/>
                <a:cs typeface="Calibri" pitchFamily="34" charset="0"/>
              </a:rPr>
              <a:t>Formare </a:t>
            </a:r>
            <a:r>
              <a:rPr lang="it-IT" sz="1200" dirty="0">
                <a:latin typeface="Calibri" pitchFamily="34" charset="0"/>
                <a:cs typeface="Calibri" pitchFamily="34" charset="0"/>
              </a:rPr>
              <a:t>gli operatori;</a:t>
            </a:r>
          </a:p>
          <a:p>
            <a:pPr marL="171450" indent="-171450" algn="just">
              <a:buFont typeface="Wingdings" pitchFamily="2" charset="2"/>
              <a:buChar char="§"/>
            </a:pPr>
            <a:r>
              <a:rPr lang="it-IT" sz="1200" dirty="0" smtClean="0">
                <a:latin typeface="Calibri" pitchFamily="34" charset="0"/>
                <a:cs typeface="Calibri" pitchFamily="34" charset="0"/>
              </a:rPr>
              <a:t>Strutturare </a:t>
            </a:r>
            <a:r>
              <a:rPr lang="it-IT" sz="1200" dirty="0">
                <a:latin typeface="Calibri" pitchFamily="34" charset="0"/>
                <a:cs typeface="Calibri" pitchFamily="34" charset="0"/>
              </a:rPr>
              <a:t>le risorse immateriali in prodotti altamente esperienziali;</a:t>
            </a:r>
          </a:p>
          <a:p>
            <a:pPr marL="171450" indent="-171450" algn="just">
              <a:buFont typeface="Wingdings" pitchFamily="2" charset="2"/>
              <a:buChar char="§"/>
            </a:pPr>
            <a:r>
              <a:rPr lang="it-IT" sz="1200" dirty="0" smtClean="0">
                <a:latin typeface="Calibri" pitchFamily="34" charset="0"/>
                <a:cs typeface="Calibri" pitchFamily="34" charset="0"/>
              </a:rPr>
              <a:t>Realizzare </a:t>
            </a:r>
            <a:r>
              <a:rPr lang="it-IT" sz="1200" dirty="0">
                <a:latin typeface="Calibri" pitchFamily="34" charset="0"/>
                <a:cs typeface="Calibri" pitchFamily="34" charset="0"/>
              </a:rPr>
              <a:t>un’attività di comunicazione e promozione specifica e targettizzata.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4736976" y="1724035"/>
            <a:ext cx="4762535" cy="98488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sz="1400" b="1" u="sn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Misura 1 – Piano Prodotti Turistici</a:t>
            </a:r>
          </a:p>
          <a:p>
            <a:pPr algn="just"/>
            <a:r>
              <a:rPr lang="it-IT" sz="1100" dirty="0">
                <a:latin typeface="Calibri" pitchFamily="34" charset="0"/>
                <a:cs typeface="Calibri" pitchFamily="34" charset="0"/>
              </a:rPr>
              <a:t>L’attuale portfolio dei prodotti turistici è organizzato secondo una logica localistica e territoriale che restituisce un’immagine frammentata e scarsamente attrattiva. </a:t>
            </a:r>
            <a:r>
              <a:rPr lang="it-IT" sz="1100" dirty="0" smtClean="0">
                <a:latin typeface="Calibri" pitchFamily="34" charset="0"/>
                <a:cs typeface="Calibri" pitchFamily="34" charset="0"/>
              </a:rPr>
              <a:t>Risulta </a:t>
            </a:r>
            <a:r>
              <a:rPr lang="it-IT" sz="1100" dirty="0">
                <a:latin typeface="Calibri" pitchFamily="34" charset="0"/>
                <a:cs typeface="Calibri" pitchFamily="34" charset="0"/>
              </a:rPr>
              <a:t>quindi necessario ridefinire il portfolio prodotti attraverso una gerarchizzazione degli stessi.</a:t>
            </a:r>
          </a:p>
        </p:txBody>
      </p:sp>
      <p:pic>
        <p:nvPicPr>
          <p:cNvPr id="15" name="Immagine 1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975" y="2996952"/>
            <a:ext cx="4762535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0936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24508" y="636338"/>
            <a:ext cx="885698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Raccomandazioni Federturismo: Futuro</a:t>
            </a:r>
            <a:endParaRPr lang="it-IT" sz="35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352600" y="2348880"/>
            <a:ext cx="7200800" cy="28931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just">
              <a:buFont typeface="Arial" pitchFamily="34" charset="0"/>
              <a:buChar char="•"/>
            </a:pPr>
            <a:r>
              <a:rPr lang="it-IT" sz="1400" dirty="0" smtClean="0">
                <a:latin typeface="Calibri" pitchFamily="34" charset="0"/>
                <a:cs typeface="Calibri" pitchFamily="34" charset="0"/>
              </a:rPr>
              <a:t>Razionalizzazione </a:t>
            </a:r>
            <a:r>
              <a:rPr lang="it-IT" sz="1400" dirty="0">
                <a:latin typeface="Calibri" pitchFamily="34" charset="0"/>
                <a:cs typeface="Calibri" pitchFamily="34" charset="0"/>
              </a:rPr>
              <a:t>degli sforzi mediante l’accentramento di tutte le funzioni turistiche nell’Agenzia Turismo FVG.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it-IT" sz="1400" dirty="0" smtClean="0">
                <a:latin typeface="Calibri" pitchFamily="34" charset="0"/>
                <a:cs typeface="Calibri" pitchFamily="34" charset="0"/>
              </a:rPr>
              <a:t>Incentivazione </a:t>
            </a:r>
            <a:r>
              <a:rPr lang="it-IT" sz="1400" dirty="0">
                <a:latin typeface="Calibri" pitchFamily="34" charset="0"/>
                <a:cs typeface="Calibri" pitchFamily="34" charset="0"/>
              </a:rPr>
              <a:t>alla formazione di collaborazioni pubblico-private e all’istituzione di Reti d’impresa tra operatori privati per una maggiore concertazione strategica e operativa, nonché un maggior coordinamento tra Assessorati.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it-IT" sz="1400" dirty="0" smtClean="0">
                <a:latin typeface="Calibri" pitchFamily="34" charset="0"/>
                <a:cs typeface="Calibri" pitchFamily="34" charset="0"/>
              </a:rPr>
              <a:t>Orientamento </a:t>
            </a:r>
            <a:r>
              <a:rPr lang="it-IT" sz="1400" dirty="0">
                <a:latin typeface="Calibri" pitchFamily="34" charset="0"/>
                <a:cs typeface="Calibri" pitchFamily="34" charset="0"/>
              </a:rPr>
              <a:t>alla definizione di prodotti-destinazioni che mira alla proposta di un’esperienza turistica e supera la visione meramente territoriale del turismo.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it-IT" sz="1400" dirty="0" smtClean="0">
                <a:latin typeface="Calibri" pitchFamily="34" charset="0"/>
                <a:cs typeface="Calibri" pitchFamily="34" charset="0"/>
              </a:rPr>
              <a:t>Creazione </a:t>
            </a:r>
            <a:r>
              <a:rPr lang="it-IT" sz="1400" dirty="0">
                <a:latin typeface="Calibri" pitchFamily="34" charset="0"/>
                <a:cs typeface="Calibri" pitchFamily="34" charset="0"/>
              </a:rPr>
              <a:t>di un Piano dei Prodotti Turistici gerarchizzato, tematizzato e </a:t>
            </a:r>
            <a:r>
              <a:rPr lang="it-IT" sz="1400" dirty="0" err="1">
                <a:latin typeface="Calibri" pitchFamily="34" charset="0"/>
                <a:cs typeface="Calibri" pitchFamily="34" charset="0"/>
              </a:rPr>
              <a:t>targetizzato</a:t>
            </a:r>
            <a:r>
              <a:rPr lang="it-IT" sz="1400" dirty="0">
                <a:latin typeface="Calibri" pitchFamily="34" charset="0"/>
                <a:cs typeface="Calibri" pitchFamily="34" charset="0"/>
              </a:rPr>
              <a:t> con orientamento al mercato, nonché di un Piano di per la promo-commercializzazione di questi.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it-IT" sz="1400" b="1" dirty="0" smtClean="0">
                <a:latin typeface="Calibri" pitchFamily="34" charset="0"/>
                <a:cs typeface="Calibri" pitchFamily="34" charset="0"/>
              </a:rPr>
              <a:t>La </a:t>
            </a:r>
            <a:r>
              <a:rPr lang="it-IT" sz="1400" b="1" dirty="0">
                <a:latin typeface="Calibri" pitchFamily="34" charset="0"/>
                <a:cs typeface="Calibri" pitchFamily="34" charset="0"/>
              </a:rPr>
              <a:t>Programmazione della Regione Autonoma Friuli Venezia Giulia ha un’impostazione fortemente orientata al mercato e al turista.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it-IT" sz="1400" b="1" dirty="0" smtClean="0">
                <a:latin typeface="Calibri" pitchFamily="34" charset="0"/>
                <a:cs typeface="Calibri" pitchFamily="34" charset="0"/>
              </a:rPr>
              <a:t>Le </a:t>
            </a:r>
            <a:r>
              <a:rPr lang="it-IT" sz="1400" b="1" dirty="0">
                <a:latin typeface="Calibri" pitchFamily="34" charset="0"/>
                <a:cs typeface="Calibri" pitchFamily="34" charset="0"/>
              </a:rPr>
              <a:t>risultanze del Libro Bianco di Federturismo trovano riscontro puntuale nella Programmazione Regionale.</a:t>
            </a:r>
          </a:p>
        </p:txBody>
      </p:sp>
    </p:spTree>
    <p:extLst>
      <p:ext uri="{BB962C8B-B14F-4D97-AF65-F5344CB8AC3E}">
        <p14:creationId xmlns:p14="http://schemas.microsoft.com/office/powerpoint/2010/main" val="12374028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835047"/>
              </p:ext>
            </p:extLst>
          </p:nvPr>
        </p:nvGraphicFramePr>
        <p:xfrm>
          <a:off x="308484" y="429643"/>
          <a:ext cx="9289032" cy="59987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6846"/>
                <a:gridCol w="6922186"/>
              </a:tblGrid>
              <a:tr h="20677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+mj-lt"/>
                        </a:rPr>
                        <a:t>Quadro </a:t>
                      </a:r>
                      <a:r>
                        <a:rPr lang="it-IT" sz="1400" dirty="0">
                          <a:effectLst/>
                          <a:latin typeface="+mj-lt"/>
                        </a:rPr>
                        <a:t>Sinottico </a:t>
                      </a:r>
                      <a:r>
                        <a:rPr lang="it-IT" sz="1400" dirty="0" smtClean="0">
                          <a:effectLst/>
                          <a:latin typeface="+mj-lt"/>
                        </a:rPr>
                        <a:t>Riassuntivo </a:t>
                      </a:r>
                      <a:r>
                        <a:rPr lang="it-IT" sz="1000" dirty="0" smtClean="0">
                          <a:effectLst/>
                          <a:latin typeface="+mj-lt"/>
                        </a:rPr>
                        <a:t>(aggiornato a Settembre</a:t>
                      </a:r>
                      <a:r>
                        <a:rPr lang="it-IT" sz="1000" baseline="0" dirty="0" smtClean="0">
                          <a:effectLst/>
                          <a:latin typeface="+mj-lt"/>
                        </a:rPr>
                        <a:t> 2015)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it-IT" sz="1000" i="1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067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+mj-lt"/>
                        </a:rPr>
                        <a:t>REGIONE</a:t>
                      </a:r>
                      <a:endParaRPr lang="it-IT" sz="140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+mj-lt"/>
                        </a:rPr>
                        <a:t>ULTIMO DOCUMENTO PROGRAMMATICO IN VIGORE</a:t>
                      </a:r>
                      <a:endParaRPr lang="it-IT" sz="14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36000" marR="36000" marT="36000" marB="36000" anchor="ctr"/>
                </a:tc>
              </a:tr>
              <a:tr h="2067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>
                          <a:effectLst/>
                          <a:latin typeface="+mj-lt"/>
                        </a:rPr>
                        <a:t>ABRUZZO</a:t>
                      </a:r>
                      <a:endParaRPr lang="it-IT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>
                          <a:effectLst/>
                          <a:latin typeface="+mj-lt"/>
                        </a:rPr>
                        <a:t>Piano triennale turismo 2010-2012</a:t>
                      </a:r>
                      <a:endParaRPr lang="it-IT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</a:tr>
              <a:tr h="2067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+mj-lt"/>
                        </a:rPr>
                        <a:t>BASILICATA</a:t>
                      </a:r>
                      <a:endParaRPr lang="it-IT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2363470" algn="l"/>
                        </a:tabLst>
                      </a:pPr>
                      <a:r>
                        <a:rPr lang="it-IT" sz="1100" dirty="0">
                          <a:effectLst/>
                          <a:latin typeface="+mj-lt"/>
                        </a:rPr>
                        <a:t>Piano turistico regionale </a:t>
                      </a:r>
                      <a:r>
                        <a:rPr lang="it-IT" sz="1100" dirty="0" smtClean="0">
                          <a:effectLst/>
                          <a:latin typeface="+mj-lt"/>
                        </a:rPr>
                        <a:t>2009-2011 (+ </a:t>
                      </a:r>
                      <a:r>
                        <a:rPr lang="it-IT" sz="1100" dirty="0">
                          <a:effectLst/>
                          <a:latin typeface="+mj-lt"/>
                        </a:rPr>
                        <a:t>Piano di comunicazione e marketing 2014)</a:t>
                      </a:r>
                      <a:endParaRPr lang="it-IT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</a:tr>
              <a:tr h="2067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>
                          <a:effectLst/>
                          <a:latin typeface="+mj-lt"/>
                        </a:rPr>
                        <a:t>CALABRIA</a:t>
                      </a:r>
                      <a:endParaRPr lang="it-IT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+mj-lt"/>
                        </a:rPr>
                        <a:t>Piano regionale sviluppo turistico sostenibile 2011-2013</a:t>
                      </a:r>
                      <a:endParaRPr lang="it-IT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</a:tr>
              <a:tr h="2067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>
                          <a:effectLst/>
                          <a:latin typeface="+mj-lt"/>
                        </a:rPr>
                        <a:t>CAMPANIA</a:t>
                      </a:r>
                      <a:endParaRPr lang="it-IT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+mj-lt"/>
                        </a:rPr>
                        <a:t>Assente</a:t>
                      </a:r>
                      <a:endParaRPr lang="it-IT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</a:tr>
              <a:tr h="3023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>
                          <a:effectLst/>
                          <a:latin typeface="+mj-lt"/>
                        </a:rPr>
                        <a:t>EMILIA ROMAGNA</a:t>
                      </a:r>
                      <a:endParaRPr lang="it-IT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+mj-lt"/>
                        </a:rPr>
                        <a:t>Programmazione annuale </a:t>
                      </a:r>
                      <a:endParaRPr lang="it-IT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</a:tr>
              <a:tr h="2067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>
                          <a:effectLst/>
                          <a:latin typeface="+mj-lt"/>
                        </a:rPr>
                        <a:t>FRIULI-VENEZIA GIULIA</a:t>
                      </a:r>
                      <a:endParaRPr lang="it-IT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+mj-lt"/>
                        </a:rPr>
                        <a:t>Piano del turismo 2014-2018</a:t>
                      </a:r>
                      <a:endParaRPr lang="it-IT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</a:tr>
              <a:tr h="2067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>
                          <a:effectLst/>
                          <a:latin typeface="+mj-lt"/>
                        </a:rPr>
                        <a:t>LAZIO</a:t>
                      </a:r>
                      <a:endParaRPr lang="it-IT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+mj-lt"/>
                        </a:rPr>
                        <a:t>Piano Turistico Triennale 2015-2017</a:t>
                      </a:r>
                      <a:endParaRPr lang="it-IT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</a:tr>
              <a:tr h="2067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>
                          <a:effectLst/>
                          <a:latin typeface="+mj-lt"/>
                        </a:rPr>
                        <a:t>LIGURIA</a:t>
                      </a:r>
                      <a:endParaRPr lang="it-IT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+mj-lt"/>
                        </a:rPr>
                        <a:t>Piano turistico triennale 2013-2015</a:t>
                      </a:r>
                      <a:endParaRPr lang="it-IT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</a:tr>
              <a:tr h="3023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>
                          <a:effectLst/>
                          <a:latin typeface="+mj-lt"/>
                        </a:rPr>
                        <a:t>LOMBARDIA</a:t>
                      </a:r>
                      <a:endParaRPr lang="it-IT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+mj-lt"/>
                        </a:rPr>
                        <a:t>Assente piano regionale </a:t>
                      </a:r>
                      <a:r>
                        <a:rPr lang="it-IT" sz="1100" dirty="0" smtClean="0">
                          <a:effectLst/>
                          <a:latin typeface="+mj-lt"/>
                        </a:rPr>
                        <a:t>(</a:t>
                      </a:r>
                      <a:r>
                        <a:rPr lang="it-IT" sz="1100" dirty="0">
                          <a:effectLst/>
                          <a:latin typeface="+mj-lt"/>
                        </a:rPr>
                        <a:t>ogni STL adotta un proprio piano</a:t>
                      </a:r>
                      <a:r>
                        <a:rPr lang="it-IT" sz="1100" dirty="0" smtClean="0">
                          <a:effectLst/>
                          <a:latin typeface="+mj-lt"/>
                        </a:rPr>
                        <a:t>)</a:t>
                      </a:r>
                      <a:endParaRPr lang="it-IT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</a:tr>
              <a:tr h="2067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>
                          <a:effectLst/>
                          <a:latin typeface="+mj-lt"/>
                        </a:rPr>
                        <a:t>MARCHE</a:t>
                      </a:r>
                      <a:endParaRPr lang="it-IT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+mj-lt"/>
                        </a:rPr>
                        <a:t>Piano regionale triennale di promozione turistica 2012-2014</a:t>
                      </a:r>
                      <a:endParaRPr lang="it-IT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</a:tr>
              <a:tr h="2067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>
                          <a:effectLst/>
                          <a:latin typeface="+mj-lt"/>
                        </a:rPr>
                        <a:t>MOLISE</a:t>
                      </a:r>
                      <a:endParaRPr lang="it-IT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+mj-lt"/>
                        </a:rPr>
                        <a:t>Piano strategico per la promozione del sistema turistico 2000-2006</a:t>
                      </a:r>
                      <a:endParaRPr lang="it-IT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</a:tr>
              <a:tr h="3023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+mj-lt"/>
                        </a:rPr>
                        <a:t>PIEMONTE</a:t>
                      </a:r>
                      <a:endParaRPr lang="it-IT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+mj-lt"/>
                        </a:rPr>
                        <a:t>Programma strategico turismo </a:t>
                      </a:r>
                      <a:r>
                        <a:rPr lang="it-IT" sz="1100" dirty="0" smtClean="0">
                          <a:effectLst/>
                          <a:latin typeface="+mj-lt"/>
                        </a:rPr>
                        <a:t>2013-2015</a:t>
                      </a:r>
                      <a:endParaRPr lang="it-IT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</a:tr>
              <a:tr h="2067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>
                          <a:effectLst/>
                          <a:latin typeface="+mj-lt"/>
                        </a:rPr>
                        <a:t>PUGLIA</a:t>
                      </a:r>
                      <a:endParaRPr lang="it-IT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+mj-lt"/>
                        </a:rPr>
                        <a:t>Programma triennale di promozione turistica 2012-2014</a:t>
                      </a:r>
                      <a:endParaRPr lang="it-IT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</a:tr>
              <a:tr h="2067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>
                          <a:effectLst/>
                          <a:latin typeface="+mj-lt"/>
                        </a:rPr>
                        <a:t>SARDEGNA</a:t>
                      </a:r>
                      <a:endParaRPr lang="it-IT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>
                          <a:effectLst/>
                          <a:latin typeface="+mj-lt"/>
                        </a:rPr>
                        <a:t>Linee guida strategiche triennali del turismo 2013-2015</a:t>
                      </a:r>
                      <a:endParaRPr lang="it-IT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</a:tr>
              <a:tr h="2067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>
                          <a:effectLst/>
                          <a:latin typeface="+mj-lt"/>
                        </a:rPr>
                        <a:t>SICILIA</a:t>
                      </a:r>
                      <a:endParaRPr lang="it-IT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>
                          <a:effectLst/>
                          <a:latin typeface="+mj-lt"/>
                        </a:rPr>
                        <a:t>Programma triennale 2015-2017</a:t>
                      </a:r>
                      <a:endParaRPr lang="it-IT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</a:tr>
              <a:tr h="2273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>
                          <a:effectLst/>
                          <a:latin typeface="+mj-lt"/>
                        </a:rPr>
                        <a:t>TOSCANA</a:t>
                      </a:r>
                      <a:endParaRPr lang="it-IT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+mj-lt"/>
                        </a:rPr>
                        <a:t>PRSE – Piano Regionale Sviluppo Economico 2012-2015 </a:t>
                      </a:r>
                      <a:r>
                        <a:rPr lang="it-IT" sz="1100" dirty="0" smtClean="0">
                          <a:effectLst/>
                          <a:latin typeface="+mj-lt"/>
                        </a:rPr>
                        <a:t> (</a:t>
                      </a:r>
                      <a:r>
                        <a:rPr lang="it-IT" sz="1100" dirty="0">
                          <a:effectLst/>
                          <a:latin typeface="+mj-lt"/>
                        </a:rPr>
                        <a:t>assente piano di settore dedicato)</a:t>
                      </a:r>
                      <a:endParaRPr lang="it-IT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</a:tr>
              <a:tr h="254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>
                          <a:effectLst/>
                          <a:latin typeface="+mj-lt"/>
                        </a:rPr>
                        <a:t>TRENTINO-ALTO ADIGE</a:t>
                      </a:r>
                      <a:endParaRPr lang="it-IT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+mj-lt"/>
                        </a:rPr>
                        <a:t>Assente programmazione a livello regionale </a:t>
                      </a:r>
                      <a:r>
                        <a:rPr lang="it-IT" sz="1100" dirty="0" smtClean="0">
                          <a:effectLst/>
                          <a:latin typeface="+mj-lt"/>
                        </a:rPr>
                        <a:t> (</a:t>
                      </a:r>
                      <a:r>
                        <a:rPr lang="it-IT" sz="1100" dirty="0">
                          <a:effectLst/>
                          <a:latin typeface="+mj-lt"/>
                        </a:rPr>
                        <a:t>governance turistica separata in Provincia autonoma di Trento e Provincia autonoma di Bolzano)</a:t>
                      </a:r>
                      <a:endParaRPr lang="it-IT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</a:tr>
              <a:tr h="2067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>
                          <a:effectLst/>
                          <a:latin typeface="+mj-lt"/>
                        </a:rPr>
                        <a:t>UMBRIA</a:t>
                      </a:r>
                      <a:endParaRPr lang="it-IT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>
                          <a:effectLst/>
                          <a:latin typeface="+mj-lt"/>
                        </a:rPr>
                        <a:t>Documento triennale di indirizzo strategico per il turismo 2014-2016</a:t>
                      </a:r>
                      <a:endParaRPr lang="it-IT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</a:tr>
              <a:tr h="2067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>
                          <a:effectLst/>
                          <a:latin typeface="+mj-lt"/>
                        </a:rPr>
                        <a:t>VALLE D’AOSTA</a:t>
                      </a:r>
                      <a:endParaRPr lang="it-IT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>
                          <a:effectLst/>
                          <a:latin typeface="+mj-lt"/>
                        </a:rPr>
                        <a:t>Piano strategico del turismo 2010-2012</a:t>
                      </a:r>
                      <a:endParaRPr lang="it-IT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</a:tr>
              <a:tr h="2067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>
                          <a:effectLst/>
                          <a:latin typeface="+mj-lt"/>
                        </a:rPr>
                        <a:t>VENETO</a:t>
                      </a:r>
                      <a:endParaRPr lang="it-IT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+mj-lt"/>
                        </a:rPr>
                        <a:t>Programmazione annuale</a:t>
                      </a:r>
                      <a:endParaRPr lang="it-IT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5318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24508" y="636338"/>
            <a:ext cx="8856984" cy="6309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3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POR FESR 2014/2020 </a:t>
            </a:r>
            <a:r>
              <a:rPr lang="it-IT" sz="3500" b="1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FRIULI-VENEZIA GIULIA</a:t>
            </a:r>
            <a:endParaRPr lang="it-IT" sz="3500" dirty="0">
              <a:solidFill>
                <a:schemeClr val="bg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116010"/>
              </p:ext>
            </p:extLst>
          </p:nvPr>
        </p:nvGraphicFramePr>
        <p:xfrm>
          <a:off x="939800" y="1484784"/>
          <a:ext cx="8026400" cy="92808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454384"/>
                <a:gridCol w="1175065"/>
                <a:gridCol w="4040489"/>
                <a:gridCol w="1356462"/>
              </a:tblGrid>
              <a:tr h="3855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Asse Prioritario</a:t>
                      </a:r>
                      <a:endParaRPr lang="it-IT" sz="1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144000" marR="144000" marT="144000" marB="144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Obiettivo Tematico</a:t>
                      </a:r>
                      <a:endParaRPr lang="it-IT" sz="1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144000" marR="144000" marT="144000" marB="144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Azioni</a:t>
                      </a:r>
                      <a:endParaRPr lang="it-IT" sz="1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144000" marR="144000" marT="144000" marB="144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Sostegno dell'unione (In EUR)</a:t>
                      </a:r>
                      <a:endParaRPr lang="it-IT" sz="1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144000" marR="144000" marT="144000" marB="144000" anchor="ctr"/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816800"/>
              </p:ext>
            </p:extLst>
          </p:nvPr>
        </p:nvGraphicFramePr>
        <p:xfrm>
          <a:off x="939800" y="2492896"/>
          <a:ext cx="8026400" cy="3850985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454384"/>
                <a:gridCol w="1175065"/>
                <a:gridCol w="4040489"/>
                <a:gridCol w="1356462"/>
              </a:tblGrid>
              <a:tr h="2891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ASSE 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Promuovere </a:t>
                      </a:r>
                      <a:r>
                        <a:rPr lang="it-IT" sz="1200" b="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la competitività delle PMI</a:t>
                      </a:r>
                      <a:endParaRPr lang="it-IT" sz="1200" b="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144000" marR="144000" marT="144000" marB="144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OT 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Promuovere la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competitività delle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PMI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it-IT" sz="1200" b="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144000" marR="144000" marT="144000" marB="1440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AZIONE 2.A.6.1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Descrizione della tipologia e degli esempi delle azioni da sostenere e del loro contributo atteso agli obiettivi specifici, compresa, se del caso, l'individuazione dei principali gruppi di destinatari, dei territori specifici interessati e dei tipi di beneficiari.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dirty="0" smtClean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AZIONE </a:t>
                      </a:r>
                      <a:r>
                        <a:rPr lang="it-IT" sz="12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2.3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Aiuti per investimenti in macchinari, impianti e beni intangibili, e accompagnamento dei processi di riorganizzazione e ristrutturazione aziendale.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it-IT" sz="1200" b="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Sostenere </a:t>
                      </a: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la competitività e l’innovazione tecnologica delle PMI nei diversi settori del sistema produttivo regionale, finanziando investimenti tecnologici.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it-IT" sz="1200" b="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Sostenere </a:t>
                      </a: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il consolidamento in chiave innovativa delle PMI, mediante l'introduzione di servizi e tecnologie innovative relative all’ICT.</a:t>
                      </a:r>
                      <a:endParaRPr lang="it-IT" sz="1200" b="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144000" marR="144000" marT="144000" marB="1440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37.963.676</a:t>
                      </a:r>
                      <a:endParaRPr lang="it-IT" sz="1200" b="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144000" marR="144000" marT="144000" marB="1440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9676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24508" y="-27384"/>
            <a:ext cx="8856984" cy="6309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3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POR FESR 2014/2020 </a:t>
            </a:r>
            <a:r>
              <a:rPr lang="it-IT" sz="3500" b="1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CAMPANIA</a:t>
            </a:r>
            <a:endParaRPr lang="it-IT" sz="3500" dirty="0">
              <a:solidFill>
                <a:schemeClr val="bg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893809"/>
              </p:ext>
            </p:extLst>
          </p:nvPr>
        </p:nvGraphicFramePr>
        <p:xfrm>
          <a:off x="200473" y="548680"/>
          <a:ext cx="9505055" cy="50976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080119"/>
                <a:gridCol w="1224136"/>
                <a:gridCol w="5688632"/>
                <a:gridCol w="1512168"/>
              </a:tblGrid>
              <a:tr h="3855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Asse Prioritario</a:t>
                      </a:r>
                      <a:endParaRPr lang="it-IT" sz="12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Obiettivo Tematico</a:t>
                      </a:r>
                      <a:endParaRPr lang="it-IT" sz="12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Azioni</a:t>
                      </a:r>
                      <a:endParaRPr lang="it-IT" sz="12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Sostegno dell'unione (In EUR)</a:t>
                      </a:r>
                      <a:endParaRPr lang="it-IT" sz="12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72000" marR="72000" marT="72000" marB="72000" anchor="ctr"/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117917"/>
              </p:ext>
            </p:extLst>
          </p:nvPr>
        </p:nvGraphicFramePr>
        <p:xfrm>
          <a:off x="200472" y="1124744"/>
          <a:ext cx="9505056" cy="568980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080639"/>
                <a:gridCol w="1193830"/>
                <a:gridCol w="5718419"/>
                <a:gridCol w="1512168"/>
              </a:tblGrid>
              <a:tr h="936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Asse 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ICT e agenda digitale</a:t>
                      </a:r>
                    </a:p>
                  </a:txBody>
                  <a:tcPr marL="72000" marR="72000" marT="72000" marB="72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OT 2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Migliorare l'accesso alle tecnologie dell'informazione e della comunicazione, nonché l'impiego e la qualità delle medesime</a:t>
                      </a:r>
                    </a:p>
                  </a:txBody>
                  <a:tcPr marL="72000" marR="72000" marT="72000" marB="720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AZIONE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Servizi digitali per la valorizzazione dei Beni Culturali.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AZIONE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Servizi digitali per lo sviluppo turistico.</a:t>
                      </a:r>
                      <a:endParaRPr lang="it-IT" sz="1000" b="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2000" marR="72000" marT="72000" marB="720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533.951.931</a:t>
                      </a:r>
                      <a:endParaRPr lang="it-IT" sz="1000" b="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72000" marR="72000" marT="72000" marB="720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95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Asse 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Competitività dei sistemi produttivi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00" b="1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2000" marR="72000" marT="72000" marB="72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OT 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Promuovere la competitività delle PMI, il settore agricolo e il settore della pesca e dell'acquacoltura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72000" marR="72000" marT="72000" marB="720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AZIONE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Incentivi per lo sviluppo di reti di imprese nell’ambito di parchi e aree protette con priorità alla diffusione di innovazione di processo ed organizzativa nell’offerta di prodotti culturali, turistici, tradizionali e tipici.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AZIONE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Azioni di supporto alle imprese creative e dello spettacolo nell’ambito di beni o siti culturali e naturali.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AZIONE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Incentivi alle imprese per la diversificazione e la modernizzazione dei sistemi produttivi.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AZIONE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Misure di aiuto per la qualificazione dell’offerta di servizi di supporto alla competitività delle imprese esistenti e all’attrazione di nuove attività.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AZIONE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Sviluppo di prodotti e servizi complementari alla valorizzazione dei “giacimenti” culturali (supportando ad esempio la creazione di pacchetti e/o itinerari turistici, </a:t>
                      </a:r>
                      <a:r>
                        <a:rPr lang="it-IT" sz="1000" b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facility</a:t>
                      </a:r>
                      <a:r>
                        <a:rPr lang="it-IT" sz="1000" b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per la partecipazione a fiere, borse, </a:t>
                      </a:r>
                      <a:r>
                        <a:rPr lang="it-IT" sz="1000" b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fam</a:t>
                      </a:r>
                      <a:r>
                        <a:rPr lang="it-IT" sz="1000" b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trip, press tour, ecc.).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AZIONE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Azione di sostegno alla competitività delle destinazioni turistiche descritte nell’ambito dell’obiettivo 6.8.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AZIONE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Meccanismi automatici di intervento – e non procedure a “bando” – per la qualificazione dell'offerta e l’innovazione di prodotto/servizio, strategica ed organizzativa.</a:t>
                      </a:r>
                    </a:p>
                  </a:txBody>
                  <a:tcPr marL="72000" marR="72000" marT="72000" marB="720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1.134.647.853</a:t>
                      </a:r>
                      <a:endParaRPr lang="it-IT" sz="10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72000" marR="72000" marT="72000" marB="720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64953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Non è stato pubblicato online un documento completo di Programmazione Regionale POR/FESR 2014-2020. Le azioni sono elencate nella Deliberazione Giunta Regionale n. 282 del 18/07/2014. OT2 pp. 14-15, OT3 pp. 15-17, OT 6 pp. 23-25.</a:t>
                      </a:r>
                    </a:p>
                  </a:txBody>
                  <a:tcPr marL="72000" marR="72000" marT="72000" marB="7200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72000" marR="72000" marT="72000" marB="720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00" b="0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2000" marR="72000" marT="72000" marB="720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72000" marR="72000" marT="72000" marB="720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35886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6476" y="116632"/>
            <a:ext cx="943304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ALLA SUPERFICIE DEL DATO RACCOLTO</a:t>
            </a:r>
            <a:endParaRPr lang="it-IT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1" name="Gruppo 10"/>
          <p:cNvGrpSpPr/>
          <p:nvPr/>
        </p:nvGrpSpPr>
        <p:grpSpPr>
          <a:xfrm>
            <a:off x="888977" y="1988095"/>
            <a:ext cx="2411107" cy="4402667"/>
            <a:chOff x="928" y="-1"/>
            <a:chExt cx="2411107" cy="4402667"/>
          </a:xfrm>
        </p:grpSpPr>
        <p:sp>
          <p:nvSpPr>
            <p:cNvPr id="12" name="Operazione manuale 11"/>
            <p:cNvSpPr/>
            <p:nvPr/>
          </p:nvSpPr>
          <p:spPr>
            <a:xfrm rot="16200000">
              <a:off x="-994852" y="995779"/>
              <a:ext cx="4402667" cy="2411107"/>
            </a:xfrm>
            <a:prstGeom prst="flowChartManualOperation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perazione manuale 4"/>
            <p:cNvSpPr/>
            <p:nvPr/>
          </p:nvSpPr>
          <p:spPr>
            <a:xfrm rot="21600000">
              <a:off x="928" y="880532"/>
              <a:ext cx="2411107" cy="26416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7950" tIns="0" rIns="109972" bIns="0" numCol="1" spcCol="1270" anchor="t" anchorCtr="0">
              <a:noAutofit/>
            </a:bodyPr>
            <a:lstStyle/>
            <a:p>
              <a:pPr lvl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700" b="1" kern="1200" dirty="0" smtClean="0">
                  <a:latin typeface="+mj-lt"/>
                </a:rPr>
                <a:t>DISOMOGENEITÀ </a:t>
              </a:r>
              <a:endParaRPr lang="it-IT" sz="1700" b="1" kern="1200" dirty="0">
                <a:latin typeface="+mj-lt"/>
                <a:cs typeface="Calibri" pitchFamily="34" charset="0"/>
              </a:endParaRP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sz="1300" kern="1200" dirty="0" smtClean="0">
                  <a:latin typeface="+mj-lt"/>
                </a:rPr>
                <a:t>In forme e contenuti delle POLICY regionali </a:t>
              </a:r>
              <a:endParaRPr lang="it-IT" sz="1300" kern="1200" dirty="0">
                <a:latin typeface="+mj-lt"/>
                <a:cs typeface="Calibri" pitchFamily="34" charset="0"/>
              </a:endParaRP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sz="1300" kern="1200" dirty="0" smtClean="0">
                  <a:latin typeface="+mj-lt"/>
                </a:rPr>
                <a:t>In livelli e qualità della GOVERNANCE turistica regionale </a:t>
              </a:r>
              <a:endParaRPr lang="it-IT" sz="1300" kern="1200" dirty="0">
                <a:latin typeface="+mj-lt"/>
              </a:endParaRP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sz="1300" kern="1200" dirty="0" smtClean="0">
                  <a:latin typeface="+mj-lt"/>
                </a:rPr>
                <a:t>In peso riconosciuto al turismo rispetto agli altri settori dello sviluppo regionale</a:t>
              </a:r>
              <a:endParaRPr lang="it-IT" sz="1300" kern="1200" dirty="0">
                <a:latin typeface="+mj-lt"/>
              </a:endParaRPr>
            </a:p>
          </p:txBody>
        </p:sp>
      </p:grpSp>
      <p:grpSp>
        <p:nvGrpSpPr>
          <p:cNvPr id="14" name="Gruppo 13"/>
          <p:cNvGrpSpPr/>
          <p:nvPr/>
        </p:nvGrpSpPr>
        <p:grpSpPr>
          <a:xfrm>
            <a:off x="3872880" y="1988840"/>
            <a:ext cx="2411107" cy="4402667"/>
            <a:chOff x="2592868" y="-1"/>
            <a:chExt cx="2411107" cy="4402667"/>
          </a:xfrm>
        </p:grpSpPr>
        <p:sp>
          <p:nvSpPr>
            <p:cNvPr id="15" name="Operazione manuale 14"/>
            <p:cNvSpPr/>
            <p:nvPr/>
          </p:nvSpPr>
          <p:spPr>
            <a:xfrm rot="16200000">
              <a:off x="1597088" y="995779"/>
              <a:ext cx="4402667" cy="2411107"/>
            </a:xfrm>
            <a:prstGeom prst="flowChartManualOperation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Operazione manuale 4"/>
            <p:cNvSpPr/>
            <p:nvPr/>
          </p:nvSpPr>
          <p:spPr>
            <a:xfrm rot="21600000">
              <a:off x="2592868" y="880532"/>
              <a:ext cx="2411107" cy="26416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7950" tIns="0" rIns="109972" bIns="0" numCol="1" spcCol="1270" anchor="t" anchorCtr="0">
              <a:noAutofit/>
            </a:bodyPr>
            <a:lstStyle/>
            <a:p>
              <a:pPr lvl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700" b="1" kern="1200" dirty="0" smtClean="0">
                  <a:latin typeface="+mj-lt"/>
                </a:rPr>
                <a:t>DEFICIT di</a:t>
              </a:r>
              <a:endParaRPr lang="it-IT" sz="1700" b="1" kern="1200" dirty="0">
                <a:latin typeface="+mj-lt"/>
                <a:cs typeface="Calibri" pitchFamily="34" charset="0"/>
              </a:endParaRP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sz="1300" kern="1200" dirty="0" smtClean="0">
                  <a:latin typeface="+mj-lt"/>
                </a:rPr>
                <a:t>Programmazione a natura pluriennale (6 Regioni su 20)</a:t>
              </a:r>
              <a:endParaRPr lang="it-IT" sz="1300" kern="1200" dirty="0">
                <a:latin typeface="+mj-lt"/>
              </a:endParaRP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sz="1300" kern="1200" dirty="0" smtClean="0">
                  <a:latin typeface="+mj-lt"/>
                </a:rPr>
                <a:t>Modelli di governance di tipo manageriale (DMO)</a:t>
              </a:r>
              <a:endParaRPr lang="it-IT" sz="1300" kern="1200" dirty="0">
                <a:latin typeface="+mj-lt"/>
              </a:endParaRP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sz="1300" kern="1200" dirty="0" smtClean="0">
                  <a:latin typeface="+mj-lt"/>
                </a:rPr>
                <a:t>Tematizzazione dell’offerta turistica </a:t>
              </a:r>
              <a:endParaRPr lang="it-IT" sz="1300" kern="1200" dirty="0">
                <a:latin typeface="+mj-lt"/>
              </a:endParaRPr>
            </a:p>
          </p:txBody>
        </p:sp>
      </p:grpSp>
      <p:grpSp>
        <p:nvGrpSpPr>
          <p:cNvPr id="17" name="Gruppo 16"/>
          <p:cNvGrpSpPr/>
          <p:nvPr/>
        </p:nvGrpSpPr>
        <p:grpSpPr>
          <a:xfrm>
            <a:off x="6825208" y="1988840"/>
            <a:ext cx="2411107" cy="4402667"/>
            <a:chOff x="5184809" y="-1"/>
            <a:chExt cx="2411107" cy="4402667"/>
          </a:xfrm>
        </p:grpSpPr>
        <p:sp>
          <p:nvSpPr>
            <p:cNvPr id="18" name="Operazione manuale 17"/>
            <p:cNvSpPr/>
            <p:nvPr/>
          </p:nvSpPr>
          <p:spPr>
            <a:xfrm rot="16200000">
              <a:off x="4189029" y="995779"/>
              <a:ext cx="4402667" cy="2411107"/>
            </a:xfrm>
            <a:prstGeom prst="flowChartManualOperation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Operazione manuale 4"/>
            <p:cNvSpPr/>
            <p:nvPr/>
          </p:nvSpPr>
          <p:spPr>
            <a:xfrm>
              <a:off x="5184809" y="880532"/>
              <a:ext cx="2411107" cy="26416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7950" tIns="0" rIns="109972" bIns="0" numCol="1" spcCol="1270" anchor="t" anchorCtr="0">
              <a:noAutofit/>
            </a:bodyPr>
            <a:lstStyle/>
            <a:p>
              <a:pPr lvl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700" b="1" kern="1200" dirty="0" smtClean="0">
                  <a:latin typeface="+mj-lt"/>
                </a:rPr>
                <a:t>POR FESR 2014-2020</a:t>
              </a:r>
              <a:endParaRPr lang="it-IT" sz="1700" b="1" kern="1200" dirty="0">
                <a:latin typeface="+mj-lt"/>
                <a:cs typeface="Calibri" pitchFamily="34" charset="0"/>
              </a:endParaRP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sz="1300" kern="1200" dirty="0" smtClean="0">
                  <a:latin typeface="+mj-lt"/>
                </a:rPr>
                <a:t>Riferimenti positivi alla presenza del turismo</a:t>
              </a:r>
              <a:endParaRPr lang="it-IT" sz="1300" kern="1200" dirty="0">
                <a:latin typeface="+mj-lt"/>
              </a:endParaRP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sz="1300" kern="1200" dirty="0" smtClean="0">
                  <a:latin typeface="+mj-lt"/>
                </a:rPr>
                <a:t>Assi tematici relativi alle azioni dedicate al turismo: </a:t>
              </a:r>
              <a:br>
                <a:rPr lang="it-IT" sz="1300" kern="1200" dirty="0" smtClean="0">
                  <a:latin typeface="+mj-lt"/>
                </a:rPr>
              </a:br>
              <a:endParaRPr lang="it-IT" sz="1300" kern="1200" dirty="0">
                <a:latin typeface="+mj-lt"/>
              </a:endParaRPr>
            </a:p>
            <a:p>
              <a:pPr marL="228600" lvl="2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sz="1300" kern="1200" dirty="0" smtClean="0">
                  <a:latin typeface="+mj-lt"/>
                </a:rPr>
                <a:t>Asse 3 (Sviluppo e Competitività delle PMI)</a:t>
              </a:r>
              <a:endParaRPr lang="it-IT" sz="1300" kern="1200" dirty="0">
                <a:latin typeface="+mj-lt"/>
              </a:endParaRPr>
            </a:p>
            <a:p>
              <a:pPr marL="228600" lvl="2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sz="1300" kern="1200" dirty="0" smtClean="0">
                  <a:latin typeface="+mj-lt"/>
                </a:rPr>
                <a:t>Asse 6 (Tutela dell’Ambiente e Valorizzazione delle Risorse Culturali ed Ambientali)</a:t>
              </a:r>
              <a:endParaRPr lang="it-IT" sz="1300" kern="12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40072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35487" y="560874"/>
            <a:ext cx="74350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4 RIFLESSIONI DA UN’ISTANTANEA</a:t>
            </a:r>
            <a:endParaRPr lang="it-IT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323846458"/>
              </p:ext>
            </p:extLst>
          </p:nvPr>
        </p:nvGraphicFramePr>
        <p:xfrm>
          <a:off x="632521" y="1988840"/>
          <a:ext cx="8640959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77135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7CD627D-26B4-4AEE-A023-EEBFBCF023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F7CD627D-26B4-4AEE-A023-EEBFBCF023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BD4D4A-8DE2-4197-B00D-479CBBF7AE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DABD4D4A-8DE2-4197-B00D-479CBBF7AE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B6C3800-F7C8-4F24-9562-B8D7798F49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BB6C3800-F7C8-4F24-9562-B8D7798F49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A7D0DF1-7C86-4E32-B7DD-60A0103DA1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EA7D0DF1-7C86-4E32-B7DD-60A0103DA1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BB5AF0-342F-4AF1-A6F9-5C1335F1F9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7CBB5AF0-342F-4AF1-A6F9-5C1335F1F9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77690" y="561454"/>
            <a:ext cx="67506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SCOPO DEL RAPPORTO</a:t>
            </a:r>
            <a:endParaRPr lang="it-IT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1" name="Diagramma 10"/>
          <p:cNvGraphicFramePr/>
          <p:nvPr>
            <p:extLst>
              <p:ext uri="{D42A27DB-BD31-4B8C-83A1-F6EECF244321}">
                <p14:modId xmlns:p14="http://schemas.microsoft.com/office/powerpoint/2010/main" val="2587076589"/>
              </p:ext>
            </p:extLst>
          </p:nvPr>
        </p:nvGraphicFramePr>
        <p:xfrm>
          <a:off x="769099" y="1412776"/>
          <a:ext cx="836780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5" name="Gruppo 14"/>
          <p:cNvGrpSpPr/>
          <p:nvPr/>
        </p:nvGrpSpPr>
        <p:grpSpPr>
          <a:xfrm>
            <a:off x="769099" y="5589240"/>
            <a:ext cx="8379837" cy="864096"/>
            <a:chOff x="1021" y="995763"/>
            <a:chExt cx="2390216" cy="1195108"/>
          </a:xfrm>
          <a:solidFill>
            <a:schemeClr val="accent4">
              <a:lumMod val="75000"/>
            </a:schemeClr>
          </a:solidFill>
        </p:grpSpPr>
        <p:sp>
          <p:nvSpPr>
            <p:cNvPr id="16" name="Rettangolo arrotondato 15"/>
            <p:cNvSpPr/>
            <p:nvPr/>
          </p:nvSpPr>
          <p:spPr>
            <a:xfrm>
              <a:off x="1021" y="995763"/>
              <a:ext cx="2390216" cy="119510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ttangolo 16"/>
            <p:cNvSpPr/>
            <p:nvPr/>
          </p:nvSpPr>
          <p:spPr>
            <a:xfrm>
              <a:off x="34309" y="1030767"/>
              <a:ext cx="2320208" cy="11251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005" tIns="26670" rIns="40005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3000" kern="1200" dirty="0" smtClean="0">
                  <a:latin typeface="Calibri" pitchFamily="34" charset="0"/>
                  <a:cs typeface="Calibri" pitchFamily="34" charset="0"/>
                </a:rPr>
                <a:t>Colmare </a:t>
              </a:r>
              <a:r>
                <a:rPr lang="it-IT" sz="3000" b="1" kern="1200" dirty="0" smtClean="0">
                  <a:latin typeface="Calibri" pitchFamily="34" charset="0"/>
                  <a:cs typeface="Calibri" pitchFamily="34" charset="0"/>
                </a:rPr>
                <a:t>gap informativo</a:t>
              </a:r>
              <a:endParaRPr lang="it-IT" sz="3000" b="1" kern="1200" dirty="0">
                <a:latin typeface="Calibri" pitchFamily="34" charset="0"/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23173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942DCE7-3F16-45C3-9985-C05677D1CB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graphicEl>
                                              <a:dgm id="{9942DCE7-3F16-45C3-9985-C05677D1CB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graphicEl>
                                              <a:dgm id="{9942DCE7-3F16-45C3-9985-C05677D1CB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E9B4DA0-60A5-43C5-A67E-C583E5D4E5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graphicEl>
                                              <a:dgm id="{DE9B4DA0-60A5-43C5-A67E-C583E5D4E5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graphicEl>
                                              <a:dgm id="{DE9B4DA0-60A5-43C5-A67E-C583E5D4E5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A357B98-72E4-4538-A22B-4D4B88EFF9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graphicEl>
                                              <a:dgm id="{5A357B98-72E4-4538-A22B-4D4B88EFF9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graphicEl>
                                              <a:dgm id="{5A357B98-72E4-4538-A22B-4D4B88EFF9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76D55B-DCA5-4FE0-8CE1-3FBE14326F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graphicEl>
                                              <a:dgm id="{8776D55B-DCA5-4FE0-8CE1-3FBE14326F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graphicEl>
                                              <a:dgm id="{8776D55B-DCA5-4FE0-8CE1-3FBE14326F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39A0F39E-DBBA-4141-845F-751A876CF5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graphicEl>
                                              <a:dgm id="{39A0F39E-DBBA-4141-845F-751A876CF5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graphicEl>
                                              <a:dgm id="{39A0F39E-DBBA-4141-845F-751A876CF5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1982DC2-0690-4520-92E7-F74AFA4E9E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graphicEl>
                                              <a:dgm id="{71982DC2-0690-4520-92E7-F74AFA4E9E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graphicEl>
                                              <a:dgm id="{71982DC2-0690-4520-92E7-F74AFA4E9E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3EFCDAD-4F1A-41C5-A671-05DEBE34CB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>
                                            <p:graphicEl>
                                              <a:dgm id="{73EFCDAD-4F1A-41C5-A671-05DEBE34CB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>
                                            <p:graphicEl>
                                              <a:dgm id="{73EFCDAD-4F1A-41C5-A671-05DEBE34CB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3149AB8F-CFD9-4A01-ACAD-551E6D59A8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>
                                            <p:graphicEl>
                                              <a:dgm id="{3149AB8F-CFD9-4A01-ACAD-551E6D59A8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graphicEl>
                                              <a:dgm id="{3149AB8F-CFD9-4A01-ACAD-551E6D59A8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0A0D31D-4D0B-4329-A091-0628349804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graphicEl>
                                              <a:dgm id="{B0A0D31D-4D0B-4329-A091-0628349804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graphicEl>
                                              <a:dgm id="{B0A0D31D-4D0B-4329-A091-0628349804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9730" y="188640"/>
            <a:ext cx="70465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METODOLOGIA e FONTI</a:t>
            </a:r>
            <a:endParaRPr lang="it-IT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1257674873"/>
              </p:ext>
            </p:extLst>
          </p:nvPr>
        </p:nvGraphicFramePr>
        <p:xfrm>
          <a:off x="749534" y="1556792"/>
          <a:ext cx="8406932" cy="48347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3"/>
          <p:cNvSpPr/>
          <p:nvPr/>
        </p:nvSpPr>
        <p:spPr>
          <a:xfrm>
            <a:off x="3287736" y="836712"/>
            <a:ext cx="3330527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000" dirty="0" smtClean="0">
                <a:ln w="17780" cmpd="sng">
                  <a:noFill/>
                  <a:prstDash val="solid"/>
                  <a:miter lim="800000"/>
                </a:ln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  <a:t>La Raccolta del Dato</a:t>
            </a:r>
            <a:endParaRPr lang="it-IT" sz="3000" dirty="0">
              <a:ln w="17780" cmpd="sng">
                <a:noFill/>
                <a:prstDash val="solid"/>
                <a:miter lim="800000"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5496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9B83011-9815-46C1-B4B1-5B19CFF4E3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graphicEl>
                                              <a:dgm id="{79B83011-9815-46C1-B4B1-5B19CFF4E3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graphicEl>
                                              <a:dgm id="{79B83011-9815-46C1-B4B1-5B19CFF4E3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8D068B6-CE93-42A4-A0AF-75A2622D6F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graphicEl>
                                              <a:dgm id="{E8D068B6-CE93-42A4-A0AF-75A2622D6F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graphicEl>
                                              <a:dgm id="{E8D068B6-CE93-42A4-A0AF-75A2622D6F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32EF4ED-01AF-43FB-9BEB-32036938E1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graphicEl>
                                              <a:dgm id="{A32EF4ED-01AF-43FB-9BEB-32036938E1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graphicEl>
                                              <a:dgm id="{A32EF4ED-01AF-43FB-9BEB-32036938E1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513684F-3D7F-4B43-9AB6-DBB71F4F51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graphicEl>
                                              <a:dgm id="{6513684F-3D7F-4B43-9AB6-DBB71F4F51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graphicEl>
                                              <a:dgm id="{6513684F-3D7F-4B43-9AB6-DBB71F4F51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8D12F29-93B5-414C-8426-5C1BFAD669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graphicEl>
                                              <a:dgm id="{A8D12F29-93B5-414C-8426-5C1BFAD669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graphicEl>
                                              <a:dgm id="{A8D12F29-93B5-414C-8426-5C1BFAD669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0162815-69B0-4385-A970-B4A6A0142E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graphicEl>
                                              <a:dgm id="{50162815-69B0-4385-A970-B4A6A0142E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graphicEl>
                                              <a:dgm id="{50162815-69B0-4385-A970-B4A6A0142E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FEB5CCB-C329-49BD-BB97-F56204FFFF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graphicEl>
                                              <a:dgm id="{6FEB5CCB-C329-49BD-BB97-F56204FFFF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graphicEl>
                                              <a:dgm id="{6FEB5CCB-C329-49BD-BB97-F56204FFFF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D96C3E7-07A9-49B5-8454-575D5E7F20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graphicEl>
                                              <a:dgm id="{AD96C3E7-07A9-49B5-8454-575D5E7F20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graphicEl>
                                              <a:dgm id="{AD96C3E7-07A9-49B5-8454-575D5E7F20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A63F316-114E-4693-A10D-4D821953E0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graphicEl>
                                              <a:dgm id="{1A63F316-114E-4693-A10D-4D821953E0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graphicEl>
                                              <a:dgm id="{1A63F316-114E-4693-A10D-4D821953E0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3A2E051-1A54-480F-BB13-2F6CEC55B3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graphicEl>
                                              <a:dgm id="{93A2E051-1A54-480F-BB13-2F6CEC55B3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graphicEl>
                                              <a:dgm id="{93A2E051-1A54-480F-BB13-2F6CEC55B3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364855"/>
              </p:ext>
            </p:extLst>
          </p:nvPr>
        </p:nvGraphicFramePr>
        <p:xfrm>
          <a:off x="488504" y="361304"/>
          <a:ext cx="8928992" cy="616375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487633"/>
                <a:gridCol w="8441359"/>
              </a:tblGrid>
              <a:tr h="288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effectLst/>
                          <a:latin typeface="+mj-lt"/>
                        </a:rPr>
                        <a:t>FORMAT QUESTIONARIO</a:t>
                      </a:r>
                      <a:endParaRPr lang="it-IT" sz="20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88000"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Questionario Federturismo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OGGETTO: Programmazione Turistica Regionale Pluriennale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1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Qual è la legge regionale di riferimento per il settore turistico?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2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È presente un documento di programmazione turistica regionale pluriennale?</a:t>
                      </a:r>
                    </a:p>
                    <a:p>
                      <a:pPr marL="228600" lvl="0" indent="-2286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Se sì, quale?</a:t>
                      </a:r>
                    </a:p>
                    <a:p>
                      <a:pPr marL="228600" lvl="0" indent="-2286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Se no, è previsto dalla normativa regionale la predisposizione di tale documento?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3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Se la programmazione turistica è “scaduta”, è in discussione l’adozione di una nuova programmazione pluriennale in Regione?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4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Com’è composta la governance turistica regionale attualmente?</a:t>
                      </a:r>
                      <a:endParaRPr lang="it-IT" sz="120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5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Ritiene che l’attuale organizzazione turistica sia efficiente, efficace e ben organizzata in ottica di mercato?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6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Come valuta l’operato dell’Agenzia Regionale per il turismo, se presente, nella programmazione, progettazione e indirizzo dello sviluppo turistico?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7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Sono presenti tavoli di discussione inter/intra-settoriali a livello regionale?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8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Quali sono i nodi cruciali per migliorare la governance attuale?</a:t>
                      </a:r>
                      <a:endParaRPr lang="it-IT" sz="120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</a:tr>
              <a:tr h="2587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9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Come valuta la collaborazione pubblico-privato nel settore del turismo?</a:t>
                      </a:r>
                      <a:endParaRPr lang="it-IT" sz="120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10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È presente un organo/luogo di incontro per la condivisione della strategia turistica con gli operatori privati?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11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Sono presenti e diffuse reti d’impresa tematizzate ed esperienziali (reti d’impresa per prodotto turistico/club di prodotto/consorzi)?</a:t>
                      </a:r>
                      <a:endParaRPr lang="it-IT" sz="120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12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È presente un piano dei prodotti turistici?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13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Se sì, è sufficientemente tematizzato, diversificato e integrato?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14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Il portfolio prodotti è sufficientemente targettizzato (per mercati/segmenti), valorizzato e riconoscibile nel web?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15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Sono presenti un Piano di Promo-commercializzazione e/o un Piano di Social Media Marketing?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16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Sono presenti Piani di Eccellenza Turistica o Sistemi di Qualità Turistica?</a:t>
                      </a:r>
                      <a:endParaRPr lang="it-IT" sz="120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17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La materia turismo è considerata nella programmazione dei fondi europei POR 2014-2020?</a:t>
                      </a:r>
                      <a:endParaRPr lang="it-IT" sz="120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18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Come valuta l’operato della Regione in materia di turismo nel complesso da 1 a 10?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29414" marR="2941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0479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4467" y="561454"/>
            <a:ext cx="83570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ORGANIZZAZIONE </a:t>
            </a:r>
            <a:r>
              <a:rPr lang="it-IT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DEL DATO</a:t>
            </a:r>
            <a:endParaRPr lang="it-IT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458966863"/>
              </p:ext>
            </p:extLst>
          </p:nvPr>
        </p:nvGraphicFramePr>
        <p:xfrm>
          <a:off x="1532620" y="2132856"/>
          <a:ext cx="68407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00994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FE7038-25A3-4938-A83B-84E878884C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dgm id="{15FE7038-25A3-4938-A83B-84E878884C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dgm id="{15FE7038-25A3-4938-A83B-84E878884C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D4AA2DB-1FA5-44C2-A8FA-5B73F4BB5C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graphicEl>
                                              <a:dgm id="{CD4AA2DB-1FA5-44C2-A8FA-5B73F4BB5C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graphicEl>
                                              <a:dgm id="{CD4AA2DB-1FA5-44C2-A8FA-5B73F4BB5C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FB3F779-1EC9-461D-935A-61890DC6F2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graphicEl>
                                              <a:dgm id="{AFB3F779-1EC9-461D-935A-61890DC6F2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graphicEl>
                                              <a:dgm id="{AFB3F779-1EC9-461D-935A-61890DC6F2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2C24AE3-342B-4200-B277-5E2832CCD0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graphicEl>
                                              <a:dgm id="{42C24AE3-342B-4200-B277-5E2832CCD0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graphicEl>
                                              <a:dgm id="{42C24AE3-342B-4200-B277-5E2832CCD0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AtOnc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2"/>
          <p:cNvSpPr>
            <a:spLocks noGrp="1"/>
          </p:cNvSpPr>
          <p:nvPr>
            <p:ph type="title"/>
          </p:nvPr>
        </p:nvSpPr>
        <p:spPr>
          <a:xfrm>
            <a:off x="495300" y="338328"/>
            <a:ext cx="8915400" cy="1252728"/>
          </a:xfrm>
        </p:spPr>
        <p:txBody>
          <a:bodyPr/>
          <a:lstStyle/>
          <a:p>
            <a:r>
              <a:rPr lang="it-IT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REGIONE CAMPANIA</a:t>
            </a:r>
            <a:endParaRPr lang="it-IT" dirty="0">
              <a:solidFill>
                <a:schemeClr val="bg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122" name="Picture 2" descr="http://www.lebellezzeditalia.it/campania/campania_gif/c_campani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393" y="2780927"/>
            <a:ext cx="4768719" cy="3406617"/>
          </a:xfrm>
          <a:prstGeom prst="rect">
            <a:avLst/>
          </a:prstGeom>
          <a:noFill/>
          <a:ln w="76200">
            <a:solidFill>
              <a:schemeClr val="tx2">
                <a:lumMod val="20000"/>
                <a:lumOff val="8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ampania – Stemm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192" y="3412976"/>
            <a:ext cx="1512168" cy="1690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6924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04528" y="181089"/>
            <a:ext cx="29539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Governance Turistica: Passato </a:t>
            </a:r>
            <a:endParaRPr lang="it-IT" sz="3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371424" y="1151166"/>
            <a:ext cx="640871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it-IT" sz="1100" b="1" dirty="0">
                <a:solidFill>
                  <a:schemeClr val="bg2">
                    <a:lumMod val="90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Legge Regionale N. 18 Del 08 Agosto 2014 – «Organizzazione Del Sistema Turistico In Campania»</a:t>
            </a:r>
            <a:endParaRPr lang="it-IT" sz="1100" dirty="0">
              <a:solidFill>
                <a:schemeClr val="bg2">
                  <a:lumMod val="90000"/>
                </a:schemeClr>
              </a:solidFill>
              <a:effectLst/>
              <a:latin typeface="Calibri" pitchFamily="34" charset="0"/>
              <a:ea typeface="Calibri"/>
              <a:cs typeface="Calibri" pitchFamily="34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953001" y="181089"/>
            <a:ext cx="35283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Governance Turistica: Presente </a:t>
            </a:r>
            <a:endParaRPr lang="it-IT" sz="3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44488" y="1501715"/>
            <a:ext cx="3168352" cy="45294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it-IT" sz="1000" b="1" dirty="0" smtClean="0">
                <a:latin typeface="+mj-lt"/>
                <a:ea typeface="Calibri"/>
                <a:cs typeface="Calibri"/>
              </a:rPr>
              <a:t>Conclusioni Libro Bianco: debolezze </a:t>
            </a:r>
            <a:endParaRPr lang="it-IT" sz="1000" dirty="0" smtClean="0">
              <a:latin typeface="+mj-lt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it-IT" sz="1000" dirty="0" smtClean="0">
                <a:latin typeface="+mj-lt"/>
                <a:ea typeface="Calibri"/>
                <a:cs typeface="Calibri"/>
              </a:rPr>
              <a:t>L’organizzazione del sistema turistico Campano non appare chiara, con numerosi soggetti coinvolti i cui compiti si sovrappongono;</a:t>
            </a:r>
          </a:p>
          <a:p>
            <a:pPr marL="342900" lvl="0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it-IT" sz="1000" dirty="0" smtClean="0">
                <a:latin typeface="+mj-lt"/>
                <a:ea typeface="Calibri"/>
                <a:cs typeface="Calibri"/>
              </a:rPr>
              <a:t>L’organizzazione del settore turistico della Campania è improntata su un modello territoriale. Le competenze sono suddivise secondo una visione amministrativa del territorio (province, comuni, ecc.) invece che secondo logiche di mercato, ovvero di prodotto turistico;</a:t>
            </a:r>
          </a:p>
          <a:p>
            <a:pPr marL="342900" lvl="0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it-IT" sz="1000" dirty="0" smtClean="0">
                <a:latin typeface="+mj-lt"/>
                <a:ea typeface="Calibri"/>
                <a:cs typeface="Calibri"/>
              </a:rPr>
              <a:t>Riorganizzazione del sistema di governance in linea con le attuali esigenze del settore e del mercato;</a:t>
            </a:r>
          </a:p>
          <a:p>
            <a:pPr marL="342900" lvl="0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it-IT" sz="1000" dirty="0" smtClean="0">
                <a:latin typeface="+mj-lt"/>
                <a:ea typeface="Calibri"/>
                <a:cs typeface="Calibri"/>
              </a:rPr>
              <a:t>L’operato di tutto il sistema di governance appare eccessivamente incentrato sul turismo culturale e sulle risorse di tipo archeologico, storico ed artistico, limitando così gli interventi ad un solo prodotto turistico;</a:t>
            </a:r>
          </a:p>
          <a:p>
            <a:pPr marL="342900" lvl="0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it-IT" sz="1000" dirty="0" smtClean="0">
                <a:latin typeface="+mj-lt"/>
                <a:ea typeface="Calibri"/>
                <a:cs typeface="Calibri"/>
              </a:rPr>
              <a:t>Creare reti di collaborazione pubblico-private che uniscano operatori ed istituzioni per competenze di prodotto turistico, come ad esempio le Unioni di Prodotto o i Club di Prodotto;</a:t>
            </a:r>
          </a:p>
          <a:p>
            <a:pPr marL="342900" lvl="0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it-IT" sz="1000" dirty="0" smtClean="0">
                <a:latin typeface="+mj-lt"/>
                <a:ea typeface="Calibri"/>
                <a:cs typeface="Calibri"/>
              </a:rPr>
              <a:t>Creazione di un convention bureau regionale, come da programma siglato nel 2012, per favorire lo sviluppo del prodotto congressuale;</a:t>
            </a:r>
          </a:p>
          <a:p>
            <a:pPr marL="342900" lvl="0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it-IT" sz="1000" dirty="0" smtClean="0">
                <a:latin typeface="+mj-lt"/>
                <a:ea typeface="Calibri"/>
                <a:cs typeface="Calibri"/>
              </a:rPr>
              <a:t>Aggiornamento della legislazione turistica regionale non solo a livello teorico ma anche e soprattutto pratico.</a:t>
            </a:r>
          </a:p>
          <a:p>
            <a:pPr marL="342900" lvl="0" indent="-342900">
              <a:spcAft>
                <a:spcPts val="0"/>
              </a:spcAft>
              <a:buFont typeface="Arial" pitchFamily="34" charset="0"/>
              <a:buChar char="•"/>
            </a:pPr>
            <a:endParaRPr lang="it-IT" sz="1000" dirty="0">
              <a:latin typeface="+mj-lt"/>
              <a:ea typeface="Calibri"/>
              <a:cs typeface="Calibri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670176"/>
              </p:ext>
            </p:extLst>
          </p:nvPr>
        </p:nvGraphicFramePr>
        <p:xfrm>
          <a:off x="3728864" y="1494116"/>
          <a:ext cx="5795052" cy="5086742"/>
        </p:xfrm>
        <a:graphic>
          <a:graphicData uri="http://schemas.openxmlformats.org/drawingml/2006/table">
            <a:tbl>
              <a:tblPr firstRow="1" firstCol="1" bandRow="1"/>
              <a:tblGrid>
                <a:gridCol w="1301709"/>
                <a:gridCol w="4493343"/>
              </a:tblGrid>
              <a:tr h="1109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ORGANIZZAZIONE</a:t>
                      </a:r>
                      <a:endParaRPr lang="it-IT" sz="9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4554" marR="2455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FUNZIONE</a:t>
                      </a:r>
                      <a:endParaRPr lang="it-IT" sz="9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4554" marR="2455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230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u="sng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Regione Campania </a:t>
                      </a:r>
                      <a:endParaRPr lang="it-IT" sz="9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 </a:t>
                      </a:r>
                      <a:endParaRPr lang="it-IT" sz="9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4554" marR="2455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Partecipazione alla definizione della programmazione turistica nazionale ed europea; programmazione attività coordinate a sostegno del turismo; disciplina delle attività e professioni turistiche; definizione modalità d’accesso a finanziamenti; promozione dell’immagine della Regione; riconoscimento dei poli turistici locali (PTL); istituzione, regolamentazione e coordinamento dei servizi di informazione e accoglienza turistica (SIAT); definizione standard di qualità e vigilanza; impianto e aggiornamento del sistema informativo regionale; regolamentazione demanio marittimo; approvazione dell’atto di indirizzo della Regione per il turismo e del programma annuale della Regione per il turismo.</a:t>
                      </a:r>
                      <a:endParaRPr lang="it-IT" sz="9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4554" marR="2455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234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u="sng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Province e Città Metropolitana</a:t>
                      </a:r>
                      <a:endParaRPr lang="it-IT" sz="9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4554" marR="2455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Partecipazione alla formazione dell’atto triennale di indirizzo della Regione per il turismo; promozione dei PTL anche attraverso la partecipazione ai medesimi.</a:t>
                      </a:r>
                      <a:endParaRPr lang="it-IT" sz="9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4554" marR="2455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469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u="sng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Comuni</a:t>
                      </a:r>
                      <a:endParaRPr lang="it-IT" sz="9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4554" marR="2455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Promozione dei PTL anche attraverso la partecipazione ai medesimi; partecipazione all’attivazione dei SIAT; armonizzazione per l’erogazione dei servizi pubblici; organizzazione dei servizi turistici di base relativi all’accoglienza; attuazione procedure amministrative in materia di strutture ricettive e di agenzie di viaggio e turismo; trasmissione dati a fini turistici.</a:t>
                      </a:r>
                      <a:endParaRPr lang="it-IT" sz="9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4554" marR="2455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115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u="sng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Enti Provinciali e Aziende Autonome di Soggiorno Cura e Turismo</a:t>
                      </a:r>
                      <a:endParaRPr lang="it-IT" sz="9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4554" marR="2455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La legge regionale n. 18 dell’8 agosto 2014 “Organizzazione del sistema turistico in Campania” ha previsto lo scioglimento degli enti provinciali per il turismo e delle aziende autonome di cura e soggiorno e turismo, la cui procedura sarà attuata alla data di effettivo esercizio dell’Agenzia Regionale.</a:t>
                      </a:r>
                      <a:endParaRPr lang="it-IT" sz="9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4554" marR="2455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201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u="sng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PTL</a:t>
                      </a:r>
                      <a:r>
                        <a:rPr lang="it-IT" sz="90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(Poli Turistici Locali)</a:t>
                      </a:r>
                      <a:endParaRPr lang="it-IT" sz="9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4554" marR="2455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Forme associative di soggetti pubblici e privati che operano per il turismo all’interno degli ambiti turistici territoriali omogenei.</a:t>
                      </a:r>
                      <a:endParaRPr lang="it-IT" sz="9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Redazione del programma annuale dei servizi e delle attività di promozione turistica del PTL; attuazione di interventi per il miglioramento della qualità dei servizi turistici, ricettività e accoglienza; sostegno all’attuazione di interventi per la valorizzazione, qualificazione, diversificazione dell’offerta turistica; sostegno alle attività e dei processi d’integrazione tra soggetti pubblici e privati; sostegno alla crescita della cultura dell’ospitalità.</a:t>
                      </a:r>
                      <a:endParaRPr lang="it-IT" sz="9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4554" marR="2455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9683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u="sng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Agenzia Regionale per la Promozione del Turismo e dei Beni Culturali della Campania</a:t>
                      </a:r>
                      <a:endParaRPr lang="it-IT" sz="9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4554" marR="2455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La legge regionale n. 18 dell’8 agosto 2014 “Organizzazione del sistema turistico in Campania” istituisce l’Agenzia regionale per la promozione dl turismo e dei beni culturali della Campania; ente pubblico non economico, strumentale, dotato di autonomia organizzativa, amministrativa, patrimoniale e contabile.</a:t>
                      </a:r>
                      <a:endParaRPr lang="it-IT" sz="9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Organizzazione attività e iniziative di promozione del turismo e dei beni culturali della Campania in Itali e all’estero, garantendo unitarietà, coordinamento ed efficacia; gestione attività di promozione e marketing territoriale in raccordo con club di prodotto e PTL; monitoraggio flussi turistici; verifica variazione servizi, variabili economiche e sociali; rilevazione disservizi e reclami; supporto conoscitivo delle attività promozionali e degli investimenti.</a:t>
                      </a:r>
                      <a:endParaRPr lang="it-IT" sz="9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4554" marR="2455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489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u="sng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Altri Operatori</a:t>
                      </a:r>
                      <a:endParaRPr lang="it-IT" sz="9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4554" marR="2455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SIAT, Associazioni Pro loco, Unpli, Rete d’Impresa – Convention Bureau Napoli.</a:t>
                      </a:r>
                      <a:endParaRPr lang="it-IT" sz="9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4554" marR="2455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39629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37052" y="188640"/>
            <a:ext cx="39999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Prodotti Turistici: Passato </a:t>
            </a:r>
          </a:p>
        </p:txBody>
      </p:sp>
      <p:sp>
        <p:nvSpPr>
          <p:cNvPr id="10" name="Rettangolo 9"/>
          <p:cNvSpPr/>
          <p:nvPr/>
        </p:nvSpPr>
        <p:spPr>
          <a:xfrm>
            <a:off x="1462701" y="1223174"/>
            <a:ext cx="24456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it-IT" sz="1400" b="1" dirty="0">
                <a:solidFill>
                  <a:schemeClr val="bg2">
                    <a:lumMod val="90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Conclusioni Libro Bianco 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5097016" y="181089"/>
            <a:ext cx="404479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Prodotti Turistici: Presente </a:t>
            </a:r>
          </a:p>
        </p:txBody>
      </p:sp>
      <p:sp>
        <p:nvSpPr>
          <p:cNvPr id="7" name="Rettangolo 6"/>
          <p:cNvSpPr/>
          <p:nvPr/>
        </p:nvSpPr>
        <p:spPr>
          <a:xfrm>
            <a:off x="737051" y="1582048"/>
            <a:ext cx="3999925" cy="36471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71450" algn="just">
              <a:buFont typeface="Wingdings" pitchFamily="2" charset="2"/>
              <a:buChar char="§"/>
            </a:pPr>
            <a:r>
              <a:rPr lang="it-IT" sz="1100" dirty="0" smtClean="0">
                <a:latin typeface="Calibri" pitchFamily="34" charset="0"/>
                <a:cs typeface="Calibri" pitchFamily="34" charset="0"/>
              </a:rPr>
              <a:t>Strutturazione </a:t>
            </a:r>
            <a:r>
              <a:rPr lang="it-IT" sz="1100" dirty="0">
                <a:latin typeface="Calibri" pitchFamily="34" charset="0"/>
                <a:cs typeface="Calibri" pitchFamily="34" charset="0"/>
              </a:rPr>
              <a:t>dei prodotti turistici di nicchia in ottica motivazionale affinché risultino esperienziali per il turista e facilmente accessibili;</a:t>
            </a:r>
          </a:p>
          <a:p>
            <a:pPr marL="171450" indent="-171450" algn="just">
              <a:buFont typeface="Wingdings" pitchFamily="2" charset="2"/>
              <a:buChar char="§"/>
            </a:pPr>
            <a:r>
              <a:rPr lang="it-IT" sz="1100" dirty="0" smtClean="0">
                <a:latin typeface="Calibri" pitchFamily="34" charset="0"/>
                <a:cs typeface="Calibri" pitchFamily="34" charset="0"/>
              </a:rPr>
              <a:t>Innovazione </a:t>
            </a:r>
            <a:r>
              <a:rPr lang="it-IT" sz="1100" dirty="0">
                <a:latin typeface="Calibri" pitchFamily="34" charset="0"/>
                <a:cs typeface="Calibri" pitchFamily="34" charset="0"/>
              </a:rPr>
              <a:t>del portfolio prodotti a livello regionale, ristrutturando i prodotti già consolidati e a sviluppandone di nuovi, in ottica di mercato, fornendo esperienze e motivazioni al turista;</a:t>
            </a:r>
          </a:p>
          <a:p>
            <a:pPr marL="171450" indent="-171450" algn="just">
              <a:buFont typeface="Wingdings" pitchFamily="2" charset="2"/>
              <a:buChar char="§"/>
            </a:pPr>
            <a:r>
              <a:rPr lang="it-IT" sz="1100" dirty="0" smtClean="0">
                <a:latin typeface="Calibri" pitchFamily="34" charset="0"/>
                <a:cs typeface="Calibri" pitchFamily="34" charset="0"/>
              </a:rPr>
              <a:t>Valorizzazione </a:t>
            </a:r>
            <a:r>
              <a:rPr lang="it-IT" sz="1100" dirty="0">
                <a:latin typeface="Calibri" pitchFamily="34" charset="0"/>
                <a:cs typeface="Calibri" pitchFamily="34" charset="0"/>
              </a:rPr>
              <a:t>dei prodotti turistici secondari, in modo tale che la Regione possa posizionarsi sullo scenario come destinazione multi-prodotto;</a:t>
            </a:r>
          </a:p>
          <a:p>
            <a:pPr marL="171450" indent="-171450" algn="just">
              <a:buFont typeface="Wingdings" pitchFamily="2" charset="2"/>
              <a:buChar char="§"/>
            </a:pPr>
            <a:r>
              <a:rPr lang="it-IT" sz="1100" dirty="0" smtClean="0">
                <a:latin typeface="Calibri" pitchFamily="34" charset="0"/>
                <a:cs typeface="Calibri" pitchFamily="34" charset="0"/>
              </a:rPr>
              <a:t>Creazione </a:t>
            </a:r>
            <a:r>
              <a:rPr lang="it-IT" sz="1100" dirty="0">
                <a:latin typeface="Calibri" pitchFamily="34" charset="0"/>
                <a:cs typeface="Calibri" pitchFamily="34" charset="0"/>
              </a:rPr>
              <a:t>di servizi che rendano il soggiorno dei turisti esperienziale, incrementando il valore aggiunto percepito e conseguentemente la redditività degli operatori;</a:t>
            </a:r>
          </a:p>
          <a:p>
            <a:pPr marL="171450" indent="-171450" algn="just">
              <a:buFont typeface="Wingdings" pitchFamily="2" charset="2"/>
              <a:buChar char="§"/>
            </a:pPr>
            <a:r>
              <a:rPr lang="it-IT" sz="1100" dirty="0" smtClean="0">
                <a:latin typeface="Calibri" pitchFamily="34" charset="0"/>
                <a:cs typeface="Calibri" pitchFamily="34" charset="0"/>
              </a:rPr>
              <a:t>Sensibilizzazione </a:t>
            </a:r>
            <a:r>
              <a:rPr lang="it-IT" sz="1100" dirty="0">
                <a:latin typeface="Calibri" pitchFamily="34" charset="0"/>
                <a:cs typeface="Calibri" pitchFamily="34" charset="0"/>
              </a:rPr>
              <a:t>degli operatori del settore riguardo le potenzialità di sviluppo che il prodotto congressuale può offrire;</a:t>
            </a:r>
          </a:p>
          <a:p>
            <a:pPr marL="171450" indent="-171450" algn="just">
              <a:buFont typeface="Wingdings" pitchFamily="2" charset="2"/>
              <a:buChar char="§"/>
            </a:pPr>
            <a:r>
              <a:rPr lang="it-IT" sz="1100" dirty="0" smtClean="0">
                <a:latin typeface="Calibri" pitchFamily="34" charset="0"/>
                <a:cs typeface="Calibri" pitchFamily="34" charset="0"/>
              </a:rPr>
              <a:t>Sensibilizzazione </a:t>
            </a:r>
            <a:r>
              <a:rPr lang="it-IT" sz="1100" dirty="0">
                <a:latin typeface="Calibri" pitchFamily="34" charset="0"/>
                <a:cs typeface="Calibri" pitchFamily="34" charset="0"/>
              </a:rPr>
              <a:t>delle amministrazioni e degli operatori del settore circa l’importanza dell’esperienza enogastronomica per lo sviluppo turistico della Regione;</a:t>
            </a:r>
          </a:p>
          <a:p>
            <a:pPr marL="171450" indent="-171450" algn="just">
              <a:buFont typeface="Wingdings" pitchFamily="2" charset="2"/>
              <a:buChar char="§"/>
            </a:pPr>
            <a:r>
              <a:rPr lang="it-IT" sz="1100" dirty="0" smtClean="0">
                <a:latin typeface="Calibri" pitchFamily="34" charset="0"/>
                <a:cs typeface="Calibri" pitchFamily="34" charset="0"/>
              </a:rPr>
              <a:t>Valorizzazione </a:t>
            </a:r>
            <a:r>
              <a:rPr lang="it-IT" sz="1100" dirty="0">
                <a:latin typeface="Calibri" pitchFamily="34" charset="0"/>
                <a:cs typeface="Calibri" pitchFamily="34" charset="0"/>
              </a:rPr>
              <a:t>dei prodotti turistici secondari da parte della governance al fine di sviluppare un portfolio di offerta più equilibrato ed integrato.</a:t>
            </a:r>
          </a:p>
        </p:txBody>
      </p:sp>
      <p:sp>
        <p:nvSpPr>
          <p:cNvPr id="8" name="Rettangolo 7"/>
          <p:cNvSpPr/>
          <p:nvPr/>
        </p:nvSpPr>
        <p:spPr>
          <a:xfrm>
            <a:off x="5097016" y="1052736"/>
            <a:ext cx="40447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it-IT" sz="1400" b="1" dirty="0">
                <a:solidFill>
                  <a:schemeClr val="bg2">
                    <a:lumMod val="90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Prodotti Turistici Libro Bianco (Non è Presente Un Piano Dei Prodotti Regionale)</a:t>
            </a: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133654"/>
              </p:ext>
            </p:extLst>
          </p:nvPr>
        </p:nvGraphicFramePr>
        <p:xfrm>
          <a:off x="5097016" y="1642883"/>
          <a:ext cx="4044798" cy="2074149"/>
        </p:xfrm>
        <a:graphic>
          <a:graphicData uri="http://schemas.openxmlformats.org/drawingml/2006/table">
            <a:tbl>
              <a:tblPr firstRow="1" firstCol="1" bandRow="1"/>
              <a:tblGrid>
                <a:gridCol w="907997"/>
                <a:gridCol w="1568401"/>
                <a:gridCol w="1568400"/>
              </a:tblGrid>
              <a:tr h="1885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57350" algn="l"/>
                        </a:tabLst>
                      </a:pPr>
                      <a:r>
                        <a:rPr lang="it-IT" sz="11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Provincia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57350" algn="l"/>
                        </a:tabLst>
                      </a:pPr>
                      <a:r>
                        <a:rPr lang="it-IT" sz="1100" b="1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Main Products</a:t>
                      </a:r>
                      <a:endParaRPr lang="it-IT" sz="11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57350" algn="l"/>
                        </a:tabLst>
                      </a:pPr>
                      <a:r>
                        <a:rPr lang="it-IT" sz="1100" b="1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Prodotti Secondari</a:t>
                      </a:r>
                      <a:endParaRPr lang="it-IT" sz="11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69B"/>
                    </a:solidFill>
                  </a:tcPr>
                </a:tc>
              </a:tr>
              <a:tr h="7542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57350" algn="l"/>
                        </a:tabLst>
                      </a:pP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Caserta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57350" algn="l"/>
                        </a:tabLst>
                      </a:pP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Salerno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57350" algn="l"/>
                        </a:tabLst>
                      </a:pP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Balneare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57350" algn="l"/>
                        </a:tabLst>
                      </a:pP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Enogastronomia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57350" algn="l"/>
                        </a:tabLst>
                      </a:pP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Culturale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57350" algn="l"/>
                        </a:tabLst>
                      </a:pPr>
                      <a:r>
                        <a:rPr lang="it-IT" sz="110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Natura</a:t>
                      </a:r>
                      <a:endParaRPr lang="it-IT" sz="11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57350" algn="l"/>
                        </a:tabLst>
                      </a:pPr>
                      <a:r>
                        <a:rPr lang="it-IT" sz="110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Termale</a:t>
                      </a:r>
                      <a:endParaRPr lang="it-IT" sz="11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57350" algn="l"/>
                        </a:tabLst>
                      </a:pPr>
                      <a:r>
                        <a:rPr lang="it-IT" sz="110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Religioso</a:t>
                      </a:r>
                      <a:endParaRPr lang="it-IT" sz="11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57350" algn="l"/>
                        </a:tabLst>
                      </a:pPr>
                      <a:r>
                        <a:rPr lang="it-IT" sz="110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Congressuale (Salerno)</a:t>
                      </a:r>
                      <a:endParaRPr lang="it-IT" sz="11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542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57350" algn="l"/>
                        </a:tabLst>
                      </a:pP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Benevento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57350" algn="l"/>
                        </a:tabLst>
                      </a:pP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Culturale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57350" algn="l"/>
                        </a:tabLst>
                      </a:pP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Enogastronomia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57350" algn="l"/>
                        </a:tabLst>
                      </a:pP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Terme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57350" algn="l"/>
                        </a:tabLst>
                      </a:pP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Natura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57350" algn="l"/>
                        </a:tabLst>
                      </a:pP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Religioso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71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57350" algn="l"/>
                        </a:tabLst>
                      </a:pPr>
                      <a:r>
                        <a:rPr lang="it-IT" sz="110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Avellino</a:t>
                      </a:r>
                      <a:endParaRPr lang="it-IT" sz="11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57350" algn="l"/>
                        </a:tabLst>
                      </a:pP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Culturale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57350" algn="l"/>
                        </a:tabLst>
                      </a:pP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Natura-vacanza attiva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57350" algn="l"/>
                        </a:tabLst>
                      </a:pP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Montagna invernale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57350" algn="l"/>
                        </a:tabLst>
                      </a:pPr>
                      <a:r>
                        <a:rPr lang="it-IT" sz="11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Enogastronomia</a:t>
                      </a:r>
                      <a:endParaRPr lang="it-IT" sz="11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ttangolo 10"/>
          <p:cNvSpPr/>
          <p:nvPr/>
        </p:nvSpPr>
        <p:spPr>
          <a:xfrm>
            <a:off x="5097016" y="3771324"/>
            <a:ext cx="4044798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100" b="1" dirty="0">
                <a:latin typeface="Calibri" pitchFamily="34" charset="0"/>
                <a:cs typeface="Calibri" pitchFamily="34" charset="0"/>
              </a:rPr>
              <a:t>Osservazioni</a:t>
            </a:r>
            <a:endParaRPr lang="it-IT" sz="1100" dirty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it-IT" sz="1100" dirty="0">
                <a:latin typeface="Calibri" pitchFamily="34" charset="0"/>
                <a:cs typeface="Calibri" pitchFamily="34" charset="0"/>
              </a:rPr>
              <a:t>Il turismo in Campania è nato e cresciuto grazie alla domanda. L’organizzazione e l’offerta turistica sono la conseguenza diretta di una richiesta del mercato.</a:t>
            </a:r>
          </a:p>
          <a:p>
            <a:pPr lvl="0" algn="just"/>
            <a:r>
              <a:rPr lang="it-IT" sz="1100" dirty="0">
                <a:latin typeface="Calibri" pitchFamily="34" charset="0"/>
                <a:cs typeface="Calibri" pitchFamily="34" charset="0"/>
              </a:rPr>
              <a:t>La Campania non presenta una gerarchizzazione dei prodotti turistici o una strategia specifica di prodotto-destinazione .</a:t>
            </a:r>
          </a:p>
          <a:p>
            <a:pPr lvl="0" algn="just"/>
            <a:r>
              <a:rPr lang="it-IT" sz="1100" dirty="0">
                <a:latin typeface="Calibri" pitchFamily="34" charset="0"/>
                <a:cs typeface="Calibri" pitchFamily="34" charset="0"/>
              </a:rPr>
              <a:t>I prodotti turistici sono proposti in ottica territoriale e di destinazione piuttosto che in ottica motivazionale come richiederebbe invece il mercato attuale.</a:t>
            </a:r>
          </a:p>
          <a:p>
            <a:pPr lvl="0" algn="just"/>
            <a:r>
              <a:rPr lang="it-IT" sz="1100" dirty="0">
                <a:latin typeface="Calibri" pitchFamily="34" charset="0"/>
                <a:cs typeface="Calibri" pitchFamily="34" charset="0"/>
              </a:rPr>
              <a:t>L’enfasi sul prodotto culturale provoca una mancata valorizzazione dei prodotti secondari, causando da un lato la creazione di un’offerta mono-prodotto poco attrattiva e competitiva sul mercato, e dall’altro, la progressiva riduzione delle quote degli altri prodotti e turismi del territorio che risultano così ulteriormente svantaggiati.</a:t>
            </a:r>
          </a:p>
          <a:p>
            <a:pPr lvl="0" algn="just"/>
            <a:r>
              <a:rPr lang="it-IT" sz="1100" dirty="0">
                <a:latin typeface="Calibri" pitchFamily="34" charset="0"/>
                <a:cs typeface="Calibri" pitchFamily="34" charset="0"/>
              </a:rPr>
              <a:t>Non è presente un Piano dei prodotti turistici e non se ne fa cenno nella nuova normativa che riorganizza il settore turistico campano.</a:t>
            </a:r>
          </a:p>
        </p:txBody>
      </p:sp>
    </p:spTree>
    <p:extLst>
      <p:ext uri="{BB962C8B-B14F-4D97-AF65-F5344CB8AC3E}">
        <p14:creationId xmlns:p14="http://schemas.microsoft.com/office/powerpoint/2010/main" val="16403874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24508" y="421794"/>
            <a:ext cx="885698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Raccomandazioni Federturismo: Futuro</a:t>
            </a:r>
            <a:endParaRPr lang="it-IT" sz="35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352600" y="1412776"/>
            <a:ext cx="7200800" cy="48320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just">
              <a:buFont typeface="Arial" pitchFamily="34" charset="0"/>
              <a:buChar char="•"/>
            </a:pPr>
            <a:r>
              <a:rPr lang="it-IT" sz="1400" dirty="0" smtClean="0">
                <a:latin typeface="Calibri" pitchFamily="34" charset="0"/>
                <a:cs typeface="Calibri" pitchFamily="34" charset="0"/>
              </a:rPr>
              <a:t>Necessità </a:t>
            </a:r>
            <a:r>
              <a:rPr lang="it-IT" sz="1400" dirty="0">
                <a:latin typeface="Calibri" pitchFamily="34" charset="0"/>
                <a:cs typeface="Calibri" pitchFamily="34" charset="0"/>
              </a:rPr>
              <a:t>di adottare al più presto le delibere attuative della legge regionale n. 18 dell’8 agosto 2014 per rendere quest’ultima attuativa, in quanto si sottolinea che è passato più di un anno dall’emanazione di suddetta legge riguardo l’»Organizzazione del Sistema Turistico in Campania».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it-IT" sz="1400" dirty="0" smtClean="0">
                <a:latin typeface="Calibri" pitchFamily="34" charset="0"/>
                <a:cs typeface="Calibri" pitchFamily="34" charset="0"/>
              </a:rPr>
              <a:t>Necessità </a:t>
            </a:r>
            <a:r>
              <a:rPr lang="it-IT" sz="1400" dirty="0">
                <a:latin typeface="Calibri" pitchFamily="34" charset="0"/>
                <a:cs typeface="Calibri" pitchFamily="34" charset="0"/>
              </a:rPr>
              <a:t>di definire la governance della neo nata Agenzia Regionale per la Promozione del Turismo e dei Beni Culturali in Campania, e di dotarla al più presto dell’autonomia necessaria al suo corretto funzionamento.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it-IT" sz="1400" dirty="0" smtClean="0">
                <a:latin typeface="Calibri" pitchFamily="34" charset="0"/>
                <a:cs typeface="Calibri" pitchFamily="34" charset="0"/>
              </a:rPr>
              <a:t>Necessità </a:t>
            </a:r>
            <a:r>
              <a:rPr lang="it-IT" sz="1400" dirty="0">
                <a:latin typeface="Calibri" pitchFamily="34" charset="0"/>
                <a:cs typeface="Calibri" pitchFamily="34" charset="0"/>
              </a:rPr>
              <a:t>di adozione di un «Programma poliennale degli interventi regionali per la promozione e la commercializzazione turistica», nel quale si definiscano: le priorità strategiche per la realizzazione degli interventi per lo sviluppo delle attività di promozione a carattere locale, nonché le modalità procedurali cui si dovranno attenere i soggetti proponenti ed attuatori degli interventi stessi.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it-IT" sz="1400" dirty="0" smtClean="0">
                <a:latin typeface="Calibri" pitchFamily="34" charset="0"/>
                <a:cs typeface="Calibri" pitchFamily="34" charset="0"/>
              </a:rPr>
              <a:t>Necessità </a:t>
            </a:r>
            <a:r>
              <a:rPr lang="it-IT" sz="1400" dirty="0">
                <a:latin typeface="Calibri" pitchFamily="34" charset="0"/>
                <a:cs typeface="Calibri" pitchFamily="34" charset="0"/>
              </a:rPr>
              <a:t>di adottare eventuali iniziative di promozione e valorizzazione dei territori e delle destinazioni turistiche realizzate tramite l'attuazione dei Programmi di azione, dei STL.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it-IT" sz="1400" dirty="0" smtClean="0">
                <a:latin typeface="Calibri" pitchFamily="34" charset="0"/>
                <a:cs typeface="Calibri" pitchFamily="34" charset="0"/>
              </a:rPr>
              <a:t>Necessità </a:t>
            </a:r>
            <a:r>
              <a:rPr lang="it-IT" sz="1400" dirty="0">
                <a:latin typeface="Calibri" pitchFamily="34" charset="0"/>
                <a:cs typeface="Calibri" pitchFamily="34" charset="0"/>
              </a:rPr>
              <a:t>di adottare un Piano dei Prodotti Turistici regionali in ottica di mercato, passando da un’offerta territoriale ad una motivazionale ed esperienziale, tematizzandoli e gerarchizzandoli.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it-IT" sz="1400" b="1" dirty="0" smtClean="0">
                <a:latin typeface="Calibri" pitchFamily="34" charset="0"/>
                <a:cs typeface="Calibri" pitchFamily="34" charset="0"/>
              </a:rPr>
              <a:t>Mancanza </a:t>
            </a:r>
            <a:r>
              <a:rPr lang="it-IT" sz="1400" b="1" dirty="0">
                <a:latin typeface="Calibri" pitchFamily="34" charset="0"/>
                <a:cs typeface="Calibri" pitchFamily="34" charset="0"/>
              </a:rPr>
              <a:t>assoluta di un Piano strategico pluriennale del Turismo, che deve essere adottato al più presto per definire una strategia comune e condivisa a livello regionale.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it-IT" sz="1400" b="1" dirty="0" smtClean="0">
                <a:latin typeface="Calibri" pitchFamily="34" charset="0"/>
                <a:cs typeface="Calibri" pitchFamily="34" charset="0"/>
              </a:rPr>
              <a:t>Le </a:t>
            </a:r>
            <a:r>
              <a:rPr lang="it-IT" sz="1400" b="1" dirty="0">
                <a:latin typeface="Calibri" pitchFamily="34" charset="0"/>
                <a:cs typeface="Calibri" pitchFamily="34" charset="0"/>
              </a:rPr>
              <a:t>risultanze del Libro Bianco di Federturismo non trovano riscontro, in quanto anche se, dopo molti anni, la Regione si è mossa per riformare la materia turismo, la legge non è ancora entrata in vigore per la mancanza di delibere attuative.</a:t>
            </a:r>
          </a:p>
        </p:txBody>
      </p:sp>
    </p:spTree>
    <p:extLst>
      <p:ext uri="{BB962C8B-B14F-4D97-AF65-F5344CB8AC3E}">
        <p14:creationId xmlns:p14="http://schemas.microsoft.com/office/powerpoint/2010/main" val="33817746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nde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nde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1557</TotalTime>
  <Words>3436</Words>
  <Application>Microsoft Office PowerPoint</Application>
  <PresentationFormat>A4 (21x29,7 cm)</PresentationFormat>
  <Paragraphs>334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Onde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REGIONE CAMPANIA</vt:lpstr>
      <vt:lpstr>Presentazione standard di PowerPoint</vt:lpstr>
      <vt:lpstr>Presentazione standard di PowerPoint</vt:lpstr>
      <vt:lpstr>Presentazione standard di PowerPoint</vt:lpstr>
      <vt:lpstr>FRIULI-VENEZIA GIULIA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</dc:title>
  <dc:creator>Cora</dc:creator>
  <cp:lastModifiedBy>Italo Candoni</cp:lastModifiedBy>
  <cp:revision>112</cp:revision>
  <cp:lastPrinted>2015-11-09T15:09:16Z</cp:lastPrinted>
  <dcterms:created xsi:type="dcterms:W3CDTF">2015-09-08T13:58:27Z</dcterms:created>
  <dcterms:modified xsi:type="dcterms:W3CDTF">2015-11-30T11:52:18Z</dcterms:modified>
</cp:coreProperties>
</file>