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trictFirstAndLastChars="0" saveSubsetFonts="1">
  <p:sldMasterIdLst>
    <p:sldMasterId id="2147483650" r:id="rId1"/>
  </p:sldMasterIdLst>
  <p:notesMasterIdLst>
    <p:notesMasterId r:id="rId34"/>
  </p:notesMasterIdLst>
  <p:handoutMasterIdLst>
    <p:handoutMasterId r:id="rId35"/>
  </p:handoutMasterIdLst>
  <p:sldIdLst>
    <p:sldId id="676" r:id="rId2"/>
    <p:sldId id="645" r:id="rId3"/>
    <p:sldId id="646" r:id="rId4"/>
    <p:sldId id="647" r:id="rId5"/>
    <p:sldId id="648" r:id="rId6"/>
    <p:sldId id="649" r:id="rId7"/>
    <p:sldId id="650" r:id="rId8"/>
    <p:sldId id="651" r:id="rId9"/>
    <p:sldId id="652" r:id="rId10"/>
    <p:sldId id="653" r:id="rId11"/>
    <p:sldId id="654" r:id="rId12"/>
    <p:sldId id="655" r:id="rId13"/>
    <p:sldId id="656" r:id="rId14"/>
    <p:sldId id="657" r:id="rId15"/>
    <p:sldId id="658" r:id="rId16"/>
    <p:sldId id="659" r:id="rId17"/>
    <p:sldId id="660" r:id="rId18"/>
    <p:sldId id="661" r:id="rId19"/>
    <p:sldId id="662" r:id="rId20"/>
    <p:sldId id="663" r:id="rId21"/>
    <p:sldId id="664" r:id="rId22"/>
    <p:sldId id="665" r:id="rId23"/>
    <p:sldId id="666" r:id="rId24"/>
    <p:sldId id="667" r:id="rId25"/>
    <p:sldId id="668" r:id="rId26"/>
    <p:sldId id="669" r:id="rId27"/>
    <p:sldId id="670" r:id="rId28"/>
    <p:sldId id="671" r:id="rId29"/>
    <p:sldId id="672" r:id="rId30"/>
    <p:sldId id="673" r:id="rId31"/>
    <p:sldId id="674" r:id="rId32"/>
    <p:sldId id="675" r:id="rId33"/>
  </p:sldIdLst>
  <p:sldSz cx="12192000" cy="6858000"/>
  <p:notesSz cx="7102475" cy="9388475"/>
  <p:custDataLst>
    <p:tags r:id="rId36"/>
  </p:custDataLst>
  <p:defaultTex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p:defaultTextStyle>
  <p:extLst>
    <p:ext uri="{521415D9-36F7-43E2-AB2F-B90AF26B5E84}">
      <p14:sectionLst xmlns:p14="http://schemas.microsoft.com/office/powerpoint/2010/main">
        <p14:section name="Default Section" id="{444954F0-89FE-427C-8A74-4EEC35E89F4F}">
          <p14:sldIdLst>
            <p14:sldId id="676"/>
            <p14:sldId id="645"/>
            <p14:sldId id="646"/>
            <p14:sldId id="647"/>
            <p14:sldId id="648"/>
            <p14:sldId id="649"/>
            <p14:sldId id="650"/>
            <p14:sldId id="651"/>
            <p14:sldId id="652"/>
            <p14:sldId id="653"/>
            <p14:sldId id="654"/>
            <p14:sldId id="655"/>
            <p14:sldId id="656"/>
            <p14:sldId id="657"/>
            <p14:sldId id="658"/>
            <p14:sldId id="659"/>
            <p14:sldId id="660"/>
            <p14:sldId id="661"/>
            <p14:sldId id="662"/>
            <p14:sldId id="663"/>
            <p14:sldId id="664"/>
            <p14:sldId id="665"/>
            <p14:sldId id="666"/>
            <p14:sldId id="667"/>
            <p14:sldId id="668"/>
            <p14:sldId id="669"/>
            <p14:sldId id="670"/>
            <p14:sldId id="671"/>
            <p14:sldId id="672"/>
            <p14:sldId id="673"/>
            <p14:sldId id="674"/>
            <p14:sldId id="675"/>
          </p14:sldIdLst>
        </p14:section>
      </p14:sectionLst>
    </p:ext>
    <p:ext uri="{EFAFB233-063F-42B5-8137-9DF3F51BA10A}">
      <p15:sldGuideLst xmlns:p15="http://schemas.microsoft.com/office/powerpoint/2012/main">
        <p15:guide id="14" pos="3057" userDrawn="1">
          <p15:clr>
            <a:srgbClr val="A4A3A4"/>
          </p15:clr>
        </p15:guide>
        <p15:guide id="15" orient="horz" pos="2160">
          <p15:clr>
            <a:srgbClr val="A4A3A4"/>
          </p15:clr>
        </p15:guide>
        <p15:guide id="16" pos="6720" userDrawn="1">
          <p15:clr>
            <a:srgbClr val="A4A3A4"/>
          </p15:clr>
        </p15:guide>
        <p15:guide id="17" orient="horz" pos="3832" userDrawn="1">
          <p15:clr>
            <a:srgbClr val="A4A3A4"/>
          </p15:clr>
        </p15:guide>
        <p15:guide id="18" pos="922" userDrawn="1">
          <p15:clr>
            <a:srgbClr val="A4A3A4"/>
          </p15:clr>
        </p15:guide>
        <p15:guide id="19" pos="4584" userDrawn="1">
          <p15:clr>
            <a:srgbClr val="A4A3A4"/>
          </p15:clr>
        </p15:guide>
      </p15:sldGuideLst>
    </p:ext>
    <p:ext uri="{2D200454-40CA-4A62-9FC3-DE9A4176ACB9}">
      <p15:notesGuideLst xmlns:p15="http://schemas.microsoft.com/office/powerpoint/2012/main">
        <p15:guide id="1" orient="horz" pos="2957">
          <p15:clr>
            <a:srgbClr val="A4A3A4"/>
          </p15:clr>
        </p15:guide>
        <p15:guide id="2" orient="horz" pos="5757">
          <p15:clr>
            <a:srgbClr val="A4A3A4"/>
          </p15:clr>
        </p15:guide>
        <p15:guide id="3"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70BA"/>
    <a:srgbClr val="CCB7E1"/>
    <a:srgbClr val="667C94"/>
    <a:srgbClr val="B2BDC9"/>
    <a:srgbClr val="D1E0ED"/>
    <a:srgbClr val="A3C1DB"/>
    <a:srgbClr val="B66F93"/>
    <a:srgbClr val="D1D7DF"/>
    <a:srgbClr val="A3B0BF"/>
    <a:srgbClr val="9191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21" autoAdjust="0"/>
    <p:restoredTop sz="81640" autoAdjust="0"/>
  </p:normalViewPr>
  <p:slideViewPr>
    <p:cSldViewPr snapToGrid="0">
      <p:cViewPr varScale="1">
        <p:scale>
          <a:sx n="50" d="100"/>
          <a:sy n="50" d="100"/>
        </p:scale>
        <p:origin x="456" y="42"/>
      </p:cViewPr>
      <p:guideLst>
        <p:guide pos="3057"/>
        <p:guide orient="horz" pos="2160"/>
        <p:guide pos="6720"/>
        <p:guide orient="horz" pos="3832"/>
        <p:guide pos="922"/>
        <p:guide pos="45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6" d="100"/>
          <a:sy n="86" d="100"/>
        </p:scale>
        <p:origin x="3798" y="102"/>
      </p:cViewPr>
      <p:guideLst>
        <p:guide orient="horz" pos="2957"/>
        <p:guide orient="horz" pos="57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559114398362001"/>
          <c:y val="2.96133120422735E-2"/>
          <c:w val="0.50547789042295099"/>
          <c:h val="0.88803475928744102"/>
        </c:manualLayout>
      </c:layout>
      <c:barChart>
        <c:barDir val="bar"/>
        <c:grouping val="stacked"/>
        <c:varyColors val="0"/>
        <c:ser>
          <c:idx val="0"/>
          <c:order val="0"/>
          <c:tx>
            <c:strRef>
              <c:f>Sheet1!$B$1</c:f>
              <c:strCache>
                <c:ptCount val="1"/>
                <c:pt idx="0">
                  <c:v>All (N=948)</c:v>
                </c:pt>
              </c:strCache>
            </c:strRef>
          </c:tx>
          <c:spPr>
            <a:solidFill>
              <a:srgbClr val="00529B"/>
            </a:solidFill>
            <a:ln>
              <a:noFill/>
            </a:ln>
            <a:effectLst/>
            <a:scene3d>
              <a:camera prst="orthographicFront"/>
              <a:lightRig rig="threePt" dir="t">
                <a:rot lat="0" lon="0" rev="1200000"/>
              </a:lightRig>
            </a:scene3d>
            <a:sp3d/>
          </c:spPr>
          <c:invertIfNegative val="0"/>
          <c:dPt>
            <c:idx val="0"/>
            <c:invertIfNegative val="0"/>
            <c:bubble3D val="0"/>
            <c:spPr>
              <a:solidFill>
                <a:srgbClr val="00529B"/>
              </a:solidFill>
              <a:ln>
                <a:noFill/>
              </a:ln>
              <a:effectLst/>
              <a:scene3d>
                <a:camera prst="orthographicFront"/>
                <a:lightRig rig="threePt" dir="t">
                  <a:rot lat="0" lon="0" rev="1200000"/>
                </a:lightRig>
              </a:scene3d>
              <a:sp3d/>
            </c:spPr>
          </c:dPt>
          <c:dPt>
            <c:idx val="1"/>
            <c:invertIfNegative val="0"/>
            <c:bubble3D val="0"/>
            <c:spPr>
              <a:solidFill>
                <a:srgbClr val="00529B"/>
              </a:solidFill>
              <a:ln>
                <a:noFill/>
              </a:ln>
              <a:effectLst/>
              <a:scene3d>
                <a:camera prst="orthographicFront"/>
                <a:lightRig rig="threePt" dir="t">
                  <a:rot lat="0" lon="0" rev="1200000"/>
                </a:lightRig>
              </a:scene3d>
              <a:sp3d/>
            </c:spPr>
          </c:dPt>
          <c:dPt>
            <c:idx val="2"/>
            <c:invertIfNegative val="0"/>
            <c:bubble3D val="0"/>
            <c:spPr>
              <a:solidFill>
                <a:srgbClr val="00529B"/>
              </a:solidFill>
              <a:ln>
                <a:noFill/>
              </a:ln>
              <a:effectLst/>
              <a:scene3d>
                <a:camera prst="orthographicFront"/>
                <a:lightRig rig="threePt" dir="t">
                  <a:rot lat="0" lon="0" rev="1200000"/>
                </a:lightRig>
              </a:scene3d>
              <a:sp3d/>
            </c:spPr>
          </c:dPt>
          <c:dPt>
            <c:idx val="3"/>
            <c:invertIfNegative val="0"/>
            <c:bubble3D val="0"/>
            <c:spPr>
              <a:solidFill>
                <a:srgbClr val="00529B"/>
              </a:solidFill>
              <a:ln>
                <a:noFill/>
              </a:ln>
              <a:effectLst/>
              <a:scene3d>
                <a:camera prst="orthographicFront"/>
                <a:lightRig rig="threePt" dir="t">
                  <a:rot lat="0" lon="0" rev="1200000"/>
                </a:lightRig>
              </a:scene3d>
              <a:sp3d/>
            </c:spPr>
          </c:dPt>
          <c:dPt>
            <c:idx val="4"/>
            <c:invertIfNegative val="0"/>
            <c:bubble3D val="0"/>
            <c:spPr>
              <a:solidFill>
                <a:srgbClr val="00529B"/>
              </a:solidFill>
              <a:ln>
                <a:noFill/>
              </a:ln>
              <a:effectLst/>
              <a:scene3d>
                <a:camera prst="orthographicFront"/>
                <a:lightRig rig="threePt" dir="t">
                  <a:rot lat="0" lon="0" rev="1200000"/>
                </a:lightRig>
              </a:scene3d>
              <a:sp3d/>
            </c:spPr>
          </c:dPt>
          <c:dPt>
            <c:idx val="5"/>
            <c:invertIfNegative val="0"/>
            <c:bubble3D val="0"/>
            <c:spPr>
              <a:solidFill>
                <a:srgbClr val="00529B"/>
              </a:solidFill>
              <a:ln>
                <a:noFill/>
              </a:ln>
              <a:effectLst/>
              <a:scene3d>
                <a:camera prst="orthographicFront"/>
                <a:lightRig rig="threePt" dir="t">
                  <a:rot lat="0" lon="0" rev="1200000"/>
                </a:lightRig>
              </a:scene3d>
              <a:sp3d/>
            </c:spPr>
          </c:dPt>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Have bimodal business 
and IT</c:v>
                </c:pt>
                <c:pt idx="1">
                  <c:v>Have bimodal IT, not 
business</c:v>
                </c:pt>
                <c:pt idx="2">
                  <c:v>Will have bimodal IT in 
next three years</c:v>
                </c:pt>
                <c:pt idx="3">
                  <c:v>Have no bimodal plans</c:v>
                </c:pt>
                <c:pt idx="4">
                  <c:v>Unsure</c:v>
                </c:pt>
              </c:strCache>
            </c:strRef>
          </c:cat>
          <c:val>
            <c:numRef>
              <c:f>Sheet1!$B$2:$B$6</c:f>
              <c:numCache>
                <c:formatCode>0%</c:formatCode>
                <c:ptCount val="5"/>
                <c:pt idx="0">
                  <c:v>0.15</c:v>
                </c:pt>
                <c:pt idx="1">
                  <c:v>0.23</c:v>
                </c:pt>
                <c:pt idx="2">
                  <c:v>0.26</c:v>
                </c:pt>
                <c:pt idx="3">
                  <c:v>0.14000000000000001</c:v>
                </c:pt>
                <c:pt idx="4">
                  <c:v>0.23</c:v>
                </c:pt>
              </c:numCache>
            </c:numRef>
          </c:val>
        </c:ser>
        <c:dLbls>
          <c:showLegendKey val="0"/>
          <c:showVal val="0"/>
          <c:showCatName val="0"/>
          <c:showSerName val="0"/>
          <c:showPercent val="0"/>
          <c:showBubbleSize val="0"/>
        </c:dLbls>
        <c:gapWidth val="70"/>
        <c:overlap val="100"/>
        <c:axId val="378121096"/>
        <c:axId val="378127760"/>
      </c:barChart>
      <c:valAx>
        <c:axId val="378127760"/>
        <c:scaling>
          <c:orientation val="minMax"/>
        </c:scaling>
        <c:delete val="0"/>
        <c:axPos val="b"/>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it-IT"/>
          </a:p>
        </c:txPr>
        <c:crossAx val="378121096"/>
        <c:crosses val="autoZero"/>
        <c:crossBetween val="between"/>
        <c:majorUnit val="0.1"/>
      </c:valAx>
      <c:catAx>
        <c:axId val="378121096"/>
        <c:scaling>
          <c:orientation val="minMax"/>
        </c:scaling>
        <c:delete val="0"/>
        <c:axPos val="l"/>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it-IT"/>
          </a:p>
        </c:txPr>
        <c:crossAx val="37812776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870828380629"/>
          <c:y val="3.6885245901639302E-2"/>
          <c:w val="0.648129171619371"/>
          <c:h val="0.95491803278688503"/>
        </c:manualLayout>
      </c:layout>
      <c:barChart>
        <c:barDir val="bar"/>
        <c:grouping val="clustered"/>
        <c:varyColors val="0"/>
        <c:ser>
          <c:idx val="0"/>
          <c:order val="0"/>
          <c:tx>
            <c:strRef>
              <c:f>Sheet1!$B$1</c:f>
              <c:strCache>
                <c:ptCount val="1"/>
                <c:pt idx="0">
                  <c:v>Application selection, procurement and implementation </c:v>
                </c:pt>
              </c:strCache>
            </c:strRef>
          </c:tx>
          <c:spPr>
            <a:solidFill>
              <a:srgbClr val="6697C3"/>
            </a:solidFill>
          </c:spPr>
          <c:invertIfNegative val="0"/>
          <c:dPt>
            <c:idx val="0"/>
            <c:invertIfNegative val="0"/>
            <c:bubble3D val="0"/>
          </c:dPt>
          <c:dLbls>
            <c:spPr>
              <a:noFill/>
              <a:ln>
                <a:noFill/>
              </a:ln>
              <a:effectLst/>
            </c:spPr>
            <c:txPr>
              <a:bodyPr rot="0" vert="horz"/>
              <a:lstStyle/>
              <a:p>
                <a:pPr algn="ctr">
                  <a:defRPr/>
                </a:pPr>
                <a:endParaRPr lang="it-IT"/>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Sheet1!$A$2:$A$10</c:f>
              <c:strCache>
                <c:ptCount val="9"/>
                <c:pt idx="0">
                  <c:v>Don't Know</c:v>
                </c:pt>
                <c:pt idx="1">
                  <c:v>Other</c:v>
                </c:pt>
                <c:pt idx="2">
                  <c:v>Office of the Chief 
Innovation Officer</c:v>
                </c:pt>
                <c:pt idx="3">
                  <c:v>CDO or CTO</c:v>
                </c:pt>
                <c:pt idx="4">
                  <c:v>Individual Business Units</c:v>
                </c:pt>
                <c:pt idx="5">
                  <c:v>Innovation Committee</c:v>
                </c:pt>
                <c:pt idx="6">
                  <c:v>CMO</c:v>
                </c:pt>
                <c:pt idx="7">
                  <c:v>Other Executive Suite 
(CEO, COO, CFO)</c:v>
                </c:pt>
                <c:pt idx="8">
                  <c:v>CIO and IT</c:v>
                </c:pt>
              </c:strCache>
            </c:strRef>
          </c:cat>
          <c:val>
            <c:numRef>
              <c:f>Sheet1!$B$2:$B$10</c:f>
              <c:numCache>
                <c:formatCode>0%</c:formatCode>
                <c:ptCount val="9"/>
                <c:pt idx="0">
                  <c:v>5.9899999999999997E-3</c:v>
                </c:pt>
                <c:pt idx="1">
                  <c:v>1.796E-2</c:v>
                </c:pt>
                <c:pt idx="2">
                  <c:v>5.9880000000000003E-2</c:v>
                </c:pt>
                <c:pt idx="3">
                  <c:v>8.3830000000000002E-2</c:v>
                </c:pt>
                <c:pt idx="4">
                  <c:v>8.3830000000000002E-2</c:v>
                </c:pt>
                <c:pt idx="5">
                  <c:v>5.9880000000000003E-2</c:v>
                </c:pt>
                <c:pt idx="6">
                  <c:v>4.7899999999999998E-2</c:v>
                </c:pt>
                <c:pt idx="7">
                  <c:v>4.7899999999999998E-2</c:v>
                </c:pt>
                <c:pt idx="8">
                  <c:v>0.59280999999999995</c:v>
                </c:pt>
              </c:numCache>
            </c:numRef>
          </c:val>
        </c:ser>
        <c:ser>
          <c:idx val="1"/>
          <c:order val="1"/>
          <c:tx>
            <c:strRef>
              <c:f>Sheet1!$C$1</c:f>
              <c:strCache>
                <c:ptCount val="1"/>
                <c:pt idx="0">
                  <c:v>Driving digital business initiatives </c:v>
                </c:pt>
              </c:strCache>
            </c:strRef>
          </c:tx>
          <c:spPr>
            <a:solidFill>
              <a:srgbClr val="00529B"/>
            </a:solidFill>
          </c:spPr>
          <c:invertIfNegative val="0"/>
          <c:dLbls>
            <c:dLbl>
              <c:idx val="8"/>
              <c:layout>
                <c:manualLayout>
                  <c:x val="-2.1773986703809301E-3"/>
                  <c:y val="-8.1967213114754103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Don't Know</c:v>
                </c:pt>
                <c:pt idx="1">
                  <c:v>Other</c:v>
                </c:pt>
                <c:pt idx="2">
                  <c:v>Office of the Chief 
Innovation Officer</c:v>
                </c:pt>
                <c:pt idx="3">
                  <c:v>CDO or CTO</c:v>
                </c:pt>
                <c:pt idx="4">
                  <c:v>Individual Business Units</c:v>
                </c:pt>
                <c:pt idx="5">
                  <c:v>Innovation Committee</c:v>
                </c:pt>
                <c:pt idx="6">
                  <c:v>CMO</c:v>
                </c:pt>
                <c:pt idx="7">
                  <c:v>Other Executive Suite 
(CEO, COO, CFO)</c:v>
                </c:pt>
                <c:pt idx="8">
                  <c:v>CIO and IT</c:v>
                </c:pt>
              </c:strCache>
            </c:strRef>
          </c:cat>
          <c:val>
            <c:numRef>
              <c:f>Sheet1!$C$2:$C$10</c:f>
              <c:numCache>
                <c:formatCode>0%</c:formatCode>
                <c:ptCount val="9"/>
                <c:pt idx="1">
                  <c:v>2.9940000000000001E-2</c:v>
                </c:pt>
                <c:pt idx="2">
                  <c:v>5.389E-2</c:v>
                </c:pt>
                <c:pt idx="3">
                  <c:v>8.9819999999999997E-2</c:v>
                </c:pt>
                <c:pt idx="4">
                  <c:v>0.10778</c:v>
                </c:pt>
                <c:pt idx="5">
                  <c:v>0.11377</c:v>
                </c:pt>
                <c:pt idx="6">
                  <c:v>0.13772000000000001</c:v>
                </c:pt>
                <c:pt idx="7">
                  <c:v>0.13772000000000001</c:v>
                </c:pt>
                <c:pt idx="8">
                  <c:v>0.32934000000000002</c:v>
                </c:pt>
              </c:numCache>
            </c:numRef>
          </c:val>
        </c:ser>
        <c:dLbls>
          <c:dLblPos val="outEnd"/>
          <c:showLegendKey val="0"/>
          <c:showVal val="1"/>
          <c:showCatName val="0"/>
          <c:showSerName val="0"/>
          <c:showPercent val="0"/>
          <c:showBubbleSize val="0"/>
        </c:dLbls>
        <c:gapWidth val="100"/>
        <c:axId val="378121880"/>
        <c:axId val="378124232"/>
      </c:barChart>
      <c:catAx>
        <c:axId val="378121880"/>
        <c:scaling>
          <c:orientation val="minMax"/>
        </c:scaling>
        <c:delete val="0"/>
        <c:axPos val="l"/>
        <c:numFmt formatCode="General" sourceLinked="1"/>
        <c:majorTickMark val="out"/>
        <c:minorTickMark val="none"/>
        <c:tickLblPos val="nextTo"/>
        <c:txPr>
          <a:bodyPr rot="0" vert="horz"/>
          <a:lstStyle/>
          <a:p>
            <a:pPr algn="ctr">
              <a:defRPr/>
            </a:pPr>
            <a:endParaRPr lang="it-IT"/>
          </a:p>
        </c:txPr>
        <c:crossAx val="378124232"/>
        <c:crosses val="autoZero"/>
        <c:auto val="0"/>
        <c:lblAlgn val="ctr"/>
        <c:lblOffset val="100"/>
        <c:tickMarkSkip val="1"/>
        <c:noMultiLvlLbl val="0"/>
      </c:catAx>
      <c:valAx>
        <c:axId val="378124232"/>
        <c:scaling>
          <c:orientation val="minMax"/>
        </c:scaling>
        <c:delete val="1"/>
        <c:axPos val="b"/>
        <c:numFmt formatCode="0%" sourceLinked="1"/>
        <c:majorTickMark val="out"/>
        <c:minorTickMark val="none"/>
        <c:tickLblPos val="nextTo"/>
        <c:crossAx val="378121880"/>
        <c:crosses val="autoZero"/>
        <c:crossBetween val="between"/>
      </c:valAx>
      <c:spPr>
        <a:noFill/>
        <a:ln w="25400">
          <a:noFill/>
        </a:ln>
      </c:spPr>
    </c:plotArea>
    <c:legend>
      <c:legendPos val="r"/>
      <c:layout>
        <c:manualLayout>
          <c:xMode val="edge"/>
          <c:yMode val="edge"/>
          <c:x val="0.65985480910759398"/>
          <c:y val="0.66392271869933495"/>
          <c:w val="0.32401137540658898"/>
          <c:h val="0.30313050621766102"/>
        </c:manualLayout>
      </c:layout>
      <c:overlay val="0"/>
    </c:legend>
    <c:plotVisOnly val="1"/>
    <c:dispBlanksAs val="gap"/>
    <c:showDLblsOverMax val="0"/>
  </c:chart>
  <c:txPr>
    <a:bodyPr/>
    <a:lstStyle/>
    <a:p>
      <a:pPr>
        <a:defRPr sz="1200"/>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70788504247597"/>
          <c:y val="1.3248409817737099E-2"/>
          <c:w val="0.50805346045226796"/>
          <c:h val="0.97057409938440997"/>
        </c:manualLayout>
      </c:layout>
      <c:barChart>
        <c:barDir val="bar"/>
        <c:grouping val="stacked"/>
        <c:varyColors val="0"/>
        <c:ser>
          <c:idx val="0"/>
          <c:order val="0"/>
          <c:tx>
            <c:strRef>
              <c:f>Sheet1!$B$1</c:f>
              <c:strCache>
                <c:ptCount val="1"/>
                <c:pt idx="0">
                  <c:v>Currently using (n = 166)</c:v>
                </c:pt>
              </c:strCache>
            </c:strRef>
          </c:tx>
          <c:spPr>
            <a:solidFill>
              <a:srgbClr val="00529B"/>
            </a:solidFill>
          </c:spPr>
          <c:invertIfNegative val="0"/>
          <c:dPt>
            <c:idx val="0"/>
            <c:invertIfNegative val="0"/>
            <c:bubble3D val="0"/>
          </c:dPt>
          <c:dLbls>
            <c:spPr>
              <a:noFill/>
              <a:ln>
                <a:noFill/>
              </a:ln>
              <a:effectLst/>
            </c:spPr>
            <c:txPr>
              <a:bodyPr rot="0" vert="horz"/>
              <a:lstStyle/>
              <a:p>
                <a:pPr algn="ctr">
                  <a:defRPr>
                    <a:solidFill>
                      <a:schemeClr val="bg1"/>
                    </a:solidFill>
                  </a:defRPr>
                </a:pPr>
                <a:endParaRPr lang="it-IT"/>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Sheet1!$A$2:$A$13</c:f>
              <c:strCache>
                <c:ptCount val="12"/>
                <c:pt idx="0">
                  <c:v>Other</c:v>
                </c:pt>
                <c:pt idx="1">
                  <c:v>Startup</c:v>
                </c:pt>
                <c:pt idx="2">
                  <c:v>Web agency</c:v>
                </c:pt>
                <c:pt idx="3">
                  <c:v>Open-source software provider/community project</c:v>
                </c:pt>
                <c:pt idx="4">
                  <c:v>Long-standing global service providers</c:v>
                </c:pt>
                <c:pt idx="5">
                  <c:v>Cloud native provider</c:v>
                </c:pt>
                <c:pt idx="6">
                  <c:v>Communications service provider</c:v>
                </c:pt>
                <c:pt idx="7">
                  <c:v>Local service provider</c:v>
                </c:pt>
                <c:pt idx="8">
                  <c:v>Vertical-/industry-specific provider</c:v>
                </c:pt>
                <c:pt idx="9">
                  <c:v>Local application provider/software house</c:v>
                </c:pt>
                <c:pt idx="10">
                  <c:v>Long-standing global provider</c:v>
                </c:pt>
                <c:pt idx="11">
                  <c:v>Internal development team</c:v>
                </c:pt>
              </c:strCache>
            </c:strRef>
          </c:cat>
          <c:val>
            <c:numRef>
              <c:f>Sheet1!$B$2:$B$13</c:f>
              <c:numCache>
                <c:formatCode>0%</c:formatCode>
                <c:ptCount val="12"/>
                <c:pt idx="0">
                  <c:v>1.8069999999999999E-2</c:v>
                </c:pt>
                <c:pt idx="1">
                  <c:v>0.14457999999999999</c:v>
                </c:pt>
                <c:pt idx="2">
                  <c:v>0.30723</c:v>
                </c:pt>
                <c:pt idx="3">
                  <c:v>0.33133000000000001</c:v>
                </c:pt>
                <c:pt idx="4">
                  <c:v>0.39759</c:v>
                </c:pt>
                <c:pt idx="5">
                  <c:v>0.41565999999999997</c:v>
                </c:pt>
                <c:pt idx="6">
                  <c:v>0.42770999999999998</c:v>
                </c:pt>
                <c:pt idx="7">
                  <c:v>0.45180999999999999</c:v>
                </c:pt>
                <c:pt idx="8">
                  <c:v>0.47589999999999999</c:v>
                </c:pt>
                <c:pt idx="9">
                  <c:v>0.51205000000000001</c:v>
                </c:pt>
                <c:pt idx="10">
                  <c:v>0.67469999999999997</c:v>
                </c:pt>
                <c:pt idx="11">
                  <c:v>0.84940000000000004</c:v>
                </c:pt>
              </c:numCache>
            </c:numRef>
          </c:val>
        </c:ser>
        <c:ser>
          <c:idx val="1"/>
          <c:order val="1"/>
          <c:tx>
            <c:strRef>
              <c:f>Sheet1!$C$1</c:f>
              <c:strCache>
                <c:ptCount val="1"/>
                <c:pt idx="0">
                  <c:v>Will add (n = 116)</c:v>
                </c:pt>
              </c:strCache>
            </c:strRef>
          </c:tx>
          <c:spPr>
            <a:solidFill>
              <a:srgbClr val="6697C3"/>
            </a:solidFill>
          </c:spPr>
          <c:invertIfNegative val="0"/>
          <c:dLbls>
            <c:dLbl>
              <c:idx val="0"/>
              <c:layout>
                <c:manualLayout>
                  <c:x val="2.4733393149293698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spPr>
                <a:noFill/>
                <a:ln>
                  <a:noFill/>
                </a:ln>
                <a:effectLst/>
              </c:spPr>
              <c:txPr>
                <a:bodyPr/>
                <a:lstStyle/>
                <a:p>
                  <a:pPr>
                    <a:defRPr>
                      <a:solidFill>
                        <a:schemeClr val="bg1"/>
                      </a:solidFill>
                    </a:defRPr>
                  </a:pPr>
                  <a:endParaRPr lang="it-IT"/>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a:lstStyle/>
              <a:p>
                <a:pPr>
                  <a:defRPr>
                    <a:solidFill>
                      <a:schemeClr val="bg1"/>
                    </a:solidFill>
                  </a:defRPr>
                </a:pPr>
                <a:endParaRPr lang="it-I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Other</c:v>
                </c:pt>
                <c:pt idx="1">
                  <c:v>Startup</c:v>
                </c:pt>
                <c:pt idx="2">
                  <c:v>Web agency</c:v>
                </c:pt>
                <c:pt idx="3">
                  <c:v>Open-source software provider/community project</c:v>
                </c:pt>
                <c:pt idx="4">
                  <c:v>Long-standing global service providers</c:v>
                </c:pt>
                <c:pt idx="5">
                  <c:v>Cloud native provider</c:v>
                </c:pt>
                <c:pt idx="6">
                  <c:v>Communications service provider</c:v>
                </c:pt>
                <c:pt idx="7">
                  <c:v>Local service provider</c:v>
                </c:pt>
                <c:pt idx="8">
                  <c:v>Vertical-/industry-specific provider</c:v>
                </c:pt>
                <c:pt idx="9">
                  <c:v>Local application provider/software house</c:v>
                </c:pt>
                <c:pt idx="10">
                  <c:v>Long-standing global provider</c:v>
                </c:pt>
                <c:pt idx="11">
                  <c:v>Internal development team</c:v>
                </c:pt>
              </c:strCache>
            </c:strRef>
          </c:cat>
          <c:val>
            <c:numRef>
              <c:f>Sheet1!$C$2:$C$13</c:f>
              <c:numCache>
                <c:formatCode>0%</c:formatCode>
                <c:ptCount val="12"/>
                <c:pt idx="0">
                  <c:v>2.6089999999999999E-2</c:v>
                </c:pt>
                <c:pt idx="1">
                  <c:v>0.26086999999999999</c:v>
                </c:pt>
                <c:pt idx="2">
                  <c:v>0.2</c:v>
                </c:pt>
                <c:pt idx="3">
                  <c:v>0.2087</c:v>
                </c:pt>
                <c:pt idx="4">
                  <c:v>0.2</c:v>
                </c:pt>
                <c:pt idx="5">
                  <c:v>0.30435000000000001</c:v>
                </c:pt>
                <c:pt idx="6">
                  <c:v>0.11304</c:v>
                </c:pt>
                <c:pt idx="7">
                  <c:v>0.18260999999999999</c:v>
                </c:pt>
                <c:pt idx="8">
                  <c:v>0.2</c:v>
                </c:pt>
                <c:pt idx="9">
                  <c:v>0.18260999999999999</c:v>
                </c:pt>
                <c:pt idx="10">
                  <c:v>0.16522000000000001</c:v>
                </c:pt>
                <c:pt idx="11">
                  <c:v>0.12174</c:v>
                </c:pt>
              </c:numCache>
            </c:numRef>
          </c:val>
        </c:ser>
        <c:dLbls>
          <c:showLegendKey val="0"/>
          <c:showVal val="1"/>
          <c:showCatName val="0"/>
          <c:showSerName val="0"/>
          <c:showPercent val="0"/>
          <c:showBubbleSize val="0"/>
        </c:dLbls>
        <c:gapWidth val="70"/>
        <c:overlap val="100"/>
        <c:axId val="378138736"/>
        <c:axId val="378106592"/>
      </c:barChart>
      <c:catAx>
        <c:axId val="378138736"/>
        <c:scaling>
          <c:orientation val="minMax"/>
        </c:scaling>
        <c:delete val="0"/>
        <c:axPos val="l"/>
        <c:numFmt formatCode="General" sourceLinked="1"/>
        <c:majorTickMark val="out"/>
        <c:minorTickMark val="none"/>
        <c:tickLblPos val="nextTo"/>
        <c:txPr>
          <a:bodyPr rot="0" vert="horz"/>
          <a:lstStyle/>
          <a:p>
            <a:pPr algn="ctr">
              <a:defRPr/>
            </a:pPr>
            <a:endParaRPr lang="it-IT"/>
          </a:p>
        </c:txPr>
        <c:crossAx val="378106592"/>
        <c:crosses val="autoZero"/>
        <c:auto val="0"/>
        <c:lblAlgn val="ctr"/>
        <c:lblOffset val="100"/>
        <c:noMultiLvlLbl val="0"/>
      </c:catAx>
      <c:valAx>
        <c:axId val="378106592"/>
        <c:scaling>
          <c:orientation val="minMax"/>
          <c:max val="1"/>
        </c:scaling>
        <c:delete val="0"/>
        <c:axPos val="b"/>
        <c:numFmt formatCode="0%" sourceLinked="1"/>
        <c:majorTickMark val="none"/>
        <c:minorTickMark val="none"/>
        <c:tickLblPos val="none"/>
        <c:spPr>
          <a:ln>
            <a:noFill/>
          </a:ln>
        </c:spPr>
        <c:crossAx val="378138736"/>
        <c:crosses val="autoZero"/>
        <c:crossBetween val="between"/>
        <c:majorUnit val="0.2"/>
      </c:valAx>
    </c:plotArea>
    <c:legend>
      <c:legendPos val="r"/>
      <c:layout>
        <c:manualLayout>
          <c:xMode val="edge"/>
          <c:yMode val="edge"/>
          <c:x val="0.78920368631942095"/>
          <c:y val="0.85736473918243905"/>
          <c:w val="0.20817391343271199"/>
          <c:h val="0.14116175659674601"/>
        </c:manualLayout>
      </c:layout>
      <c:overlay val="0"/>
    </c:legend>
    <c:plotVisOnly val="1"/>
    <c:dispBlanksAs val="gap"/>
    <c:showDLblsOverMax val="0"/>
  </c:chart>
  <c:txPr>
    <a:bodyPr/>
    <a:lstStyle/>
    <a:p>
      <a:pPr>
        <a:defRPr sz="1400"/>
      </a:pPr>
      <a:endParaRPr lang="it-IT"/>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468313"/>
          </a:xfrm>
          <a:prstGeom prst="rect">
            <a:avLst/>
          </a:prstGeom>
          <a:noFill/>
          <a:ln w="9525">
            <a:noFill/>
            <a:miter lim="800000"/>
            <a:headEnd/>
            <a:tailEnd/>
          </a:ln>
          <a:effectLst/>
        </p:spPr>
        <p:txBody>
          <a:bodyPr vert="horz" wrap="square" lIns="19324" tIns="0" rIns="19324" bIns="0" numCol="1" anchor="t" anchorCtr="0" compatLnSpc="1">
            <a:prstTxWarp prst="textNoShape">
              <a:avLst/>
            </a:prstTxWarp>
          </a:bodyPr>
          <a:lstStyle>
            <a:lvl1pPr algn="l" defTabSz="962025">
              <a:lnSpc>
                <a:spcPct val="100000"/>
              </a:lnSpc>
              <a:spcBef>
                <a:spcPct val="0"/>
              </a:spcBef>
              <a:spcAft>
                <a:spcPct val="0"/>
              </a:spcAft>
              <a:defRPr sz="1000" i="1">
                <a:ea typeface="+mn-ea"/>
                <a:cs typeface="+mn-cs"/>
              </a:defRPr>
            </a:lvl1pPr>
          </a:lstStyle>
          <a:p>
            <a:pPr>
              <a:defRPr/>
            </a:pPr>
            <a:endParaRPr lang="en-US" dirty="0"/>
          </a:p>
        </p:txBody>
      </p:sp>
      <p:sp>
        <p:nvSpPr>
          <p:cNvPr id="3075" name="Rectangle 3"/>
          <p:cNvSpPr>
            <a:spLocks noGrp="1" noChangeArrowheads="1"/>
          </p:cNvSpPr>
          <p:nvPr>
            <p:ph type="dt" sz="quarter" idx="1"/>
          </p:nvPr>
        </p:nvSpPr>
        <p:spPr bwMode="auto">
          <a:xfrm>
            <a:off x="4025900" y="0"/>
            <a:ext cx="3076575" cy="468313"/>
          </a:xfrm>
          <a:prstGeom prst="rect">
            <a:avLst/>
          </a:prstGeom>
          <a:noFill/>
          <a:ln w="9525">
            <a:noFill/>
            <a:miter lim="800000"/>
            <a:headEnd/>
            <a:tailEnd/>
          </a:ln>
          <a:effectLst/>
        </p:spPr>
        <p:txBody>
          <a:bodyPr vert="horz" wrap="square" lIns="19324" tIns="0" rIns="19324" bIns="0" numCol="1" anchor="t" anchorCtr="0" compatLnSpc="1">
            <a:prstTxWarp prst="textNoShape">
              <a:avLst/>
            </a:prstTxWarp>
          </a:bodyPr>
          <a:lstStyle>
            <a:lvl1pPr algn="r" defTabSz="962025">
              <a:lnSpc>
                <a:spcPct val="100000"/>
              </a:lnSpc>
              <a:spcBef>
                <a:spcPct val="0"/>
              </a:spcBef>
              <a:spcAft>
                <a:spcPct val="0"/>
              </a:spcAft>
              <a:defRPr sz="1000" i="1">
                <a:ea typeface="+mn-ea"/>
                <a:cs typeface="+mn-cs"/>
              </a:defRPr>
            </a:lvl1pPr>
          </a:lstStyle>
          <a:p>
            <a:pPr>
              <a:defRPr/>
            </a:pPr>
            <a:endParaRPr lang="en-US" dirty="0"/>
          </a:p>
        </p:txBody>
      </p:sp>
      <p:sp>
        <p:nvSpPr>
          <p:cNvPr id="3076" name="Rectangle 4"/>
          <p:cNvSpPr>
            <a:spLocks noGrp="1" noChangeArrowheads="1"/>
          </p:cNvSpPr>
          <p:nvPr>
            <p:ph type="ftr" sz="quarter" idx="2"/>
          </p:nvPr>
        </p:nvSpPr>
        <p:spPr bwMode="auto">
          <a:xfrm>
            <a:off x="0" y="8920163"/>
            <a:ext cx="3076575" cy="468312"/>
          </a:xfrm>
          <a:prstGeom prst="rect">
            <a:avLst/>
          </a:prstGeom>
          <a:noFill/>
          <a:ln w="9525">
            <a:noFill/>
            <a:miter lim="800000"/>
            <a:headEnd/>
            <a:tailEnd/>
          </a:ln>
          <a:effectLst/>
        </p:spPr>
        <p:txBody>
          <a:bodyPr vert="horz" wrap="square" lIns="19324" tIns="0" rIns="19324" bIns="0" numCol="1" anchor="b" anchorCtr="0" compatLnSpc="1">
            <a:prstTxWarp prst="textNoShape">
              <a:avLst/>
            </a:prstTxWarp>
          </a:bodyPr>
          <a:lstStyle>
            <a:lvl1pPr algn="l" defTabSz="962025">
              <a:lnSpc>
                <a:spcPct val="100000"/>
              </a:lnSpc>
              <a:spcBef>
                <a:spcPct val="0"/>
              </a:spcBef>
              <a:spcAft>
                <a:spcPct val="0"/>
              </a:spcAft>
              <a:defRPr sz="1000" i="1">
                <a:ea typeface="+mn-ea"/>
                <a:cs typeface="+mn-cs"/>
              </a:defRPr>
            </a:lvl1pPr>
          </a:lstStyle>
          <a:p>
            <a:pPr>
              <a:defRPr/>
            </a:pPr>
            <a:endParaRPr lang="en-US" dirty="0"/>
          </a:p>
        </p:txBody>
      </p:sp>
      <p:sp>
        <p:nvSpPr>
          <p:cNvPr id="3077" name="Rectangle 5"/>
          <p:cNvSpPr>
            <a:spLocks noGrp="1" noChangeArrowheads="1"/>
          </p:cNvSpPr>
          <p:nvPr>
            <p:ph type="sldNum" sz="quarter" idx="3"/>
          </p:nvPr>
        </p:nvSpPr>
        <p:spPr bwMode="auto">
          <a:xfrm>
            <a:off x="4025900" y="8920163"/>
            <a:ext cx="3076575" cy="468312"/>
          </a:xfrm>
          <a:prstGeom prst="rect">
            <a:avLst/>
          </a:prstGeom>
          <a:noFill/>
          <a:ln w="9525">
            <a:noFill/>
            <a:miter lim="800000"/>
            <a:headEnd/>
            <a:tailEnd/>
          </a:ln>
          <a:effectLst/>
        </p:spPr>
        <p:txBody>
          <a:bodyPr vert="horz" wrap="square" lIns="19324" tIns="0" rIns="19324" bIns="0" numCol="1" anchor="b" anchorCtr="0" compatLnSpc="1">
            <a:prstTxWarp prst="textNoShape">
              <a:avLst/>
            </a:prstTxWarp>
          </a:bodyPr>
          <a:lstStyle>
            <a:lvl1pPr algn="r" defTabSz="962025">
              <a:lnSpc>
                <a:spcPct val="100000"/>
              </a:lnSpc>
              <a:spcBef>
                <a:spcPct val="0"/>
              </a:spcBef>
              <a:spcAft>
                <a:spcPct val="0"/>
              </a:spcAft>
              <a:defRPr sz="1000" i="1">
                <a:ea typeface="+mn-ea"/>
                <a:cs typeface="+mn-cs"/>
              </a:defRPr>
            </a:lvl1pPr>
          </a:lstStyle>
          <a:p>
            <a:pPr>
              <a:defRPr/>
            </a:pPr>
            <a:fld id="{5F8EE95B-547E-472A-8178-E65FCEC5AD0F}" type="slidenum">
              <a:rPr lang="en-US"/>
              <a:pPr>
                <a:defRPr/>
              </a:pPr>
              <a:t>‹N›</a:t>
            </a:fld>
            <a:endParaRPr lang="en-US" dirty="0"/>
          </a:p>
        </p:txBody>
      </p:sp>
    </p:spTree>
    <p:extLst>
      <p:ext uri="{BB962C8B-B14F-4D97-AF65-F5344CB8AC3E}">
        <p14:creationId xmlns:p14="http://schemas.microsoft.com/office/powerpoint/2010/main" val="3450392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7"/>
          <p:cNvSpPr>
            <a:spLocks noChangeArrowheads="1"/>
          </p:cNvSpPr>
          <p:nvPr/>
        </p:nvSpPr>
        <p:spPr bwMode="gray">
          <a:xfrm>
            <a:off x="6226175" y="9134475"/>
            <a:ext cx="492125" cy="165100"/>
          </a:xfrm>
          <a:prstGeom prst="rect">
            <a:avLst/>
          </a:prstGeom>
          <a:noFill/>
          <a:ln w="9525">
            <a:noFill/>
            <a:miter lim="800000"/>
            <a:headEnd/>
            <a:tailEnd/>
          </a:ln>
          <a:effectLst/>
        </p:spPr>
        <p:txBody>
          <a:bodyPr wrap="none" lIns="0" tIns="0" rIns="0" bIns="0" anchor="b">
            <a:spAutoFit/>
          </a:bodyPr>
          <a:lstStyle/>
          <a:p>
            <a:pPr defTabSz="944563">
              <a:lnSpc>
                <a:spcPct val="108000"/>
              </a:lnSpc>
              <a:spcBef>
                <a:spcPct val="0"/>
              </a:spcBef>
              <a:spcAft>
                <a:spcPct val="0"/>
              </a:spcAft>
              <a:defRPr/>
            </a:pPr>
            <a:r>
              <a:rPr lang="en-US" sz="1000" b="1" dirty="0">
                <a:ea typeface="+mn-ea"/>
                <a:cs typeface="+mn-cs"/>
              </a:rPr>
              <a:t>Page </a:t>
            </a:r>
            <a:fld id="{AD3CB4DA-0FAA-4B3E-BE81-41344522CDD3}" type="slidenum">
              <a:rPr lang="en-US" sz="1000" b="1">
                <a:ea typeface="+mn-ea"/>
                <a:cs typeface="+mn-cs"/>
              </a:rPr>
              <a:pPr defTabSz="944563">
                <a:lnSpc>
                  <a:spcPct val="108000"/>
                </a:lnSpc>
                <a:spcBef>
                  <a:spcPct val="0"/>
                </a:spcBef>
                <a:spcAft>
                  <a:spcPct val="0"/>
                </a:spcAft>
                <a:defRPr/>
              </a:pPr>
              <a:t>‹N›</a:t>
            </a:fld>
            <a:endParaRPr lang="en-US" sz="1000" b="1" dirty="0">
              <a:ea typeface="+mn-ea"/>
              <a:cs typeface="+mn-cs"/>
            </a:endParaRPr>
          </a:p>
        </p:txBody>
      </p:sp>
      <p:sp>
        <p:nvSpPr>
          <p:cNvPr id="17" name="Rectangle 88"/>
          <p:cNvSpPr>
            <a:spLocks noChangeArrowheads="1"/>
          </p:cNvSpPr>
          <p:nvPr/>
        </p:nvSpPr>
        <p:spPr bwMode="gray">
          <a:xfrm>
            <a:off x="3175586" y="8805735"/>
            <a:ext cx="3585411" cy="553998"/>
          </a:xfrm>
          <a:prstGeom prst="rect">
            <a:avLst/>
          </a:prstGeom>
          <a:noFill/>
          <a:ln w="9525">
            <a:noFill/>
            <a:miter lim="800000"/>
            <a:headEnd/>
            <a:tailEnd/>
          </a:ln>
        </p:spPr>
        <p:txBody>
          <a:bodyPr wrap="square" lIns="0" tIns="0" rIns="0" bIns="0">
            <a:spAutoFit/>
          </a:bodyPr>
          <a:lstStyle/>
          <a:p>
            <a:pPr algn="l" defTabSz="912813">
              <a:lnSpc>
                <a:spcPct val="100000"/>
              </a:lnSpc>
              <a:spcBef>
                <a:spcPct val="0"/>
              </a:spcBef>
              <a:spcAft>
                <a:spcPct val="0"/>
              </a:spcAft>
              <a:defRPr/>
            </a:pPr>
            <a:r>
              <a:rPr lang="en-US" sz="900" dirty="0" smtClean="0">
                <a:solidFill>
                  <a:srgbClr val="000000"/>
                </a:solidFill>
                <a:ea typeface="+mn-ea"/>
                <a:cs typeface="+mn-cs"/>
              </a:rPr>
              <a:t>Bianca F. Granetto, Chris Howard, Daryl Plummer, Claudio DaRold, Robert Anderson, Chad </a:t>
            </a:r>
            <a:r>
              <a:rPr lang="en-US" sz="900" dirty="0" err="1" smtClean="0">
                <a:solidFill>
                  <a:srgbClr val="000000"/>
                </a:solidFill>
                <a:ea typeface="+mn-ea"/>
                <a:cs typeface="+mn-cs"/>
              </a:rPr>
              <a:t>Eschinger</a:t>
            </a:r>
            <a:r>
              <a:rPr lang="en-US" sz="900" dirty="0" smtClean="0">
                <a:solidFill>
                  <a:srgbClr val="000000"/>
                </a:solidFill>
                <a:ea typeface="+mn-ea"/>
                <a:cs typeface="+mn-cs"/>
              </a:rPr>
              <a:t>, Joanne Correia, Nigel Montgomery, Jim Hare, Chris Pang, Neil McMurchy</a:t>
            </a:r>
          </a:p>
          <a:p>
            <a:pPr algn="l" defTabSz="912813">
              <a:lnSpc>
                <a:spcPct val="100000"/>
              </a:lnSpc>
              <a:spcBef>
                <a:spcPct val="0"/>
              </a:spcBef>
              <a:spcAft>
                <a:spcPct val="0"/>
              </a:spcAft>
              <a:defRPr/>
            </a:pPr>
            <a:r>
              <a:rPr lang="en-US" sz="900" dirty="0" smtClean="0">
                <a:solidFill>
                  <a:srgbClr val="000000"/>
                </a:solidFill>
                <a:ea typeface="+mn-ea"/>
                <a:cs typeface="+mn-cs"/>
              </a:rPr>
              <a:t>January 2016</a:t>
            </a:r>
          </a:p>
        </p:txBody>
      </p:sp>
      <p:sp>
        <p:nvSpPr>
          <p:cNvPr id="23" name="Text Box 86"/>
          <p:cNvSpPr txBox="1">
            <a:spLocks noChangeArrowheads="1"/>
          </p:cNvSpPr>
          <p:nvPr/>
        </p:nvSpPr>
        <p:spPr bwMode="gray">
          <a:xfrm>
            <a:off x="242373" y="57394"/>
            <a:ext cx="6739453" cy="461590"/>
          </a:xfrm>
          <a:prstGeom prst="rect">
            <a:avLst/>
          </a:prstGeom>
          <a:noFill/>
          <a:ln w="12700">
            <a:noFill/>
            <a:miter lim="800000"/>
            <a:headEnd type="none" w="sm" len="sm"/>
            <a:tailEnd type="none" w="sm" len="sm"/>
          </a:ln>
          <a:effectLst/>
        </p:spPr>
        <p:txBody>
          <a:bodyPr wrap="square" lIns="0" tIns="45683" rIns="91366" bIns="45683" anchor="b">
            <a:spAutoFit/>
          </a:bodyPr>
          <a:lstStyle/>
          <a:p>
            <a:pPr algn="l" defTabSz="912813">
              <a:lnSpc>
                <a:spcPct val="100000"/>
              </a:lnSpc>
              <a:spcBef>
                <a:spcPct val="0"/>
              </a:spcBef>
              <a:spcAft>
                <a:spcPct val="0"/>
              </a:spcAft>
            </a:pPr>
            <a:r>
              <a:rPr lang="en-US" sz="1200" b="1" dirty="0" smtClean="0"/>
              <a:t>The Gartner Scenario for Application Software Providers: Building Digital Transformation in a Bimodal World</a:t>
            </a:r>
          </a:p>
        </p:txBody>
      </p:sp>
      <p:sp>
        <p:nvSpPr>
          <p:cNvPr id="24" name="TextBox 23"/>
          <p:cNvSpPr txBox="1"/>
          <p:nvPr/>
        </p:nvSpPr>
        <p:spPr>
          <a:xfrm rot="16200000">
            <a:off x="-1262294" y="2730698"/>
            <a:ext cx="3672351" cy="258532"/>
          </a:xfrm>
          <a:prstGeom prst="rect">
            <a:avLst/>
          </a:prstGeom>
          <a:noFill/>
        </p:spPr>
        <p:txBody>
          <a:bodyPr wrap="none" rtlCol="0" anchor="ctr">
            <a:spAutoFit/>
          </a:bodyPr>
          <a:lstStyle/>
          <a:p>
            <a:pPr>
              <a:spcBef>
                <a:spcPts val="0"/>
              </a:spcBef>
              <a:spcAft>
                <a:spcPts val="0"/>
              </a:spcAft>
            </a:pPr>
            <a:r>
              <a:rPr lang="en-US" sz="1200" kern="1200" spc="100" baseline="0" dirty="0" smtClean="0">
                <a:solidFill>
                  <a:srgbClr val="CDCDCD"/>
                </a:solidFill>
                <a:effectLst/>
              </a:rPr>
              <a:t>— NOT FOR EXTERNAL DISTRIBUTION —</a:t>
            </a:r>
            <a:endParaRPr lang="en-US" sz="1200" spc="100" baseline="0" dirty="0">
              <a:solidFill>
                <a:srgbClr val="CDCDCD"/>
              </a:solidFill>
            </a:endParaRPr>
          </a:p>
        </p:txBody>
      </p:sp>
      <p:sp>
        <p:nvSpPr>
          <p:cNvPr id="25" name="TextBox 24"/>
          <p:cNvSpPr txBox="1"/>
          <p:nvPr/>
        </p:nvSpPr>
        <p:spPr>
          <a:xfrm rot="5400000">
            <a:off x="4727343" y="2730698"/>
            <a:ext cx="3672351" cy="258532"/>
          </a:xfrm>
          <a:prstGeom prst="rect">
            <a:avLst/>
          </a:prstGeom>
          <a:noFill/>
        </p:spPr>
        <p:txBody>
          <a:bodyPr wrap="none" rtlCol="0" anchor="ctr">
            <a:spAutoFit/>
          </a:bodyPr>
          <a:lstStyle/>
          <a:p>
            <a:pPr>
              <a:spcBef>
                <a:spcPts val="0"/>
              </a:spcBef>
              <a:spcAft>
                <a:spcPts val="0"/>
              </a:spcAft>
            </a:pPr>
            <a:r>
              <a:rPr lang="en-US" sz="1200" kern="1200" spc="100" baseline="0" dirty="0" smtClean="0">
                <a:solidFill>
                  <a:srgbClr val="CDCDCD"/>
                </a:solidFill>
                <a:effectLst/>
              </a:rPr>
              <a:t>— NOT FOR EXTERNAL DISTRIBUTION —</a:t>
            </a:r>
            <a:endParaRPr lang="en-US" sz="1200" spc="100" baseline="0" dirty="0">
              <a:solidFill>
                <a:srgbClr val="CDCDCD"/>
              </a:solidFill>
            </a:endParaRPr>
          </a:p>
        </p:txBody>
      </p:sp>
      <p:sp>
        <p:nvSpPr>
          <p:cNvPr id="19" name="Rectangle 90"/>
          <p:cNvSpPr>
            <a:spLocks noGrp="1" noRot="1" noChangeAspect="1" noChangeArrowheads="1" noTextEdit="1"/>
          </p:cNvSpPr>
          <p:nvPr>
            <p:ph type="sldImg" idx="2"/>
          </p:nvPr>
        </p:nvSpPr>
        <p:spPr bwMode="gray">
          <a:xfrm>
            <a:off x="704850" y="1247285"/>
            <a:ext cx="5727700" cy="3222625"/>
          </a:xfrm>
          <a:prstGeom prst="rect">
            <a:avLst/>
          </a:prstGeom>
          <a:noFill/>
          <a:ln w="9525">
            <a:solidFill>
              <a:schemeClr val="tx1"/>
            </a:solidFill>
            <a:miter lim="800000"/>
            <a:headEnd/>
            <a:tailEnd/>
          </a:ln>
        </p:spPr>
      </p:sp>
      <p:sp>
        <p:nvSpPr>
          <p:cNvPr id="2" name="Notes Placeholder 1"/>
          <p:cNvSpPr>
            <a:spLocks noGrp="1"/>
          </p:cNvSpPr>
          <p:nvPr>
            <p:ph type="body" sz="quarter" idx="3"/>
          </p:nvPr>
        </p:nvSpPr>
        <p:spPr>
          <a:xfrm>
            <a:off x="242372" y="4710426"/>
            <a:ext cx="6742627" cy="4001774"/>
          </a:xfrm>
          <a:prstGeom prst="rect">
            <a:avLst/>
          </a:prstGeom>
        </p:spPr>
        <p:txBody>
          <a:bodyPr vert="horz" lIns="0" tIns="45720" rIns="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0689992"/>
      </p:ext>
    </p:extLst>
  </p:cSld>
  <p:clrMap bg1="lt1" tx1="dk1" bg2="lt2" tx2="dk2" accent1="accent1" accent2="accent2" accent3="accent3" accent4="accent4" accent5="accent5" accent6="accent6" hlink="hlink" folHlink="folHlink"/>
  <p:notesStyle>
    <a:lvl1pPr algn="l" defTabSz="949325" rtl="0" eaLnBrk="0" fontAlgn="base" hangingPunct="0">
      <a:lnSpc>
        <a:spcPct val="93000"/>
      </a:lnSpc>
      <a:spcBef>
        <a:spcPts val="300"/>
      </a:spcBef>
      <a:spcAft>
        <a:spcPts val="600"/>
      </a:spcAft>
      <a:defRPr sz="1200" kern="1200">
        <a:solidFill>
          <a:schemeClr val="tx1"/>
        </a:solidFill>
        <a:latin typeface="Times New Roman" panose="02020603050405020304" pitchFamily="18" charset="0"/>
        <a:ea typeface="+mn-ea"/>
        <a:cs typeface="Times New Roman" panose="02020603050405020304" pitchFamily="18" charset="0"/>
      </a:defRPr>
    </a:lvl1pPr>
    <a:lvl2pPr marL="395288" indent="-160338" algn="l" defTabSz="949325" rtl="0" eaLnBrk="0" fontAlgn="base" hangingPunct="0">
      <a:lnSpc>
        <a:spcPct val="93000"/>
      </a:lnSpc>
      <a:spcBef>
        <a:spcPts val="300"/>
      </a:spcBef>
      <a:spcAft>
        <a:spcPts val="60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2pPr>
    <a:lvl3pPr marL="630238" indent="-173038" algn="l" defTabSz="949325" rtl="0" eaLnBrk="0" fontAlgn="base" hangingPunct="0">
      <a:lnSpc>
        <a:spcPct val="93000"/>
      </a:lnSpc>
      <a:spcBef>
        <a:spcPts val="300"/>
      </a:spcBef>
      <a:spcAft>
        <a:spcPts val="60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3pPr>
    <a:lvl4pPr marL="803275" indent="-166688" algn="l" defTabSz="949325" rtl="0" eaLnBrk="0" fontAlgn="base" hangingPunct="0">
      <a:lnSpc>
        <a:spcPct val="93000"/>
      </a:lnSpc>
      <a:spcBef>
        <a:spcPts val="300"/>
      </a:spcBef>
      <a:spcAft>
        <a:spcPts val="60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4pPr>
    <a:lvl5pPr marL="1025525" indent="-173038" algn="l" defTabSz="949325" rtl="0" eaLnBrk="0" fontAlgn="base" hangingPunct="0">
      <a:lnSpc>
        <a:spcPct val="93000"/>
      </a:lnSpc>
      <a:spcBef>
        <a:spcPts val="300"/>
      </a:spcBef>
      <a:spcAft>
        <a:spcPts val="60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2957" userDrawn="1">
          <p15:clr>
            <a:srgbClr val="F26B43"/>
          </p15:clr>
        </p15:guide>
        <p15:guide id="2" pos="2237" userDrawn="1">
          <p15:clr>
            <a:srgbClr val="F26B43"/>
          </p15:clr>
        </p15:guide>
        <p15:guide id="3" pos="152" userDrawn="1">
          <p15:clr>
            <a:srgbClr val="F26B43"/>
          </p15:clr>
        </p15:guide>
        <p15:guide id="4" pos="4400" userDrawn="1">
          <p15:clr>
            <a:srgbClr val="F26B43"/>
          </p15:clr>
        </p15:guide>
      </p15:sldGuideLst>
    </p:ext>
  </p:extLst>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77"/>
          <p:cNvSpPr>
            <a:spLocks noChangeArrowheads="1"/>
          </p:cNvSpPr>
          <p:nvPr/>
        </p:nvSpPr>
        <p:spPr bwMode="auto">
          <a:xfrm>
            <a:off x="250031" y="266700"/>
            <a:ext cx="6505575" cy="1107996"/>
          </a:xfrm>
          <a:prstGeom prst="rect">
            <a:avLst/>
          </a:prstGeom>
          <a:noFill/>
          <a:ln w="9525">
            <a:noFill/>
            <a:miter lim="800000"/>
            <a:headEnd/>
            <a:tailEnd/>
          </a:ln>
        </p:spPr>
        <p:txBody>
          <a:bodyPr lIns="0" tIns="0" rIns="0" bIns="0">
            <a:spAutoFit/>
          </a:bodyPr>
          <a:lstStyle/>
          <a:p>
            <a:pPr algn="l" defTabSz="912813">
              <a:lnSpc>
                <a:spcPct val="100000"/>
              </a:lnSpc>
              <a:spcBef>
                <a:spcPct val="0"/>
              </a:spcBef>
              <a:spcAft>
                <a:spcPct val="0"/>
              </a:spcAft>
            </a:pPr>
            <a:r>
              <a:rPr lang="en-US" b="1" dirty="0">
                <a:solidFill>
                  <a:srgbClr val="000000"/>
                </a:solidFill>
              </a:rPr>
              <a:t>The Gartner Scenario for Application Software Providers: Building Digital Transformation in a Bimodal World</a:t>
            </a:r>
          </a:p>
        </p:txBody>
      </p:sp>
      <p:sp>
        <p:nvSpPr>
          <p:cNvPr id="6" name="Rectangle 103"/>
          <p:cNvSpPr>
            <a:spLocks noChangeArrowheads="1"/>
          </p:cNvSpPr>
          <p:nvPr/>
        </p:nvSpPr>
        <p:spPr bwMode="gray">
          <a:xfrm>
            <a:off x="3581536" y="6435801"/>
            <a:ext cx="2998787" cy="1343911"/>
          </a:xfrm>
          <a:prstGeom prst="rect">
            <a:avLst/>
          </a:prstGeom>
          <a:noFill/>
          <a:ln w="9525">
            <a:noFill/>
            <a:miter lim="800000"/>
            <a:headEnd/>
            <a:tailEnd/>
          </a:ln>
        </p:spPr>
        <p:txBody>
          <a:bodyPr lIns="65028" tIns="25377" rIns="65028" bIns="25377">
            <a:spAutoFit/>
          </a:bodyPr>
          <a:lstStyle/>
          <a:p>
            <a:pPr algn="l" defTabSz="947738">
              <a:lnSpc>
                <a:spcPct val="100000"/>
              </a:lnSpc>
              <a:spcBef>
                <a:spcPct val="0"/>
              </a:spcBef>
              <a:spcAft>
                <a:spcPct val="0"/>
              </a:spcAft>
            </a:pPr>
            <a:r>
              <a:rPr lang="en-US" sz="1200" dirty="0">
                <a:solidFill>
                  <a:srgbClr val="000000"/>
                </a:solidFill>
              </a:rPr>
              <a:t>Bianca F. Granetto, Chris Howard, Daryl Plummer, Claudio DaRold, Robert Anderson, </a:t>
            </a:r>
            <a:r>
              <a:rPr lang="en-US" sz="1200" dirty="0" smtClean="0">
                <a:solidFill>
                  <a:srgbClr val="000000"/>
                </a:solidFill>
              </a:rPr>
              <a:t>Chad </a:t>
            </a:r>
            <a:r>
              <a:rPr lang="en-US" sz="1200" dirty="0" err="1" smtClean="0">
                <a:solidFill>
                  <a:srgbClr val="000000"/>
                </a:solidFill>
              </a:rPr>
              <a:t>Eschinger</a:t>
            </a:r>
            <a:r>
              <a:rPr lang="en-US" sz="1200" dirty="0">
                <a:solidFill>
                  <a:srgbClr val="000000"/>
                </a:solidFill>
              </a:rPr>
              <a:t>, Joanne Correia, Nigel Montgomery, Jim Hare, Chris Pang, Neil </a:t>
            </a:r>
            <a:r>
              <a:rPr lang="en-US" sz="1200" dirty="0" smtClean="0">
                <a:solidFill>
                  <a:srgbClr val="000000"/>
                </a:solidFill>
              </a:rPr>
              <a:t>McMurchy</a:t>
            </a:r>
            <a:br>
              <a:rPr lang="en-US" sz="1200" dirty="0" smtClean="0">
                <a:solidFill>
                  <a:srgbClr val="000000"/>
                </a:solidFill>
              </a:rPr>
            </a:br>
            <a:endParaRPr lang="en-US" sz="1200" dirty="0">
              <a:solidFill>
                <a:srgbClr val="000000"/>
              </a:solidFill>
            </a:endParaRPr>
          </a:p>
          <a:p>
            <a:pPr algn="l" defTabSz="947738">
              <a:lnSpc>
                <a:spcPct val="100000"/>
              </a:lnSpc>
              <a:spcBef>
                <a:spcPct val="0"/>
              </a:spcBef>
              <a:spcAft>
                <a:spcPct val="0"/>
              </a:spcAft>
            </a:pPr>
            <a:r>
              <a:rPr lang="en-US" sz="1200" dirty="0">
                <a:solidFill>
                  <a:srgbClr val="000000"/>
                </a:solidFill>
              </a:rPr>
              <a:t>January 2016</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9730" y="8816429"/>
            <a:ext cx="1417320" cy="325984"/>
          </a:xfrm>
          <a:prstGeom prst="rect">
            <a:avLst/>
          </a:prstGeom>
        </p:spPr>
      </p:pic>
    </p:spTree>
    <p:extLst>
      <p:ext uri="{BB962C8B-B14F-4D97-AF65-F5344CB8AC3E}">
        <p14:creationId xmlns:p14="http://schemas.microsoft.com/office/powerpoint/2010/main" val="571542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704850" y="1247775"/>
            <a:ext cx="5727700" cy="3222625"/>
          </a:xfrm>
        </p:spPr>
      </p:sp>
      <p:sp>
        <p:nvSpPr>
          <p:cNvPr id="5" name="Notes Placeholder 4"/>
          <p:cNvSpPr>
            <a:spLocks noGrp="1"/>
          </p:cNvSpPr>
          <p:nvPr>
            <p:ph type="body" idx="1"/>
          </p:nvPr>
        </p:nvSpPr>
        <p:spPr/>
        <p:txBody>
          <a:bodyPr/>
          <a:lstStyle/>
          <a:p>
            <a:r>
              <a:rPr lang="en-US" sz="1100" i="1" dirty="0"/>
              <a:t>Digital business directly impacts the company's ability to make money, which makes it in the principal strategic reason for taking this trend very seriously and urgently.</a:t>
            </a:r>
            <a:r>
              <a:rPr lang="en-US" sz="1100" dirty="0"/>
              <a:t> Based on the responses of 609 participants of Gartner 2016 CIO Survey, revenue from digital sales is expected to increase from an average of 16% today to 25% in two years to 37% in five years.</a:t>
            </a:r>
          </a:p>
          <a:p>
            <a:r>
              <a:rPr lang="en-US" sz="1100" dirty="0"/>
              <a:t>Our CIO Survey 2016 sees digitalization/digital marketing now as the No. 5 priority for 2016 priorities.</a:t>
            </a:r>
          </a:p>
          <a:p>
            <a:r>
              <a:rPr lang="en-US" sz="1100" dirty="0"/>
              <a:t>The Digital Business Application Fulfillment Survey (concluded in October 2015 with 167 respondents between IT and Business executives) shows for the majority that both </a:t>
            </a:r>
            <a:r>
              <a:rPr lang="en-US" sz="1100" i="1" dirty="0"/>
              <a:t>CIOs and IT people are primarily responsible</a:t>
            </a:r>
            <a:r>
              <a:rPr lang="en-US" sz="1100" dirty="0"/>
              <a:t> for driving digital business initiatives and application selection, procurement and implementation for end of 2015 and early 2016. However, the same study also shows that decisions are being driven from across the enterprise, with a higher proportion in digital initiatives being driven coming directly from </a:t>
            </a:r>
            <a:r>
              <a:rPr lang="en-US" sz="1100" i="1" dirty="0"/>
              <a:t>business executives, CMOs, innovation committees and individual business units.</a:t>
            </a:r>
            <a:endParaRPr lang="en-US" sz="1100" dirty="0"/>
          </a:p>
          <a:p>
            <a:r>
              <a:rPr lang="en-US" sz="1100" i="1" dirty="0"/>
              <a:t>It requires a different ability to execute as well as more composite application software solutions or digital platforms.</a:t>
            </a:r>
            <a:r>
              <a:rPr lang="en-US" sz="1100" dirty="0"/>
              <a:t> For example, it is one thing to know your customer, and it's another to be able to move products "profitably" to ensure delivery expectations are met and that the business is profitable in doing so.</a:t>
            </a:r>
          </a:p>
          <a:p>
            <a:r>
              <a:rPr lang="en-US" sz="1100" dirty="0"/>
              <a:t>For example, allocating merchandise in the right location — such as in store or warehouse so that it can be delivered how the customer wants it — implies a closer integration between SCM and CRM. Consequently while the customer experience is a driver, in the application realms, it involves much more than just the CRM solution. Similarly, creating a compelling customer experience will inevitably drive convergence and tighter integration between Web content management, e-commerce, portals, user experience (UX) design, analytics and CRM. In turn, this convergence will drive a reinvention of the back-office applications that will need to adjust to the expanding transactional activity occurring through multiple digital means</a:t>
            </a:r>
            <a:r>
              <a:rPr lang="en-US" sz="1100" dirty="0" smtClean="0"/>
              <a:t>.</a:t>
            </a:r>
            <a:endParaRPr lang="en-US" sz="1100" dirty="0"/>
          </a:p>
        </p:txBody>
      </p:sp>
    </p:spTree>
    <p:extLst>
      <p:ext uri="{BB962C8B-B14F-4D97-AF65-F5344CB8AC3E}">
        <p14:creationId xmlns:p14="http://schemas.microsoft.com/office/powerpoint/2010/main" val="3858222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Bimodal IT practice will drive out Mode 2 programs and initiatives through which the business will learn and determine the broader transformational direction. Consequently, as the bimodal IT practice learns its way through the exploratory and experimentation phases, it will assign a value and establish a practice to the enabling technologies it identifies and more so to related providers. This is why application software providers must play a role in supporting these programs and initiatives. More importantly, application software providers must find ways to accelerate the transition to modern application software designs and deployment options to increase the agility and speed expected to respond to their business stakeholders' craving for successful business outcomes</a:t>
            </a:r>
            <a:r>
              <a:rPr lang="en-US" dirty="0" smtClean="0"/>
              <a:t>.</a:t>
            </a:r>
            <a:endParaRPr lang="en-US" dirty="0"/>
          </a:p>
        </p:txBody>
      </p:sp>
      <p:sp>
        <p:nvSpPr>
          <p:cNvPr id="5" name="Slide Image Placeholder 4"/>
          <p:cNvSpPr>
            <a:spLocks noGrp="1" noRot="1" noChangeAspect="1"/>
          </p:cNvSpPr>
          <p:nvPr>
            <p:ph type="sldImg"/>
          </p:nvPr>
        </p:nvSpPr>
        <p:spPr>
          <a:xfrm>
            <a:off x="703263" y="1246188"/>
            <a:ext cx="5730875" cy="3224212"/>
          </a:xfrm>
        </p:spPr>
      </p:sp>
    </p:spTree>
    <p:extLst>
      <p:ext uri="{BB962C8B-B14F-4D97-AF65-F5344CB8AC3E}">
        <p14:creationId xmlns:p14="http://schemas.microsoft.com/office/powerpoint/2010/main" val="3006941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dirty="0"/>
              <a:t>The intermix between IT, business and digital leadership will need suppliers to rethink how they position and sell into their target accounts.</a:t>
            </a:r>
          </a:p>
          <a:p>
            <a:r>
              <a:rPr lang="en-US" dirty="0"/>
              <a:t> </a:t>
            </a:r>
          </a:p>
        </p:txBody>
      </p:sp>
    </p:spTree>
    <p:extLst>
      <p:ext uri="{BB962C8B-B14F-4D97-AF65-F5344CB8AC3E}">
        <p14:creationId xmlns:p14="http://schemas.microsoft.com/office/powerpoint/2010/main" val="1693539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704850" y="1247775"/>
            <a:ext cx="5727700" cy="3222625"/>
          </a:xfrm>
        </p:spPr>
      </p:sp>
      <p:sp>
        <p:nvSpPr>
          <p:cNvPr id="4" name="Notes Placeholder 3"/>
          <p:cNvSpPr>
            <a:spLocks noGrp="1"/>
          </p:cNvSpPr>
          <p:nvPr>
            <p:ph type="body" sz="quarter" idx="10"/>
          </p:nvPr>
        </p:nvSpPr>
        <p:spPr/>
        <p:txBody>
          <a:bodyPr/>
          <a:lstStyle/>
          <a:p>
            <a:r>
              <a:rPr lang="en-US" dirty="0"/>
              <a:t>Mode 2 initiatives create positive dynamics for installed and new application software:</a:t>
            </a:r>
          </a:p>
          <a:p>
            <a:pPr marL="171450" lvl="0" indent="-171450">
              <a:buFont typeface="Arial" panose="020B0604020202020204" pitchFamily="34" charset="0"/>
              <a:buChar char="•"/>
            </a:pPr>
            <a:r>
              <a:rPr lang="en-US" b="1" dirty="0"/>
              <a:t>Modernizing and digitalizing Mode 1 IT delivery dynamics.</a:t>
            </a:r>
            <a:r>
              <a:rPr lang="en-US" dirty="0"/>
              <a:t> The growth curve of modernization driven by digital business initiatives starts with functionally extending existing enterprise application software particularly ERP, CRM and SCM and developing mobile applications and business analytics applications.</a:t>
            </a:r>
          </a:p>
          <a:p>
            <a:pPr marL="171450" lvl="0" indent="-171450">
              <a:buFont typeface="Arial" panose="020B0604020202020204" pitchFamily="34" charset="0"/>
              <a:buChar char="•"/>
            </a:pPr>
            <a:r>
              <a:rPr lang="en-US" b="1" dirty="0"/>
              <a:t>Accessing and/or building new skills</a:t>
            </a:r>
            <a:r>
              <a:rPr lang="en-US" dirty="0"/>
              <a:t> for mobile application development and business analytics applications and models.</a:t>
            </a:r>
          </a:p>
          <a:p>
            <a:pPr marL="171450" lvl="0" indent="-171450">
              <a:buFont typeface="Arial" panose="020B0604020202020204" pitchFamily="34" charset="0"/>
              <a:buChar char="•"/>
            </a:pPr>
            <a:r>
              <a:rPr lang="en-US" b="1" dirty="0"/>
              <a:t>Contextualizing</a:t>
            </a:r>
            <a:r>
              <a:rPr lang="en-US" dirty="0"/>
              <a:t> application capabilities and functionalities for specific business use cases</a:t>
            </a:r>
          </a:p>
          <a:p>
            <a:pPr marL="171450" lvl="0" indent="-171450">
              <a:buFont typeface="Arial" panose="020B0604020202020204" pitchFamily="34" charset="0"/>
              <a:buChar char="•"/>
            </a:pPr>
            <a:r>
              <a:rPr lang="en-US" b="1" dirty="0"/>
              <a:t>Extending integration and interoperability,</a:t>
            </a:r>
            <a:r>
              <a:rPr lang="en-US" dirty="0"/>
              <a:t> especially to unlock information held inside siloed applications, create flow streams and end-to-end processes inside-out and outside-in.</a:t>
            </a:r>
          </a:p>
          <a:p>
            <a:r>
              <a:rPr lang="en-US" dirty="0"/>
              <a:t> </a:t>
            </a:r>
          </a:p>
          <a:p>
            <a:r>
              <a:rPr lang="en-US" dirty="0"/>
              <a:t> </a:t>
            </a:r>
          </a:p>
        </p:txBody>
      </p:sp>
    </p:spTree>
    <p:extLst>
      <p:ext uri="{BB962C8B-B14F-4D97-AF65-F5344CB8AC3E}">
        <p14:creationId xmlns:p14="http://schemas.microsoft.com/office/powerpoint/2010/main" val="2613793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246188"/>
            <a:ext cx="5730875" cy="3224212"/>
          </a:xfrm>
        </p:spPr>
      </p:sp>
      <p:sp>
        <p:nvSpPr>
          <p:cNvPr id="3" name="Notes Placeholder 2"/>
          <p:cNvSpPr>
            <a:spLocks noGrp="1"/>
          </p:cNvSpPr>
          <p:nvPr>
            <p:ph type="body" idx="1"/>
          </p:nvPr>
        </p:nvSpPr>
        <p:spPr/>
        <p:txBody>
          <a:bodyPr/>
          <a:lstStyle/>
          <a:p>
            <a:r>
              <a:rPr lang="en-US" dirty="0"/>
              <a:t>Diversification is desirable at such a time to create new economies of scale at the lower end of the market while investing to increase the value for business at the top end of the value chain.</a:t>
            </a:r>
          </a:p>
          <a:p>
            <a:r>
              <a:rPr lang="en-US" dirty="0"/>
              <a:t>Application providers — and in particular those targeting digital workplace investments — have the opportunity to diversify by bundling together the telephony/Internet/mobile services with essential productivity applications.</a:t>
            </a:r>
          </a:p>
          <a:p>
            <a:r>
              <a:rPr lang="en-US" b="0" dirty="0" smtClean="0"/>
              <a:t>These</a:t>
            </a:r>
            <a:r>
              <a:rPr lang="en-US" b="0" baseline="0" dirty="0" smtClean="0"/>
              <a:t> business</a:t>
            </a:r>
            <a:r>
              <a:rPr lang="en-US" b="0" dirty="0" smtClean="0"/>
              <a:t> </a:t>
            </a:r>
            <a:r>
              <a:rPr lang="en-US" b="0" dirty="0"/>
              <a:t>essentials </a:t>
            </a:r>
            <a:r>
              <a:rPr lang="en-US" b="0" dirty="0" smtClean="0"/>
              <a:t>can </a:t>
            </a:r>
            <a:r>
              <a:rPr lang="en-US" dirty="0"/>
              <a:t>open a natural cooperation or merger opportunity between communications service providers and independent software vendors</a:t>
            </a:r>
            <a:r>
              <a:rPr lang="en-US" dirty="0" smtClean="0"/>
              <a:t>.</a:t>
            </a:r>
            <a:endParaRPr lang="en-US" dirty="0"/>
          </a:p>
        </p:txBody>
      </p:sp>
    </p:spTree>
    <p:extLst>
      <p:ext uri="{BB962C8B-B14F-4D97-AF65-F5344CB8AC3E}">
        <p14:creationId xmlns:p14="http://schemas.microsoft.com/office/powerpoint/2010/main" val="2475613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a:xfrm>
            <a:off x="256886" y="4710426"/>
            <a:ext cx="6742627" cy="4001774"/>
          </a:xfrm>
        </p:spPr>
        <p:txBody>
          <a:bodyPr/>
          <a:lstStyle/>
          <a:p>
            <a:pPr marL="0" marR="0">
              <a:spcBef>
                <a:spcPts val="0"/>
              </a:spcBef>
              <a:spcAft>
                <a:spcPts val="0"/>
              </a:spcAft>
            </a:pPr>
            <a:r>
              <a:rPr lang="en-US" b="1" dirty="0">
                <a:ea typeface="Calibri" panose="020F0502020204030204" pitchFamily="34" charset="0"/>
              </a:rPr>
              <a:t>Global Application Software Providers</a:t>
            </a:r>
            <a:endParaRPr lang="en-US"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a typeface="Calibri" panose="020F0502020204030204" pitchFamily="34" charset="0"/>
              </a:rPr>
              <a:t>Accelerate the dynamics for enterprise application software replacement and/or modernization to support business process digitalization:</a:t>
            </a:r>
            <a:endParaRPr lang="en-US"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Symbol" panose="05050102010706020507" pitchFamily="18" charset="2"/>
              <a:buChar char=""/>
            </a:pPr>
            <a:r>
              <a:rPr lang="en-US" dirty="0">
                <a:ea typeface="Calibri" panose="020F0502020204030204" pitchFamily="34" charset="0"/>
              </a:rPr>
              <a:t>Make sure your value proposition is aligned to the business goals of your customers not only in words but also by means of commercial reinvention and new ecosystem offerings.</a:t>
            </a:r>
            <a:endParaRPr lang="en-US"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Symbol" panose="05050102010706020507" pitchFamily="18" charset="2"/>
              <a:buChar char=""/>
            </a:pPr>
            <a:r>
              <a:rPr lang="en-US" dirty="0">
                <a:ea typeface="Calibri" panose="020F0502020204030204" pitchFamily="34" charset="0"/>
              </a:rPr>
              <a:t>Separate out and define a new organization to pursue Mode 2 type opportunities (see concluding slides for the initial roadmap).</a:t>
            </a:r>
            <a:endParaRPr lang="en-US"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Symbol" panose="05050102010706020507" pitchFamily="18" charset="2"/>
              <a:buChar char=""/>
            </a:pPr>
            <a:r>
              <a:rPr lang="en-US" dirty="0">
                <a:ea typeface="Calibri" panose="020F0502020204030204" pitchFamily="34" charset="0"/>
              </a:rPr>
              <a:t>Ensure consistency of customer service and messaging consistency between yourself (as the OEM) and your system integration and business consulting partners.</a:t>
            </a:r>
            <a:endParaRPr lang="en-US"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a typeface="Calibri" panose="020F0502020204030204" pitchFamily="34" charset="0"/>
              </a:rPr>
              <a:t>Identify and communicate what unique advanced analytics capabilities are in your platform that differentiate your offering.</a:t>
            </a:r>
            <a:endParaRPr lang="en-US"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a typeface="Calibri" panose="020F0502020204030204" pitchFamily="34" charset="0"/>
              </a:rPr>
              <a:t>Promote how your solution will help organizations become digital businesses and support a bimodal approach.</a:t>
            </a:r>
            <a:endParaRPr lang="en-US" dirty="0">
              <a:latin typeface="Calibri" panose="020F0502020204030204" pitchFamily="34" charset="0"/>
              <a:ea typeface="Calibri" panose="020F0502020204030204" pitchFamily="34" charset="0"/>
            </a:endParaRPr>
          </a:p>
          <a:p>
            <a:pPr marL="0" marR="0">
              <a:spcBef>
                <a:spcPts val="0"/>
              </a:spcBef>
              <a:spcAft>
                <a:spcPts val="0"/>
              </a:spcAft>
            </a:pPr>
            <a:r>
              <a:rPr lang="en-US" dirty="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L="0" marR="0">
              <a:spcBef>
                <a:spcPts val="0"/>
              </a:spcBef>
              <a:spcAft>
                <a:spcPts val="0"/>
              </a:spcAft>
            </a:pPr>
            <a:r>
              <a:rPr lang="en-US" b="1" dirty="0">
                <a:ea typeface="Calibri" panose="020F0502020204030204" pitchFamily="34" charset="0"/>
              </a:rPr>
              <a:t>SMB Application Software Providers</a:t>
            </a:r>
            <a:endParaRPr lang="en-US"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a typeface="Calibri" panose="020F0502020204030204" pitchFamily="34" charset="0"/>
              </a:rPr>
              <a:t>Work on refining, differentiating and aligning your value proposition for the CxO; the CIO and the CFO.</a:t>
            </a:r>
            <a:endParaRPr lang="en-US"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a typeface="Calibri" panose="020F0502020204030204" pitchFamily="34" charset="0"/>
              </a:rPr>
              <a:t>Focus on delivering and proving your ability to provide a realistic and impactful ROI.</a:t>
            </a:r>
            <a:endParaRPr lang="en-US"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a typeface="Calibri" panose="020F0502020204030204" pitchFamily="34" charset="0"/>
              </a:rPr>
              <a:t>Highlight any specialized business knowledge you have: industry focus, process/domain specific.</a:t>
            </a:r>
            <a:endParaRPr lang="en-US"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a typeface="Calibri" panose="020F0502020204030204" pitchFamily="34" charset="0"/>
              </a:rPr>
              <a:t>Co-create with your customers. Launch your digital lab!</a:t>
            </a:r>
            <a:endParaRPr lang="en-US" dirty="0">
              <a:latin typeface="Calibri" panose="020F0502020204030204" pitchFamily="34" charset="0"/>
              <a:ea typeface="Calibri" panose="020F0502020204030204" pitchFamily="34" charset="0"/>
            </a:endParaRPr>
          </a:p>
          <a:p>
            <a:pPr marL="0" marR="0">
              <a:spcBef>
                <a:spcPts val="0"/>
              </a:spcBef>
              <a:spcAft>
                <a:spcPts val="0"/>
              </a:spcAft>
            </a:pPr>
            <a:r>
              <a:rPr lang="en-US" dirty="0">
                <a:ea typeface="Calibri" panose="020F0502020204030204" pitchFamily="34" charset="0"/>
              </a:rPr>
              <a:t> </a:t>
            </a: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72380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pPr>
              <a:lnSpc>
                <a:spcPct val="92000"/>
              </a:lnSpc>
            </a:pPr>
            <a:r>
              <a:rPr lang="en-US" b="1" dirty="0" smtClean="0">
                <a:solidFill>
                  <a:srgbClr val="000000"/>
                </a:solidFill>
                <a:ea typeface="Times New Roman" panose="02020603050405020304" pitchFamily="18" charset="0"/>
              </a:rPr>
              <a:t>Cloud Native Application Providers</a:t>
            </a:r>
            <a:endParaRPr lang="en-US" sz="1100" dirty="0" smtClean="0">
              <a:latin typeface="Calibri" panose="020F0502020204030204" pitchFamily="34" charset="0"/>
              <a:ea typeface="Calibri" panose="020F0502020204030204" pitchFamily="34" charset="0"/>
            </a:endParaRPr>
          </a:p>
          <a:p>
            <a:pPr marL="742950" lvl="1" indent="-285750">
              <a:lnSpc>
                <a:spcPct val="92000"/>
              </a:lnSpc>
              <a:tabLst>
                <a:tab pos="914400" algn="l"/>
              </a:tabLst>
            </a:pPr>
            <a:r>
              <a:rPr lang="en-US" dirty="0" smtClean="0">
                <a:solidFill>
                  <a:srgbClr val="000000"/>
                </a:solidFill>
                <a:ea typeface="Times New Roman" panose="02020603050405020304" pitchFamily="18" charset="0"/>
              </a:rPr>
              <a:t>Emphasize customer satisfaction (enterprise buyers and employee users) with your services and your partner ecosystem.</a:t>
            </a:r>
            <a:endParaRPr lang="en-US" dirty="0" smtClean="0"/>
          </a:p>
          <a:p>
            <a:pPr marL="742950" lvl="1" indent="-285750">
              <a:lnSpc>
                <a:spcPct val="92000"/>
              </a:lnSpc>
              <a:tabLst>
                <a:tab pos="914400" algn="l"/>
              </a:tabLst>
            </a:pPr>
            <a:r>
              <a:rPr lang="en-US" dirty="0" smtClean="0">
                <a:solidFill>
                  <a:srgbClr val="000000"/>
                </a:solidFill>
                <a:ea typeface="Times New Roman" panose="02020603050405020304" pitchFamily="18" charset="0"/>
              </a:rPr>
              <a:t>Maximize </a:t>
            </a:r>
            <a:r>
              <a:rPr lang="en-US" dirty="0">
                <a:solidFill>
                  <a:srgbClr val="000000"/>
                </a:solidFill>
                <a:ea typeface="Times New Roman" panose="02020603050405020304" pitchFamily="18" charset="0"/>
              </a:rPr>
              <a:t>the ease of integration and user experience of your application in Mode 2 proofs of concept and pilots.</a:t>
            </a:r>
            <a:endParaRPr lang="en-US" dirty="0"/>
          </a:p>
          <a:p>
            <a:pPr marL="742950" lvl="1" indent="-285750">
              <a:lnSpc>
                <a:spcPct val="92000"/>
              </a:lnSpc>
              <a:tabLst>
                <a:tab pos="914400" algn="l"/>
              </a:tabLst>
            </a:pPr>
            <a:r>
              <a:rPr lang="en-US" dirty="0" smtClean="0">
                <a:solidFill>
                  <a:srgbClr val="000000"/>
                </a:solidFill>
                <a:ea typeface="Times New Roman" panose="02020603050405020304" pitchFamily="18" charset="0"/>
              </a:rPr>
              <a:t>Promote evidence of what business changes came about as a direct impact of shifting to the cloud.</a:t>
            </a:r>
            <a:endParaRPr lang="en-US" dirty="0" smtClean="0"/>
          </a:p>
          <a:p>
            <a:pPr>
              <a:lnSpc>
                <a:spcPct val="92000"/>
              </a:lnSpc>
            </a:pPr>
            <a:r>
              <a:rPr lang="en-US" b="1" dirty="0" smtClean="0">
                <a:solidFill>
                  <a:srgbClr val="000000"/>
                </a:solidFill>
                <a:ea typeface="Times New Roman" panose="02020603050405020304" pitchFamily="18" charset="0"/>
              </a:rPr>
              <a:t>On-Premises Application Providers</a:t>
            </a:r>
            <a:endParaRPr lang="en-US" sz="1100" dirty="0" smtClean="0">
              <a:latin typeface="Calibri" panose="020F0502020204030204" pitchFamily="34" charset="0"/>
              <a:ea typeface="Calibri" panose="020F0502020204030204" pitchFamily="34" charset="0"/>
            </a:endParaRPr>
          </a:p>
          <a:p>
            <a:pPr marL="742950" lvl="1" indent="-285750">
              <a:lnSpc>
                <a:spcPct val="92000"/>
              </a:lnSpc>
              <a:tabLst>
                <a:tab pos="914400" algn="l"/>
              </a:tabLst>
            </a:pPr>
            <a:r>
              <a:rPr lang="en-US" dirty="0" smtClean="0">
                <a:solidFill>
                  <a:srgbClr val="000000"/>
                </a:solidFill>
                <a:ea typeface="Times New Roman" panose="02020603050405020304" pitchFamily="18" charset="0"/>
              </a:rPr>
              <a:t>Develop </a:t>
            </a:r>
            <a:r>
              <a:rPr lang="en-US" dirty="0">
                <a:solidFill>
                  <a:srgbClr val="000000"/>
                </a:solidFill>
                <a:ea typeface="Times New Roman" panose="02020603050405020304" pitchFamily="18" charset="0"/>
              </a:rPr>
              <a:t>solutions that can be easily tested or adopted during Mode 2 engagements and delivered through SaaS.</a:t>
            </a:r>
            <a:endParaRPr lang="en-US" dirty="0"/>
          </a:p>
          <a:p>
            <a:pPr marL="742950" lvl="1" indent="-285750">
              <a:lnSpc>
                <a:spcPct val="92000"/>
              </a:lnSpc>
              <a:tabLst>
                <a:tab pos="914400" algn="l"/>
              </a:tabLst>
            </a:pPr>
            <a:r>
              <a:rPr lang="en-US" dirty="0" smtClean="0">
                <a:solidFill>
                  <a:srgbClr val="000000"/>
                </a:solidFill>
                <a:ea typeface="Times New Roman" panose="02020603050405020304" pitchFamily="18" charset="0"/>
              </a:rPr>
              <a:t>Plan for a hybrid on-premises/SaaS business as a way of protecting and extending your penetration with existing customers.</a:t>
            </a:r>
            <a:endParaRPr lang="en-US" dirty="0" smtClean="0"/>
          </a:p>
          <a:p>
            <a:pPr marL="742950" lvl="1" indent="-285750">
              <a:lnSpc>
                <a:spcPct val="92000"/>
              </a:lnSpc>
              <a:tabLst>
                <a:tab pos="914400" algn="l"/>
              </a:tabLst>
            </a:pPr>
            <a:r>
              <a:rPr lang="en-US" dirty="0" smtClean="0">
                <a:solidFill>
                  <a:srgbClr val="000000"/>
                </a:solidFill>
                <a:ea typeface="Times New Roman" panose="02020603050405020304" pitchFamily="18" charset="0"/>
              </a:rPr>
              <a:t>Enter adjacent, converging markets to create and deliver a full user experience benefits and support your customers as they execute on becoming digital businesses.</a:t>
            </a:r>
            <a:endParaRPr lang="en-US" dirty="0" smtClean="0"/>
          </a:p>
          <a:p>
            <a:pPr marL="0" marR="0">
              <a:spcBef>
                <a:spcPts val="0"/>
              </a:spcBef>
              <a:spcAft>
                <a:spcPts val="0"/>
              </a:spcAft>
            </a:pPr>
            <a:r>
              <a:rPr lang="en-US" dirty="0">
                <a:latin typeface="Calibri" panose="020F0502020204030204" pitchFamily="34" charset="0"/>
                <a:ea typeface="Calibri" panose="020F0502020204030204" pitchFamily="34" charset="0"/>
              </a:rPr>
              <a:t> </a:t>
            </a: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86933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704850" y="1247775"/>
            <a:ext cx="5727700" cy="3222625"/>
          </a:xfrm>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1027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dirty="0"/>
              <a:t>Application providers must adopt a bimodal go-to-market strategy to align with demand-side needs and practices (see "Vendors Must Become Bimodal to Survive the Flip to Digital Business" [G00276132] and "Technology Service Providers Must Implement a Bimodal Roadmap or Risk Irrelevance and Decline"[G00292898]).</a:t>
            </a:r>
          </a:p>
          <a:p>
            <a:r>
              <a:rPr lang="en-US" dirty="0"/>
              <a:t>There is a window of opportunity that opened in 2015 to learn Mode 2, while transitioning and industrializing Mode 1. This period will attract new competitors that will inevitably disrupt and challenge the status quo even further and will require change management to be systematized within your business. Adopting a bimodal strategy allows to identify and run differently (with different financials and performance metrics) the dedicated organizations and their related professionals to ensure speed of innovation. More importantly, a bimodal strategy allows for the ability to explore, experiment and fail, to identify and rapidly industrialize the lessons learned on Mode 2 projects, and transfer those back to the rest of the company.</a:t>
            </a:r>
          </a:p>
          <a:p>
            <a:r>
              <a:rPr lang="en-US" dirty="0"/>
              <a:t>Adopting Mode 2 operational and go-to-market strategies, to respond to the demand side's equal initiatives will create the necessary freedom to think, decide and act differently, to disrupt the internal conventions (for example, developing disrupting but fitting new partnerships) and shape the operations and go-to-market required to help your customer on the path to transition and to transform.</a:t>
            </a:r>
          </a:p>
          <a:p>
            <a:r>
              <a:rPr lang="en-US" i="1" dirty="0"/>
              <a:t>Mode 2 initiatives will increasingly drive Mode 1 opportunities to modernize, and suppliers must plan to accelerate this transition.</a:t>
            </a:r>
            <a:endParaRPr lang="en-US" dirty="0"/>
          </a:p>
          <a:p>
            <a:r>
              <a:rPr lang="en-US" dirty="0"/>
              <a:t> </a:t>
            </a:r>
          </a:p>
        </p:txBody>
      </p:sp>
    </p:spTree>
    <p:extLst>
      <p:ext uri="{BB962C8B-B14F-4D97-AF65-F5344CB8AC3E}">
        <p14:creationId xmlns:p14="http://schemas.microsoft.com/office/powerpoint/2010/main" val="2466240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dirty="0"/>
              <a:t>Most communications service providers have already identified the opportunity of climbing up the value chain and provide application services alongside their traditional communication ones that are serviced through the cloud. However, the communications business model operates in a very different way than a software one and even more so than an application software one. This quick case study exemplifies how to rapidly gain the experience into a new business and operating model and organizing principles. By creating an entirely separate legal entity, the large incumbent (Telecom Italia) provided the new company (Telecom Italia Digital Solutions — TIDS) the necessary levels of accountability, decisional and executional autonomy and ability to look to and develop new nontraditional partners that would otherwise very rapidly come against established practices. It also provided a clear profit-and-loss organization to account for independently and objectively for its successes, thus making its "change and transformation" unbiased and </a:t>
            </a:r>
            <a:r>
              <a:rPr lang="en-US" dirty="0" smtClean="0"/>
              <a:t>publicly </a:t>
            </a:r>
            <a:r>
              <a:rPr lang="en-US" dirty="0"/>
              <a:t>visible.</a:t>
            </a:r>
          </a:p>
          <a:p>
            <a:r>
              <a:rPr lang="en-US" dirty="0"/>
              <a:t>Recent announcements by Telecom Italia see TIDS being incorporated back into the group's IT company Olivetti to transfer in the innovative experience and practices to increase the group's overall competitiveness and ability to respond to the developing opportunities and challenge of their customers becoming digital businesses.</a:t>
            </a:r>
          </a:p>
          <a:p>
            <a:r>
              <a:rPr lang="en-US" dirty="0"/>
              <a:t> </a:t>
            </a:r>
          </a:p>
        </p:txBody>
      </p:sp>
    </p:spTree>
    <p:extLst>
      <p:ext uri="{BB962C8B-B14F-4D97-AF65-F5344CB8AC3E}">
        <p14:creationId xmlns:p14="http://schemas.microsoft.com/office/powerpoint/2010/main" val="358169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pPr>
              <a:lnSpc>
                <a:spcPct val="87000"/>
              </a:lnSpc>
              <a:spcBef>
                <a:spcPts val="0"/>
              </a:spcBef>
            </a:pPr>
            <a:r>
              <a:rPr lang="en-US" sz="1000" dirty="0" smtClean="0"/>
              <a:t>Many IT organizations around the world are implementing a bimodal approach to managing effectively the ongoing operational requirements of their businesses with the innovative ones driven by digital business initiatives. Gartner has already published for service providers a series of documents to analyze the implications of this demand-side trend onto their suppliers of services (see "Vendors Must Become Bimodal to Survive the Flip to Digital Business" [G00276132] and "Technology Service Providers Must Implement a Bimodal Roadmap — or Risk Irrelevance and Decline" [G00292898]).</a:t>
            </a:r>
          </a:p>
          <a:p>
            <a:pPr>
              <a:lnSpc>
                <a:spcPct val="87000"/>
              </a:lnSpc>
              <a:spcBef>
                <a:spcPts val="0"/>
              </a:spcBef>
            </a:pPr>
            <a:r>
              <a:rPr lang="en-US" sz="1000" dirty="0" smtClean="0"/>
              <a:t>With this scenario, we are advising a similar approach to guide application software providers and more specifically their business unit leaders to consider implementing a similar approach in the form of a strategy. We believe this is important to allow to develop the necessary vision, investment decisions, new roles, skills, competencies, methods, acquisitions and models that will:</a:t>
            </a:r>
          </a:p>
          <a:p>
            <a:pPr>
              <a:lnSpc>
                <a:spcPct val="87000"/>
              </a:lnSpc>
              <a:spcBef>
                <a:spcPts val="0"/>
              </a:spcBef>
            </a:pPr>
            <a:r>
              <a:rPr lang="en-US" sz="1000" dirty="0" smtClean="0"/>
              <a:t>• Defend and build competitiveness in the short-term</a:t>
            </a:r>
          </a:p>
          <a:p>
            <a:pPr>
              <a:lnSpc>
                <a:spcPct val="87000"/>
              </a:lnSpc>
              <a:spcBef>
                <a:spcPts val="0"/>
              </a:spcBef>
            </a:pPr>
            <a:r>
              <a:rPr lang="en-US" sz="1000" dirty="0" smtClean="0"/>
              <a:t>• Position for long-term gains</a:t>
            </a:r>
          </a:p>
          <a:p>
            <a:pPr>
              <a:lnSpc>
                <a:spcPct val="87000"/>
              </a:lnSpc>
              <a:spcBef>
                <a:spcPts val="0"/>
              </a:spcBef>
            </a:pPr>
            <a:r>
              <a:rPr lang="en-US" sz="1000" dirty="0" smtClean="0"/>
              <a:t>Generally all existing providers know about their marketplace and what worked for them for the past 20 years can be located with the Mode 1 definition. This is what is enabling businesses to operate and where the essential run of the business is supported with the long-established requirements of stability, reliability and security. On the contrary, Mode 2 is in the making and consequently it represents a developing marketplace with new buying and competitive dynamics that is yet to establish its everyday paradigm. In addition, it looks to and is inspired by the rapid and disruptive impact of the technologies that power the digital industrial economy.</a:t>
            </a:r>
          </a:p>
          <a:p>
            <a:pPr>
              <a:lnSpc>
                <a:spcPct val="87000"/>
              </a:lnSpc>
              <a:spcBef>
                <a:spcPts val="0"/>
              </a:spcBef>
            </a:pPr>
            <a:r>
              <a:rPr lang="en-US" sz="1000" dirty="0" smtClean="0"/>
              <a:t>Mode 2 initiatives and their related wants and needs are the direct consequence of the digital dimension being crucial for the attainment of the desired business goals. This creates a sense of urgency and a new kind of attention on delivering new digital breakthroughs that will create competitive advantage — differentiation and new operating models. Mode 2 vision and execution have the intrinsic ambition to enact a transformation that will bring entirely new possibilities for the business to diversify and implement new competitive cost-profit business models.</a:t>
            </a:r>
          </a:p>
          <a:p>
            <a:pPr>
              <a:lnSpc>
                <a:spcPct val="87000"/>
              </a:lnSpc>
              <a:spcBef>
                <a:spcPts val="0"/>
              </a:spcBef>
            </a:pPr>
            <a:r>
              <a:rPr lang="en-US" sz="1000" dirty="0" smtClean="0"/>
              <a:t>Technology — and more so application software, as it lies at the forefront of the user experience within the digital realm of technologies (Web, mobile and things) — is taking on a "new business role" in addition to or in replacement of others.</a:t>
            </a:r>
          </a:p>
          <a:p>
            <a:pPr>
              <a:lnSpc>
                <a:spcPct val="87000"/>
              </a:lnSpc>
              <a:spcBef>
                <a:spcPts val="0"/>
              </a:spcBef>
            </a:pPr>
            <a:r>
              <a:rPr lang="en-US" sz="1000" dirty="0" smtClean="0"/>
              <a:t>With the next slides, we reflect on how business budgets are making more space for technology and software expenses and how this change is driving the organizational and decision-making shifts observed outside the IT department.</a:t>
            </a:r>
          </a:p>
          <a:p>
            <a:pPr>
              <a:lnSpc>
                <a:spcPct val="87000"/>
              </a:lnSpc>
              <a:spcBef>
                <a:spcPts val="0"/>
              </a:spcBef>
            </a:pPr>
            <a:endParaRPr lang="en-US" sz="1000" dirty="0"/>
          </a:p>
        </p:txBody>
      </p:sp>
    </p:spTree>
    <p:extLst>
      <p:ext uri="{BB962C8B-B14F-4D97-AF65-F5344CB8AC3E}">
        <p14:creationId xmlns:p14="http://schemas.microsoft.com/office/powerpoint/2010/main" val="3321543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704850" y="1247775"/>
            <a:ext cx="5727700" cy="3222625"/>
          </a:xfrm>
        </p:spPr>
      </p:sp>
      <p:sp>
        <p:nvSpPr>
          <p:cNvPr id="5" name="Notes Placeholder 4"/>
          <p:cNvSpPr>
            <a:spLocks noGrp="1"/>
          </p:cNvSpPr>
          <p:nvPr>
            <p:ph type="body" idx="1"/>
          </p:nvPr>
        </p:nvSpPr>
        <p:spPr>
          <a:xfrm>
            <a:off x="242372" y="4674330"/>
            <a:ext cx="6742627" cy="4001774"/>
          </a:xfrm>
        </p:spPr>
        <p:txBody>
          <a:bodyPr/>
          <a:lstStyle/>
          <a:p>
            <a:r>
              <a:rPr lang="en-US" sz="1100" dirty="0"/>
              <a:t>GE is the epitome of a big traditional company — it has been part of the Dow Jones Industrial Average since 1907 and is ranked No. 8 on the 2015 Fortune 500 list with about $148 billion in revenue. GE is a conglomerate with a huge range of businesses, from jet engines to wind turbines to oil-drilling equipment. About five years ago, GE began to focus on future opportunities associated with what it dubbed "The Industrial Internet" and "Industrial App Economy." It was based on the idea that companies have software running on all kinds of machines used in the workplace. If these devices could collect data, then transmit it to a central location where GE's software could analyze it, that data analysis could be useful to businesses.</a:t>
            </a:r>
          </a:p>
          <a:p>
            <a:r>
              <a:rPr lang="en-US" sz="1100" dirty="0"/>
              <a:t>GE's pitch was predicated around the huge economic gains that even a 1% improvement in efficiency might bring to a number of industries — amounting to many millions of dollars — if they used its software. The company went on to develop an entirely new common platform called Predix, which acts as a bridge for its analytics and applications in order to transform its business and "reimagine its overall service portfolio." Today Predix, GE’s cloud-based analytics software that the company just opened to outside developers earlier this year, will surpass $6 billion in revenue. GE CEO Jeff Immelt says that he expects the software business to grow to $15 billion by 2020. GE is highlighting how every company is becoming a digital business that revolves around software and delivering a whole new </a:t>
            </a:r>
            <a:r>
              <a:rPr lang="en-US" sz="1100" dirty="0" smtClean="0"/>
              <a:t>set of outcomes </a:t>
            </a:r>
            <a:r>
              <a:rPr lang="en-US" sz="1100" dirty="0"/>
              <a:t>that are specific to the business applications of its customers.</a:t>
            </a:r>
          </a:p>
          <a:p>
            <a:r>
              <a:rPr lang="en-US" sz="1100" i="1" dirty="0"/>
              <a:t>Even the most traditional businesses should have strategies for harnessing the power of data, analytics and mobility to deliver valuable new business applications to customers or risk disruption.</a:t>
            </a:r>
            <a:endParaRPr lang="en-US" sz="1100" dirty="0"/>
          </a:p>
          <a:p>
            <a:r>
              <a:rPr lang="en-US" sz="1100" dirty="0"/>
              <a:t>This analysis is based entirely on </a:t>
            </a:r>
            <a:r>
              <a:rPr lang="en-US" sz="1100" dirty="0" smtClean="0"/>
              <a:t>publicly </a:t>
            </a:r>
            <a:r>
              <a:rPr lang="en-US" sz="1100" dirty="0"/>
              <a:t>available research. Sources:</a:t>
            </a:r>
          </a:p>
          <a:p>
            <a:r>
              <a:rPr lang="en-US" sz="1100" dirty="0"/>
              <a:t>M. Rosoff. "Jeff Immelt: GE Is on Track to Become a 'Top 10 Software Company.'" Business Insider. 29 September 2015.</a:t>
            </a:r>
          </a:p>
          <a:p>
            <a:r>
              <a:rPr lang="en-US" sz="1100" dirty="0"/>
              <a:t>P. C. Evans and M. Annunziata. "Industrial Internet: Pushing the Boundaries of Minds and Machines." GE. 26 November 2012</a:t>
            </a:r>
            <a:r>
              <a:rPr lang="en-US" sz="1100" dirty="0" smtClean="0"/>
              <a:t>.</a:t>
            </a:r>
            <a:endParaRPr lang="en-US" sz="1100" dirty="0"/>
          </a:p>
        </p:txBody>
      </p:sp>
    </p:spTree>
    <p:extLst>
      <p:ext uri="{BB962C8B-B14F-4D97-AF65-F5344CB8AC3E}">
        <p14:creationId xmlns:p14="http://schemas.microsoft.com/office/powerpoint/2010/main" val="1092332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704850" y="1247775"/>
            <a:ext cx="5727700" cy="3222625"/>
          </a:xfrm>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5016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p:cNvSpPr>
            <a:spLocks noGrp="1" noRot="1" noChangeAspect="1"/>
          </p:cNvSpPr>
          <p:nvPr>
            <p:ph type="sldImg"/>
          </p:nvPr>
        </p:nvSpPr>
        <p:spPr>
          <a:xfrm>
            <a:off x="704850" y="1247775"/>
            <a:ext cx="5727700" cy="3222625"/>
          </a:xfrm>
        </p:spPr>
      </p:sp>
      <p:sp>
        <p:nvSpPr>
          <p:cNvPr id="6" name="Notes Placeholder 5"/>
          <p:cNvSpPr>
            <a:spLocks noGrp="1"/>
          </p:cNvSpPr>
          <p:nvPr>
            <p:ph type="body" idx="1"/>
          </p:nvPr>
        </p:nvSpPr>
        <p:spPr/>
        <p:txBody>
          <a:bodyPr/>
          <a:lstStyle/>
          <a:p>
            <a:r>
              <a:rPr lang="en-US" dirty="0"/>
              <a:t>To digitally transform means to expand your presence and footprint online, on mobile devices and increasingly in things, to connect and be connected with other players of the digital realm. To do so, companies need enabling technologies and also a great degree of reinvention, re-engineering, ideation and creative thinking. Moreover, they need to establish new business ecosystems because customers and citizens experience the digital dimension holistically for a variety of reasons — not merely just to buy goods and services.</a:t>
            </a:r>
          </a:p>
          <a:p>
            <a:r>
              <a:rPr lang="en-US" dirty="0"/>
              <a:t>Creating value in the digital dimension goes beyond monetization. It requires the continuation of experience across a variety of touchpoints and with a </a:t>
            </a:r>
            <a:r>
              <a:rPr lang="en-US" dirty="0" smtClean="0"/>
              <a:t>life cycle </a:t>
            </a:r>
            <a:r>
              <a:rPr lang="en-US" dirty="0"/>
              <a:t>approach, paralleling information and participation, and creating conveniences with the services being offered and delivered.</a:t>
            </a:r>
          </a:p>
          <a:p>
            <a:r>
              <a:rPr lang="en-US" i="1" dirty="0"/>
              <a:t>In the digital realm, business ecosystems are foundational, not optional.</a:t>
            </a:r>
            <a:endParaRPr lang="en-US" dirty="0"/>
          </a:p>
          <a:p>
            <a:r>
              <a:rPr lang="en-US" dirty="0"/>
              <a:t> </a:t>
            </a:r>
          </a:p>
        </p:txBody>
      </p:sp>
    </p:spTree>
    <p:extLst>
      <p:ext uri="{BB962C8B-B14F-4D97-AF65-F5344CB8AC3E}">
        <p14:creationId xmlns:p14="http://schemas.microsoft.com/office/powerpoint/2010/main" val="3709159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p:cNvSpPr>
            <a:spLocks noGrp="1" noRot="1" noChangeAspect="1"/>
          </p:cNvSpPr>
          <p:nvPr>
            <p:ph type="sldImg"/>
          </p:nvPr>
        </p:nvSpPr>
        <p:spPr>
          <a:xfrm>
            <a:off x="704850" y="1247775"/>
            <a:ext cx="5727700" cy="3222625"/>
          </a:xfrm>
        </p:spPr>
      </p:sp>
      <p:sp>
        <p:nvSpPr>
          <p:cNvPr id="6" name="Notes Placeholder 5"/>
          <p:cNvSpPr>
            <a:spLocks noGrp="1"/>
          </p:cNvSpPr>
          <p:nvPr>
            <p:ph type="body" idx="1"/>
          </p:nvPr>
        </p:nvSpPr>
        <p:spPr>
          <a:xfrm>
            <a:off x="242372" y="4635610"/>
            <a:ext cx="6742627" cy="4076590"/>
          </a:xfrm>
        </p:spPr>
        <p:txBody>
          <a:bodyPr/>
          <a:lstStyle/>
          <a:p>
            <a:r>
              <a:rPr lang="en-US" sz="900" dirty="0"/>
              <a:t>The consequence of ecosystems being foundational means two things for application providers:</a:t>
            </a:r>
          </a:p>
          <a:p>
            <a:pPr marL="171450" indent="-171450">
              <a:buFont typeface="Arial" panose="020B0604020202020204" pitchFamily="34" charset="0"/>
              <a:buChar char="•"/>
            </a:pPr>
            <a:r>
              <a:rPr lang="en-US" sz="900" dirty="0" smtClean="0"/>
              <a:t>They </a:t>
            </a:r>
            <a:r>
              <a:rPr lang="en-US" sz="900" dirty="0"/>
              <a:t>must design their applications to work with others, open, interoperable, agile, flexible, standards compliant and secure. Their applications must enable their customers in creating and developing their business ecosystems beyond their intranets in support of their unique business operational and/or distinctive </a:t>
            </a:r>
            <a:r>
              <a:rPr lang="en-US" sz="900" dirty="0" smtClean="0"/>
              <a:t>requirements.</a:t>
            </a:r>
          </a:p>
          <a:p>
            <a:pPr marL="171450" indent="-171450">
              <a:buFont typeface="Arial" panose="020B0604020202020204" pitchFamily="34" charset="0"/>
              <a:buChar char="•"/>
            </a:pPr>
            <a:r>
              <a:rPr lang="en-US" sz="900" dirty="0" smtClean="0"/>
              <a:t>They </a:t>
            </a:r>
            <a:r>
              <a:rPr lang="en-US" sz="900" dirty="0"/>
              <a:t>must develop a digital supplier value network in support of their own application software offerings to support their customers' experiences and create experiences for their customers that deliver value </a:t>
            </a:r>
            <a:r>
              <a:rPr lang="en-US" sz="900" dirty="0" smtClean="0"/>
              <a:t>(such as, facilitating </a:t>
            </a:r>
            <a:r>
              <a:rPr lang="en-US" sz="900" dirty="0"/>
              <a:t>participation and creating </a:t>
            </a:r>
            <a:r>
              <a:rPr lang="en-US" sz="900" dirty="0" smtClean="0"/>
              <a:t>convenient </a:t>
            </a:r>
            <a:r>
              <a:rPr lang="en-US" sz="900" dirty="0"/>
              <a:t>ways of doing things</a:t>
            </a:r>
            <a:r>
              <a:rPr lang="en-US" sz="900" dirty="0" smtClean="0"/>
              <a:t>).</a:t>
            </a:r>
          </a:p>
          <a:p>
            <a:r>
              <a:rPr lang="en-US" sz="900" dirty="0" smtClean="0"/>
              <a:t>In </a:t>
            </a:r>
            <a:r>
              <a:rPr lang="en-US" sz="900" dirty="0"/>
              <a:t>the traditional value networks based on enterprise application software licensing and projects, the roles of players were well-defined and driven by the demand of the project. The buyer defined and procured directly or through a main contractor what it required. The cloud paradigm forces the players to organize themselves in taking the solution to market and in delivering the experience to their </a:t>
            </a:r>
            <a:r>
              <a:rPr lang="en-US" sz="900" dirty="0" smtClean="0"/>
              <a:t>customers. Four </a:t>
            </a:r>
            <a:r>
              <a:rPr lang="en-US" sz="900" dirty="0"/>
              <a:t>very significant players are leading the new digital supplier value </a:t>
            </a:r>
            <a:r>
              <a:rPr lang="en-US" sz="900" dirty="0" smtClean="0"/>
              <a:t>networks:</a:t>
            </a:r>
          </a:p>
          <a:p>
            <a:r>
              <a:rPr lang="en-US" sz="900" b="1" dirty="0" smtClean="0"/>
              <a:t>Cloud </a:t>
            </a:r>
            <a:r>
              <a:rPr lang="en-US" sz="900" b="1" dirty="0"/>
              <a:t>Providers —</a:t>
            </a:r>
            <a:r>
              <a:rPr lang="en-US" sz="900" dirty="0"/>
              <a:t> These lead the paradigm shift and have implemented enterprise application marketplaces as a means to develop their ecosystems and deliver value to the end </a:t>
            </a:r>
            <a:r>
              <a:rPr lang="en-US" sz="900" dirty="0" smtClean="0"/>
              <a:t>customer.</a:t>
            </a:r>
          </a:p>
          <a:p>
            <a:r>
              <a:rPr lang="en-US" sz="900" dirty="0" smtClean="0"/>
              <a:t>"</a:t>
            </a:r>
            <a:r>
              <a:rPr lang="en-US" sz="900" b="1" dirty="0" smtClean="0"/>
              <a:t>Digital </a:t>
            </a:r>
            <a:r>
              <a:rPr lang="en-US" sz="900" b="1" dirty="0"/>
              <a:t>Builders" —</a:t>
            </a:r>
            <a:r>
              <a:rPr lang="en-US" sz="900" dirty="0"/>
              <a:t> These are the professionals that have the modern programming skills to fulfill digital projects of both technology companies and nontechnology companies. They are masters of new technologies such as application architectures, app development software, mobile application development, smart machines and IoT </a:t>
            </a:r>
            <a:r>
              <a:rPr lang="en-US" sz="900" dirty="0" smtClean="0"/>
              <a:t>applications.</a:t>
            </a:r>
          </a:p>
          <a:p>
            <a:r>
              <a:rPr lang="en-US" sz="900" b="1" dirty="0" smtClean="0"/>
              <a:t>New </a:t>
            </a:r>
            <a:r>
              <a:rPr lang="en-US" sz="900" b="1" dirty="0"/>
              <a:t>Market Entrants/Creators —</a:t>
            </a:r>
            <a:r>
              <a:rPr lang="en-US" sz="900" dirty="0"/>
              <a:t> These players can be technology companies, Web natives (such as Apple, Google, Amazon, Alibaba and Salesforce) or increasingly end-user companies, such as large utility and services companies. These players will not be selling or delivering the applications as their </a:t>
            </a:r>
            <a:r>
              <a:rPr lang="en-US" sz="900" dirty="0" smtClean="0"/>
              <a:t>products </a:t>
            </a:r>
            <a:r>
              <a:rPr lang="en-US" sz="900" dirty="0"/>
              <a:t>or as a service but rather </a:t>
            </a:r>
            <a:r>
              <a:rPr lang="en-US" sz="900" dirty="0" smtClean="0"/>
              <a:t>provide </a:t>
            </a:r>
            <a:r>
              <a:rPr lang="en-US" sz="900" dirty="0"/>
              <a:t>a business experience (transactional/collaborative) and information-based </a:t>
            </a:r>
            <a:r>
              <a:rPr lang="en-US" sz="900" dirty="0" smtClean="0"/>
              <a:t>offerings.</a:t>
            </a:r>
          </a:p>
          <a:p>
            <a:r>
              <a:rPr lang="en-US" sz="900" b="1" dirty="0" smtClean="0"/>
              <a:t>Communication </a:t>
            </a:r>
            <a:r>
              <a:rPr lang="en-US" sz="900" b="1" dirty="0"/>
              <a:t>Service Providers (CSPs) —</a:t>
            </a:r>
            <a:r>
              <a:rPr lang="en-US" sz="900" dirty="0"/>
              <a:t> CSPs have a major opportunity to become an essential player in the digital realm, primarily because any player needs their essential technologies for connecting and communicating. CSPs in the last several years have been developing </a:t>
            </a:r>
            <a:r>
              <a:rPr lang="en-US" sz="900" dirty="0" smtClean="0"/>
              <a:t>upward </a:t>
            </a:r>
            <a:r>
              <a:rPr lang="en-US" sz="900" dirty="0"/>
              <a:t>into the value-add network to provide essential applications for the businesses together with their networking, connectivity and communication services. They are equally a contender and a partner for cloud service providers. </a:t>
            </a:r>
            <a:r>
              <a:rPr lang="en-US" sz="900" dirty="0" smtClean="0"/>
              <a:t>(</a:t>
            </a:r>
            <a:r>
              <a:rPr lang="en-US" sz="900" dirty="0"/>
              <a:t>See "Market Trends: Worldwide, Five Essential Activities for CSPs in the Digital Era, 2015-2020" [G00272607</a:t>
            </a:r>
            <a:r>
              <a:rPr lang="en-US" sz="900" dirty="0" smtClean="0"/>
              <a:t>]. Recommended </a:t>
            </a:r>
            <a:r>
              <a:rPr lang="en-US" sz="900" dirty="0"/>
              <a:t>Reading: "Tech Go-to-Market: A Definition Guide for Technology Sales and Channels" (G00289792); " Tech Go-to-Market: European Channel Trends, 2016" (G00294417).</a:t>
            </a:r>
          </a:p>
          <a:p>
            <a:r>
              <a:rPr lang="en-US" sz="900" dirty="0"/>
              <a:t> </a:t>
            </a:r>
          </a:p>
        </p:txBody>
      </p:sp>
    </p:spTree>
    <p:extLst>
      <p:ext uri="{BB962C8B-B14F-4D97-AF65-F5344CB8AC3E}">
        <p14:creationId xmlns:p14="http://schemas.microsoft.com/office/powerpoint/2010/main" val="426073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9916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6355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704850" y="1247775"/>
            <a:ext cx="5727700" cy="3222625"/>
          </a:xfrm>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059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pPr>
              <a:lnSpc>
                <a:spcPct val="92000"/>
              </a:lnSpc>
            </a:pPr>
            <a:r>
              <a:rPr lang="en-US" sz="1100" dirty="0">
                <a:solidFill>
                  <a:srgbClr val="000000"/>
                </a:solidFill>
              </a:rPr>
              <a:t>Business unit leaders should consider this advice as an organizing principle to help them identify the gaps and what needs addressing, changing and developing in order to position themselves as credible counterparts to the building of digital business constructs and projects' fulfillment plans.</a:t>
            </a:r>
            <a:endParaRPr lang="en-US" dirty="0">
              <a:ea typeface="Times New Roman" panose="02020603050405020304" pitchFamily="18" charset="0"/>
            </a:endParaRPr>
          </a:p>
          <a:p>
            <a:pPr>
              <a:lnSpc>
                <a:spcPct val="92000"/>
              </a:lnSpc>
            </a:pPr>
            <a:r>
              <a:rPr lang="en-US" sz="1100" dirty="0">
                <a:solidFill>
                  <a:srgbClr val="000000"/>
                </a:solidFill>
              </a:rPr>
              <a:t>The term and Gartner advice on bimodal is here repurposed and proposed as an organizing principle to develop a strategy for the different types of application software providers and to commence organizing and visibly planning for success in supporting their customers become digital businesses or partners in delivering to that same goal.</a:t>
            </a:r>
            <a:endParaRPr lang="en-US" dirty="0">
              <a:ea typeface="Times New Roman" panose="02020603050405020304" pitchFamily="18" charset="0"/>
            </a:endParaRPr>
          </a:p>
          <a:p>
            <a:pPr>
              <a:lnSpc>
                <a:spcPct val="92000"/>
              </a:lnSpc>
            </a:pPr>
            <a:r>
              <a:rPr lang="en-US" sz="1100" dirty="0">
                <a:solidFill>
                  <a:srgbClr val="000000"/>
                </a:solidFill>
              </a:rPr>
              <a:t>Mode 2-type initiatives are already visibly demanding a different approach to their providers and are driving decisions dynamics on existing applications portfolios. Teams in charge of fulfilling these initiatives often rely more heavily on their own internal development capabilities and skills, turn more often to startups, and in fact have all created organizations that have the objective of scouting and monitoring startups. These teams look more often to open-source software building blocks and evaluate how and in what direction to evolve existing applications before they commit to buying any new one. Application architectures also are being innovated, and more commoditized applications such as Office are being shifted from on-premises to cloud-based SaaS.</a:t>
            </a:r>
            <a:endParaRPr lang="en-US" dirty="0">
              <a:ea typeface="Times New Roman" panose="02020603050405020304" pitchFamily="18" charset="0"/>
            </a:endParaRPr>
          </a:p>
          <a:p>
            <a:pPr>
              <a:lnSpc>
                <a:spcPct val="92000"/>
              </a:lnSpc>
            </a:pPr>
            <a:r>
              <a:rPr lang="en-US" sz="1100" dirty="0">
                <a:solidFill>
                  <a:srgbClr val="000000"/>
                </a:solidFill>
              </a:rPr>
              <a:t>There is also an extreme but very important chain of initiatives and related activities that see experimenting and exploring use of emerging technologies. Most application software providers find it very hard under their current operating model and practices to step in, support and deliver upon these projects, yet it is from these experimentations that breakthrough solutions will emerge. Actively participating to these projects requires a different way of measuring the performance, of allocating the required resources, of selecting and sourcing the right partners, of managing the right mix of teams, and of managing the account.</a:t>
            </a:r>
            <a:endParaRPr lang="en-US" dirty="0">
              <a:ea typeface="Times New Roman" panose="02020603050405020304" pitchFamily="18" charset="0"/>
            </a:endParaRPr>
          </a:p>
          <a:p>
            <a:pPr>
              <a:lnSpc>
                <a:spcPct val="92000"/>
              </a:lnSpc>
            </a:pPr>
            <a:r>
              <a:rPr lang="en-US" sz="1100" dirty="0">
                <a:solidFill>
                  <a:srgbClr val="000000"/>
                </a:solidFill>
              </a:rPr>
              <a:t>It is for all these reasons that a bimodal strategy can help at least logically to separate out what needs to be done differently, by whom, with whom and through whom. A bimodal strategy can reveal what gaps need bridging, where they are in the organization, and what investments are worth taking and in what directions.</a:t>
            </a:r>
            <a:endParaRPr lang="en-US" dirty="0">
              <a:ea typeface="Times New Roman" panose="02020603050405020304" pitchFamily="18" charset="0"/>
            </a:endParaRPr>
          </a:p>
          <a:p>
            <a:pPr marL="0" marR="0">
              <a:spcBef>
                <a:spcPts val="0"/>
              </a:spcBef>
              <a:spcAft>
                <a:spcPts val="0"/>
              </a:spcAft>
            </a:pPr>
            <a:r>
              <a:rPr lang="en-US" sz="1100" dirty="0">
                <a:latin typeface="Calibri" panose="020F0502020204030204" pitchFamily="34" charset="0"/>
                <a:ea typeface="SimSun" panose="02010600030101010101" pitchFamily="2" charset="-122"/>
              </a:rPr>
              <a:t> </a:t>
            </a:r>
            <a:endParaRPr lang="en-US" sz="1100" dirty="0">
              <a:effectLst/>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3666617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703263" y="1246188"/>
            <a:ext cx="5730875" cy="3224212"/>
          </a:xfrm>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7354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704850" y="1247775"/>
            <a:ext cx="5727700" cy="3222625"/>
          </a:xfrm>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9376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dirty="0" smtClean="0"/>
              <a:t>This scenario looks at the opportunities and threats that come with digital transformation in a bimodal world and provides initial planning guidance for application software providers.</a:t>
            </a:r>
            <a:endParaRPr lang="en-US" dirty="0"/>
          </a:p>
        </p:txBody>
      </p:sp>
    </p:spTree>
    <p:extLst>
      <p:ext uri="{BB962C8B-B14F-4D97-AF65-F5344CB8AC3E}">
        <p14:creationId xmlns:p14="http://schemas.microsoft.com/office/powerpoint/2010/main" val="1472081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nSpc>
                <a:spcPct val="92000"/>
              </a:lnSpc>
            </a:pPr>
            <a:r>
              <a:rPr lang="en-US" dirty="0">
                <a:solidFill>
                  <a:srgbClr val="000000"/>
                </a:solidFill>
              </a:rPr>
              <a:t>Gartner has research that addresses and spells out all the key points touched up in this application scenario presentation document. Application software providers (ASPs) should also note that our research is now directed specifically at roles within ASPs organizations. We advise that ASP take advantage of inquiry to discuss published and upcoming research with application software analysts</a:t>
            </a:r>
            <a:r>
              <a:rPr lang="en-US" dirty="0" smtClean="0">
                <a:solidFill>
                  <a:srgbClr val="000000"/>
                </a:solidFill>
              </a:rPr>
              <a:t>.</a:t>
            </a:r>
            <a:endParaRPr lang="en-US" dirty="0">
              <a:ea typeface="Times New Roman" panose="02020603050405020304" pitchFamily="18" charset="0"/>
            </a:endParaRPr>
          </a:p>
        </p:txBody>
      </p:sp>
      <p:sp>
        <p:nvSpPr>
          <p:cNvPr id="5" name="Slide Image Placeholder 4"/>
          <p:cNvSpPr>
            <a:spLocks noGrp="1" noRot="1" noChangeAspect="1"/>
          </p:cNvSpPr>
          <p:nvPr>
            <p:ph type="sldImg"/>
          </p:nvPr>
        </p:nvSpPr>
        <p:spPr>
          <a:xfrm>
            <a:off x="704850" y="1247775"/>
            <a:ext cx="5727700" cy="3222625"/>
          </a:xfrm>
        </p:spPr>
      </p:sp>
    </p:spTree>
    <p:extLst>
      <p:ext uri="{BB962C8B-B14F-4D97-AF65-F5344CB8AC3E}">
        <p14:creationId xmlns:p14="http://schemas.microsoft.com/office/powerpoint/2010/main" val="1537640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704850" y="1247775"/>
            <a:ext cx="5727700" cy="3222625"/>
          </a:xfrm>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173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7663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word "growth" here is used purposely as a general term to indicate that there is a wider opportunity to go after that is being driven by digital transformation initiatives.</a:t>
            </a:r>
          </a:p>
        </p:txBody>
      </p:sp>
      <p:sp>
        <p:nvSpPr>
          <p:cNvPr id="5" name="Slide Image Placeholder 4"/>
          <p:cNvSpPr>
            <a:spLocks noGrp="1" noRot="1" noChangeAspect="1"/>
          </p:cNvSpPr>
          <p:nvPr>
            <p:ph type="sldImg"/>
          </p:nvPr>
        </p:nvSpPr>
        <p:spPr>
          <a:xfrm>
            <a:off x="704850" y="1247775"/>
            <a:ext cx="5727700" cy="3222625"/>
          </a:xfrm>
        </p:spPr>
      </p:sp>
    </p:spTree>
    <p:extLst>
      <p:ext uri="{BB962C8B-B14F-4D97-AF65-F5344CB8AC3E}">
        <p14:creationId xmlns:p14="http://schemas.microsoft.com/office/powerpoint/2010/main" val="274931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234950" lvl="1" indent="0">
              <a:spcBef>
                <a:spcPts val="0"/>
              </a:spcBef>
              <a:buNone/>
            </a:pPr>
            <a:r>
              <a:rPr lang="en-US" sz="1100" dirty="0"/>
              <a:t>Our top predictions and forecast assumptions in "Predicts 2016: Software Adoption" (G00292647) and in our Forecast Overview research clearly establishes where the market will focus on in the coming years. These Predicts are not exhaustive and only cover in parts the dynamics being analyzed in our research and that can be exploited by our customers' strategies and plans. The Predicts do identify the key factors creating value and competitiveness in the forthcoming years. These Predicts are briefly described here:</a:t>
            </a:r>
          </a:p>
          <a:p>
            <a:pPr marL="234950" lvl="1" indent="0">
              <a:spcBef>
                <a:spcPts val="0"/>
              </a:spcBef>
              <a:buNone/>
            </a:pPr>
            <a:r>
              <a:rPr lang="en-US" sz="1100" dirty="0" smtClean="0"/>
              <a:t>• Analytics </a:t>
            </a:r>
            <a:r>
              <a:rPr lang="en-US" sz="1100" dirty="0"/>
              <a:t>will continue to play a leading role in differentiating and adding value to all application software providers.</a:t>
            </a:r>
          </a:p>
          <a:p>
            <a:pPr marL="234950" lvl="1" indent="0">
              <a:spcBef>
                <a:spcPts val="0"/>
              </a:spcBef>
              <a:buNone/>
            </a:pPr>
            <a:r>
              <a:rPr lang="en-US" sz="1100" dirty="0" smtClean="0"/>
              <a:t>• A </a:t>
            </a:r>
            <a:r>
              <a:rPr lang="en-US" sz="1100" dirty="0"/>
              <a:t>"new legacy" for essential business applications will emerge in the cloud, having by then established a new competitive order as well as an entire new way of consuming and valuing these services.</a:t>
            </a:r>
          </a:p>
          <a:p>
            <a:pPr marL="234950" lvl="1" indent="0">
              <a:spcBef>
                <a:spcPts val="0"/>
              </a:spcBef>
              <a:buNone/>
            </a:pPr>
            <a:r>
              <a:rPr lang="en-US" sz="1100" dirty="0" smtClean="0"/>
              <a:t>• The </a:t>
            </a:r>
            <a:r>
              <a:rPr lang="en-US" sz="1100" dirty="0"/>
              <a:t>SMB market segment will play a more significant role in favoring new applications adoption, becoming an essential pillar of any successful SaaS and/or application </a:t>
            </a:r>
            <a:r>
              <a:rPr lang="en-US" sz="1100" dirty="0" smtClean="0"/>
              <a:t>provider's </a:t>
            </a:r>
            <a:r>
              <a:rPr lang="en-US" sz="1100" dirty="0"/>
              <a:t>strategy.</a:t>
            </a:r>
          </a:p>
          <a:p>
            <a:pPr marL="234950" lvl="1" indent="0">
              <a:spcBef>
                <a:spcPts val="0"/>
              </a:spcBef>
              <a:buNone/>
            </a:pPr>
            <a:r>
              <a:rPr lang="en-US" sz="1100" dirty="0" smtClean="0"/>
              <a:t>• Business </a:t>
            </a:r>
            <a:r>
              <a:rPr lang="en-US" sz="1100" dirty="0"/>
              <a:t>plans to digitally transform are leading to new buying and spending dynamics that will mostly benefit the market for business applications.</a:t>
            </a:r>
          </a:p>
          <a:p>
            <a:pPr marL="234950" lvl="1" indent="0">
              <a:spcBef>
                <a:spcPts val="0"/>
              </a:spcBef>
              <a:buNone/>
            </a:pPr>
            <a:r>
              <a:rPr lang="en-US" sz="1100" dirty="0" smtClean="0"/>
              <a:t>• Digital </a:t>
            </a:r>
            <a:r>
              <a:rPr lang="en-US" sz="1100" dirty="0"/>
              <a:t>business initiatives draw their funding from both the IT budget and non-IT budgets, from operational cost expense pools and from brand new investments. Thus generating a potential wider addressable market that values up to three times more the current IT spending (Gartner IT Key Metrics Data). Indeed, current IT spending as a proportion of </a:t>
            </a:r>
            <a:r>
              <a:rPr lang="en-US" sz="1100" dirty="0" smtClean="0"/>
              <a:t>revenue </a:t>
            </a:r>
            <a:r>
              <a:rPr lang="en-US" sz="1100" dirty="0"/>
              <a:t>on average equals 3.2%, while based on our digital business Survey of Business and IT Executives (concluded in June 2015), organizations using digital marketing or with planned digital business activities and above $250 million in revenue expect to spend 10% of their </a:t>
            </a:r>
            <a:r>
              <a:rPr lang="en-US" sz="1100" dirty="0" smtClean="0"/>
              <a:t>revenue </a:t>
            </a:r>
            <a:r>
              <a:rPr lang="en-US" sz="1100" dirty="0"/>
              <a:t>in investments for digital business in 2015 (number of respondents </a:t>
            </a:r>
            <a:r>
              <a:rPr lang="en-US" sz="1100" dirty="0" smtClean="0"/>
              <a:t>= 304</a:t>
            </a:r>
            <a:r>
              <a:rPr lang="en-US" sz="1100" dirty="0"/>
              <a:t>).</a:t>
            </a:r>
          </a:p>
        </p:txBody>
      </p:sp>
      <p:sp>
        <p:nvSpPr>
          <p:cNvPr id="5" name="Slide Image Placeholder 4"/>
          <p:cNvSpPr>
            <a:spLocks noGrp="1" noRot="1" noChangeAspect="1"/>
          </p:cNvSpPr>
          <p:nvPr>
            <p:ph type="sldImg"/>
          </p:nvPr>
        </p:nvSpPr>
        <p:spPr>
          <a:xfrm>
            <a:off x="704850" y="1247775"/>
            <a:ext cx="5727700" cy="3222625"/>
          </a:xfrm>
        </p:spPr>
      </p:sp>
    </p:spTree>
    <p:extLst>
      <p:ext uri="{BB962C8B-B14F-4D97-AF65-F5344CB8AC3E}">
        <p14:creationId xmlns:p14="http://schemas.microsoft.com/office/powerpoint/2010/main" val="986973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100" dirty="0"/>
              <a:t>All the evidence collected by Gartner research clearly indicates that there is additional demand and consequently spending being planned outside the regular IT planning cycle. In addition, this trend is even stronger among SMBs, which play an increasingly important role in driving IT adoption as well as in generating "greenfield" market opportunities.</a:t>
            </a:r>
          </a:p>
          <a:p>
            <a:r>
              <a:rPr lang="en-US" sz="1100" dirty="0"/>
              <a:t>New investments are being planned to finance Mode 2 initiatives for digital transformation; respondents to our CIO Survey tell us that they are working toward doing more Mode 2 based on funding and maturity considerations. Organizations using digital marketing or with planned digital business activities expect to spend on average 10% of their revenue on digital business, and 71% of these surveyed organizations are self-described as either actively experimenting (36%), </a:t>
            </a:r>
            <a:r>
              <a:rPr lang="en-US" sz="1100" dirty="0" smtClean="0"/>
              <a:t>piloting (</a:t>
            </a:r>
            <a:r>
              <a:rPr lang="en-US" sz="1100" dirty="0"/>
              <a:t>14%), </a:t>
            </a:r>
            <a:r>
              <a:rPr lang="en-US" sz="1100" dirty="0" smtClean="0"/>
              <a:t>deploying (</a:t>
            </a:r>
            <a:r>
              <a:rPr lang="en-US" sz="1100" dirty="0"/>
              <a:t>13%) or fully deployed (8%) digital business. Spending will be even higher than the average 10% of revenue in the industries of communications, media and services (13%) and retail (12%), followed by banking and healthcare (10%) (Digital Business Survey; number of respondents = 304).</a:t>
            </a:r>
          </a:p>
          <a:p>
            <a:r>
              <a:rPr lang="en-US" sz="1100" dirty="0"/>
              <a:t>Midsize businesses are firmly on the digital business path. More than a third of all SMBs have adopted cloud and mobility technologies as business accelerators and show more agility and openness toward adopting even business-critical cloud applications such as CRM and BI and security as a service. According to Gartner's 2014 CEO survey, almost a quarter of SMB companies say 30% to 50% of their revenue already comes from digital sales.</a:t>
            </a:r>
          </a:p>
          <a:p>
            <a:r>
              <a:rPr lang="en-US" sz="1100" dirty="0"/>
              <a:t>The key finding is that budgets that typically expense physical assets and human capital expenses </a:t>
            </a:r>
            <a:r>
              <a:rPr lang="en-US" sz="1100" dirty="0" smtClean="0"/>
              <a:t>are </a:t>
            </a:r>
            <a:r>
              <a:rPr lang="en-US" sz="1100" dirty="0"/>
              <a:t>making space for IT ones. These most likely to complement but also increasingly replace those existing expenses as the digitalization process progresses toward a full business transformation. </a:t>
            </a:r>
            <a:r>
              <a:rPr lang="en-US" sz="1100" dirty="0" smtClean="0"/>
              <a:t>These IT expenses will increasingly focus on replacing core applications with new digital ones. Arguably IT has always competed to some degree with replacing physical and human capital. Only now does it become significantly </a:t>
            </a:r>
            <a:r>
              <a:rPr lang="en-US" sz="1100" dirty="0"/>
              <a:t>more pervasive within; more importantly, it enables the business to successfully make its way into and compete within the digital industrial economy.</a:t>
            </a:r>
          </a:p>
          <a:p>
            <a:r>
              <a:rPr lang="en-US" sz="1100" dirty="0"/>
              <a:t> </a:t>
            </a:r>
          </a:p>
        </p:txBody>
      </p:sp>
      <p:sp>
        <p:nvSpPr>
          <p:cNvPr id="5" name="Slide Image Placeholder 4"/>
          <p:cNvSpPr>
            <a:spLocks noGrp="1" noRot="1" noChangeAspect="1"/>
          </p:cNvSpPr>
          <p:nvPr>
            <p:ph type="sldImg"/>
          </p:nvPr>
        </p:nvSpPr>
        <p:spPr>
          <a:xfrm>
            <a:off x="704850" y="1247775"/>
            <a:ext cx="5727700" cy="3222625"/>
          </a:xfrm>
        </p:spPr>
      </p:sp>
    </p:spTree>
    <p:extLst>
      <p:ext uri="{BB962C8B-B14F-4D97-AF65-F5344CB8AC3E}">
        <p14:creationId xmlns:p14="http://schemas.microsoft.com/office/powerpoint/2010/main" val="58088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a:spcBef>
                <a:spcPts val="0"/>
              </a:spcBef>
              <a:spcAft>
                <a:spcPts val="0"/>
              </a:spcAft>
            </a:pPr>
            <a:r>
              <a:rPr lang="en-US" sz="1100" b="1" dirty="0" smtClean="0">
                <a:ea typeface="Calibri" panose="020F0502020204030204" pitchFamily="34" charset="0"/>
              </a:rPr>
              <a:t>Global Application Software Providers:</a:t>
            </a:r>
            <a:endParaRPr lang="en-US" sz="1100" dirty="0" smtClean="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smtClean="0">
                <a:ea typeface="Calibri" panose="020F0502020204030204" pitchFamily="34" charset="0"/>
              </a:rPr>
              <a:t>Consider sun setting or selling less profitable or noncore parts of your business so you can invest in growth markets or product innovation</a:t>
            </a:r>
          </a:p>
          <a:p>
            <a:pPr marL="342900" marR="0" lvl="0" indent="-342900">
              <a:spcBef>
                <a:spcPts val="0"/>
              </a:spcBef>
              <a:spcAft>
                <a:spcPts val="0"/>
              </a:spcAft>
              <a:buFont typeface="Symbol" panose="05050102010706020507" pitchFamily="18" charset="2"/>
              <a:buChar char=""/>
            </a:pPr>
            <a:r>
              <a:rPr lang="en-US" sz="1100" dirty="0" smtClean="0">
                <a:ea typeface="Calibri" panose="020F0502020204030204" pitchFamily="34" charset="0"/>
              </a:rPr>
              <a:t>Diversify by building extra services solutions alongside your core ones to differentiate and accelerate your customer's business transformation, using either/or:</a:t>
            </a:r>
          </a:p>
          <a:p>
            <a:pPr marL="566738" lvl="1" indent="-171450">
              <a:spcBef>
                <a:spcPts val="0"/>
              </a:spcBef>
              <a:spcAft>
                <a:spcPts val="0"/>
              </a:spcAft>
            </a:pPr>
            <a:r>
              <a:rPr lang="en-US" sz="1100" dirty="0" smtClean="0">
                <a:ea typeface="Calibri" panose="020F0502020204030204" pitchFamily="34" charset="0"/>
              </a:rPr>
              <a:t>All-in-one business operating essentials to accelerate modernization/digitalization</a:t>
            </a:r>
          </a:p>
          <a:p>
            <a:pPr marL="566738" lvl="1" indent="-171450">
              <a:spcBef>
                <a:spcPts val="0"/>
              </a:spcBef>
              <a:spcAft>
                <a:spcPts val="0"/>
              </a:spcAft>
            </a:pPr>
            <a:r>
              <a:rPr lang="en-US" sz="1100" dirty="0" smtClean="0">
                <a:ea typeface="Calibri" panose="020F0502020204030204" pitchFamily="34" charset="0"/>
              </a:rPr>
              <a:t>Services solutions offerings for business transformation</a:t>
            </a:r>
          </a:p>
          <a:p>
            <a:pPr marL="342900" marR="0" lvl="0" indent="-342900">
              <a:spcBef>
                <a:spcPts val="0"/>
              </a:spcBef>
              <a:spcAft>
                <a:spcPts val="0"/>
              </a:spcAft>
              <a:buFont typeface="Symbol" panose="05050102010706020507" pitchFamily="18" charset="2"/>
              <a:buChar char=""/>
            </a:pPr>
            <a:r>
              <a:rPr lang="en-US" sz="1100" dirty="0" smtClean="0">
                <a:ea typeface="Calibri" panose="020F0502020204030204" pitchFamily="34" charset="0"/>
              </a:rPr>
              <a:t>Increase the sophistication of embedded advanced analytics (predictive/prescriptive) in your solutions — promote how your solution helps digital businesses improve decision-making by making contextualized analytic insights available to information workers.</a:t>
            </a:r>
          </a:p>
          <a:p>
            <a:pPr marL="0" marR="0">
              <a:spcBef>
                <a:spcPts val="0"/>
              </a:spcBef>
              <a:spcAft>
                <a:spcPts val="0"/>
              </a:spcAft>
            </a:pPr>
            <a:r>
              <a:rPr lang="en-US" sz="1100" dirty="0" smtClean="0">
                <a:ea typeface="Calibri" panose="020F0502020204030204" pitchFamily="34" charset="0"/>
              </a:rPr>
              <a:t> </a:t>
            </a:r>
          </a:p>
          <a:p>
            <a:pPr marL="0" marR="0">
              <a:spcBef>
                <a:spcPts val="0"/>
              </a:spcBef>
              <a:spcAft>
                <a:spcPts val="0"/>
              </a:spcAft>
            </a:pPr>
            <a:r>
              <a:rPr lang="en-US" sz="1100" b="1" dirty="0" smtClean="0">
                <a:ea typeface="Calibri" panose="020F0502020204030204" pitchFamily="34" charset="0"/>
              </a:rPr>
              <a:t>SMB Application Software Providers:</a:t>
            </a:r>
            <a:endParaRPr lang="en-US" sz="1100" dirty="0" smtClean="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smtClean="0">
                <a:ea typeface="Calibri" panose="020F0502020204030204" pitchFamily="34" charset="0"/>
              </a:rPr>
              <a:t>Assess the impact that digital transformation is having in your geographical markets and align your growth strategy — you could discover you actually have a greater opportunity to pursue!</a:t>
            </a:r>
          </a:p>
          <a:p>
            <a:pPr marL="342900" marR="0" lvl="0" indent="-342900">
              <a:spcBef>
                <a:spcPts val="0"/>
              </a:spcBef>
              <a:spcAft>
                <a:spcPts val="0"/>
              </a:spcAft>
              <a:buFont typeface="Symbol" panose="05050102010706020507" pitchFamily="18" charset="2"/>
              <a:buChar char=""/>
            </a:pPr>
            <a:r>
              <a:rPr lang="en-US" sz="1100" dirty="0" smtClean="0">
                <a:ea typeface="Calibri" panose="020F0502020204030204" pitchFamily="34" charset="0"/>
              </a:rPr>
              <a:t>Be realistic about growth and expansion plans. The largest markets may appear to provide the biggest opportunity. But in most cases, it will also be the most competitive and expensive to establish a presence.</a:t>
            </a:r>
          </a:p>
          <a:p>
            <a:pPr marL="342900" marR="0" lvl="0" indent="-342900">
              <a:spcBef>
                <a:spcPts val="0"/>
              </a:spcBef>
              <a:spcAft>
                <a:spcPts val="0"/>
              </a:spcAft>
              <a:buFont typeface="Symbol" panose="05050102010706020507" pitchFamily="18" charset="2"/>
              <a:buChar char=""/>
            </a:pPr>
            <a:r>
              <a:rPr lang="en-US" sz="1100" dirty="0" smtClean="0">
                <a:ea typeface="Calibri" panose="020F0502020204030204" pitchFamily="34" charset="0"/>
              </a:rPr>
              <a:t>Offer packaged SaaS solutions that can be quickly deployed to address tactical business problems with a minimum of implementation services and customization.</a:t>
            </a:r>
          </a:p>
          <a:p>
            <a:pPr marL="342900" marR="0" lvl="0" indent="-342900">
              <a:spcBef>
                <a:spcPts val="0"/>
              </a:spcBef>
              <a:spcAft>
                <a:spcPts val="0"/>
              </a:spcAft>
              <a:buFont typeface="Symbol" panose="05050102010706020507" pitchFamily="18" charset="2"/>
              <a:buChar char=""/>
            </a:pPr>
            <a:r>
              <a:rPr lang="en-US" sz="1100" dirty="0" smtClean="0">
                <a:ea typeface="Calibri" panose="020F0502020204030204" pitchFamily="34" charset="0"/>
              </a:rPr>
              <a:t>Specialize, specialize, specialize (industry; compliance; innovative development skills; and business contextualization).</a:t>
            </a:r>
          </a:p>
          <a:p>
            <a:pPr marL="342900" marR="0" lvl="0" indent="-342900">
              <a:spcBef>
                <a:spcPts val="0"/>
              </a:spcBef>
              <a:spcAft>
                <a:spcPts val="0"/>
              </a:spcAft>
              <a:buFont typeface="Symbol" panose="05050102010706020507" pitchFamily="18" charset="2"/>
              <a:buChar char=""/>
            </a:pPr>
            <a:r>
              <a:rPr lang="en-US" sz="1100" dirty="0" smtClean="0">
                <a:ea typeface="Calibri" panose="020F0502020204030204" pitchFamily="34" charset="0"/>
              </a:rPr>
              <a:t>Assess how your customers can benefit from innovation in areas such as the Internet of Things (IoT) and digital business. Create product offerings which simplify and make affordable such projects to SMBs.</a:t>
            </a:r>
          </a:p>
          <a:p>
            <a:pPr marL="0" marR="0">
              <a:spcBef>
                <a:spcPts val="0"/>
              </a:spcBef>
              <a:spcAft>
                <a:spcPts val="0"/>
              </a:spcAft>
            </a:pPr>
            <a:r>
              <a:rPr lang="en-US" sz="1100" dirty="0" smtClean="0">
                <a:ea typeface="Calibri" panose="020F0502020204030204" pitchFamily="34" charset="0"/>
              </a:rPr>
              <a:t> </a:t>
            </a:r>
            <a:endParaRPr lang="en-US" sz="1100" dirty="0">
              <a:effectLst/>
              <a:ea typeface="Calibri" panose="020F0502020204030204" pitchFamily="34" charset="0"/>
            </a:endParaRPr>
          </a:p>
        </p:txBody>
      </p:sp>
      <p:sp>
        <p:nvSpPr>
          <p:cNvPr id="5" name="Slide Image Placeholder 4"/>
          <p:cNvSpPr>
            <a:spLocks noGrp="1" noRot="1" noChangeAspect="1"/>
          </p:cNvSpPr>
          <p:nvPr>
            <p:ph type="sldImg"/>
          </p:nvPr>
        </p:nvSpPr>
        <p:spPr>
          <a:xfrm>
            <a:off x="704850" y="1247775"/>
            <a:ext cx="5727700" cy="3222625"/>
          </a:xfrm>
        </p:spPr>
      </p:sp>
    </p:spTree>
    <p:extLst>
      <p:ext uri="{BB962C8B-B14F-4D97-AF65-F5344CB8AC3E}">
        <p14:creationId xmlns:p14="http://schemas.microsoft.com/office/powerpoint/2010/main" val="108380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pPr>
              <a:lnSpc>
                <a:spcPct val="92000"/>
              </a:lnSpc>
            </a:pPr>
            <a:r>
              <a:rPr lang="en-US" b="1" dirty="0" smtClean="0">
                <a:solidFill>
                  <a:srgbClr val="000000"/>
                </a:solidFill>
                <a:ea typeface="Times New Roman" panose="02020603050405020304" pitchFamily="18" charset="0"/>
              </a:rPr>
              <a:t>Cloud Native Application Software Providers</a:t>
            </a:r>
            <a:endParaRPr lang="en-US" sz="1100" dirty="0" smtClean="0">
              <a:latin typeface="Calibri" panose="020F0502020204030204" pitchFamily="34" charset="0"/>
              <a:ea typeface="Calibri" panose="020F0502020204030204" pitchFamily="34" charset="0"/>
            </a:endParaRPr>
          </a:p>
          <a:p>
            <a:pPr marL="742950" lvl="1" indent="-285750">
              <a:lnSpc>
                <a:spcPct val="92000"/>
              </a:lnSpc>
              <a:tabLst>
                <a:tab pos="914400" algn="l"/>
              </a:tabLst>
            </a:pPr>
            <a:r>
              <a:rPr lang="en-US" dirty="0" smtClean="0">
                <a:solidFill>
                  <a:srgbClr val="000000"/>
                </a:solidFill>
                <a:ea typeface="Times New Roman" panose="02020603050405020304" pitchFamily="18" charset="0"/>
              </a:rPr>
              <a:t>Extend your bundling for software and telecommunications business essentials to reduce your customer's vendor management and procurement overhead.</a:t>
            </a:r>
            <a:endParaRPr lang="en-US" dirty="0" smtClean="0"/>
          </a:p>
          <a:p>
            <a:pPr marL="742950" lvl="1" indent="-285750">
              <a:lnSpc>
                <a:spcPct val="92000"/>
              </a:lnSpc>
              <a:tabLst>
                <a:tab pos="914400" algn="l"/>
              </a:tabLst>
            </a:pPr>
            <a:r>
              <a:rPr lang="en-US" dirty="0" smtClean="0">
                <a:solidFill>
                  <a:srgbClr val="000000"/>
                </a:solidFill>
                <a:ea typeface="Times New Roman" panose="02020603050405020304" pitchFamily="18" charset="0"/>
              </a:rPr>
              <a:t>Service your customer or someone else will.</a:t>
            </a:r>
            <a:endParaRPr lang="en-US" dirty="0" smtClean="0"/>
          </a:p>
          <a:p>
            <a:pPr marL="742950" lvl="1" indent="-285750">
              <a:lnSpc>
                <a:spcPct val="92000"/>
              </a:lnSpc>
              <a:tabLst>
                <a:tab pos="914400" algn="l"/>
              </a:tabLst>
            </a:pPr>
            <a:r>
              <a:rPr lang="en-US" dirty="0" smtClean="0">
                <a:solidFill>
                  <a:srgbClr val="000000"/>
                </a:solidFill>
                <a:ea typeface="Times New Roman" panose="02020603050405020304" pitchFamily="18" charset="0"/>
              </a:rPr>
              <a:t>Keep a good eye out for comparative and competitive entrants; markets are moving quickly.</a:t>
            </a:r>
            <a:endParaRPr lang="en-US" dirty="0" smtClean="0"/>
          </a:p>
          <a:p>
            <a:pPr>
              <a:lnSpc>
                <a:spcPct val="92000"/>
              </a:lnSpc>
            </a:pPr>
            <a:r>
              <a:rPr lang="en-US" b="1" dirty="0" smtClean="0">
                <a:solidFill>
                  <a:srgbClr val="000000"/>
                </a:solidFill>
                <a:ea typeface="Times New Roman" panose="02020603050405020304" pitchFamily="18" charset="0"/>
              </a:rPr>
              <a:t>On-Premises Application Software Providers</a:t>
            </a:r>
            <a:endParaRPr lang="en-US" sz="1100" dirty="0" smtClean="0">
              <a:latin typeface="Calibri" panose="020F0502020204030204" pitchFamily="34" charset="0"/>
              <a:ea typeface="Calibri" panose="020F0502020204030204" pitchFamily="34" charset="0"/>
            </a:endParaRPr>
          </a:p>
          <a:p>
            <a:pPr marL="742950" lvl="1" indent="-285750">
              <a:lnSpc>
                <a:spcPct val="92000"/>
              </a:lnSpc>
              <a:tabLst>
                <a:tab pos="914400" algn="l"/>
              </a:tabLst>
            </a:pPr>
            <a:r>
              <a:rPr lang="en-US" dirty="0" smtClean="0">
                <a:solidFill>
                  <a:srgbClr val="000000"/>
                </a:solidFill>
                <a:ea typeface="Times New Roman" panose="02020603050405020304" pitchFamily="18" charset="0"/>
              </a:rPr>
              <a:t>Consider offering subscription on-premises agreements to new customers where they are able to have fully customized solutions but also allow for easy price comparisons to native SaaS offerings.</a:t>
            </a:r>
            <a:endParaRPr lang="en-US" dirty="0" smtClean="0"/>
          </a:p>
          <a:p>
            <a:pPr marL="742950" lvl="1" indent="-285750">
              <a:lnSpc>
                <a:spcPct val="92000"/>
              </a:lnSpc>
              <a:tabLst>
                <a:tab pos="914400" algn="l"/>
              </a:tabLst>
            </a:pPr>
            <a:r>
              <a:rPr lang="en-US" dirty="0" smtClean="0">
                <a:solidFill>
                  <a:srgbClr val="000000"/>
                </a:solidFill>
                <a:ea typeface="Times New Roman" panose="02020603050405020304" pitchFamily="18" charset="0"/>
              </a:rPr>
              <a:t>Use SaaS development practices such as agile development so you can better compete on faster innovation releases.</a:t>
            </a:r>
            <a:endParaRPr lang="en-US" dirty="0" smtClean="0"/>
          </a:p>
          <a:p>
            <a:pPr marL="742950" lvl="1" indent="-285750">
              <a:lnSpc>
                <a:spcPct val="92000"/>
              </a:lnSpc>
              <a:tabLst>
                <a:tab pos="914400" algn="l"/>
              </a:tabLst>
            </a:pPr>
            <a:r>
              <a:rPr lang="en-US" dirty="0" smtClean="0">
                <a:solidFill>
                  <a:srgbClr val="000000"/>
                </a:solidFill>
                <a:ea typeface="Times New Roman" panose="02020603050405020304" pitchFamily="18" charset="0"/>
              </a:rPr>
              <a:t>Use caution if transitioning to a SaaS business, and have a planned roadmap because it will be a change management exercise (sales, development, channel and management) and it will require expertise in managing the financial transition of your company.</a:t>
            </a:r>
            <a:endParaRPr lang="en-US" dirty="0" smtClean="0"/>
          </a:p>
          <a:p>
            <a:pPr marL="0" marR="0">
              <a:spcBef>
                <a:spcPts val="0"/>
              </a:spcBef>
              <a:spcAft>
                <a:spcPts val="0"/>
              </a:spcAft>
            </a:pPr>
            <a:r>
              <a:rPr lang="en-US" dirty="0">
                <a:latin typeface="Calibri" panose="020F0502020204030204" pitchFamily="34" charset="0"/>
                <a:ea typeface="Calibri" panose="020F0502020204030204" pitchFamily="34" charset="0"/>
              </a:rPr>
              <a:t> </a:t>
            </a: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79922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following slides will run through a mix of buying behaviors and trends that are universal to IT buying. It is important to understand that the new business requirements and related </a:t>
            </a:r>
            <a:r>
              <a:rPr lang="en-US" dirty="0" smtClean="0"/>
              <a:t>decision makers </a:t>
            </a:r>
            <a:r>
              <a:rPr lang="en-US" dirty="0"/>
              <a:t>will look more at the business outcome of what they are evaluating and less at the individual technologies and the underlining complexities that are needed to achieve the desired result. In addition, these trends reveal that there is a far greater opportunity for application software to be adopted and/or extended beyond its traditional markets and market segments.</a:t>
            </a:r>
          </a:p>
        </p:txBody>
      </p:sp>
      <p:sp>
        <p:nvSpPr>
          <p:cNvPr id="5" name="Slide Image Placeholder 4"/>
          <p:cNvSpPr>
            <a:spLocks noGrp="1" noRot="1" noChangeAspect="1"/>
          </p:cNvSpPr>
          <p:nvPr>
            <p:ph type="sldImg"/>
          </p:nvPr>
        </p:nvSpPr>
        <p:spPr>
          <a:xfrm>
            <a:off x="704850" y="1247775"/>
            <a:ext cx="5727700" cy="3222625"/>
          </a:xfrm>
        </p:spPr>
      </p:sp>
    </p:spTree>
    <p:extLst>
      <p:ext uri="{BB962C8B-B14F-4D97-AF65-F5344CB8AC3E}">
        <p14:creationId xmlns:p14="http://schemas.microsoft.com/office/powerpoint/2010/main" val="1251822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www.gartner.com/technology/research/technical-professionals.jsp"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0" y="0"/>
            <a:ext cx="12192000" cy="6858000"/>
          </a:xfrm>
          <a:prstGeom prst="rect">
            <a:avLst/>
          </a:prstGeom>
        </p:spPr>
      </p:pic>
      <p:sp>
        <p:nvSpPr>
          <p:cNvPr id="12"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6" name="Rectangle 7"/>
          <p:cNvSpPr>
            <a:spLocks noChangeArrowheads="1"/>
          </p:cNvSpPr>
          <p:nvPr userDrawn="1"/>
        </p:nvSpPr>
        <p:spPr bwMode="gray">
          <a:xfrm>
            <a:off x="4968430" y="2105106"/>
            <a:ext cx="6599682" cy="3351958"/>
          </a:xfrm>
          <a:prstGeom prst="rect">
            <a:avLst/>
          </a:prstGeom>
          <a:solidFill>
            <a:schemeClr val="bg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b" anchorCtr="0"/>
          <a:lstStyle/>
          <a:p>
            <a:pPr>
              <a:spcBef>
                <a:spcPct val="50000"/>
              </a:spcBef>
            </a:pPr>
            <a:endParaRPr lang="en-US" sz="1800" dirty="0">
              <a:solidFill>
                <a:srgbClr val="FFFFFF"/>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9084251" y="4534327"/>
            <a:ext cx="2019401" cy="464463"/>
          </a:xfrm>
          <a:prstGeom prst="rect">
            <a:avLst/>
          </a:prstGeom>
        </p:spPr>
      </p:pic>
      <p:sp>
        <p:nvSpPr>
          <p:cNvPr id="14" name="Rectangle 13"/>
          <p:cNvSpPr/>
          <p:nvPr userDrawn="1"/>
        </p:nvSpPr>
        <p:spPr bwMode="gray">
          <a:xfrm>
            <a:off x="0" y="6126480"/>
            <a:ext cx="12192000" cy="73152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9" name="Rectangle 122"/>
          <p:cNvSpPr>
            <a:spLocks noGrp="1" noChangeArrowheads="1"/>
          </p:cNvSpPr>
          <p:nvPr>
            <p:ph type="ctrTitle"/>
          </p:nvPr>
        </p:nvSpPr>
        <p:spPr bwMode="auto">
          <a:xfrm>
            <a:off x="5286036" y="2370743"/>
            <a:ext cx="6048375" cy="415498"/>
          </a:xfrm>
          <a:ln>
            <a:noFill/>
          </a:ln>
        </p:spPr>
        <p:txBody>
          <a:bodyPr wrap="square" tIns="0" bIns="0" anchor="t" anchorCtr="0">
            <a:spAutoFit/>
          </a:bodyPr>
          <a:lstStyle>
            <a:lvl1pPr>
              <a:lnSpc>
                <a:spcPct val="90000"/>
              </a:lnSpc>
              <a:spcBef>
                <a:spcPts val="600"/>
              </a:spcBef>
              <a:spcAft>
                <a:spcPts val="0"/>
              </a:spcAft>
              <a:defRPr sz="3000" baseline="0">
                <a:solidFill>
                  <a:schemeClr val="tx1"/>
                </a:solidFill>
                <a:latin typeface="Arial"/>
                <a:cs typeface="Arial"/>
              </a:defRPr>
            </a:lvl1pPr>
          </a:lstStyle>
          <a:p>
            <a:r>
              <a:rPr lang="en-US" smtClean="0"/>
              <a:t>Click to edit Master title style</a:t>
            </a:r>
            <a:endParaRPr lang="en-US" dirty="0"/>
          </a:p>
        </p:txBody>
      </p:sp>
      <p:sp>
        <p:nvSpPr>
          <p:cNvPr id="20" name="Rectangle 223"/>
          <p:cNvSpPr>
            <a:spLocks noGrp="1" noChangeArrowheads="1"/>
          </p:cNvSpPr>
          <p:nvPr>
            <p:ph type="subTitle" idx="1"/>
          </p:nvPr>
        </p:nvSpPr>
        <p:spPr bwMode="auto">
          <a:xfrm>
            <a:off x="5286037" y="4193166"/>
            <a:ext cx="3320996" cy="249299"/>
          </a:xfrm>
          <a:prstGeom prst="rect">
            <a:avLst/>
          </a:prstGeom>
          <a:ln/>
        </p:spPr>
        <p:txBody>
          <a:bodyPr wrap="square" bIns="0" anchor="t" anchorCtr="0">
            <a:spAutoFit/>
          </a:bodyPr>
          <a:lstStyle>
            <a:lvl1pPr marL="0" indent="0" algn="l">
              <a:lnSpc>
                <a:spcPct val="90000"/>
              </a:lnSpc>
              <a:spcBef>
                <a:spcPts val="0"/>
              </a:spcBef>
              <a:spcAft>
                <a:spcPts val="1200"/>
              </a:spcAft>
              <a:buFont typeface="Times" pitchFamily="18" charset="0"/>
              <a:buNone/>
              <a:defRPr sz="1800">
                <a:solidFill>
                  <a:srgbClr val="000000"/>
                </a:solidFill>
              </a:defRPr>
            </a:lvl1pPr>
          </a:lstStyle>
          <a:p>
            <a:r>
              <a:rPr lang="en-US" smtClean="0"/>
              <a:t>Click to edit Master subtitle style</a:t>
            </a:r>
            <a:endParaRPr lang="en-US" dirty="0"/>
          </a:p>
        </p:txBody>
      </p:sp>
      <p:sp>
        <p:nvSpPr>
          <p:cNvPr id="10" name="TextBox 9"/>
          <p:cNvSpPr txBox="1"/>
          <p:nvPr userDrawn="1"/>
        </p:nvSpPr>
        <p:spPr bwMode="gray">
          <a:xfrm>
            <a:off x="310897" y="6252826"/>
            <a:ext cx="11286128" cy="290849"/>
          </a:xfrm>
          <a:prstGeom prst="rect">
            <a:avLst/>
          </a:prstGeom>
          <a:solidFill>
            <a:schemeClr val="bg1"/>
          </a:solidFill>
        </p:spPr>
        <p:txBody>
          <a:bodyPr wrap="square" lIns="0" tIns="0" rIns="0" bIns="0" anchor="b" anchorCtr="0">
            <a:noAutofit/>
          </a:bodyPr>
          <a:lstStyle/>
          <a:p>
            <a:pPr algn="l" eaLnBrk="0" hangingPunct="0">
              <a:spcBef>
                <a:spcPts val="0"/>
              </a:spcBef>
              <a:spcAft>
                <a:spcPts val="0"/>
              </a:spcAft>
              <a:defRPr/>
            </a:pPr>
            <a:r>
              <a:rPr lang="en-US" sz="700" dirty="0" smtClean="0">
                <a:solidFill>
                  <a:srgbClr val="969696"/>
                </a:solidFill>
                <a:ea typeface="Arial Unicode MS" pitchFamily="34" charset="-128"/>
                <a:cs typeface="Arial Unicode MS" pitchFamily="34" charset="-128"/>
              </a:rPr>
              <a:t>This </a:t>
            </a:r>
            <a:r>
              <a:rPr lang="en-US" sz="700" dirty="0">
                <a:solidFill>
                  <a:srgbClr val="969696"/>
                </a:solidFill>
                <a:ea typeface="Arial Unicode MS" pitchFamily="34" charset="-128"/>
                <a:cs typeface="Arial Unicode MS" pitchFamily="34" charset="-128"/>
              </a:rPr>
              <a:t>presentation, including any supporting materials, is owned by Gartner, Inc. and/or its affiliates and is for the sole use of the intended Gartner audience or other intended recipients. </a:t>
            </a:r>
            <a:r>
              <a:rPr lang="en-US" sz="700" dirty="0" smtClean="0">
                <a:solidFill>
                  <a:srgbClr val="969696"/>
                </a:solidFill>
                <a:ea typeface="Arial Unicode MS" pitchFamily="34" charset="-128"/>
                <a:cs typeface="Arial Unicode MS" pitchFamily="34" charset="-128"/>
              </a:rPr>
              <a:t>This </a:t>
            </a:r>
            <a:r>
              <a:rPr lang="en-US" sz="700" dirty="0">
                <a:solidFill>
                  <a:srgbClr val="969696"/>
                </a:solidFill>
                <a:ea typeface="Arial Unicode MS" pitchFamily="34" charset="-128"/>
                <a:cs typeface="Arial Unicode MS" pitchFamily="34" charset="-128"/>
              </a:rPr>
              <a:t>presentation may </a:t>
            </a:r>
            <a:r>
              <a:rPr lang="en-US" sz="700" dirty="0" smtClean="0">
                <a:solidFill>
                  <a:srgbClr val="969696"/>
                </a:solidFill>
                <a:ea typeface="Arial Unicode MS" pitchFamily="34" charset="-128"/>
                <a:cs typeface="Arial Unicode MS" pitchFamily="34" charset="-128"/>
              </a:rPr>
              <a:t/>
            </a:r>
            <a:br>
              <a:rPr lang="en-US" sz="700" dirty="0" smtClean="0">
                <a:solidFill>
                  <a:srgbClr val="969696"/>
                </a:solidFill>
                <a:ea typeface="Arial Unicode MS" pitchFamily="34" charset="-128"/>
                <a:cs typeface="Arial Unicode MS" pitchFamily="34" charset="-128"/>
              </a:rPr>
            </a:br>
            <a:r>
              <a:rPr lang="en-US" sz="700" dirty="0" smtClean="0">
                <a:solidFill>
                  <a:srgbClr val="969696"/>
                </a:solidFill>
                <a:ea typeface="Arial Unicode MS" pitchFamily="34" charset="-128"/>
                <a:cs typeface="Arial Unicode MS" pitchFamily="34" charset="-128"/>
              </a:rPr>
              <a:t>contain </a:t>
            </a:r>
            <a:r>
              <a:rPr lang="en-US" sz="700" dirty="0">
                <a:solidFill>
                  <a:srgbClr val="969696"/>
                </a:solidFill>
                <a:ea typeface="Arial Unicode MS" pitchFamily="34" charset="-128"/>
                <a:cs typeface="Arial Unicode MS" pitchFamily="34" charset="-128"/>
              </a:rPr>
              <a:t>information 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ea typeface="Arial Unicode MS" pitchFamily="34" charset="-128"/>
                <a:cs typeface="Arial Unicode MS" pitchFamily="34" charset="-128"/>
              </a:rPr>
              <a:t/>
            </a:r>
            <a:br>
              <a:rPr lang="en-US" sz="700" dirty="0" smtClean="0">
                <a:solidFill>
                  <a:srgbClr val="969696"/>
                </a:solidFill>
                <a:ea typeface="Arial Unicode MS" pitchFamily="34" charset="-128"/>
                <a:cs typeface="Arial Unicode MS" pitchFamily="34" charset="-128"/>
              </a:rPr>
            </a:br>
            <a:r>
              <a:rPr lang="en-US" sz="700" dirty="0" smtClean="0">
                <a:solidFill>
                  <a:srgbClr val="969696"/>
                </a:solidFill>
                <a:ea typeface="Arial Unicode MS" pitchFamily="34" charset="-128"/>
                <a:cs typeface="Arial Unicode MS" pitchFamily="34" charset="-128"/>
              </a:rPr>
              <a:t>© 2015 </a:t>
            </a:r>
            <a:r>
              <a:rPr lang="en-US" sz="700" dirty="0">
                <a:solidFill>
                  <a:srgbClr val="969696"/>
                </a:solidFill>
                <a:ea typeface="Arial Unicode MS" pitchFamily="34" charset="-128"/>
                <a:cs typeface="Arial Unicode MS" pitchFamily="34" charset="-128"/>
              </a:rPr>
              <a:t>Gartner, Inc. and/or its affiliates. </a:t>
            </a:r>
            <a:r>
              <a:rPr lang="en-US" sz="700" dirty="0" smtClean="0">
                <a:solidFill>
                  <a:srgbClr val="969696"/>
                </a:solidFill>
                <a:ea typeface="Arial Unicode MS" pitchFamily="34" charset="-128"/>
                <a:cs typeface="Arial Unicode MS" pitchFamily="34" charset="-128"/>
              </a:rPr>
              <a:t>All </a:t>
            </a:r>
            <a:r>
              <a:rPr lang="en-US" sz="700" dirty="0">
                <a:solidFill>
                  <a:srgbClr val="969696"/>
                </a:solidFill>
                <a:ea typeface="Arial Unicode MS" pitchFamily="34" charset="-128"/>
                <a:cs typeface="Arial Unicode MS" pitchFamily="34" charset="-128"/>
              </a:rPr>
              <a:t>rights reserved.</a:t>
            </a:r>
          </a:p>
        </p:txBody>
      </p:sp>
    </p:spTree>
    <p:extLst>
      <p:ext uri="{BB962C8B-B14F-4D97-AF65-F5344CB8AC3E}">
        <p14:creationId xmlns:p14="http://schemas.microsoft.com/office/powerpoint/2010/main" val="2804202567"/>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7" name="Title 6"/>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460375" y="1325563"/>
            <a:ext cx="11272838" cy="4703762"/>
          </a:xfrm>
        </p:spPr>
        <p:txBody>
          <a:bodyPr/>
          <a:lstStyle>
            <a:lvl1pPr marL="0" indent="0">
              <a:lnSpc>
                <a:spcPct val="90000"/>
              </a:lnSpc>
              <a:buNone/>
              <a:defRPr b="1"/>
            </a:lvl1pPr>
            <a:lvl2pPr marL="548640" indent="-274320">
              <a:lnSpc>
                <a:spcPct val="90000"/>
              </a:lnSpc>
              <a:buClr>
                <a:srgbClr val="00529B"/>
              </a:buClr>
              <a:buFont typeface="Wingdings" panose="05000000000000000000" pitchFamily="2" charset="2"/>
              <a:buChar char="§"/>
              <a:defRPr/>
            </a:lvl2pPr>
            <a:lvl3pPr marL="868680" indent="-274320">
              <a:lnSpc>
                <a:spcPct val="90000"/>
              </a:lnSpc>
              <a:buFont typeface="Arial" panose="020B0604020202020204" pitchFamily="34" charset="0"/>
              <a:buChar char="–"/>
              <a:defRPr/>
            </a:lvl3pPr>
            <a:lvl4pPr marL="1143000" indent="-274320">
              <a:lnSpc>
                <a:spcPct val="90000"/>
              </a:lnSpc>
              <a:buFont typeface="Wingdings" panose="05000000000000000000" pitchFamily="2" charset="2"/>
              <a:buChar char="§"/>
              <a:defRPr/>
            </a:lvl4pPr>
            <a:lvl5pPr marL="1463040" indent="-274320">
              <a:lnSpc>
                <a:spcPct val="90000"/>
              </a:lnSpc>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3771746"/>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commended Research">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460375" y="1325563"/>
            <a:ext cx="11272838" cy="4692650"/>
          </a:xfrm>
        </p:spPr>
        <p:txBody>
          <a:bodyPr/>
          <a:lstStyle>
            <a:lvl1pPr marL="365760" indent="-365760">
              <a:spcBef>
                <a:spcPts val="300"/>
              </a:spcBef>
              <a:buSzPct val="80000"/>
              <a:buFont typeface="Wingdings 3" panose="05040102010807070707" pitchFamily="18" charset="2"/>
              <a:buChar char="u"/>
              <a:defRPr b="1"/>
            </a:lvl1pPr>
            <a:lvl2pPr marL="731520">
              <a:spcBef>
                <a:spcPts val="300"/>
              </a:spcBef>
              <a:defRPr/>
            </a:lvl2pPr>
            <a:lvl3pPr marL="1005840">
              <a:spcBef>
                <a:spcPts val="300"/>
              </a:spcBef>
              <a:defRPr/>
            </a:lvl3pPr>
            <a:lvl4pPr marL="1325880">
              <a:spcBef>
                <a:spcPts val="300"/>
              </a:spcBef>
              <a:defRPr/>
            </a:lvl4pPr>
            <a:lvl5pPr marL="1600200">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418725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w TTL">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lvl1pPr algn="ctr">
              <a:defRPr/>
            </a:lvl1pPr>
          </a:lstStyle>
          <a:p>
            <a:r>
              <a:rPr lang="en-US" smtClean="0"/>
              <a:t>Click to edit Master title style</a:t>
            </a:r>
            <a:endParaRPr lang="en-US" dirty="0"/>
          </a:p>
        </p:txBody>
      </p:sp>
    </p:spTree>
    <p:extLst>
      <p:ext uri="{BB962C8B-B14F-4D97-AF65-F5344CB8AC3E}">
        <p14:creationId xmlns:p14="http://schemas.microsoft.com/office/powerpoint/2010/main" val="3293423720"/>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rter-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460375" y="1325564"/>
            <a:ext cx="7510463" cy="466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auto">
          <a:xfrm>
            <a:off x="460375" y="228600"/>
            <a:ext cx="7510463"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67795069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pos="5022" userDrawn="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460375" y="1325564"/>
            <a:ext cx="5635625" cy="466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auto">
          <a:xfrm>
            <a:off x="460375" y="228600"/>
            <a:ext cx="5635625"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951035912"/>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sub ttl graphics righ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bwMode="gray">
          <a:xfrm>
            <a:off x="460375" y="1325563"/>
            <a:ext cx="5635625" cy="4670425"/>
          </a:xfrm>
        </p:spPr>
        <p:txBody>
          <a:bodyPr/>
          <a:lstStyle>
            <a:lvl1pPr marL="0" indent="0">
              <a:buNone/>
              <a:defRPr b="1">
                <a:solidFill>
                  <a:schemeClr val="tx1"/>
                </a:solidFill>
              </a:defRPr>
            </a:lvl1pPr>
            <a:lvl2pPr marL="274320" indent="-274320">
              <a:buClr>
                <a:srgbClr val="00529B"/>
              </a:buClr>
              <a:buFont typeface="Wingdings" panose="05000000000000000000" pitchFamily="2" charset="2"/>
              <a:buChar char="§"/>
              <a:defRPr sz="2800"/>
            </a:lvl2pPr>
            <a:lvl3pPr marL="640080" indent="-274320">
              <a:buFont typeface="Arial" panose="020B0604020202020204" pitchFamily="34" charset="0"/>
              <a:buChar char="–"/>
              <a:defRPr sz="2400"/>
            </a:lvl3pPr>
            <a:lvl4pPr marL="914400" indent="-274320">
              <a:buFont typeface="Wingdings" panose="05000000000000000000" pitchFamily="2" charset="2"/>
              <a:buChar char="§"/>
              <a:defRPr/>
            </a:lvl4pPr>
            <a:lvl5pPr marL="1234440" indent="-27432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4148844064"/>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ction Item">
    <p:spTree>
      <p:nvGrpSpPr>
        <p:cNvPr id="1" name=""/>
        <p:cNvGrpSpPr/>
        <p:nvPr/>
      </p:nvGrpSpPr>
      <p:grpSpPr>
        <a:xfrm>
          <a:off x="0" y="0"/>
          <a:ext cx="0" cy="0"/>
          <a:chOff x="0" y="0"/>
          <a:chExt cx="0" cy="0"/>
        </a:xfrm>
      </p:grpSpPr>
      <p:sp>
        <p:nvSpPr>
          <p:cNvPr id="14" name="Rectangle 13"/>
          <p:cNvSpPr/>
          <p:nvPr userDrawn="1"/>
        </p:nvSpPr>
        <p:spPr bwMode="gray">
          <a:xfrm>
            <a:off x="304800" y="4251297"/>
            <a:ext cx="11576050" cy="1628803"/>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354"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2" name="Text Placeholder 11"/>
          <p:cNvSpPr>
            <a:spLocks noGrp="1"/>
          </p:cNvSpPr>
          <p:nvPr>
            <p:ph type="body" sz="quarter" idx="10"/>
          </p:nvPr>
        </p:nvSpPr>
        <p:spPr bwMode="gray">
          <a:xfrm>
            <a:off x="469899" y="4515065"/>
            <a:ext cx="11250615" cy="1101266"/>
          </a:xfrm>
          <a:prstGeom prst="rect">
            <a:avLst/>
          </a:prstGeom>
          <a:noFill/>
        </p:spPr>
        <p:txBody>
          <a:bodyPr lIns="0" tIns="0" rIns="0" bIns="0" anchor="ctr" anchorCtr="0"/>
          <a:lstStyle>
            <a:lvl1pPr marL="0" indent="0">
              <a:lnSpc>
                <a:spcPct val="90000"/>
              </a:lnSpc>
              <a:buNone/>
              <a:defRPr>
                <a:solidFill>
                  <a:schemeClr val="bg1"/>
                </a:solidFill>
              </a:defRPr>
            </a:lvl1pPr>
            <a:lvl2pPr marL="318436" indent="0">
              <a:buNone/>
              <a:defRPr>
                <a:solidFill>
                  <a:schemeClr val="bg1"/>
                </a:solidFill>
              </a:defRPr>
            </a:lvl2pPr>
            <a:lvl3pPr marL="683650" indent="0">
              <a:buNone/>
              <a:defRPr>
                <a:solidFill>
                  <a:schemeClr val="bg1"/>
                </a:solidFill>
              </a:defRPr>
            </a:lvl3pPr>
            <a:lvl4pPr marL="957955" indent="0">
              <a:buNone/>
              <a:defRPr>
                <a:solidFill>
                  <a:schemeClr val="bg1"/>
                </a:solidFill>
              </a:defRPr>
            </a:lvl4pPr>
            <a:lvl5pPr marL="1232261" indent="0">
              <a:buNone/>
              <a:defRPr>
                <a:solidFill>
                  <a:schemeClr val="bg1"/>
                </a:solidFill>
              </a:defRPr>
            </a:lvl5pPr>
          </a:lstStyle>
          <a:p>
            <a:pPr lvl="0"/>
            <a:r>
              <a:rPr lang="en-US" smtClean="0"/>
              <a:t>Click to edit Master text styles</a:t>
            </a:r>
          </a:p>
        </p:txBody>
      </p:sp>
      <p:sp>
        <p:nvSpPr>
          <p:cNvPr id="3" name="Title 2"/>
          <p:cNvSpPr>
            <a:spLocks noGrp="1"/>
          </p:cNvSpPr>
          <p:nvPr>
            <p:ph type="title"/>
          </p:nvPr>
        </p:nvSpPr>
        <p:spPr bwMode="auto"/>
        <p:txBody>
          <a:bodyPr/>
          <a:lstStyle/>
          <a:p>
            <a:r>
              <a:rPr lang="en-US" smtClean="0"/>
              <a:t>Click to edit Master title style</a:t>
            </a:r>
            <a:endParaRPr lang="en-US" dirty="0"/>
          </a:p>
        </p:txBody>
      </p:sp>
      <p:sp>
        <p:nvSpPr>
          <p:cNvPr id="4" name="Text Placeholder 3"/>
          <p:cNvSpPr>
            <a:spLocks noGrp="1"/>
          </p:cNvSpPr>
          <p:nvPr>
            <p:ph type="body" sz="quarter" idx="11"/>
          </p:nvPr>
        </p:nvSpPr>
        <p:spPr bwMode="gray">
          <a:xfrm>
            <a:off x="460375" y="1325563"/>
            <a:ext cx="11272838" cy="2925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340625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tion Item_2">
    <p:spTree>
      <p:nvGrpSpPr>
        <p:cNvPr id="1" name=""/>
        <p:cNvGrpSpPr/>
        <p:nvPr/>
      </p:nvGrpSpPr>
      <p:grpSpPr>
        <a:xfrm>
          <a:off x="0" y="0"/>
          <a:ext cx="0" cy="0"/>
          <a:chOff x="0" y="0"/>
          <a:chExt cx="0" cy="0"/>
        </a:xfrm>
      </p:grpSpPr>
      <p:sp>
        <p:nvSpPr>
          <p:cNvPr id="6" name="Rectangle 5"/>
          <p:cNvSpPr/>
          <p:nvPr/>
        </p:nvSpPr>
        <p:spPr bwMode="gray">
          <a:xfrm>
            <a:off x="7970837" y="307975"/>
            <a:ext cx="3910013" cy="5572125"/>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354"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8" name="Text Placeholder 11"/>
          <p:cNvSpPr>
            <a:spLocks noGrp="1"/>
          </p:cNvSpPr>
          <p:nvPr>
            <p:ph type="body" sz="quarter" idx="12"/>
          </p:nvPr>
        </p:nvSpPr>
        <p:spPr bwMode="gray">
          <a:xfrm>
            <a:off x="8363167" y="431521"/>
            <a:ext cx="3370046" cy="5554943"/>
          </a:xfrm>
          <a:prstGeom prst="rect">
            <a:avLst/>
          </a:prstGeom>
          <a:noFill/>
        </p:spPr>
        <p:txBody>
          <a:bodyPr lIns="0" tIns="0" rIns="0" bIns="0"/>
          <a:lstStyle>
            <a:lvl1pPr marL="0" indent="0">
              <a:buClr>
                <a:schemeClr val="bg1"/>
              </a:buClr>
              <a:buFont typeface="Arial" panose="020B0604020202020204" pitchFamily="34" charset="0"/>
              <a:buNone/>
              <a:defRPr>
                <a:solidFill>
                  <a:schemeClr val="bg1"/>
                </a:solidFill>
              </a:defRPr>
            </a:lvl1pPr>
            <a:lvl2pPr marL="274320" indent="-274320">
              <a:buClr>
                <a:schemeClr val="bg1"/>
              </a:buClr>
              <a:buFont typeface="Wingdings" panose="05000000000000000000" pitchFamily="2" charset="2"/>
              <a:buChar char="§"/>
              <a:defRPr>
                <a:solidFill>
                  <a:schemeClr val="bg1"/>
                </a:solidFill>
              </a:defRPr>
            </a:lvl2pPr>
            <a:lvl3pPr marL="640080" indent="-274320">
              <a:buClr>
                <a:schemeClr val="bg1"/>
              </a:buClr>
              <a:buFont typeface="Arial" panose="020B0604020202020204" pitchFamily="34" charset="0"/>
              <a:buChar char="–"/>
              <a:defRPr>
                <a:solidFill>
                  <a:schemeClr val="bg1"/>
                </a:solidFill>
              </a:defRPr>
            </a:lvl3pPr>
            <a:lvl4pPr marL="914400" indent="-274320">
              <a:buClr>
                <a:schemeClr val="bg1"/>
              </a:buClr>
              <a:buFont typeface="Wingdings" panose="05000000000000000000" pitchFamily="2" charset="2"/>
              <a:buChar char="§"/>
              <a:defRPr>
                <a:solidFill>
                  <a:schemeClr val="bg1"/>
                </a:solidFill>
              </a:defRPr>
            </a:lvl4pPr>
            <a:lvl5pPr marL="1234440" indent="-274320">
              <a:buClr>
                <a:schemeClr val="bg1"/>
              </a:buClr>
              <a:buFont typeface="Arial" panose="020B060402020202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 Placeholder 11"/>
          <p:cNvSpPr>
            <a:spLocks noGrp="1"/>
          </p:cNvSpPr>
          <p:nvPr>
            <p:ph type="body" sz="quarter" idx="16"/>
          </p:nvPr>
        </p:nvSpPr>
        <p:spPr bwMode="gray">
          <a:xfrm>
            <a:off x="460375" y="1325564"/>
            <a:ext cx="7510463" cy="466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bwMode="auto">
          <a:xfrm>
            <a:off x="460375" y="228600"/>
            <a:ext cx="7381181"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32264023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bwMode="gray">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Q_Title Slid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1488" y="0"/>
            <a:ext cx="12189023" cy="6858000"/>
          </a:xfrm>
          <a:prstGeom prst="rect">
            <a:avLst/>
          </a:prstGeom>
        </p:spPr>
      </p:pic>
      <p:sp>
        <p:nvSpPr>
          <p:cNvPr id="12"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6" name="Rectangle 7"/>
          <p:cNvSpPr>
            <a:spLocks noChangeArrowheads="1"/>
          </p:cNvSpPr>
          <p:nvPr userDrawn="1"/>
        </p:nvSpPr>
        <p:spPr bwMode="gray">
          <a:xfrm>
            <a:off x="5284548" y="2276986"/>
            <a:ext cx="6283564" cy="3180077"/>
          </a:xfrm>
          <a:prstGeom prst="rect">
            <a:avLst/>
          </a:prstGeom>
          <a:solidFill>
            <a:schemeClr val="bg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b" anchorCtr="0"/>
          <a:lstStyle/>
          <a:p>
            <a:pPr>
              <a:spcBef>
                <a:spcPct val="50000"/>
              </a:spcBef>
            </a:pPr>
            <a:endParaRPr lang="en-US" sz="1800" dirty="0">
              <a:solidFill>
                <a:srgbClr val="FFFFFF"/>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9084251" y="4534327"/>
            <a:ext cx="2019401" cy="464463"/>
          </a:xfrm>
          <a:prstGeom prst="rect">
            <a:avLst/>
          </a:prstGeom>
        </p:spPr>
      </p:pic>
      <p:sp>
        <p:nvSpPr>
          <p:cNvPr id="14" name="Rectangle 13"/>
          <p:cNvSpPr/>
          <p:nvPr userDrawn="1"/>
        </p:nvSpPr>
        <p:spPr bwMode="gray">
          <a:xfrm>
            <a:off x="0" y="6126480"/>
            <a:ext cx="12192000" cy="73152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9" name="Rectangle 122"/>
          <p:cNvSpPr>
            <a:spLocks noGrp="1" noChangeArrowheads="1"/>
          </p:cNvSpPr>
          <p:nvPr>
            <p:ph type="ctrTitle"/>
          </p:nvPr>
        </p:nvSpPr>
        <p:spPr bwMode="auto">
          <a:xfrm>
            <a:off x="5565058" y="2542624"/>
            <a:ext cx="5769353" cy="387798"/>
          </a:xfrm>
          <a:ln>
            <a:noFill/>
          </a:ln>
        </p:spPr>
        <p:txBody>
          <a:bodyPr wrap="square" tIns="0" bIns="0" anchor="t" anchorCtr="0">
            <a:spAutoFit/>
          </a:bodyPr>
          <a:lstStyle>
            <a:lvl1pPr>
              <a:lnSpc>
                <a:spcPct val="90000"/>
              </a:lnSpc>
              <a:spcBef>
                <a:spcPts val="600"/>
              </a:spcBef>
              <a:spcAft>
                <a:spcPts val="0"/>
              </a:spcAft>
              <a:defRPr sz="2800" baseline="0">
                <a:solidFill>
                  <a:schemeClr val="tx1"/>
                </a:solidFill>
                <a:latin typeface="Arial"/>
                <a:cs typeface="Arial"/>
              </a:defRPr>
            </a:lvl1pPr>
          </a:lstStyle>
          <a:p>
            <a:r>
              <a:rPr lang="en-US" smtClean="0"/>
              <a:t>Click to edit Master title style</a:t>
            </a:r>
            <a:endParaRPr lang="en-US" dirty="0"/>
          </a:p>
        </p:txBody>
      </p:sp>
      <p:sp>
        <p:nvSpPr>
          <p:cNvPr id="20" name="Rectangle 223"/>
          <p:cNvSpPr>
            <a:spLocks noGrp="1" noChangeArrowheads="1"/>
          </p:cNvSpPr>
          <p:nvPr>
            <p:ph type="subTitle" idx="1"/>
          </p:nvPr>
        </p:nvSpPr>
        <p:spPr bwMode="auto">
          <a:xfrm>
            <a:off x="5565057" y="4193166"/>
            <a:ext cx="3041975" cy="498598"/>
          </a:xfrm>
          <a:prstGeom prst="rect">
            <a:avLst/>
          </a:prstGeom>
          <a:ln/>
        </p:spPr>
        <p:txBody>
          <a:bodyPr wrap="square" bIns="0" anchor="t" anchorCtr="0">
            <a:spAutoFit/>
          </a:bodyPr>
          <a:lstStyle>
            <a:lvl1pPr marL="0" indent="0" algn="l">
              <a:lnSpc>
                <a:spcPct val="90000"/>
              </a:lnSpc>
              <a:spcBef>
                <a:spcPts val="0"/>
              </a:spcBef>
              <a:spcAft>
                <a:spcPts val="1200"/>
              </a:spcAft>
              <a:buFont typeface="Times" pitchFamily="18" charset="0"/>
              <a:buNone/>
              <a:defRPr sz="1800">
                <a:solidFill>
                  <a:srgbClr val="000000"/>
                </a:solidFill>
              </a:defRPr>
            </a:lvl1pPr>
          </a:lstStyle>
          <a:p>
            <a:r>
              <a:rPr lang="en-US" smtClean="0"/>
              <a:t>Click to edit Master subtitle style</a:t>
            </a:r>
            <a:endParaRPr lang="en-US" dirty="0"/>
          </a:p>
        </p:txBody>
      </p:sp>
      <p:sp>
        <p:nvSpPr>
          <p:cNvPr id="10" name="TextBox 9"/>
          <p:cNvSpPr txBox="1"/>
          <p:nvPr userDrawn="1"/>
        </p:nvSpPr>
        <p:spPr bwMode="gray">
          <a:xfrm>
            <a:off x="310897" y="6252826"/>
            <a:ext cx="11286128" cy="290849"/>
          </a:xfrm>
          <a:prstGeom prst="rect">
            <a:avLst/>
          </a:prstGeom>
          <a:solidFill>
            <a:schemeClr val="bg1"/>
          </a:solidFill>
        </p:spPr>
        <p:txBody>
          <a:bodyPr wrap="square" lIns="0" tIns="0" rIns="0" bIns="0" anchor="b" anchorCtr="0">
            <a:noAutofit/>
          </a:bodyPr>
          <a:lstStyle/>
          <a:p>
            <a:pPr algn="l" eaLnBrk="0" hangingPunct="0">
              <a:spcBef>
                <a:spcPts val="0"/>
              </a:spcBef>
              <a:spcAft>
                <a:spcPts val="0"/>
              </a:spcAft>
              <a:defRPr/>
            </a:pPr>
            <a:r>
              <a:rPr lang="en-US" sz="700" dirty="0" smtClean="0">
                <a:solidFill>
                  <a:srgbClr val="969696"/>
                </a:solidFill>
                <a:ea typeface="Arial Unicode MS" pitchFamily="34" charset="-128"/>
                <a:cs typeface="Arial Unicode MS" pitchFamily="34" charset="-128"/>
              </a:rPr>
              <a:t>This </a:t>
            </a:r>
            <a:r>
              <a:rPr lang="en-US" sz="700" dirty="0">
                <a:solidFill>
                  <a:srgbClr val="969696"/>
                </a:solidFill>
                <a:ea typeface="Arial Unicode MS" pitchFamily="34" charset="-128"/>
                <a:cs typeface="Arial Unicode MS" pitchFamily="34" charset="-128"/>
              </a:rPr>
              <a:t>presentation, including any supporting materials, is owned by Gartner, Inc. and/or its affiliates and is for the sole use of the intended Gartner audience or other intended recipients. </a:t>
            </a:r>
            <a:r>
              <a:rPr lang="en-US" sz="700" dirty="0" smtClean="0">
                <a:solidFill>
                  <a:srgbClr val="969696"/>
                </a:solidFill>
                <a:ea typeface="Arial Unicode MS" pitchFamily="34" charset="-128"/>
                <a:cs typeface="Arial Unicode MS" pitchFamily="34" charset="-128"/>
              </a:rPr>
              <a:t>This </a:t>
            </a:r>
            <a:r>
              <a:rPr lang="en-US" sz="700" dirty="0">
                <a:solidFill>
                  <a:srgbClr val="969696"/>
                </a:solidFill>
                <a:ea typeface="Arial Unicode MS" pitchFamily="34" charset="-128"/>
                <a:cs typeface="Arial Unicode MS" pitchFamily="34" charset="-128"/>
              </a:rPr>
              <a:t>presentation may </a:t>
            </a:r>
            <a:r>
              <a:rPr lang="en-US" sz="700" dirty="0" smtClean="0">
                <a:solidFill>
                  <a:srgbClr val="969696"/>
                </a:solidFill>
                <a:ea typeface="Arial Unicode MS" pitchFamily="34" charset="-128"/>
                <a:cs typeface="Arial Unicode MS" pitchFamily="34" charset="-128"/>
              </a:rPr>
              <a:t/>
            </a:r>
            <a:br>
              <a:rPr lang="en-US" sz="700" dirty="0" smtClean="0">
                <a:solidFill>
                  <a:srgbClr val="969696"/>
                </a:solidFill>
                <a:ea typeface="Arial Unicode MS" pitchFamily="34" charset="-128"/>
                <a:cs typeface="Arial Unicode MS" pitchFamily="34" charset="-128"/>
              </a:rPr>
            </a:br>
            <a:r>
              <a:rPr lang="en-US" sz="700" dirty="0" smtClean="0">
                <a:solidFill>
                  <a:srgbClr val="969696"/>
                </a:solidFill>
                <a:ea typeface="Arial Unicode MS" pitchFamily="34" charset="-128"/>
                <a:cs typeface="Arial Unicode MS" pitchFamily="34" charset="-128"/>
              </a:rPr>
              <a:t>contain </a:t>
            </a:r>
            <a:r>
              <a:rPr lang="en-US" sz="700" dirty="0">
                <a:solidFill>
                  <a:srgbClr val="969696"/>
                </a:solidFill>
                <a:ea typeface="Arial Unicode MS" pitchFamily="34" charset="-128"/>
                <a:cs typeface="Arial Unicode MS" pitchFamily="34" charset="-128"/>
              </a:rPr>
              <a:t>information 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ea typeface="Arial Unicode MS" pitchFamily="34" charset="-128"/>
                <a:cs typeface="Arial Unicode MS" pitchFamily="34" charset="-128"/>
              </a:rPr>
              <a:t/>
            </a:r>
            <a:br>
              <a:rPr lang="en-US" sz="700" dirty="0" smtClean="0">
                <a:solidFill>
                  <a:srgbClr val="969696"/>
                </a:solidFill>
                <a:ea typeface="Arial Unicode MS" pitchFamily="34" charset="-128"/>
                <a:cs typeface="Arial Unicode MS" pitchFamily="34" charset="-128"/>
              </a:rPr>
            </a:br>
            <a:r>
              <a:rPr lang="en-US" sz="700" dirty="0" smtClean="0">
                <a:solidFill>
                  <a:srgbClr val="969696"/>
                </a:solidFill>
                <a:ea typeface="Arial Unicode MS" pitchFamily="34" charset="-128"/>
                <a:cs typeface="Arial Unicode MS" pitchFamily="34" charset="-128"/>
              </a:rPr>
              <a:t>© 2015 </a:t>
            </a:r>
            <a:r>
              <a:rPr lang="en-US" sz="700" dirty="0">
                <a:solidFill>
                  <a:srgbClr val="969696"/>
                </a:solidFill>
                <a:ea typeface="Arial Unicode MS" pitchFamily="34" charset="-128"/>
                <a:cs typeface="Arial Unicode MS" pitchFamily="34" charset="-128"/>
              </a:rPr>
              <a:t>Gartner, Inc. and/or its affiliates. </a:t>
            </a:r>
            <a:r>
              <a:rPr lang="en-US" sz="700" dirty="0" smtClean="0">
                <a:solidFill>
                  <a:srgbClr val="969696"/>
                </a:solidFill>
                <a:ea typeface="Arial Unicode MS" pitchFamily="34" charset="-128"/>
                <a:cs typeface="Arial Unicode MS" pitchFamily="34" charset="-128"/>
              </a:rPr>
              <a:t>All </a:t>
            </a:r>
            <a:r>
              <a:rPr lang="en-US" sz="700" dirty="0">
                <a:solidFill>
                  <a:srgbClr val="969696"/>
                </a:solidFill>
                <a:ea typeface="Arial Unicode MS" pitchFamily="34" charset="-128"/>
                <a:cs typeface="Arial Unicode MS" pitchFamily="34" charset="-128"/>
              </a:rPr>
              <a:t>rights reserved.</a:t>
            </a:r>
          </a:p>
        </p:txBody>
      </p:sp>
    </p:spTree>
    <p:extLst>
      <p:ext uri="{BB962C8B-B14F-4D97-AF65-F5344CB8AC3E}">
        <p14:creationId xmlns:p14="http://schemas.microsoft.com/office/powerpoint/2010/main" val="207365295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Thirds Image">
    <p:spTree>
      <p:nvGrpSpPr>
        <p:cNvPr id="1" name=""/>
        <p:cNvGrpSpPr/>
        <p:nvPr/>
      </p:nvGrpSpPr>
      <p:grpSpPr>
        <a:xfrm>
          <a:off x="0" y="0"/>
          <a:ext cx="0" cy="0"/>
          <a:chOff x="0" y="0"/>
          <a:chExt cx="0" cy="0"/>
        </a:xfrm>
      </p:grpSpPr>
      <p:sp>
        <p:nvSpPr>
          <p:cNvPr id="3" name="Rectangle 160"/>
          <p:cNvSpPr>
            <a:spLocks noChangeArrowheads="1"/>
          </p:cNvSpPr>
          <p:nvPr userDrawn="1"/>
        </p:nvSpPr>
        <p:spPr bwMode="gray">
          <a:xfrm>
            <a:off x="0" y="0"/>
            <a:ext cx="4071938" cy="58801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a:solidFill>
                <a:srgbClr val="702906"/>
              </a:solidFill>
            </a:endParaRPr>
          </a:p>
        </p:txBody>
      </p:sp>
      <p:sp>
        <p:nvSpPr>
          <p:cNvPr id="6" name="Title 5"/>
          <p:cNvSpPr>
            <a:spLocks noGrp="1"/>
          </p:cNvSpPr>
          <p:nvPr>
            <p:ph type="title" hasCustomPrompt="1"/>
          </p:nvPr>
        </p:nvSpPr>
        <p:spPr bwMode="gray">
          <a:xfrm>
            <a:off x="155657" y="1325563"/>
            <a:ext cx="3885991" cy="1329595"/>
          </a:xfrm>
        </p:spPr>
        <p:txBody>
          <a:bodyPr wrap="square" tIns="0" anchor="b" anchorCtr="0">
            <a:noAutofit/>
          </a:bodyPr>
          <a:lstStyle>
            <a:lvl1pPr algn="ctr">
              <a:defRPr sz="8800">
                <a:solidFill>
                  <a:schemeClr val="bg1"/>
                </a:solidFill>
              </a:defRPr>
            </a:lvl1pPr>
          </a:lstStyle>
          <a:p>
            <a:r>
              <a:rPr lang="en-US" dirty="0" smtClean="0"/>
              <a:t>Title</a:t>
            </a:r>
            <a:endParaRPr lang="en-US" dirty="0"/>
          </a:p>
        </p:txBody>
      </p:sp>
      <p:sp>
        <p:nvSpPr>
          <p:cNvPr id="8" name="Text Placeholder 7"/>
          <p:cNvSpPr>
            <a:spLocks noGrp="1"/>
          </p:cNvSpPr>
          <p:nvPr>
            <p:ph type="body" sz="quarter" idx="12"/>
          </p:nvPr>
        </p:nvSpPr>
        <p:spPr bwMode="gray">
          <a:xfrm>
            <a:off x="460376" y="2703059"/>
            <a:ext cx="3273298" cy="2130425"/>
          </a:xfrm>
        </p:spPr>
        <p:txBody>
          <a:bodyPr>
            <a:noAutofit/>
          </a:bodyPr>
          <a:lstStyle>
            <a:lvl1pPr marL="0" indent="0" algn="ctr">
              <a:lnSpc>
                <a:spcPct val="90000"/>
              </a:lnSpc>
              <a:spcBef>
                <a:spcPts val="300"/>
              </a:spcBef>
              <a:buFontTx/>
              <a:buNone/>
              <a:defRPr sz="2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smtClean="0"/>
              <a:t>Click to edit Master text styles</a:t>
            </a:r>
          </a:p>
        </p:txBody>
      </p:sp>
      <p:sp>
        <p:nvSpPr>
          <p:cNvPr id="5"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7955504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pos="2565" userDrawn="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ction Plan 2">
    <p:spTree>
      <p:nvGrpSpPr>
        <p:cNvPr id="1" name=""/>
        <p:cNvGrpSpPr/>
        <p:nvPr/>
      </p:nvGrpSpPr>
      <p:grpSpPr>
        <a:xfrm>
          <a:off x="0" y="0"/>
          <a:ext cx="0" cy="0"/>
          <a:chOff x="0" y="0"/>
          <a:chExt cx="0" cy="0"/>
        </a:xfrm>
      </p:grpSpPr>
      <p:sp>
        <p:nvSpPr>
          <p:cNvPr id="5" name="Rectangle 4"/>
          <p:cNvSpPr/>
          <p:nvPr userDrawn="1"/>
        </p:nvSpPr>
        <p:spPr bwMode="gray">
          <a:xfrm>
            <a:off x="0" y="0"/>
            <a:ext cx="12192000" cy="1099757"/>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354"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
        <p:nvSpPr>
          <p:cNvPr id="4" name="Text Placeholder 3"/>
          <p:cNvSpPr>
            <a:spLocks noGrp="1"/>
          </p:cNvSpPr>
          <p:nvPr>
            <p:ph type="body" sz="quarter" idx="10"/>
          </p:nvPr>
        </p:nvSpPr>
        <p:spPr bwMode="gray">
          <a:xfrm>
            <a:off x="460375" y="1325563"/>
            <a:ext cx="11272838" cy="4670425"/>
          </a:xfrm>
        </p:spPr>
        <p:txBody>
          <a:bodyPr/>
          <a:lstStyle>
            <a:lvl1pPr marL="0" indent="0">
              <a:buNone/>
              <a:defRPr b="1"/>
            </a:lvl1pPr>
            <a:lvl2pPr marL="548640" indent="-274320">
              <a:buClr>
                <a:srgbClr val="00529B"/>
              </a:buClr>
              <a:buFont typeface="Wingdings" panose="05000000000000000000" pitchFamily="2" charset="2"/>
              <a:buChar char="§"/>
              <a:defRPr/>
            </a:lvl2pPr>
            <a:lvl3pPr marL="868680" indent="-274320">
              <a:buFont typeface="Arial" panose="020B0604020202020204" pitchFamily="34" charset="0"/>
              <a:buChar char="–"/>
              <a:defRPr/>
            </a:lvl3pPr>
            <a:lvl4pPr marL="1143000" indent="-274320">
              <a:buFont typeface="Wingdings" panose="05000000000000000000" pitchFamily="2" charset="2"/>
              <a:buChar char="§"/>
              <a:defRPr/>
            </a:lvl4pPr>
            <a:lvl5pPr marL="1463040" indent="-274320">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9602227"/>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lling_Mult_Choic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bwMode="gray">
          <a:xfrm>
            <a:off x="460375" y="1325563"/>
            <a:ext cx="11272838" cy="4670425"/>
          </a:xfrm>
        </p:spPr>
        <p:txBody>
          <a:bodyPr/>
          <a:lstStyle>
            <a:lvl1pPr marL="0" indent="0">
              <a:buNone/>
              <a:defRPr b="1">
                <a:solidFill>
                  <a:schemeClr val="tx1"/>
                </a:solidFill>
              </a:defRPr>
            </a:lvl1pPr>
            <a:lvl2pPr marL="548640" indent="-274320">
              <a:buClr>
                <a:srgbClr val="00529B"/>
              </a:buClr>
              <a:buFont typeface="Wingdings" panose="05000000000000000000" pitchFamily="2" charset="2"/>
              <a:buChar char="§"/>
              <a:defRPr sz="2800"/>
            </a:lvl2pPr>
            <a:lvl3pPr marL="914400" indent="-274320">
              <a:buFont typeface="Arial" panose="020B0604020202020204" pitchFamily="34" charset="0"/>
              <a:buChar char="–"/>
              <a:defRPr sz="2400"/>
            </a:lvl3pPr>
            <a:lvl4pPr marL="1188720" indent="-274320">
              <a:buFont typeface="Wingdings" panose="05000000000000000000" pitchFamily="2" charset="2"/>
              <a:buChar char="§"/>
              <a:defRPr/>
            </a:lvl4pPr>
            <a:lvl5pPr marL="1508760" indent="-27432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2866723007"/>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p:cNvSpPr/>
          <p:nvPr userDrawn="1"/>
        </p:nvSpPr>
        <p:spPr bwMode="gray">
          <a:xfrm>
            <a:off x="0" y="1"/>
            <a:ext cx="12192000" cy="5880099"/>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354"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9" name="Rectangle 7"/>
          <p:cNvSpPr>
            <a:spLocks noChangeArrowheads="1"/>
          </p:cNvSpPr>
          <p:nvPr userDrawn="1"/>
        </p:nvSpPr>
        <p:spPr bwMode="gray">
          <a:xfrm>
            <a:off x="927100" y="933450"/>
            <a:ext cx="5575300" cy="3129503"/>
          </a:xfrm>
          <a:prstGeom prst="rect">
            <a:avLst/>
          </a:prstGeom>
          <a:solidFill>
            <a:schemeClr val="bg1"/>
          </a:solidFill>
          <a:ln w="3175">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ctr" eaLnBrk="0" hangingPunct="0">
              <a:spcBef>
                <a:spcPct val="50000"/>
              </a:spcBef>
            </a:pPr>
            <a:endParaRPr lang="en-US" sz="1800" dirty="0">
              <a:solidFill>
                <a:schemeClr val="bg1"/>
              </a:solidFill>
            </a:endParaRPr>
          </a:p>
        </p:txBody>
      </p:sp>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smtClean="0">
              <a:solidFill>
                <a:srgbClr val="FFFFFF"/>
              </a:solidFill>
            </a:endParaRPr>
          </a:p>
        </p:txBody>
      </p:sp>
      <p:sp>
        <p:nvSpPr>
          <p:cNvPr id="8" name="Text Placeholder 8"/>
          <p:cNvSpPr>
            <a:spLocks noGrp="1"/>
          </p:cNvSpPr>
          <p:nvPr>
            <p:ph type="body" sz="quarter" idx="11"/>
          </p:nvPr>
        </p:nvSpPr>
        <p:spPr bwMode="auto">
          <a:xfrm>
            <a:off x="1152525" y="1186517"/>
            <a:ext cx="5349875" cy="2623369"/>
          </a:xfrm>
          <a:prstGeom prst="rect">
            <a:avLst/>
          </a:prstGeom>
        </p:spPr>
        <p:txBody>
          <a:bodyPr anchor="ctr" anchorCtr="0"/>
          <a:lstStyle>
            <a:lvl1pPr marL="0" indent="0">
              <a:lnSpc>
                <a:spcPct val="90000"/>
              </a:lnSpc>
              <a:buNone/>
              <a:defRPr sz="4200" b="1" baseline="0"/>
            </a:lvl1pPr>
            <a:lvl2pPr marL="0" indent="0">
              <a:buNone/>
              <a:defRPr sz="2800" baseline="0"/>
            </a:lvl2pPr>
          </a:lstStyle>
          <a:p>
            <a:pPr lvl="0"/>
            <a:r>
              <a:rPr lang="en-US" smtClean="0"/>
              <a:t>Click to edit Master text styles</a:t>
            </a:r>
          </a:p>
          <a:p>
            <a:pPr lvl="1"/>
            <a:r>
              <a:rPr lang="en-US" smtClean="0"/>
              <a:t>Second level</a:t>
            </a:r>
          </a:p>
        </p:txBody>
      </p:sp>
      <p:sp>
        <p:nvSpPr>
          <p:cNvPr id="6"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377017784"/>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7"/>
            <a:ext cx="12192000" cy="5880093"/>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chemeClr val="bg1"/>
              </a:solidFill>
            </a:endParaRPr>
          </a:p>
        </p:txBody>
      </p:sp>
      <p:sp>
        <p:nvSpPr>
          <p:cNvPr id="4" name="Text Placeholder 3"/>
          <p:cNvSpPr>
            <a:spLocks noGrp="1"/>
          </p:cNvSpPr>
          <p:nvPr>
            <p:ph type="body" sz="quarter" idx="10"/>
          </p:nvPr>
        </p:nvSpPr>
        <p:spPr bwMode="gray">
          <a:xfrm>
            <a:off x="460375" y="1325563"/>
            <a:ext cx="11272838" cy="467995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45140577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orient="horz" pos="3783"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 Title Only">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chemeClr val="bg1"/>
              </a:solidFill>
            </a:endParaRPr>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954353010"/>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chemeClr val="bg1"/>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
        <p:nvSpPr>
          <p:cNvPr id="6" name="Text Placeholder 5"/>
          <p:cNvSpPr>
            <a:spLocks noGrp="1"/>
          </p:cNvSpPr>
          <p:nvPr>
            <p:ph type="body" sz="quarter" idx="10"/>
          </p:nvPr>
        </p:nvSpPr>
        <p:spPr bwMode="gray">
          <a:xfrm>
            <a:off x="460375" y="1325563"/>
            <a:ext cx="11272838" cy="467995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5749617"/>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 Title Only">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chemeClr val="bg1"/>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78295331"/>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vider Slide Blue">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smtClean="0">
              <a:solidFill>
                <a:srgbClr val="FFFFFF"/>
              </a:solidFill>
            </a:endParaRPr>
          </a:p>
        </p:txBody>
      </p:sp>
      <p:sp>
        <p:nvSpPr>
          <p:cNvPr id="3" name="Rectangle 2"/>
          <p:cNvSpPr/>
          <p:nvPr userDrawn="1"/>
        </p:nvSpPr>
        <p:spPr bwMode="gray">
          <a:xfrm>
            <a:off x="0" y="2"/>
            <a:ext cx="12192000" cy="6857998"/>
          </a:xfrm>
          <a:prstGeom prst="rect">
            <a:avLst/>
          </a:prstGeom>
          <a:solidFill>
            <a:srgbClr val="00529B"/>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marL="0" marR="0" indent="0" algn="ctr" defTabSz="685766"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a:xfrm>
            <a:off x="461434" y="3140535"/>
            <a:ext cx="11272839" cy="609398"/>
          </a:xfrm>
        </p:spPr>
        <p:txBody>
          <a:bodyPr tIns="0" anchor="ctr" anchorCtr="0"/>
          <a:lstStyle>
            <a:lvl1pPr algn="ctr">
              <a:defRPr sz="4400">
                <a:solidFill>
                  <a:schemeClr val="bg1"/>
                </a:solidFill>
              </a:defRPr>
            </a:lvl1pPr>
          </a:lstStyle>
          <a:p>
            <a:r>
              <a:rPr lang="en-US" smtClean="0"/>
              <a:t>Click to edit Master title style</a:t>
            </a:r>
            <a:endParaRPr lang="en-US" dirty="0"/>
          </a:p>
        </p:txBody>
      </p:sp>
      <p:sp>
        <p:nvSpPr>
          <p:cNvPr id="8" name="Slide Number Placeholder 12"/>
          <p:cNvSpPr txBox="1">
            <a:spLocks/>
          </p:cNvSpPr>
          <p:nvPr userDrawn="1"/>
        </p:nvSpPr>
        <p:spPr bwMode="gray">
          <a:xfrm>
            <a:off x="460375" y="6446090"/>
            <a:ext cx="3066947"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75000"/>
                  </a:schemeClr>
                </a:solidFill>
              </a:rPr>
              <a:pPr algn="l">
                <a:spcBef>
                  <a:spcPts val="0"/>
                </a:spcBef>
                <a:spcAft>
                  <a:spcPts val="600"/>
                </a:spcAft>
                <a:tabLst>
                  <a:tab pos="228600" algn="l"/>
                </a:tabLst>
              </a:pPr>
              <a:t>‹N›</a:t>
            </a:fld>
            <a:r>
              <a:rPr lang="en-US" dirty="0" smtClean="0">
                <a:solidFill>
                  <a:schemeClr val="bg1">
                    <a:lumMod val="75000"/>
                  </a:schemeClr>
                </a:solidFill>
              </a:rPr>
              <a:t>	© 2015 Gartner, Inc. and/or its affiliates. All rights reserved.</a:t>
            </a:r>
            <a:endParaRPr lang="en-US" dirty="0">
              <a:solidFill>
                <a:schemeClr val="bg1">
                  <a:lumMod val="75000"/>
                </a:schemeClr>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317118" y="6206897"/>
            <a:ext cx="1417320" cy="323040"/>
          </a:xfrm>
          <a:prstGeom prst="rect">
            <a:avLst/>
          </a:prstGeom>
        </p:spPr>
      </p:pic>
    </p:spTree>
    <p:extLst>
      <p:ext uri="{BB962C8B-B14F-4D97-AF65-F5344CB8AC3E}">
        <p14:creationId xmlns:p14="http://schemas.microsoft.com/office/powerpoint/2010/main" val="1290601147"/>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ue - Title">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chemeClr val="bg1"/>
              </a:solidFill>
            </a:endParaRPr>
          </a:p>
        </p:txBody>
      </p:sp>
      <p:sp>
        <p:nvSpPr>
          <p:cNvPr id="8" name="Slide Number Placeholder 12"/>
          <p:cNvSpPr txBox="1">
            <a:spLocks/>
          </p:cNvSpPr>
          <p:nvPr userDrawn="1"/>
        </p:nvSpPr>
        <p:spPr bwMode="gray">
          <a:xfrm>
            <a:off x="460375" y="6446090"/>
            <a:ext cx="3066947"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75000"/>
                  </a:schemeClr>
                </a:solidFill>
              </a:rPr>
              <a:pPr algn="l">
                <a:spcBef>
                  <a:spcPts val="0"/>
                </a:spcBef>
                <a:spcAft>
                  <a:spcPts val="600"/>
                </a:spcAft>
                <a:tabLst>
                  <a:tab pos="228600" algn="l"/>
                </a:tabLst>
              </a:pPr>
              <a:t>‹N›</a:t>
            </a:fld>
            <a:r>
              <a:rPr lang="en-US" dirty="0" smtClean="0">
                <a:solidFill>
                  <a:schemeClr val="bg1">
                    <a:lumMod val="75000"/>
                  </a:schemeClr>
                </a:solidFill>
              </a:rPr>
              <a:t>	© 2015 Gartner, Inc. and/or its affiliates. All rights reserved.</a:t>
            </a:r>
            <a:endParaRPr lang="en-US" dirty="0">
              <a:solidFill>
                <a:schemeClr val="bg1">
                  <a:lumMod val="75000"/>
                </a:schemeClr>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317118" y="6206897"/>
            <a:ext cx="1417320" cy="323040"/>
          </a:xfrm>
          <a:prstGeom prst="rect">
            <a:avLst/>
          </a:prstGeom>
        </p:spPr>
      </p:pic>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274543060"/>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bwMode="gray">
          <a:xfrm>
            <a:off x="460375" y="1325564"/>
            <a:ext cx="11272838" cy="46608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auto">
          <a:xfrm>
            <a:off x="460375" y="228600"/>
            <a:ext cx="11272838" cy="535531"/>
          </a:xfrm>
        </p:spPr>
        <p:txBody>
          <a:bodyPr>
            <a:spAutoFit/>
          </a:bodyPr>
          <a:lstStyle/>
          <a:p>
            <a:r>
              <a:rPr lang="en-US" smtClean="0"/>
              <a:t>Click to edit Master title style</a:t>
            </a:r>
            <a:endParaRPr lang="en-US" dirty="0"/>
          </a:p>
        </p:txBody>
      </p:sp>
    </p:spTree>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ue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chemeClr val="bg1"/>
              </a:solidFill>
            </a:endParaRPr>
          </a:p>
        </p:txBody>
      </p:sp>
      <p:sp>
        <p:nvSpPr>
          <p:cNvPr id="8" name="Slide Number Placeholder 12"/>
          <p:cNvSpPr txBox="1">
            <a:spLocks/>
          </p:cNvSpPr>
          <p:nvPr userDrawn="1"/>
        </p:nvSpPr>
        <p:spPr bwMode="gray">
          <a:xfrm>
            <a:off x="460375" y="6446090"/>
            <a:ext cx="3066947"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75000"/>
                  </a:schemeClr>
                </a:solidFill>
              </a:rPr>
              <a:pPr algn="l">
                <a:spcBef>
                  <a:spcPts val="0"/>
                </a:spcBef>
                <a:spcAft>
                  <a:spcPts val="600"/>
                </a:spcAft>
                <a:tabLst>
                  <a:tab pos="228600" algn="l"/>
                </a:tabLst>
              </a:pPr>
              <a:t>‹N›</a:t>
            </a:fld>
            <a:r>
              <a:rPr lang="en-US" dirty="0" smtClean="0">
                <a:solidFill>
                  <a:schemeClr val="bg1">
                    <a:lumMod val="75000"/>
                  </a:schemeClr>
                </a:solidFill>
              </a:rPr>
              <a:t>	© 2015 Gartner, Inc. and/or its affiliates. All rights reserved.</a:t>
            </a:r>
            <a:endParaRPr lang="en-US" dirty="0">
              <a:solidFill>
                <a:schemeClr val="bg1">
                  <a:lumMod val="75000"/>
                </a:schemeClr>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317118" y="6206897"/>
            <a:ext cx="1417320" cy="323040"/>
          </a:xfrm>
          <a:prstGeom prst="rect">
            <a:avLst/>
          </a:prstGeom>
        </p:spPr>
      </p:pic>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
        <p:nvSpPr>
          <p:cNvPr id="6" name="Content Placeholder 4"/>
          <p:cNvSpPr>
            <a:spLocks noGrp="1"/>
          </p:cNvSpPr>
          <p:nvPr>
            <p:ph sz="quarter" idx="11"/>
          </p:nvPr>
        </p:nvSpPr>
        <p:spPr bwMode="gray">
          <a:xfrm>
            <a:off x="460375" y="1325564"/>
            <a:ext cx="11272838" cy="4679949"/>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9220609"/>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orient="horz" pos="3783"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ivider Slide Black">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smtClean="0">
              <a:solidFill>
                <a:srgbClr val="FFFFFF"/>
              </a:solidFill>
            </a:endParaRPr>
          </a:p>
        </p:txBody>
      </p:sp>
      <p:sp>
        <p:nvSpPr>
          <p:cNvPr id="3" name="Rectangle 2"/>
          <p:cNvSpPr/>
          <p:nvPr userDrawn="1"/>
        </p:nvSpPr>
        <p:spPr bwMode="gray">
          <a:xfrm>
            <a:off x="0" y="2"/>
            <a:ext cx="12192000" cy="6857998"/>
          </a:xfrm>
          <a:prstGeom prst="rect">
            <a:avLst/>
          </a:prstGeom>
          <a:solidFill>
            <a:schemeClr val="tx1"/>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marL="0" marR="0" indent="0" algn="ctr" defTabSz="685766"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a:xfrm>
            <a:off x="461434" y="3140535"/>
            <a:ext cx="11272839" cy="609398"/>
          </a:xfrm>
        </p:spPr>
        <p:txBody>
          <a:bodyPr tIns="0" anchor="ctr" anchorCtr="0"/>
          <a:lstStyle>
            <a:lvl1pPr algn="ctr">
              <a:defRPr sz="4400">
                <a:solidFill>
                  <a:schemeClr val="bg1"/>
                </a:solidFill>
              </a:defRPr>
            </a:lvl1pPr>
          </a:lstStyle>
          <a:p>
            <a:r>
              <a:rPr lang="en-US" smtClean="0"/>
              <a:t>Click to edit Master title style</a:t>
            </a:r>
            <a:endParaRPr lang="en-US" dirty="0"/>
          </a:p>
        </p:txBody>
      </p:sp>
      <p:sp>
        <p:nvSpPr>
          <p:cNvPr id="8" name="Slide Number Placeholder 12"/>
          <p:cNvSpPr txBox="1">
            <a:spLocks/>
          </p:cNvSpPr>
          <p:nvPr userDrawn="1"/>
        </p:nvSpPr>
        <p:spPr bwMode="gray">
          <a:xfrm>
            <a:off x="460375" y="6446090"/>
            <a:ext cx="3066947"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75000"/>
                  </a:schemeClr>
                </a:solidFill>
              </a:rPr>
              <a:pPr algn="l">
                <a:spcBef>
                  <a:spcPts val="0"/>
                </a:spcBef>
                <a:spcAft>
                  <a:spcPts val="600"/>
                </a:spcAft>
                <a:tabLst>
                  <a:tab pos="228600" algn="l"/>
                </a:tabLst>
              </a:pPr>
              <a:t>‹N›</a:t>
            </a:fld>
            <a:r>
              <a:rPr lang="en-US" dirty="0" smtClean="0">
                <a:solidFill>
                  <a:schemeClr val="bg1">
                    <a:lumMod val="75000"/>
                  </a:schemeClr>
                </a:solidFill>
              </a:rPr>
              <a:t>	© 2015 Gartner, Inc. and/or its affiliates. All rights reserved.</a:t>
            </a:r>
            <a:endParaRPr lang="en-US" dirty="0">
              <a:solidFill>
                <a:schemeClr val="bg1">
                  <a:lumMod val="75000"/>
                </a:schemeClr>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317118" y="6206897"/>
            <a:ext cx="1417320" cy="323040"/>
          </a:xfrm>
          <a:prstGeom prst="rect">
            <a:avLst/>
          </a:prstGeom>
        </p:spPr>
      </p:pic>
    </p:spTree>
    <p:extLst>
      <p:ext uri="{BB962C8B-B14F-4D97-AF65-F5344CB8AC3E}">
        <p14:creationId xmlns:p14="http://schemas.microsoft.com/office/powerpoint/2010/main" val="1570434377"/>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lack - Title">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chemeClr val="bg1"/>
              </a:solidFill>
            </a:endParaRPr>
          </a:p>
        </p:txBody>
      </p:sp>
      <p:sp>
        <p:nvSpPr>
          <p:cNvPr id="8" name="Slide Number Placeholder 12"/>
          <p:cNvSpPr txBox="1">
            <a:spLocks/>
          </p:cNvSpPr>
          <p:nvPr userDrawn="1"/>
        </p:nvSpPr>
        <p:spPr bwMode="gray">
          <a:xfrm>
            <a:off x="460375" y="6446090"/>
            <a:ext cx="3066947"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75000"/>
                  </a:schemeClr>
                </a:solidFill>
              </a:rPr>
              <a:pPr algn="l">
                <a:spcBef>
                  <a:spcPts val="0"/>
                </a:spcBef>
                <a:spcAft>
                  <a:spcPts val="600"/>
                </a:spcAft>
                <a:tabLst>
                  <a:tab pos="228600" algn="l"/>
                </a:tabLst>
              </a:pPr>
              <a:t>‹N›</a:t>
            </a:fld>
            <a:r>
              <a:rPr lang="en-US" dirty="0" smtClean="0">
                <a:solidFill>
                  <a:schemeClr val="bg1">
                    <a:lumMod val="75000"/>
                  </a:schemeClr>
                </a:solidFill>
              </a:rPr>
              <a:t>	© 2015 Gartner, Inc. and/or its affiliates. All rights reserved.</a:t>
            </a:r>
            <a:endParaRPr lang="en-US" dirty="0">
              <a:solidFill>
                <a:schemeClr val="bg1">
                  <a:lumMod val="75000"/>
                </a:schemeClr>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317118" y="6206897"/>
            <a:ext cx="1417320" cy="323040"/>
          </a:xfrm>
          <a:prstGeom prst="rect">
            <a:avLst/>
          </a:prstGeom>
        </p:spPr>
      </p:pic>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934480340"/>
      </p:ext>
    </p:extLst>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ck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chemeClr val="bg1"/>
              </a:solidFill>
            </a:endParaRPr>
          </a:p>
        </p:txBody>
      </p:sp>
      <p:sp>
        <p:nvSpPr>
          <p:cNvPr id="8" name="Slide Number Placeholder 12"/>
          <p:cNvSpPr txBox="1">
            <a:spLocks/>
          </p:cNvSpPr>
          <p:nvPr userDrawn="1"/>
        </p:nvSpPr>
        <p:spPr bwMode="gray">
          <a:xfrm>
            <a:off x="460375" y="6446090"/>
            <a:ext cx="3066947"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75000"/>
                  </a:schemeClr>
                </a:solidFill>
              </a:rPr>
              <a:pPr algn="l">
                <a:spcBef>
                  <a:spcPts val="0"/>
                </a:spcBef>
                <a:spcAft>
                  <a:spcPts val="600"/>
                </a:spcAft>
                <a:tabLst>
                  <a:tab pos="228600" algn="l"/>
                </a:tabLst>
              </a:pPr>
              <a:t>‹N›</a:t>
            </a:fld>
            <a:r>
              <a:rPr lang="en-US" dirty="0" smtClean="0">
                <a:solidFill>
                  <a:schemeClr val="bg1">
                    <a:lumMod val="75000"/>
                  </a:schemeClr>
                </a:solidFill>
              </a:rPr>
              <a:t>	© 2015 Gartner, Inc. and/or its affiliates. All rights reserved.</a:t>
            </a:r>
            <a:endParaRPr lang="en-US" dirty="0">
              <a:solidFill>
                <a:schemeClr val="bg1">
                  <a:lumMod val="75000"/>
                </a:schemeClr>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317118" y="6206897"/>
            <a:ext cx="1417320" cy="323040"/>
          </a:xfrm>
          <a:prstGeom prst="rect">
            <a:avLst/>
          </a:prstGeom>
        </p:spPr>
      </p:pic>
      <p:sp>
        <p:nvSpPr>
          <p:cNvPr id="4" name="Text Placeholder 3"/>
          <p:cNvSpPr>
            <a:spLocks noGrp="1"/>
          </p:cNvSpPr>
          <p:nvPr>
            <p:ph type="body" sz="quarter" idx="10"/>
          </p:nvPr>
        </p:nvSpPr>
        <p:spPr bwMode="gray">
          <a:xfrm>
            <a:off x="460375" y="1325563"/>
            <a:ext cx="11272838" cy="467995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2418328839"/>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orient="horz" pos="3783"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TP_Recommended Research">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460375" y="1325563"/>
            <a:ext cx="11272838" cy="4692650"/>
          </a:xfrm>
        </p:spPr>
        <p:txBody>
          <a:bodyPr/>
          <a:lstStyle>
            <a:lvl1pPr marL="365760" indent="-365760">
              <a:spcBef>
                <a:spcPts val="300"/>
              </a:spcBef>
              <a:buSzPct val="80000"/>
              <a:buFont typeface="Wingdings 3" panose="05040102010807070707" pitchFamily="18" charset="2"/>
              <a:buChar char="u"/>
              <a:defRPr b="1"/>
            </a:lvl1pPr>
            <a:lvl2pPr marL="731520">
              <a:spcBef>
                <a:spcPts val="300"/>
              </a:spcBef>
              <a:defRPr/>
            </a:lvl2pPr>
            <a:lvl3pPr marL="1005840">
              <a:spcBef>
                <a:spcPts val="300"/>
              </a:spcBef>
              <a:defRPr/>
            </a:lvl3pPr>
            <a:lvl4pPr marL="1325880">
              <a:spcBef>
                <a:spcPts val="300"/>
              </a:spcBef>
              <a:defRPr/>
            </a:lvl4pPr>
            <a:lvl5pPr marL="1600200">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5" name="Group 4"/>
          <p:cNvGrpSpPr/>
          <p:nvPr userDrawn="1"/>
        </p:nvGrpSpPr>
        <p:grpSpPr bwMode="gray">
          <a:xfrm>
            <a:off x="9647853" y="0"/>
            <a:ext cx="2544147" cy="903288"/>
            <a:chOff x="9647853" y="0"/>
            <a:chExt cx="2544147" cy="903288"/>
          </a:xfrm>
        </p:grpSpPr>
        <p:sp>
          <p:nvSpPr>
            <p:cNvPr id="6" name="Rectangle 5"/>
            <p:cNvSpPr/>
            <p:nvPr userDrawn="1"/>
          </p:nvSpPr>
          <p:spPr bwMode="gray">
            <a:xfrm>
              <a:off x="9647853" y="0"/>
              <a:ext cx="2544147" cy="903288"/>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647853" y="255407"/>
              <a:ext cx="2085360" cy="465732"/>
            </a:xfrm>
            <a:prstGeom prst="rect">
              <a:avLst/>
            </a:prstGeom>
          </p:spPr>
        </p:pic>
      </p:grpSp>
      <p:sp>
        <p:nvSpPr>
          <p:cNvPr id="8" name="Text Box 91"/>
          <p:cNvSpPr txBox="1">
            <a:spLocks noChangeAspect="1" noChangeArrowheads="1"/>
          </p:cNvSpPr>
          <p:nvPr userDrawn="1"/>
        </p:nvSpPr>
        <p:spPr bwMode="gray">
          <a:xfrm>
            <a:off x="460376" y="6006523"/>
            <a:ext cx="6229673" cy="433965"/>
          </a:xfrm>
          <a:prstGeom prst="rect">
            <a:avLst/>
          </a:prstGeom>
        </p:spPr>
        <p:txBody>
          <a:bodyPr wrap="square" lIns="0" tIns="91440" rIns="0" bIns="91440" anchor="b">
            <a:spAutoFit/>
          </a:bodyPr>
          <a:lstStyle>
            <a:defPPr>
              <a:defRPr lang="en-US"/>
            </a:defPPr>
            <a:lvl1pPr algn="l">
              <a:spcBef>
                <a:spcPts val="0"/>
              </a:spcBef>
              <a:spcAft>
                <a:spcPts val="0"/>
              </a:spcAft>
              <a:defRPr sz="900">
                <a:solidFill>
                  <a:srgbClr val="000000"/>
                </a:solidFill>
                <a:latin typeface="Arial" panose="020B0604020202020204" pitchFamily="34" charset="0"/>
              </a:defRPr>
            </a:lvl1pPr>
          </a:lstStyle>
          <a:p>
            <a:pPr>
              <a:spcAft>
                <a:spcPts val="600"/>
              </a:spcAft>
            </a:pPr>
            <a:r>
              <a:rPr lang="en-US" dirty="0" smtClean="0"/>
              <a:t>The above research is from the Gartner for Technical Professionals Research Library</a:t>
            </a:r>
            <a:r>
              <a:rPr lang="en-US" dirty="0"/>
              <a:t>. </a:t>
            </a:r>
            <a:r>
              <a:rPr lang="en-US" dirty="0" smtClean="0"/>
              <a:t>For </a:t>
            </a:r>
            <a:r>
              <a:rPr lang="en-US" dirty="0"/>
              <a:t>more information, </a:t>
            </a:r>
            <a:r>
              <a:rPr lang="en-US" dirty="0" smtClean="0"/>
              <a:t/>
            </a:r>
            <a:br>
              <a:rPr lang="en-US" dirty="0" smtClean="0"/>
            </a:br>
            <a:r>
              <a:rPr lang="en-US" dirty="0" smtClean="0"/>
              <a:t>please </a:t>
            </a:r>
            <a:r>
              <a:rPr lang="en-US" dirty="0"/>
              <a:t>visit the Gartner Research </a:t>
            </a:r>
            <a:r>
              <a:rPr lang="en-US" dirty="0" smtClean="0"/>
              <a:t>Zone or visit </a:t>
            </a:r>
            <a:r>
              <a:rPr lang="en-US" u="sng" dirty="0">
                <a:hlinkClick r:id="rId3"/>
              </a:rPr>
              <a:t>http://www.gartner.com/technology/research/technical-professionals.jsp</a:t>
            </a:r>
            <a:endParaRPr lang="en-US" b="1" i="1" dirty="0">
              <a:solidFill>
                <a:srgbClr val="FF0000"/>
              </a:solidFill>
            </a:endParaRPr>
          </a:p>
        </p:txBody>
      </p:sp>
    </p:spTree>
    <p:extLst>
      <p:ext uri="{BB962C8B-B14F-4D97-AF65-F5344CB8AC3E}">
        <p14:creationId xmlns:p14="http://schemas.microsoft.com/office/powerpoint/2010/main" val="147107533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Divider Sli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grpSp>
        <p:nvGrpSpPr>
          <p:cNvPr id="29" name="Group 11"/>
          <p:cNvGrpSpPr>
            <a:grpSpLocks noChangeAspect="1"/>
          </p:cNvGrpSpPr>
          <p:nvPr userDrawn="1"/>
        </p:nvGrpSpPr>
        <p:grpSpPr bwMode="black">
          <a:xfrm>
            <a:off x="9990667" y="6369051"/>
            <a:ext cx="1524000" cy="257175"/>
            <a:chOff x="3020" y="3469"/>
            <a:chExt cx="1440" cy="326"/>
          </a:xfrm>
        </p:grpSpPr>
        <p:sp>
          <p:nvSpPr>
            <p:cNvPr id="30" name="Freeform 12"/>
            <p:cNvSpPr>
              <a:spLocks noChangeAspect="1"/>
            </p:cNvSpPr>
            <p:nvPr/>
          </p:nvSpPr>
          <p:spPr bwMode="black">
            <a:xfrm>
              <a:off x="4322" y="3575"/>
              <a:ext cx="132" cy="212"/>
            </a:xfrm>
            <a:custGeom>
              <a:avLst/>
              <a:gdLst>
                <a:gd name="T0" fmla="*/ 132 w 132"/>
                <a:gd name="T1" fmla="*/ 0 h 212"/>
                <a:gd name="T2" fmla="*/ 128 w 132"/>
                <a:gd name="T3" fmla="*/ 50 h 212"/>
                <a:gd name="T4" fmla="*/ 106 w 132"/>
                <a:gd name="T5" fmla="*/ 50 h 212"/>
                <a:gd name="T6" fmla="*/ 106 w 132"/>
                <a:gd name="T7" fmla="*/ 50 h 212"/>
                <a:gd name="T8" fmla="*/ 96 w 132"/>
                <a:gd name="T9" fmla="*/ 50 h 212"/>
                <a:gd name="T10" fmla="*/ 86 w 132"/>
                <a:gd name="T11" fmla="*/ 54 h 212"/>
                <a:gd name="T12" fmla="*/ 78 w 132"/>
                <a:gd name="T13" fmla="*/ 60 h 212"/>
                <a:gd name="T14" fmla="*/ 70 w 132"/>
                <a:gd name="T15" fmla="*/ 66 h 212"/>
                <a:gd name="T16" fmla="*/ 64 w 132"/>
                <a:gd name="T17" fmla="*/ 74 h 212"/>
                <a:gd name="T18" fmla="*/ 60 w 132"/>
                <a:gd name="T19" fmla="*/ 82 h 212"/>
                <a:gd name="T20" fmla="*/ 58 w 132"/>
                <a:gd name="T21" fmla="*/ 92 h 212"/>
                <a:gd name="T22" fmla="*/ 58 w 132"/>
                <a:gd name="T23" fmla="*/ 100 h 212"/>
                <a:gd name="T24" fmla="*/ 58 w 132"/>
                <a:gd name="T25" fmla="*/ 212 h 212"/>
                <a:gd name="T26" fmla="*/ 0 w 132"/>
                <a:gd name="T27" fmla="*/ 212 h 212"/>
                <a:gd name="T28" fmla="*/ 0 w 132"/>
                <a:gd name="T29" fmla="*/ 0 h 212"/>
                <a:gd name="T30" fmla="*/ 54 w 132"/>
                <a:gd name="T31" fmla="*/ 0 h 212"/>
                <a:gd name="T32" fmla="*/ 56 w 132"/>
                <a:gd name="T33" fmla="*/ 26 h 212"/>
                <a:gd name="T34" fmla="*/ 56 w 132"/>
                <a:gd name="T35" fmla="*/ 26 h 212"/>
                <a:gd name="T36" fmla="*/ 66 w 132"/>
                <a:gd name="T37" fmla="*/ 14 h 212"/>
                <a:gd name="T38" fmla="*/ 78 w 132"/>
                <a:gd name="T39" fmla="*/ 6 h 212"/>
                <a:gd name="T40" fmla="*/ 94 w 132"/>
                <a:gd name="T41" fmla="*/ 2 h 212"/>
                <a:gd name="T42" fmla="*/ 112 w 132"/>
                <a:gd name="T43" fmla="*/ 0 h 212"/>
                <a:gd name="T44" fmla="*/ 132 w 132"/>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212"/>
                <a:gd name="T71" fmla="*/ 132 w 132"/>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212">
                  <a:moveTo>
                    <a:pt x="132" y="0"/>
                  </a:moveTo>
                  <a:lnTo>
                    <a:pt x="128"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78" y="6"/>
                  </a:lnTo>
                  <a:lnTo>
                    <a:pt x="94" y="2"/>
                  </a:lnTo>
                  <a:lnTo>
                    <a:pt x="112" y="0"/>
                  </a:lnTo>
                  <a:lnTo>
                    <a:pt x="132" y="0"/>
                  </a:lnTo>
                  <a:close/>
                </a:path>
              </a:pathLst>
            </a:custGeom>
            <a:solidFill>
              <a:schemeClr val="bg1"/>
            </a:solidFill>
            <a:ln w="9525">
              <a:noFill/>
              <a:round/>
              <a:headEnd/>
              <a:tailEnd/>
            </a:ln>
          </p:spPr>
          <p:txBody>
            <a:bodyPr/>
            <a:lstStyle/>
            <a:p>
              <a:endParaRPr lang="en-US" sz="2400" dirty="0"/>
            </a:p>
          </p:txBody>
        </p:sp>
        <p:sp>
          <p:nvSpPr>
            <p:cNvPr id="31" name="Freeform 13"/>
            <p:cNvSpPr>
              <a:spLocks noChangeAspect="1"/>
            </p:cNvSpPr>
            <p:nvPr/>
          </p:nvSpPr>
          <p:spPr bwMode="black">
            <a:xfrm>
              <a:off x="3860" y="3569"/>
              <a:ext cx="194" cy="218"/>
            </a:xfrm>
            <a:custGeom>
              <a:avLst/>
              <a:gdLst>
                <a:gd name="T0" fmla="*/ 194 w 194"/>
                <a:gd name="T1" fmla="*/ 218 h 218"/>
                <a:gd name="T2" fmla="*/ 136 w 194"/>
                <a:gd name="T3" fmla="*/ 218 h 218"/>
                <a:gd name="T4" fmla="*/ 136 w 194"/>
                <a:gd name="T5" fmla="*/ 106 h 218"/>
                <a:gd name="T6" fmla="*/ 136 w 194"/>
                <a:gd name="T7" fmla="*/ 106 h 218"/>
                <a:gd name="T8" fmla="*/ 136 w 194"/>
                <a:gd name="T9" fmla="*/ 88 h 218"/>
                <a:gd name="T10" fmla="*/ 134 w 194"/>
                <a:gd name="T11" fmla="*/ 78 h 218"/>
                <a:gd name="T12" fmla="*/ 132 w 194"/>
                <a:gd name="T13" fmla="*/ 70 h 218"/>
                <a:gd name="T14" fmla="*/ 128 w 194"/>
                <a:gd name="T15" fmla="*/ 64 h 218"/>
                <a:gd name="T16" fmla="*/ 122 w 194"/>
                <a:gd name="T17" fmla="*/ 58 h 218"/>
                <a:gd name="T18" fmla="*/ 112 w 194"/>
                <a:gd name="T19" fmla="*/ 54 h 218"/>
                <a:gd name="T20" fmla="*/ 102 w 194"/>
                <a:gd name="T21" fmla="*/ 52 h 218"/>
                <a:gd name="T22" fmla="*/ 102 w 194"/>
                <a:gd name="T23" fmla="*/ 52 h 218"/>
                <a:gd name="T24" fmla="*/ 90 w 194"/>
                <a:gd name="T25" fmla="*/ 54 h 218"/>
                <a:gd name="T26" fmla="*/ 82 w 194"/>
                <a:gd name="T27" fmla="*/ 56 h 218"/>
                <a:gd name="T28" fmla="*/ 74 w 194"/>
                <a:gd name="T29" fmla="*/ 62 h 218"/>
                <a:gd name="T30" fmla="*/ 68 w 194"/>
                <a:gd name="T31" fmla="*/ 68 h 218"/>
                <a:gd name="T32" fmla="*/ 62 w 194"/>
                <a:gd name="T33" fmla="*/ 76 h 218"/>
                <a:gd name="T34" fmla="*/ 60 w 194"/>
                <a:gd name="T35" fmla="*/ 84 h 218"/>
                <a:gd name="T36" fmla="*/ 58 w 194"/>
                <a:gd name="T37" fmla="*/ 92 h 218"/>
                <a:gd name="T38" fmla="*/ 58 w 194"/>
                <a:gd name="T39" fmla="*/ 102 h 218"/>
                <a:gd name="T40" fmla="*/ 58 w 194"/>
                <a:gd name="T41" fmla="*/ 218 h 218"/>
                <a:gd name="T42" fmla="*/ 0 w 194"/>
                <a:gd name="T43" fmla="*/ 218 h 218"/>
                <a:gd name="T44" fmla="*/ 0 w 194"/>
                <a:gd name="T45" fmla="*/ 6 h 218"/>
                <a:gd name="T46" fmla="*/ 52 w 194"/>
                <a:gd name="T47" fmla="*/ 6 h 218"/>
                <a:gd name="T48" fmla="*/ 54 w 194"/>
                <a:gd name="T49" fmla="*/ 32 h 218"/>
                <a:gd name="T50" fmla="*/ 54 w 194"/>
                <a:gd name="T51" fmla="*/ 32 h 218"/>
                <a:gd name="T52" fmla="*/ 64 w 194"/>
                <a:gd name="T53" fmla="*/ 20 h 218"/>
                <a:gd name="T54" fmla="*/ 78 w 194"/>
                <a:gd name="T55" fmla="*/ 10 h 218"/>
                <a:gd name="T56" fmla="*/ 88 w 194"/>
                <a:gd name="T57" fmla="*/ 6 h 218"/>
                <a:gd name="T58" fmla="*/ 96 w 194"/>
                <a:gd name="T59" fmla="*/ 4 h 218"/>
                <a:gd name="T60" fmla="*/ 106 w 194"/>
                <a:gd name="T61" fmla="*/ 2 h 218"/>
                <a:gd name="T62" fmla="*/ 118 w 194"/>
                <a:gd name="T63" fmla="*/ 0 h 218"/>
                <a:gd name="T64" fmla="*/ 118 w 194"/>
                <a:gd name="T65" fmla="*/ 0 h 218"/>
                <a:gd name="T66" fmla="*/ 138 w 194"/>
                <a:gd name="T67" fmla="*/ 2 h 218"/>
                <a:gd name="T68" fmla="*/ 154 w 194"/>
                <a:gd name="T69" fmla="*/ 8 h 218"/>
                <a:gd name="T70" fmla="*/ 168 w 194"/>
                <a:gd name="T71" fmla="*/ 16 h 218"/>
                <a:gd name="T72" fmla="*/ 178 w 194"/>
                <a:gd name="T73" fmla="*/ 26 h 218"/>
                <a:gd name="T74" fmla="*/ 186 w 194"/>
                <a:gd name="T75" fmla="*/ 40 h 218"/>
                <a:gd name="T76" fmla="*/ 190 w 194"/>
                <a:gd name="T77" fmla="*/ 54 h 218"/>
                <a:gd name="T78" fmla="*/ 194 w 194"/>
                <a:gd name="T79" fmla="*/ 70 h 218"/>
                <a:gd name="T80" fmla="*/ 194 w 194"/>
                <a:gd name="T81" fmla="*/ 86 h 218"/>
                <a:gd name="T82" fmla="*/ 194 w 194"/>
                <a:gd name="T83" fmla="*/ 218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218"/>
                <a:gd name="T128" fmla="*/ 194 w 194"/>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218">
                  <a:moveTo>
                    <a:pt x="194" y="218"/>
                  </a:moveTo>
                  <a:lnTo>
                    <a:pt x="136" y="218"/>
                  </a:lnTo>
                  <a:lnTo>
                    <a:pt x="136" y="106"/>
                  </a:lnTo>
                  <a:lnTo>
                    <a:pt x="136" y="88"/>
                  </a:lnTo>
                  <a:lnTo>
                    <a:pt x="134" y="78"/>
                  </a:lnTo>
                  <a:lnTo>
                    <a:pt x="132" y="70"/>
                  </a:lnTo>
                  <a:lnTo>
                    <a:pt x="128" y="64"/>
                  </a:lnTo>
                  <a:lnTo>
                    <a:pt x="122" y="58"/>
                  </a:lnTo>
                  <a:lnTo>
                    <a:pt x="112" y="54"/>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64" y="20"/>
                  </a:lnTo>
                  <a:lnTo>
                    <a:pt x="78" y="10"/>
                  </a:lnTo>
                  <a:lnTo>
                    <a:pt x="88" y="6"/>
                  </a:lnTo>
                  <a:lnTo>
                    <a:pt x="96" y="4"/>
                  </a:lnTo>
                  <a:lnTo>
                    <a:pt x="106" y="2"/>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chemeClr val="bg1"/>
            </a:solidFill>
            <a:ln w="9525">
              <a:noFill/>
              <a:round/>
              <a:headEnd/>
              <a:tailEnd/>
            </a:ln>
          </p:spPr>
          <p:txBody>
            <a:bodyPr/>
            <a:lstStyle/>
            <a:p>
              <a:endParaRPr lang="en-US" sz="2400" dirty="0"/>
            </a:p>
          </p:txBody>
        </p:sp>
        <p:sp>
          <p:nvSpPr>
            <p:cNvPr id="32" name="Freeform 14"/>
            <p:cNvSpPr>
              <a:spLocks noChangeAspect="1"/>
            </p:cNvSpPr>
            <p:nvPr/>
          </p:nvSpPr>
          <p:spPr bwMode="black">
            <a:xfrm>
              <a:off x="3720" y="3515"/>
              <a:ext cx="114" cy="276"/>
            </a:xfrm>
            <a:custGeom>
              <a:avLst/>
              <a:gdLst>
                <a:gd name="T0" fmla="*/ 114 w 114"/>
                <a:gd name="T1" fmla="*/ 224 h 276"/>
                <a:gd name="T2" fmla="*/ 110 w 114"/>
                <a:gd name="T3" fmla="*/ 272 h 276"/>
                <a:gd name="T4" fmla="*/ 110 w 114"/>
                <a:gd name="T5" fmla="*/ 272 h 276"/>
                <a:gd name="T6" fmla="*/ 90 w 114"/>
                <a:gd name="T7" fmla="*/ 276 h 276"/>
                <a:gd name="T8" fmla="*/ 70 w 114"/>
                <a:gd name="T9" fmla="*/ 276 h 276"/>
                <a:gd name="T10" fmla="*/ 70 w 114"/>
                <a:gd name="T11" fmla="*/ 276 h 276"/>
                <a:gd name="T12" fmla="*/ 50 w 114"/>
                <a:gd name="T13" fmla="*/ 276 h 276"/>
                <a:gd name="T14" fmla="*/ 36 w 114"/>
                <a:gd name="T15" fmla="*/ 272 h 276"/>
                <a:gd name="T16" fmla="*/ 24 w 114"/>
                <a:gd name="T17" fmla="*/ 266 h 276"/>
                <a:gd name="T18" fmla="*/ 14 w 114"/>
                <a:gd name="T19" fmla="*/ 258 h 276"/>
                <a:gd name="T20" fmla="*/ 8 w 114"/>
                <a:gd name="T21" fmla="*/ 248 h 276"/>
                <a:gd name="T22" fmla="*/ 2 w 114"/>
                <a:gd name="T23" fmla="*/ 234 h 276"/>
                <a:gd name="T24" fmla="*/ 0 w 114"/>
                <a:gd name="T25" fmla="*/ 220 h 276"/>
                <a:gd name="T26" fmla="*/ 0 w 114"/>
                <a:gd name="T27" fmla="*/ 202 h 276"/>
                <a:gd name="T28" fmla="*/ 0 w 114"/>
                <a:gd name="T29" fmla="*/ 0 h 276"/>
                <a:gd name="T30" fmla="*/ 58 w 114"/>
                <a:gd name="T31" fmla="*/ 0 h 276"/>
                <a:gd name="T32" fmla="*/ 58 w 114"/>
                <a:gd name="T33" fmla="*/ 60 h 276"/>
                <a:gd name="T34" fmla="*/ 114 w 114"/>
                <a:gd name="T35" fmla="*/ 60 h 276"/>
                <a:gd name="T36" fmla="*/ 110 w 114"/>
                <a:gd name="T37" fmla="*/ 110 h 276"/>
                <a:gd name="T38" fmla="*/ 58 w 114"/>
                <a:gd name="T39" fmla="*/ 110 h 276"/>
                <a:gd name="T40" fmla="*/ 58 w 114"/>
                <a:gd name="T41" fmla="*/ 198 h 276"/>
                <a:gd name="T42" fmla="*/ 58 w 114"/>
                <a:gd name="T43" fmla="*/ 198 h 276"/>
                <a:gd name="T44" fmla="*/ 58 w 114"/>
                <a:gd name="T45" fmla="*/ 210 h 276"/>
                <a:gd name="T46" fmla="*/ 62 w 114"/>
                <a:gd name="T47" fmla="*/ 220 h 276"/>
                <a:gd name="T48" fmla="*/ 66 w 114"/>
                <a:gd name="T49" fmla="*/ 224 h 276"/>
                <a:gd name="T50" fmla="*/ 70 w 114"/>
                <a:gd name="T51" fmla="*/ 226 h 276"/>
                <a:gd name="T52" fmla="*/ 84 w 114"/>
                <a:gd name="T53" fmla="*/ 228 h 276"/>
                <a:gd name="T54" fmla="*/ 84 w 114"/>
                <a:gd name="T55" fmla="*/ 228 h 276"/>
                <a:gd name="T56" fmla="*/ 98 w 114"/>
                <a:gd name="T57" fmla="*/ 228 h 276"/>
                <a:gd name="T58" fmla="*/ 114 w 114"/>
                <a:gd name="T59" fmla="*/ 224 h 276"/>
                <a:gd name="T60" fmla="*/ 114 w 114"/>
                <a:gd name="T61" fmla="*/ 224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276"/>
                <a:gd name="T95" fmla="*/ 114 w 114"/>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276">
                  <a:moveTo>
                    <a:pt x="114" y="224"/>
                  </a:moveTo>
                  <a:lnTo>
                    <a:pt x="110" y="272"/>
                  </a:lnTo>
                  <a:lnTo>
                    <a:pt x="9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210"/>
                  </a:lnTo>
                  <a:lnTo>
                    <a:pt x="62" y="220"/>
                  </a:lnTo>
                  <a:lnTo>
                    <a:pt x="66" y="224"/>
                  </a:lnTo>
                  <a:lnTo>
                    <a:pt x="70" y="226"/>
                  </a:lnTo>
                  <a:lnTo>
                    <a:pt x="84" y="228"/>
                  </a:lnTo>
                  <a:lnTo>
                    <a:pt x="98" y="228"/>
                  </a:lnTo>
                  <a:lnTo>
                    <a:pt x="114" y="224"/>
                  </a:lnTo>
                  <a:close/>
                </a:path>
              </a:pathLst>
            </a:custGeom>
            <a:solidFill>
              <a:schemeClr val="bg1"/>
            </a:solidFill>
            <a:ln w="9525">
              <a:noFill/>
              <a:round/>
              <a:headEnd/>
              <a:tailEnd/>
            </a:ln>
          </p:spPr>
          <p:txBody>
            <a:bodyPr/>
            <a:lstStyle/>
            <a:p>
              <a:endParaRPr lang="en-US" sz="2400" dirty="0"/>
            </a:p>
          </p:txBody>
        </p:sp>
        <p:sp>
          <p:nvSpPr>
            <p:cNvPr id="33" name="Freeform 15"/>
            <p:cNvSpPr>
              <a:spLocks noChangeAspect="1"/>
            </p:cNvSpPr>
            <p:nvPr/>
          </p:nvSpPr>
          <p:spPr bwMode="black">
            <a:xfrm>
              <a:off x="3574" y="3575"/>
              <a:ext cx="126" cy="212"/>
            </a:xfrm>
            <a:custGeom>
              <a:avLst/>
              <a:gdLst>
                <a:gd name="T0" fmla="*/ 126 w 126"/>
                <a:gd name="T1" fmla="*/ 0 h 212"/>
                <a:gd name="T2" fmla="*/ 122 w 126"/>
                <a:gd name="T3" fmla="*/ 50 h 212"/>
                <a:gd name="T4" fmla="*/ 106 w 126"/>
                <a:gd name="T5" fmla="*/ 50 h 212"/>
                <a:gd name="T6" fmla="*/ 106 w 126"/>
                <a:gd name="T7" fmla="*/ 50 h 212"/>
                <a:gd name="T8" fmla="*/ 96 w 126"/>
                <a:gd name="T9" fmla="*/ 50 h 212"/>
                <a:gd name="T10" fmla="*/ 86 w 126"/>
                <a:gd name="T11" fmla="*/ 54 h 212"/>
                <a:gd name="T12" fmla="*/ 76 w 126"/>
                <a:gd name="T13" fmla="*/ 60 h 212"/>
                <a:gd name="T14" fmla="*/ 70 w 126"/>
                <a:gd name="T15" fmla="*/ 66 h 212"/>
                <a:gd name="T16" fmla="*/ 64 w 126"/>
                <a:gd name="T17" fmla="*/ 74 h 212"/>
                <a:gd name="T18" fmla="*/ 60 w 126"/>
                <a:gd name="T19" fmla="*/ 82 h 212"/>
                <a:gd name="T20" fmla="*/ 58 w 126"/>
                <a:gd name="T21" fmla="*/ 92 h 212"/>
                <a:gd name="T22" fmla="*/ 58 w 126"/>
                <a:gd name="T23" fmla="*/ 100 h 212"/>
                <a:gd name="T24" fmla="*/ 58 w 126"/>
                <a:gd name="T25" fmla="*/ 212 h 212"/>
                <a:gd name="T26" fmla="*/ 0 w 126"/>
                <a:gd name="T27" fmla="*/ 212 h 212"/>
                <a:gd name="T28" fmla="*/ 0 w 126"/>
                <a:gd name="T29" fmla="*/ 0 h 212"/>
                <a:gd name="T30" fmla="*/ 54 w 126"/>
                <a:gd name="T31" fmla="*/ 0 h 212"/>
                <a:gd name="T32" fmla="*/ 56 w 126"/>
                <a:gd name="T33" fmla="*/ 26 h 212"/>
                <a:gd name="T34" fmla="*/ 56 w 126"/>
                <a:gd name="T35" fmla="*/ 26 h 212"/>
                <a:gd name="T36" fmla="*/ 66 w 126"/>
                <a:gd name="T37" fmla="*/ 14 h 212"/>
                <a:gd name="T38" fmla="*/ 80 w 126"/>
                <a:gd name="T39" fmla="*/ 6 h 212"/>
                <a:gd name="T40" fmla="*/ 94 w 126"/>
                <a:gd name="T41" fmla="*/ 2 h 212"/>
                <a:gd name="T42" fmla="*/ 112 w 126"/>
                <a:gd name="T43" fmla="*/ 0 h 212"/>
                <a:gd name="T44" fmla="*/ 126 w 126"/>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212"/>
                <a:gd name="T71" fmla="*/ 126 w 126"/>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212">
                  <a:moveTo>
                    <a:pt x="126" y="0"/>
                  </a:moveTo>
                  <a:lnTo>
                    <a:pt x="122"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80" y="6"/>
                  </a:lnTo>
                  <a:lnTo>
                    <a:pt x="94" y="2"/>
                  </a:lnTo>
                  <a:lnTo>
                    <a:pt x="112" y="0"/>
                  </a:lnTo>
                  <a:lnTo>
                    <a:pt x="126" y="0"/>
                  </a:lnTo>
                  <a:close/>
                </a:path>
              </a:pathLst>
            </a:custGeom>
            <a:solidFill>
              <a:schemeClr val="bg1"/>
            </a:solidFill>
            <a:ln w="9525">
              <a:noFill/>
              <a:round/>
              <a:headEnd/>
              <a:tailEnd/>
            </a:ln>
          </p:spPr>
          <p:txBody>
            <a:bodyPr/>
            <a:lstStyle/>
            <a:p>
              <a:endParaRPr lang="en-US" sz="2400" dirty="0"/>
            </a:p>
          </p:txBody>
        </p:sp>
        <p:sp>
          <p:nvSpPr>
            <p:cNvPr id="34" name="Freeform 16"/>
            <p:cNvSpPr>
              <a:spLocks noChangeAspect="1"/>
            </p:cNvSpPr>
            <p:nvPr/>
          </p:nvSpPr>
          <p:spPr bwMode="black">
            <a:xfrm>
              <a:off x="3020" y="3469"/>
              <a:ext cx="294" cy="326"/>
            </a:xfrm>
            <a:custGeom>
              <a:avLst/>
              <a:gdLst>
                <a:gd name="T0" fmla="*/ 294 w 294"/>
                <a:gd name="T1" fmla="*/ 296 h 326"/>
                <a:gd name="T2" fmla="*/ 234 w 294"/>
                <a:gd name="T3" fmla="*/ 320 h 326"/>
                <a:gd name="T4" fmla="*/ 202 w 294"/>
                <a:gd name="T5" fmla="*/ 326 h 326"/>
                <a:gd name="T6" fmla="*/ 164 w 294"/>
                <a:gd name="T7" fmla="*/ 326 h 326"/>
                <a:gd name="T8" fmla="*/ 148 w 294"/>
                <a:gd name="T9" fmla="*/ 326 h 326"/>
                <a:gd name="T10" fmla="*/ 114 w 294"/>
                <a:gd name="T11" fmla="*/ 320 h 326"/>
                <a:gd name="T12" fmla="*/ 84 w 294"/>
                <a:gd name="T13" fmla="*/ 308 h 326"/>
                <a:gd name="T14" fmla="*/ 58 w 294"/>
                <a:gd name="T15" fmla="*/ 292 h 326"/>
                <a:gd name="T16" fmla="*/ 36 w 294"/>
                <a:gd name="T17" fmla="*/ 272 h 326"/>
                <a:gd name="T18" fmla="*/ 20 w 294"/>
                <a:gd name="T19" fmla="*/ 246 h 326"/>
                <a:gd name="T20" fmla="*/ 8 w 294"/>
                <a:gd name="T21" fmla="*/ 216 h 326"/>
                <a:gd name="T22" fmla="*/ 2 w 294"/>
                <a:gd name="T23" fmla="*/ 182 h 326"/>
                <a:gd name="T24" fmla="*/ 0 w 294"/>
                <a:gd name="T25" fmla="*/ 164 h 326"/>
                <a:gd name="T26" fmla="*/ 4 w 294"/>
                <a:gd name="T27" fmla="*/ 128 h 326"/>
                <a:gd name="T28" fmla="*/ 12 w 294"/>
                <a:gd name="T29" fmla="*/ 96 h 326"/>
                <a:gd name="T30" fmla="*/ 28 w 294"/>
                <a:gd name="T31" fmla="*/ 68 h 326"/>
                <a:gd name="T32" fmla="*/ 48 w 294"/>
                <a:gd name="T33" fmla="*/ 44 h 326"/>
                <a:gd name="T34" fmla="*/ 72 w 294"/>
                <a:gd name="T35" fmla="*/ 26 h 326"/>
                <a:gd name="T36" fmla="*/ 100 w 294"/>
                <a:gd name="T37" fmla="*/ 12 h 326"/>
                <a:gd name="T38" fmla="*/ 130 w 294"/>
                <a:gd name="T39" fmla="*/ 2 h 326"/>
                <a:gd name="T40" fmla="*/ 164 w 294"/>
                <a:gd name="T41" fmla="*/ 0 h 326"/>
                <a:gd name="T42" fmla="*/ 182 w 294"/>
                <a:gd name="T43" fmla="*/ 0 h 326"/>
                <a:gd name="T44" fmla="*/ 216 w 294"/>
                <a:gd name="T45" fmla="*/ 4 h 326"/>
                <a:gd name="T46" fmla="*/ 248 w 294"/>
                <a:gd name="T47" fmla="*/ 14 h 326"/>
                <a:gd name="T48" fmla="*/ 276 w 294"/>
                <a:gd name="T49" fmla="*/ 30 h 326"/>
                <a:gd name="T50" fmla="*/ 250 w 294"/>
                <a:gd name="T51" fmla="*/ 82 h 326"/>
                <a:gd name="T52" fmla="*/ 232 w 294"/>
                <a:gd name="T53" fmla="*/ 70 h 326"/>
                <a:gd name="T54" fmla="*/ 188 w 294"/>
                <a:gd name="T55" fmla="*/ 56 h 326"/>
                <a:gd name="T56" fmla="*/ 162 w 294"/>
                <a:gd name="T57" fmla="*/ 56 h 326"/>
                <a:gd name="T58" fmla="*/ 122 w 294"/>
                <a:gd name="T59" fmla="*/ 64 h 326"/>
                <a:gd name="T60" fmla="*/ 90 w 294"/>
                <a:gd name="T61" fmla="*/ 86 h 326"/>
                <a:gd name="T62" fmla="*/ 72 w 294"/>
                <a:gd name="T63" fmla="*/ 120 h 326"/>
                <a:gd name="T64" fmla="*/ 64 w 294"/>
                <a:gd name="T65" fmla="*/ 160 h 326"/>
                <a:gd name="T66" fmla="*/ 66 w 294"/>
                <a:gd name="T67" fmla="*/ 184 h 326"/>
                <a:gd name="T68" fmla="*/ 80 w 294"/>
                <a:gd name="T69" fmla="*/ 224 h 326"/>
                <a:gd name="T70" fmla="*/ 106 w 294"/>
                <a:gd name="T71" fmla="*/ 254 h 326"/>
                <a:gd name="T72" fmla="*/ 144 w 294"/>
                <a:gd name="T73" fmla="*/ 270 h 326"/>
                <a:gd name="T74" fmla="*/ 166 w 294"/>
                <a:gd name="T75" fmla="*/ 272 h 326"/>
                <a:gd name="T76" fmla="*/ 204 w 294"/>
                <a:gd name="T77" fmla="*/ 270 h 326"/>
                <a:gd name="T78" fmla="*/ 234 w 294"/>
                <a:gd name="T79" fmla="*/ 260 h 326"/>
                <a:gd name="T80" fmla="*/ 170 w 294"/>
                <a:gd name="T81" fmla="*/ 194 h 326"/>
                <a:gd name="T82" fmla="*/ 294 w 294"/>
                <a:gd name="T83" fmla="*/ 140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26"/>
                <a:gd name="T128" fmla="*/ 294 w 294"/>
                <a:gd name="T129" fmla="*/ 326 h 3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26">
                  <a:moveTo>
                    <a:pt x="294" y="296"/>
                  </a:moveTo>
                  <a:lnTo>
                    <a:pt x="294" y="296"/>
                  </a:lnTo>
                  <a:lnTo>
                    <a:pt x="266" y="310"/>
                  </a:lnTo>
                  <a:lnTo>
                    <a:pt x="234" y="320"/>
                  </a:lnTo>
                  <a:lnTo>
                    <a:pt x="218" y="322"/>
                  </a:lnTo>
                  <a:lnTo>
                    <a:pt x="202" y="326"/>
                  </a:lnTo>
                  <a:lnTo>
                    <a:pt x="18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82" y="0"/>
                  </a:lnTo>
                  <a:lnTo>
                    <a:pt x="200" y="2"/>
                  </a:lnTo>
                  <a:lnTo>
                    <a:pt x="216" y="4"/>
                  </a:lnTo>
                  <a:lnTo>
                    <a:pt x="232" y="8"/>
                  </a:lnTo>
                  <a:lnTo>
                    <a:pt x="248" y="14"/>
                  </a:lnTo>
                  <a:lnTo>
                    <a:pt x="262" y="22"/>
                  </a:lnTo>
                  <a:lnTo>
                    <a:pt x="276" y="30"/>
                  </a:lnTo>
                  <a:lnTo>
                    <a:pt x="290" y="40"/>
                  </a:lnTo>
                  <a:lnTo>
                    <a:pt x="250" y="82"/>
                  </a:lnTo>
                  <a:lnTo>
                    <a:pt x="232" y="70"/>
                  </a:lnTo>
                  <a:lnTo>
                    <a:pt x="212" y="62"/>
                  </a:lnTo>
                  <a:lnTo>
                    <a:pt x="188" y="56"/>
                  </a:lnTo>
                  <a:lnTo>
                    <a:pt x="162" y="56"/>
                  </a:lnTo>
                  <a:lnTo>
                    <a:pt x="140" y="58"/>
                  </a:lnTo>
                  <a:lnTo>
                    <a:pt x="122" y="64"/>
                  </a:lnTo>
                  <a:lnTo>
                    <a:pt x="104" y="74"/>
                  </a:lnTo>
                  <a:lnTo>
                    <a:pt x="90" y="86"/>
                  </a:lnTo>
                  <a:lnTo>
                    <a:pt x="80" y="102"/>
                  </a:lnTo>
                  <a:lnTo>
                    <a:pt x="72" y="120"/>
                  </a:lnTo>
                  <a:lnTo>
                    <a:pt x="66" y="140"/>
                  </a:lnTo>
                  <a:lnTo>
                    <a:pt x="64" y="160"/>
                  </a:lnTo>
                  <a:lnTo>
                    <a:pt x="66" y="184"/>
                  </a:lnTo>
                  <a:lnTo>
                    <a:pt x="72" y="206"/>
                  </a:lnTo>
                  <a:lnTo>
                    <a:pt x="80" y="224"/>
                  </a:lnTo>
                  <a:lnTo>
                    <a:pt x="92" y="240"/>
                  </a:lnTo>
                  <a:lnTo>
                    <a:pt x="106" y="254"/>
                  </a:lnTo>
                  <a:lnTo>
                    <a:pt x="124" y="262"/>
                  </a:lnTo>
                  <a:lnTo>
                    <a:pt x="144" y="270"/>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chemeClr val="bg1"/>
            </a:solidFill>
            <a:ln w="9525">
              <a:noFill/>
              <a:round/>
              <a:headEnd/>
              <a:tailEnd/>
            </a:ln>
          </p:spPr>
          <p:txBody>
            <a:bodyPr/>
            <a:lstStyle/>
            <a:p>
              <a:endParaRPr lang="en-US" sz="2400" dirty="0"/>
            </a:p>
          </p:txBody>
        </p:sp>
        <p:sp>
          <p:nvSpPr>
            <p:cNvPr id="35" name="Freeform 17"/>
            <p:cNvSpPr>
              <a:spLocks noChangeAspect="1" noEditPoints="1"/>
            </p:cNvSpPr>
            <p:nvPr/>
          </p:nvSpPr>
          <p:spPr bwMode="black">
            <a:xfrm>
              <a:off x="4080" y="3569"/>
              <a:ext cx="216" cy="224"/>
            </a:xfrm>
            <a:custGeom>
              <a:avLst/>
              <a:gdLst>
                <a:gd name="T0" fmla="*/ 58 w 216"/>
                <a:gd name="T1" fmla="*/ 132 h 224"/>
                <a:gd name="T2" fmla="*/ 60 w 216"/>
                <a:gd name="T3" fmla="*/ 142 h 224"/>
                <a:gd name="T4" fmla="*/ 70 w 216"/>
                <a:gd name="T5" fmla="*/ 158 h 224"/>
                <a:gd name="T6" fmla="*/ 84 w 216"/>
                <a:gd name="T7" fmla="*/ 170 h 224"/>
                <a:gd name="T8" fmla="*/ 102 w 216"/>
                <a:gd name="T9" fmla="*/ 176 h 224"/>
                <a:gd name="T10" fmla="*/ 112 w 216"/>
                <a:gd name="T11" fmla="*/ 176 h 224"/>
                <a:gd name="T12" fmla="*/ 144 w 216"/>
                <a:gd name="T13" fmla="*/ 172 h 224"/>
                <a:gd name="T14" fmla="*/ 170 w 216"/>
                <a:gd name="T15" fmla="*/ 150 h 224"/>
                <a:gd name="T16" fmla="*/ 208 w 216"/>
                <a:gd name="T17" fmla="*/ 180 h 224"/>
                <a:gd name="T18" fmla="*/ 188 w 216"/>
                <a:gd name="T19" fmla="*/ 200 h 224"/>
                <a:gd name="T20" fmla="*/ 164 w 216"/>
                <a:gd name="T21" fmla="*/ 214 h 224"/>
                <a:gd name="T22" fmla="*/ 140 w 216"/>
                <a:gd name="T23" fmla="*/ 222 h 224"/>
                <a:gd name="T24" fmla="*/ 112 w 216"/>
                <a:gd name="T25" fmla="*/ 224 h 224"/>
                <a:gd name="T26" fmla="*/ 90 w 216"/>
                <a:gd name="T27" fmla="*/ 222 h 224"/>
                <a:gd name="T28" fmla="*/ 50 w 216"/>
                <a:gd name="T29" fmla="*/ 206 h 224"/>
                <a:gd name="T30" fmla="*/ 20 w 216"/>
                <a:gd name="T31" fmla="*/ 178 h 224"/>
                <a:gd name="T32" fmla="*/ 2 w 216"/>
                <a:gd name="T33" fmla="*/ 136 h 224"/>
                <a:gd name="T34" fmla="*/ 0 w 216"/>
                <a:gd name="T35" fmla="*/ 112 h 224"/>
                <a:gd name="T36" fmla="*/ 8 w 216"/>
                <a:gd name="T37" fmla="*/ 66 h 224"/>
                <a:gd name="T38" fmla="*/ 32 w 216"/>
                <a:gd name="T39" fmla="*/ 32 h 224"/>
                <a:gd name="T40" fmla="*/ 68 w 216"/>
                <a:gd name="T41" fmla="*/ 8 h 224"/>
                <a:gd name="T42" fmla="*/ 110 w 216"/>
                <a:gd name="T43" fmla="*/ 0 h 224"/>
                <a:gd name="T44" fmla="*/ 134 w 216"/>
                <a:gd name="T45" fmla="*/ 2 h 224"/>
                <a:gd name="T46" fmla="*/ 174 w 216"/>
                <a:gd name="T47" fmla="*/ 18 h 224"/>
                <a:gd name="T48" fmla="*/ 200 w 216"/>
                <a:gd name="T49" fmla="*/ 46 h 224"/>
                <a:gd name="T50" fmla="*/ 214 w 216"/>
                <a:gd name="T51" fmla="*/ 90 h 224"/>
                <a:gd name="T52" fmla="*/ 216 w 216"/>
                <a:gd name="T53" fmla="*/ 132 h 224"/>
                <a:gd name="T54" fmla="*/ 158 w 216"/>
                <a:gd name="T55" fmla="*/ 88 h 224"/>
                <a:gd name="T56" fmla="*/ 154 w 216"/>
                <a:gd name="T57" fmla="*/ 70 h 224"/>
                <a:gd name="T58" fmla="*/ 144 w 216"/>
                <a:gd name="T59" fmla="*/ 56 h 224"/>
                <a:gd name="T60" fmla="*/ 128 w 216"/>
                <a:gd name="T61" fmla="*/ 48 h 224"/>
                <a:gd name="T62" fmla="*/ 108 w 216"/>
                <a:gd name="T63" fmla="*/ 46 h 224"/>
                <a:gd name="T64" fmla="*/ 98 w 216"/>
                <a:gd name="T65" fmla="*/ 46 h 224"/>
                <a:gd name="T66" fmla="*/ 82 w 216"/>
                <a:gd name="T67" fmla="*/ 52 h 224"/>
                <a:gd name="T68" fmla="*/ 68 w 216"/>
                <a:gd name="T69" fmla="*/ 64 h 224"/>
                <a:gd name="T70" fmla="*/ 60 w 216"/>
                <a:gd name="T71" fmla="*/ 80 h 224"/>
                <a:gd name="T72" fmla="*/ 158 w 216"/>
                <a:gd name="T73" fmla="*/ 88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224"/>
                <a:gd name="T113" fmla="*/ 216 w 216"/>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224">
                  <a:moveTo>
                    <a:pt x="216" y="132"/>
                  </a:moveTo>
                  <a:lnTo>
                    <a:pt x="58" y="132"/>
                  </a:lnTo>
                  <a:lnTo>
                    <a:pt x="60" y="142"/>
                  </a:lnTo>
                  <a:lnTo>
                    <a:pt x="64" y="150"/>
                  </a:lnTo>
                  <a:lnTo>
                    <a:pt x="70" y="158"/>
                  </a:lnTo>
                  <a:lnTo>
                    <a:pt x="76" y="164"/>
                  </a:lnTo>
                  <a:lnTo>
                    <a:pt x="84" y="170"/>
                  </a:lnTo>
                  <a:lnTo>
                    <a:pt x="92" y="174"/>
                  </a:lnTo>
                  <a:lnTo>
                    <a:pt x="102" y="176"/>
                  </a:lnTo>
                  <a:lnTo>
                    <a:pt x="112" y="176"/>
                  </a:lnTo>
                  <a:lnTo>
                    <a:pt x="128" y="176"/>
                  </a:lnTo>
                  <a:lnTo>
                    <a:pt x="144" y="172"/>
                  </a:lnTo>
                  <a:lnTo>
                    <a:pt x="156" y="162"/>
                  </a:lnTo>
                  <a:lnTo>
                    <a:pt x="170" y="150"/>
                  </a:lnTo>
                  <a:lnTo>
                    <a:pt x="208" y="180"/>
                  </a:lnTo>
                  <a:lnTo>
                    <a:pt x="198" y="190"/>
                  </a:lnTo>
                  <a:lnTo>
                    <a:pt x="188" y="200"/>
                  </a:lnTo>
                  <a:lnTo>
                    <a:pt x="176" y="208"/>
                  </a:lnTo>
                  <a:lnTo>
                    <a:pt x="164" y="214"/>
                  </a:lnTo>
                  <a:lnTo>
                    <a:pt x="152" y="218"/>
                  </a:lnTo>
                  <a:lnTo>
                    <a:pt x="140" y="222"/>
                  </a:lnTo>
                  <a:lnTo>
                    <a:pt x="126" y="224"/>
                  </a:lnTo>
                  <a:lnTo>
                    <a:pt x="112" y="224"/>
                  </a:lnTo>
                  <a:lnTo>
                    <a:pt x="90" y="222"/>
                  </a:lnTo>
                  <a:lnTo>
                    <a:pt x="68" y="216"/>
                  </a:lnTo>
                  <a:lnTo>
                    <a:pt x="50" y="206"/>
                  </a:lnTo>
                  <a:lnTo>
                    <a:pt x="32" y="194"/>
                  </a:lnTo>
                  <a:lnTo>
                    <a:pt x="20" y="178"/>
                  </a:lnTo>
                  <a:lnTo>
                    <a:pt x="10" y="158"/>
                  </a:lnTo>
                  <a:lnTo>
                    <a:pt x="2" y="136"/>
                  </a:lnTo>
                  <a:lnTo>
                    <a:pt x="0" y="112"/>
                  </a:lnTo>
                  <a:lnTo>
                    <a:pt x="2" y="88"/>
                  </a:lnTo>
                  <a:lnTo>
                    <a:pt x="8" y="66"/>
                  </a:lnTo>
                  <a:lnTo>
                    <a:pt x="18" y="48"/>
                  </a:lnTo>
                  <a:lnTo>
                    <a:pt x="32" y="32"/>
                  </a:lnTo>
                  <a:lnTo>
                    <a:pt x="48" y="18"/>
                  </a:lnTo>
                  <a:lnTo>
                    <a:pt x="68" y="8"/>
                  </a:lnTo>
                  <a:lnTo>
                    <a:pt x="88" y="2"/>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chemeClr val="bg1"/>
            </a:solidFill>
            <a:ln w="9525">
              <a:noFill/>
              <a:round/>
              <a:headEnd/>
              <a:tailEnd/>
            </a:ln>
          </p:spPr>
          <p:txBody>
            <a:bodyPr/>
            <a:lstStyle/>
            <a:p>
              <a:endParaRPr lang="en-US" sz="2400" dirty="0"/>
            </a:p>
          </p:txBody>
        </p:sp>
        <p:sp>
          <p:nvSpPr>
            <p:cNvPr id="36" name="Freeform 18"/>
            <p:cNvSpPr>
              <a:spLocks noChangeAspect="1" noEditPoints="1"/>
            </p:cNvSpPr>
            <p:nvPr/>
          </p:nvSpPr>
          <p:spPr bwMode="black">
            <a:xfrm>
              <a:off x="3342" y="3569"/>
              <a:ext cx="196" cy="224"/>
            </a:xfrm>
            <a:custGeom>
              <a:avLst/>
              <a:gdLst>
                <a:gd name="T0" fmla="*/ 196 w 196"/>
                <a:gd name="T1" fmla="*/ 218 h 224"/>
                <a:gd name="T2" fmla="*/ 144 w 196"/>
                <a:gd name="T3" fmla="*/ 198 h 224"/>
                <a:gd name="T4" fmla="*/ 138 w 196"/>
                <a:gd name="T5" fmla="*/ 204 h 224"/>
                <a:gd name="T6" fmla="*/ 114 w 196"/>
                <a:gd name="T7" fmla="*/ 218 h 224"/>
                <a:gd name="T8" fmla="*/ 78 w 196"/>
                <a:gd name="T9" fmla="*/ 224 h 224"/>
                <a:gd name="T10" fmla="*/ 62 w 196"/>
                <a:gd name="T11" fmla="*/ 224 h 224"/>
                <a:gd name="T12" fmla="*/ 36 w 196"/>
                <a:gd name="T13" fmla="*/ 216 h 224"/>
                <a:gd name="T14" fmla="*/ 14 w 196"/>
                <a:gd name="T15" fmla="*/ 200 h 224"/>
                <a:gd name="T16" fmla="*/ 2 w 196"/>
                <a:gd name="T17" fmla="*/ 176 h 224"/>
                <a:gd name="T18" fmla="*/ 0 w 196"/>
                <a:gd name="T19" fmla="*/ 160 h 224"/>
                <a:gd name="T20" fmla="*/ 4 w 196"/>
                <a:gd name="T21" fmla="*/ 136 h 224"/>
                <a:gd name="T22" fmla="*/ 12 w 196"/>
                <a:gd name="T23" fmla="*/ 118 h 224"/>
                <a:gd name="T24" fmla="*/ 28 w 196"/>
                <a:gd name="T25" fmla="*/ 104 h 224"/>
                <a:gd name="T26" fmla="*/ 46 w 196"/>
                <a:gd name="T27" fmla="*/ 96 h 224"/>
                <a:gd name="T28" fmla="*/ 88 w 196"/>
                <a:gd name="T29" fmla="*/ 86 h 224"/>
                <a:gd name="T30" fmla="*/ 130 w 196"/>
                <a:gd name="T31" fmla="*/ 84 h 224"/>
                <a:gd name="T32" fmla="*/ 140 w 196"/>
                <a:gd name="T33" fmla="*/ 82 h 224"/>
                <a:gd name="T34" fmla="*/ 140 w 196"/>
                <a:gd name="T35" fmla="*/ 72 h 224"/>
                <a:gd name="T36" fmla="*/ 134 w 196"/>
                <a:gd name="T37" fmla="*/ 60 h 224"/>
                <a:gd name="T38" fmla="*/ 124 w 196"/>
                <a:gd name="T39" fmla="*/ 50 h 224"/>
                <a:gd name="T40" fmla="*/ 106 w 196"/>
                <a:gd name="T41" fmla="*/ 46 h 224"/>
                <a:gd name="T42" fmla="*/ 96 w 196"/>
                <a:gd name="T43" fmla="*/ 46 h 224"/>
                <a:gd name="T44" fmla="*/ 66 w 196"/>
                <a:gd name="T45" fmla="*/ 52 h 224"/>
                <a:gd name="T46" fmla="*/ 40 w 196"/>
                <a:gd name="T47" fmla="*/ 68 h 224"/>
                <a:gd name="T48" fmla="*/ 6 w 196"/>
                <a:gd name="T49" fmla="*/ 34 h 224"/>
                <a:gd name="T50" fmla="*/ 28 w 196"/>
                <a:gd name="T51" fmla="*/ 18 h 224"/>
                <a:gd name="T52" fmla="*/ 76 w 196"/>
                <a:gd name="T53" fmla="*/ 2 h 224"/>
                <a:gd name="T54" fmla="*/ 100 w 196"/>
                <a:gd name="T55" fmla="*/ 0 h 224"/>
                <a:gd name="T56" fmla="*/ 144 w 196"/>
                <a:gd name="T57" fmla="*/ 6 h 224"/>
                <a:gd name="T58" fmla="*/ 174 w 196"/>
                <a:gd name="T59" fmla="*/ 22 h 224"/>
                <a:gd name="T60" fmla="*/ 190 w 196"/>
                <a:gd name="T61" fmla="*/ 46 h 224"/>
                <a:gd name="T62" fmla="*/ 196 w 196"/>
                <a:gd name="T63" fmla="*/ 80 h 224"/>
                <a:gd name="T64" fmla="*/ 140 w 196"/>
                <a:gd name="T65" fmla="*/ 126 h 224"/>
                <a:gd name="T66" fmla="*/ 132 w 196"/>
                <a:gd name="T67" fmla="*/ 126 h 224"/>
                <a:gd name="T68" fmla="*/ 96 w 196"/>
                <a:gd name="T69" fmla="*/ 128 h 224"/>
                <a:gd name="T70" fmla="*/ 74 w 196"/>
                <a:gd name="T71" fmla="*/ 134 h 224"/>
                <a:gd name="T72" fmla="*/ 60 w 196"/>
                <a:gd name="T73" fmla="*/ 146 h 224"/>
                <a:gd name="T74" fmla="*/ 58 w 196"/>
                <a:gd name="T75" fmla="*/ 156 h 224"/>
                <a:gd name="T76" fmla="*/ 62 w 196"/>
                <a:gd name="T77" fmla="*/ 168 h 224"/>
                <a:gd name="T78" fmla="*/ 70 w 196"/>
                <a:gd name="T79" fmla="*/ 176 h 224"/>
                <a:gd name="T80" fmla="*/ 84 w 196"/>
                <a:gd name="T81" fmla="*/ 180 h 224"/>
                <a:gd name="T82" fmla="*/ 114 w 196"/>
                <a:gd name="T83" fmla="*/ 174 h 224"/>
                <a:gd name="T84" fmla="*/ 128 w 196"/>
                <a:gd name="T85" fmla="*/ 164 h 224"/>
                <a:gd name="T86" fmla="*/ 138 w 196"/>
                <a:gd name="T87" fmla="*/ 152 h 224"/>
                <a:gd name="T88" fmla="*/ 140 w 196"/>
                <a:gd name="T89" fmla="*/ 134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224"/>
                <a:gd name="T137" fmla="*/ 196 w 196"/>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224">
                  <a:moveTo>
                    <a:pt x="196" y="80"/>
                  </a:moveTo>
                  <a:lnTo>
                    <a:pt x="196" y="218"/>
                  </a:lnTo>
                  <a:lnTo>
                    <a:pt x="146" y="218"/>
                  </a:lnTo>
                  <a:lnTo>
                    <a:pt x="144" y="198"/>
                  </a:lnTo>
                  <a:lnTo>
                    <a:pt x="138" y="204"/>
                  </a:lnTo>
                  <a:lnTo>
                    <a:pt x="130" y="210"/>
                  </a:lnTo>
                  <a:lnTo>
                    <a:pt x="114" y="218"/>
                  </a:lnTo>
                  <a:lnTo>
                    <a:pt x="96" y="222"/>
                  </a:lnTo>
                  <a:lnTo>
                    <a:pt x="78" y="224"/>
                  </a:lnTo>
                  <a:lnTo>
                    <a:pt x="62" y="224"/>
                  </a:lnTo>
                  <a:lnTo>
                    <a:pt x="48" y="220"/>
                  </a:lnTo>
                  <a:lnTo>
                    <a:pt x="36" y="216"/>
                  </a:lnTo>
                  <a:lnTo>
                    <a:pt x="24" y="208"/>
                  </a:lnTo>
                  <a:lnTo>
                    <a:pt x="14" y="200"/>
                  </a:lnTo>
                  <a:lnTo>
                    <a:pt x="8" y="188"/>
                  </a:lnTo>
                  <a:lnTo>
                    <a:pt x="2" y="176"/>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72"/>
                  </a:lnTo>
                  <a:lnTo>
                    <a:pt x="138" y="66"/>
                  </a:lnTo>
                  <a:lnTo>
                    <a:pt x="134" y="60"/>
                  </a:lnTo>
                  <a:lnTo>
                    <a:pt x="130" y="54"/>
                  </a:lnTo>
                  <a:lnTo>
                    <a:pt x="124" y="50"/>
                  </a:lnTo>
                  <a:lnTo>
                    <a:pt x="116" y="48"/>
                  </a:lnTo>
                  <a:lnTo>
                    <a:pt x="106" y="46"/>
                  </a:lnTo>
                  <a:lnTo>
                    <a:pt x="96" y="46"/>
                  </a:lnTo>
                  <a:lnTo>
                    <a:pt x="80" y="46"/>
                  </a:lnTo>
                  <a:lnTo>
                    <a:pt x="66" y="52"/>
                  </a:lnTo>
                  <a:lnTo>
                    <a:pt x="52" y="58"/>
                  </a:lnTo>
                  <a:lnTo>
                    <a:pt x="40" y="68"/>
                  </a:lnTo>
                  <a:lnTo>
                    <a:pt x="6" y="34"/>
                  </a:lnTo>
                  <a:lnTo>
                    <a:pt x="18" y="26"/>
                  </a:lnTo>
                  <a:lnTo>
                    <a:pt x="28" y="18"/>
                  </a:lnTo>
                  <a:lnTo>
                    <a:pt x="52" y="8"/>
                  </a:lnTo>
                  <a:lnTo>
                    <a:pt x="76" y="2"/>
                  </a:lnTo>
                  <a:lnTo>
                    <a:pt x="100" y="0"/>
                  </a:lnTo>
                  <a:lnTo>
                    <a:pt x="124" y="2"/>
                  </a:lnTo>
                  <a:lnTo>
                    <a:pt x="144" y="6"/>
                  </a:lnTo>
                  <a:lnTo>
                    <a:pt x="160" y="12"/>
                  </a:lnTo>
                  <a:lnTo>
                    <a:pt x="174" y="22"/>
                  </a:lnTo>
                  <a:lnTo>
                    <a:pt x="184" y="34"/>
                  </a:lnTo>
                  <a:lnTo>
                    <a:pt x="190" y="46"/>
                  </a:lnTo>
                  <a:lnTo>
                    <a:pt x="194" y="62"/>
                  </a:lnTo>
                  <a:lnTo>
                    <a:pt x="196" y="80"/>
                  </a:lnTo>
                  <a:close/>
                  <a:moveTo>
                    <a:pt x="140" y="126"/>
                  </a:moveTo>
                  <a:lnTo>
                    <a:pt x="132" y="126"/>
                  </a:lnTo>
                  <a:lnTo>
                    <a:pt x="110" y="126"/>
                  </a:lnTo>
                  <a:lnTo>
                    <a:pt x="96" y="128"/>
                  </a:lnTo>
                  <a:lnTo>
                    <a:pt x="84" y="130"/>
                  </a:lnTo>
                  <a:lnTo>
                    <a:pt x="74" y="134"/>
                  </a:lnTo>
                  <a:lnTo>
                    <a:pt x="66" y="140"/>
                  </a:lnTo>
                  <a:lnTo>
                    <a:pt x="60" y="14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chemeClr val="bg1"/>
            </a:solidFill>
            <a:ln w="9525">
              <a:noFill/>
              <a:round/>
              <a:headEnd/>
              <a:tailEnd/>
            </a:ln>
          </p:spPr>
          <p:txBody>
            <a:bodyPr/>
            <a:lstStyle/>
            <a:p>
              <a:endParaRPr lang="en-US" sz="2400" dirty="0"/>
            </a:p>
          </p:txBody>
        </p:sp>
        <p:sp>
          <p:nvSpPr>
            <p:cNvPr id="37" name="Freeform 19"/>
            <p:cNvSpPr>
              <a:spLocks noChangeAspect="1" noEditPoints="1"/>
            </p:cNvSpPr>
            <p:nvPr/>
          </p:nvSpPr>
          <p:spPr bwMode="black">
            <a:xfrm>
              <a:off x="4402" y="3735"/>
              <a:ext cx="58" cy="56"/>
            </a:xfrm>
            <a:custGeom>
              <a:avLst/>
              <a:gdLst>
                <a:gd name="T0" fmla="*/ 6 w 58"/>
                <a:gd name="T1" fmla="*/ 28 h 56"/>
                <a:gd name="T2" fmla="*/ 14 w 58"/>
                <a:gd name="T3" fmla="*/ 12 h 56"/>
                <a:gd name="T4" fmla="*/ 30 w 58"/>
                <a:gd name="T5" fmla="*/ 4 h 56"/>
                <a:gd name="T6" fmla="*/ 38 w 58"/>
                <a:gd name="T7" fmla="*/ 6 h 56"/>
                <a:gd name="T8" fmla="*/ 52 w 58"/>
                <a:gd name="T9" fmla="*/ 18 h 56"/>
                <a:gd name="T10" fmla="*/ 54 w 58"/>
                <a:gd name="T11" fmla="*/ 28 h 56"/>
                <a:gd name="T12" fmla="*/ 46 w 58"/>
                <a:gd name="T13" fmla="*/ 46 h 56"/>
                <a:gd name="T14" fmla="*/ 30 w 58"/>
                <a:gd name="T15" fmla="*/ 52 h 56"/>
                <a:gd name="T16" fmla="*/ 20 w 58"/>
                <a:gd name="T17" fmla="*/ 50 h 56"/>
                <a:gd name="T18" fmla="*/ 8 w 58"/>
                <a:gd name="T19" fmla="*/ 38 h 56"/>
                <a:gd name="T20" fmla="*/ 6 w 58"/>
                <a:gd name="T21" fmla="*/ 28 h 56"/>
                <a:gd name="T22" fmla="*/ 30 w 58"/>
                <a:gd name="T23" fmla="*/ 56 h 56"/>
                <a:gd name="T24" fmla="*/ 50 w 58"/>
                <a:gd name="T25" fmla="*/ 48 h 56"/>
                <a:gd name="T26" fmla="*/ 58 w 58"/>
                <a:gd name="T27" fmla="*/ 34 h 56"/>
                <a:gd name="T28" fmla="*/ 58 w 58"/>
                <a:gd name="T29" fmla="*/ 28 h 56"/>
                <a:gd name="T30" fmla="*/ 56 w 58"/>
                <a:gd name="T31" fmla="*/ 16 h 56"/>
                <a:gd name="T32" fmla="*/ 42 w 58"/>
                <a:gd name="T33" fmla="*/ 2 h 56"/>
                <a:gd name="T34" fmla="*/ 30 w 58"/>
                <a:gd name="T35" fmla="*/ 0 h 56"/>
                <a:gd name="T36" fmla="*/ 10 w 58"/>
                <a:gd name="T37" fmla="*/ 8 h 56"/>
                <a:gd name="T38" fmla="*/ 2 w 58"/>
                <a:gd name="T39" fmla="*/ 22 h 56"/>
                <a:gd name="T40" fmla="*/ 0 w 58"/>
                <a:gd name="T41" fmla="*/ 28 h 56"/>
                <a:gd name="T42" fmla="*/ 4 w 58"/>
                <a:gd name="T43" fmla="*/ 40 h 56"/>
                <a:gd name="T44" fmla="*/ 18 w 58"/>
                <a:gd name="T45" fmla="*/ 54 h 56"/>
                <a:gd name="T46" fmla="*/ 30 w 58"/>
                <a:gd name="T47" fmla="*/ 56 h 56"/>
                <a:gd name="T48" fmla="*/ 30 w 58"/>
                <a:gd name="T49" fmla="*/ 30 h 56"/>
                <a:gd name="T50" fmla="*/ 44 w 58"/>
                <a:gd name="T51" fmla="*/ 44 h 56"/>
                <a:gd name="T52" fmla="*/ 34 w 58"/>
                <a:gd name="T53" fmla="*/ 30 h 56"/>
                <a:gd name="T54" fmla="*/ 42 w 58"/>
                <a:gd name="T55" fmla="*/ 24 h 56"/>
                <a:gd name="T56" fmla="*/ 44 w 58"/>
                <a:gd name="T57" fmla="*/ 22 h 56"/>
                <a:gd name="T58" fmla="*/ 40 w 58"/>
                <a:gd name="T59" fmla="*/ 14 h 56"/>
                <a:gd name="T60" fmla="*/ 32 w 58"/>
                <a:gd name="T61" fmla="*/ 12 h 56"/>
                <a:gd name="T62" fmla="*/ 18 w 58"/>
                <a:gd name="T63" fmla="*/ 44 h 56"/>
                <a:gd name="T64" fmla="*/ 24 w 58"/>
                <a:gd name="T65" fmla="*/ 30 h 56"/>
                <a:gd name="T66" fmla="*/ 24 w 58"/>
                <a:gd name="T67" fmla="*/ 16 h 56"/>
                <a:gd name="T68" fmla="*/ 30 w 58"/>
                <a:gd name="T69" fmla="*/ 16 h 56"/>
                <a:gd name="T70" fmla="*/ 38 w 58"/>
                <a:gd name="T71" fmla="*/ 18 h 56"/>
                <a:gd name="T72" fmla="*/ 38 w 58"/>
                <a:gd name="T73" fmla="*/ 20 h 56"/>
                <a:gd name="T74" fmla="*/ 36 w 58"/>
                <a:gd name="T75" fmla="*/ 26 h 56"/>
                <a:gd name="T76" fmla="*/ 24 w 58"/>
                <a:gd name="T77" fmla="*/ 26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56"/>
                <a:gd name="T119" fmla="*/ 58 w 58"/>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56">
                  <a:moveTo>
                    <a:pt x="6" y="28"/>
                  </a:moveTo>
                  <a:lnTo>
                    <a:pt x="6" y="28"/>
                  </a:lnTo>
                  <a:lnTo>
                    <a:pt x="8" y="18"/>
                  </a:lnTo>
                  <a:lnTo>
                    <a:pt x="14" y="12"/>
                  </a:lnTo>
                  <a:lnTo>
                    <a:pt x="20" y="6"/>
                  </a:lnTo>
                  <a:lnTo>
                    <a:pt x="30" y="4"/>
                  </a:lnTo>
                  <a:lnTo>
                    <a:pt x="38" y="6"/>
                  </a:lnTo>
                  <a:lnTo>
                    <a:pt x="46" y="12"/>
                  </a:lnTo>
                  <a:lnTo>
                    <a:pt x="52" y="18"/>
                  </a:lnTo>
                  <a:lnTo>
                    <a:pt x="54" y="28"/>
                  </a:lnTo>
                  <a:lnTo>
                    <a:pt x="52" y="38"/>
                  </a:lnTo>
                  <a:lnTo>
                    <a:pt x="46" y="46"/>
                  </a:lnTo>
                  <a:lnTo>
                    <a:pt x="38" y="50"/>
                  </a:lnTo>
                  <a:lnTo>
                    <a:pt x="30" y="52"/>
                  </a:lnTo>
                  <a:lnTo>
                    <a:pt x="20" y="50"/>
                  </a:lnTo>
                  <a:lnTo>
                    <a:pt x="14" y="46"/>
                  </a:lnTo>
                  <a:lnTo>
                    <a:pt x="8" y="38"/>
                  </a:lnTo>
                  <a:lnTo>
                    <a:pt x="6" y="28"/>
                  </a:lnTo>
                  <a:close/>
                  <a:moveTo>
                    <a:pt x="30" y="56"/>
                  </a:moveTo>
                  <a:lnTo>
                    <a:pt x="30" y="56"/>
                  </a:lnTo>
                  <a:lnTo>
                    <a:pt x="42" y="54"/>
                  </a:lnTo>
                  <a:lnTo>
                    <a:pt x="50" y="48"/>
                  </a:lnTo>
                  <a:lnTo>
                    <a:pt x="56" y="40"/>
                  </a:lnTo>
                  <a:lnTo>
                    <a:pt x="58" y="34"/>
                  </a:lnTo>
                  <a:lnTo>
                    <a:pt x="58" y="28"/>
                  </a:lnTo>
                  <a:lnTo>
                    <a:pt x="58" y="22"/>
                  </a:lnTo>
                  <a:lnTo>
                    <a:pt x="56" y="16"/>
                  </a:lnTo>
                  <a:lnTo>
                    <a:pt x="50" y="8"/>
                  </a:lnTo>
                  <a:lnTo>
                    <a:pt x="42" y="2"/>
                  </a:lnTo>
                  <a:lnTo>
                    <a:pt x="30" y="0"/>
                  </a:lnTo>
                  <a:lnTo>
                    <a:pt x="18" y="2"/>
                  </a:lnTo>
                  <a:lnTo>
                    <a:pt x="10" y="8"/>
                  </a:lnTo>
                  <a:lnTo>
                    <a:pt x="4" y="16"/>
                  </a:lnTo>
                  <a:lnTo>
                    <a:pt x="2" y="22"/>
                  </a:lnTo>
                  <a:lnTo>
                    <a:pt x="0" y="28"/>
                  </a:lnTo>
                  <a:lnTo>
                    <a:pt x="2" y="34"/>
                  </a:lnTo>
                  <a:lnTo>
                    <a:pt x="4" y="40"/>
                  </a:lnTo>
                  <a:lnTo>
                    <a:pt x="10" y="48"/>
                  </a:lnTo>
                  <a:lnTo>
                    <a:pt x="18" y="54"/>
                  </a:lnTo>
                  <a:lnTo>
                    <a:pt x="30" y="56"/>
                  </a:lnTo>
                  <a:close/>
                  <a:moveTo>
                    <a:pt x="24" y="30"/>
                  </a:moveTo>
                  <a:lnTo>
                    <a:pt x="30" y="30"/>
                  </a:lnTo>
                  <a:lnTo>
                    <a:pt x="38" y="44"/>
                  </a:lnTo>
                  <a:lnTo>
                    <a:pt x="44" y="44"/>
                  </a:lnTo>
                  <a:lnTo>
                    <a:pt x="34" y="30"/>
                  </a:lnTo>
                  <a:lnTo>
                    <a:pt x="40" y="28"/>
                  </a:lnTo>
                  <a:lnTo>
                    <a:pt x="42" y="24"/>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6" y="16"/>
                  </a:lnTo>
                  <a:lnTo>
                    <a:pt x="38" y="18"/>
                  </a:lnTo>
                  <a:lnTo>
                    <a:pt x="38" y="20"/>
                  </a:lnTo>
                  <a:lnTo>
                    <a:pt x="38" y="24"/>
                  </a:lnTo>
                  <a:lnTo>
                    <a:pt x="36" y="26"/>
                  </a:lnTo>
                  <a:lnTo>
                    <a:pt x="30" y="26"/>
                  </a:lnTo>
                  <a:lnTo>
                    <a:pt x="24" y="26"/>
                  </a:lnTo>
                  <a:close/>
                </a:path>
              </a:pathLst>
            </a:custGeom>
            <a:solidFill>
              <a:schemeClr val="bg1"/>
            </a:solidFill>
            <a:ln w="9525">
              <a:noFill/>
              <a:round/>
              <a:headEnd/>
              <a:tailEnd/>
            </a:ln>
          </p:spPr>
          <p:txBody>
            <a:bodyPr/>
            <a:lstStyle/>
            <a:p>
              <a:endParaRPr lang="en-US" sz="2400" dirty="0"/>
            </a:p>
          </p:txBody>
        </p:sp>
      </p:grpSp>
      <p:sp>
        <p:nvSpPr>
          <p:cNvPr id="38" name="Rectangle 223"/>
          <p:cNvSpPr>
            <a:spLocks noGrp="1" noChangeArrowheads="1"/>
          </p:cNvSpPr>
          <p:nvPr>
            <p:ph type="subTitle" idx="1" hasCustomPrompt="1"/>
          </p:nvPr>
        </p:nvSpPr>
        <p:spPr bwMode="black">
          <a:xfrm>
            <a:off x="675218" y="3468688"/>
            <a:ext cx="10847916" cy="2203450"/>
          </a:xfrm>
          <a:noFill/>
          <a:ln w="9525">
            <a:noFill/>
            <a:miter lim="800000"/>
            <a:headEnd/>
            <a:tailEnd/>
          </a:ln>
        </p:spPr>
        <p:txBody>
          <a:bodyPr rIns="0"/>
          <a:lstStyle>
            <a:lvl1pPr marL="347663" marR="0" indent="-347663" algn="l" defTabSz="914400" rtl="0" eaLnBrk="1" fontAlgn="base" latinLnBrk="0" hangingPunct="1">
              <a:lnSpc>
                <a:spcPct val="90000"/>
              </a:lnSpc>
              <a:spcBef>
                <a:spcPct val="30000"/>
              </a:spcBef>
              <a:spcAft>
                <a:spcPct val="10000"/>
              </a:spcAft>
              <a:buClr>
                <a:srgbClr val="00529B"/>
              </a:buClr>
              <a:buSzTx/>
              <a:buFont typeface="Times" pitchFamily="18" charset="0"/>
              <a:buNone/>
              <a:tabLst/>
              <a:defRPr lang="en-US" sz="2600" b="1" kern="1200">
                <a:solidFill>
                  <a:schemeClr val="bg1"/>
                </a:solidFill>
                <a:latin typeface="Arial" charset="0"/>
                <a:ea typeface="Arial Unicode MS" pitchFamily="34" charset="-128"/>
                <a:cs typeface="Arial Unicode MS" pitchFamily="34" charset="-128"/>
              </a:defRPr>
            </a:lvl1pPr>
          </a:lstStyle>
          <a:p>
            <a:r>
              <a:rPr lang="en-US" dirty="0" smtClean="0"/>
              <a:t>Divider Page Subtitle</a:t>
            </a:r>
          </a:p>
        </p:txBody>
      </p:sp>
      <p:sp>
        <p:nvSpPr>
          <p:cNvPr id="39" name="Rectangle 122"/>
          <p:cNvSpPr>
            <a:spLocks noGrp="1" noChangeArrowheads="1"/>
          </p:cNvSpPr>
          <p:nvPr>
            <p:ph type="ctrTitle" hasCustomPrompt="1"/>
          </p:nvPr>
        </p:nvSpPr>
        <p:spPr bwMode="black">
          <a:xfrm>
            <a:off x="675504" y="2096255"/>
            <a:ext cx="10847629" cy="677108"/>
          </a:xfrm>
          <a:ln/>
        </p:spPr>
        <p:txBody>
          <a:bodyPr tIns="45720" bIns="45720" anchor="b"/>
          <a:lstStyle>
            <a:lvl1pPr eaLnBrk="1" hangingPunct="1">
              <a:lnSpc>
                <a:spcPct val="100000"/>
              </a:lnSpc>
              <a:spcBef>
                <a:spcPct val="0"/>
              </a:spcBef>
              <a:spcAft>
                <a:spcPct val="0"/>
              </a:spcAft>
              <a:defRPr sz="3800">
                <a:solidFill>
                  <a:schemeClr val="bg1"/>
                </a:solidFill>
              </a:defRPr>
            </a:lvl1pPr>
          </a:lstStyle>
          <a:p>
            <a:pPr eaLnBrk="1" hangingPunct="1">
              <a:lnSpc>
                <a:spcPct val="100000"/>
              </a:lnSpc>
              <a:spcBef>
                <a:spcPct val="0"/>
              </a:spcBef>
              <a:spcAft>
                <a:spcPct val="0"/>
              </a:spcAft>
            </a:pPr>
            <a:r>
              <a:rPr lang="en-US" sz="3800" b="1" dirty="0" smtClean="0">
                <a:solidFill>
                  <a:schemeClr val="bg1"/>
                </a:solidFill>
              </a:rPr>
              <a:t>Divider Page Title </a:t>
            </a:r>
            <a:endParaRPr lang="en-US" sz="3800" b="1" dirty="0">
              <a:solidFill>
                <a:schemeClr val="bg1"/>
              </a:solidFill>
            </a:endParaRPr>
          </a:p>
        </p:txBody>
      </p:sp>
      <p:sp>
        <p:nvSpPr>
          <p:cNvPr id="41" name="Rectangle 288"/>
          <p:cNvSpPr>
            <a:spLocks noChangeArrowheads="1"/>
          </p:cNvSpPr>
          <p:nvPr userDrawn="1"/>
        </p:nvSpPr>
        <p:spPr bwMode="black">
          <a:xfrm>
            <a:off x="675217" y="6546076"/>
            <a:ext cx="2899652" cy="83100"/>
          </a:xfrm>
          <a:prstGeom prst="rect">
            <a:avLst/>
          </a:prstGeom>
          <a:noFill/>
          <a:ln w="12700">
            <a:noFill/>
            <a:miter lim="800000"/>
            <a:headEnd type="none" w="sm" len="sm"/>
            <a:tailEnd type="none" w="sm" len="sm"/>
          </a:ln>
          <a:effectLst/>
        </p:spPr>
        <p:txBody>
          <a:bodyPr wrap="square" lIns="0" tIns="0" rIns="0" bIns="0" anchor="b">
            <a:spAutoFit/>
          </a:bodyPr>
          <a:lstStyle/>
          <a:p>
            <a:pPr algn="l" rtl="0" fontAlgn="base">
              <a:spcBef>
                <a:spcPts val="0"/>
              </a:spcBef>
              <a:spcAft>
                <a:spcPts val="0"/>
              </a:spcAft>
            </a:pPr>
            <a:r>
              <a:rPr lang="en-US" sz="600" b="0" kern="1200" dirty="0" smtClean="0">
                <a:solidFill>
                  <a:schemeClr val="bg1"/>
                </a:solidFill>
                <a:latin typeface="Arial" charset="0"/>
                <a:ea typeface="Arial Unicode MS" pitchFamily="34" charset="-128"/>
                <a:cs typeface="Arial Unicode MS" pitchFamily="34" charset="-128"/>
              </a:rPr>
              <a:t>© 2014 Gartner, Inc. and/or its affiliates. All rights reserved.</a:t>
            </a:r>
          </a:p>
        </p:txBody>
      </p:sp>
      <p:sp>
        <p:nvSpPr>
          <p:cNvPr id="16" name="Rectangle 5"/>
          <p:cNvSpPr>
            <a:spLocks noGrp="1" noChangeArrowheads="1"/>
          </p:cNvSpPr>
          <p:nvPr>
            <p:ph type="ftr" sz="quarter" idx="3"/>
          </p:nvPr>
        </p:nvSpPr>
        <p:spPr bwMode="black">
          <a:xfrm>
            <a:off x="5791200" y="6388870"/>
            <a:ext cx="609600" cy="22860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chemeClr val="bg1"/>
                </a:solidFill>
                <a:ea typeface="+mn-ea"/>
                <a:cs typeface="+mn-cs"/>
              </a:defRPr>
            </a:lvl1pPr>
          </a:lstStyle>
          <a:p>
            <a:pPr>
              <a:defRPr/>
            </a:pPr>
            <a:r>
              <a:rPr lang="en-US" dirty="0" smtClean="0"/>
              <a:t> </a:t>
            </a:r>
            <a:fld id="{E1E29525-C903-49F9-BB30-68358B75B689}" type="slidenum">
              <a:rPr lang="en-US" smtClean="0"/>
              <a:pPr>
                <a:defRPr/>
              </a:pPr>
              <a:t>‹N›</a:t>
            </a:fld>
            <a:endParaRPr lang="en-US" dirty="0"/>
          </a:p>
        </p:txBody>
      </p:sp>
    </p:spTree>
    <p:extLst>
      <p:ext uri="{BB962C8B-B14F-4D97-AF65-F5344CB8AC3E}">
        <p14:creationId xmlns:p14="http://schemas.microsoft.com/office/powerpoint/2010/main" val="372752373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Divider Sli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grpSp>
        <p:nvGrpSpPr>
          <p:cNvPr id="29" name="Group 11"/>
          <p:cNvGrpSpPr>
            <a:grpSpLocks noChangeAspect="1"/>
          </p:cNvGrpSpPr>
          <p:nvPr userDrawn="1"/>
        </p:nvGrpSpPr>
        <p:grpSpPr bwMode="black">
          <a:xfrm>
            <a:off x="9990667" y="6369051"/>
            <a:ext cx="1524000" cy="257175"/>
            <a:chOff x="3020" y="3469"/>
            <a:chExt cx="1440" cy="326"/>
          </a:xfrm>
        </p:grpSpPr>
        <p:sp>
          <p:nvSpPr>
            <p:cNvPr id="30" name="Freeform 12"/>
            <p:cNvSpPr>
              <a:spLocks noChangeAspect="1"/>
            </p:cNvSpPr>
            <p:nvPr/>
          </p:nvSpPr>
          <p:spPr bwMode="black">
            <a:xfrm>
              <a:off x="4322" y="3575"/>
              <a:ext cx="132" cy="212"/>
            </a:xfrm>
            <a:custGeom>
              <a:avLst/>
              <a:gdLst>
                <a:gd name="T0" fmla="*/ 132 w 132"/>
                <a:gd name="T1" fmla="*/ 0 h 212"/>
                <a:gd name="T2" fmla="*/ 128 w 132"/>
                <a:gd name="T3" fmla="*/ 50 h 212"/>
                <a:gd name="T4" fmla="*/ 106 w 132"/>
                <a:gd name="T5" fmla="*/ 50 h 212"/>
                <a:gd name="T6" fmla="*/ 106 w 132"/>
                <a:gd name="T7" fmla="*/ 50 h 212"/>
                <a:gd name="T8" fmla="*/ 96 w 132"/>
                <a:gd name="T9" fmla="*/ 50 h 212"/>
                <a:gd name="T10" fmla="*/ 86 w 132"/>
                <a:gd name="T11" fmla="*/ 54 h 212"/>
                <a:gd name="T12" fmla="*/ 78 w 132"/>
                <a:gd name="T13" fmla="*/ 60 h 212"/>
                <a:gd name="T14" fmla="*/ 70 w 132"/>
                <a:gd name="T15" fmla="*/ 66 h 212"/>
                <a:gd name="T16" fmla="*/ 64 w 132"/>
                <a:gd name="T17" fmla="*/ 74 h 212"/>
                <a:gd name="T18" fmla="*/ 60 w 132"/>
                <a:gd name="T19" fmla="*/ 82 h 212"/>
                <a:gd name="T20" fmla="*/ 58 w 132"/>
                <a:gd name="T21" fmla="*/ 92 h 212"/>
                <a:gd name="T22" fmla="*/ 58 w 132"/>
                <a:gd name="T23" fmla="*/ 100 h 212"/>
                <a:gd name="T24" fmla="*/ 58 w 132"/>
                <a:gd name="T25" fmla="*/ 212 h 212"/>
                <a:gd name="T26" fmla="*/ 0 w 132"/>
                <a:gd name="T27" fmla="*/ 212 h 212"/>
                <a:gd name="T28" fmla="*/ 0 w 132"/>
                <a:gd name="T29" fmla="*/ 0 h 212"/>
                <a:gd name="T30" fmla="*/ 54 w 132"/>
                <a:gd name="T31" fmla="*/ 0 h 212"/>
                <a:gd name="T32" fmla="*/ 56 w 132"/>
                <a:gd name="T33" fmla="*/ 26 h 212"/>
                <a:gd name="T34" fmla="*/ 56 w 132"/>
                <a:gd name="T35" fmla="*/ 26 h 212"/>
                <a:gd name="T36" fmla="*/ 66 w 132"/>
                <a:gd name="T37" fmla="*/ 14 h 212"/>
                <a:gd name="T38" fmla="*/ 78 w 132"/>
                <a:gd name="T39" fmla="*/ 6 h 212"/>
                <a:gd name="T40" fmla="*/ 94 w 132"/>
                <a:gd name="T41" fmla="*/ 2 h 212"/>
                <a:gd name="T42" fmla="*/ 112 w 132"/>
                <a:gd name="T43" fmla="*/ 0 h 212"/>
                <a:gd name="T44" fmla="*/ 132 w 132"/>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212"/>
                <a:gd name="T71" fmla="*/ 132 w 132"/>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212">
                  <a:moveTo>
                    <a:pt x="132" y="0"/>
                  </a:moveTo>
                  <a:lnTo>
                    <a:pt x="128"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78" y="6"/>
                  </a:lnTo>
                  <a:lnTo>
                    <a:pt x="94" y="2"/>
                  </a:lnTo>
                  <a:lnTo>
                    <a:pt x="112" y="0"/>
                  </a:lnTo>
                  <a:lnTo>
                    <a:pt x="132" y="0"/>
                  </a:lnTo>
                  <a:close/>
                </a:path>
              </a:pathLst>
            </a:custGeom>
            <a:solidFill>
              <a:schemeClr val="bg1"/>
            </a:solidFill>
            <a:ln w="9525">
              <a:noFill/>
              <a:round/>
              <a:headEnd/>
              <a:tailEnd/>
            </a:ln>
          </p:spPr>
          <p:txBody>
            <a:bodyPr/>
            <a:lstStyle/>
            <a:p>
              <a:endParaRPr lang="en-US" sz="2400" dirty="0"/>
            </a:p>
          </p:txBody>
        </p:sp>
        <p:sp>
          <p:nvSpPr>
            <p:cNvPr id="31" name="Freeform 13"/>
            <p:cNvSpPr>
              <a:spLocks noChangeAspect="1"/>
            </p:cNvSpPr>
            <p:nvPr/>
          </p:nvSpPr>
          <p:spPr bwMode="black">
            <a:xfrm>
              <a:off x="3860" y="3569"/>
              <a:ext cx="194" cy="218"/>
            </a:xfrm>
            <a:custGeom>
              <a:avLst/>
              <a:gdLst>
                <a:gd name="T0" fmla="*/ 194 w 194"/>
                <a:gd name="T1" fmla="*/ 218 h 218"/>
                <a:gd name="T2" fmla="*/ 136 w 194"/>
                <a:gd name="T3" fmla="*/ 218 h 218"/>
                <a:gd name="T4" fmla="*/ 136 w 194"/>
                <a:gd name="T5" fmla="*/ 106 h 218"/>
                <a:gd name="T6" fmla="*/ 136 w 194"/>
                <a:gd name="T7" fmla="*/ 106 h 218"/>
                <a:gd name="T8" fmla="*/ 136 w 194"/>
                <a:gd name="T9" fmla="*/ 88 h 218"/>
                <a:gd name="T10" fmla="*/ 134 w 194"/>
                <a:gd name="T11" fmla="*/ 78 h 218"/>
                <a:gd name="T12" fmla="*/ 132 w 194"/>
                <a:gd name="T13" fmla="*/ 70 h 218"/>
                <a:gd name="T14" fmla="*/ 128 w 194"/>
                <a:gd name="T15" fmla="*/ 64 h 218"/>
                <a:gd name="T16" fmla="*/ 122 w 194"/>
                <a:gd name="T17" fmla="*/ 58 h 218"/>
                <a:gd name="T18" fmla="*/ 112 w 194"/>
                <a:gd name="T19" fmla="*/ 54 h 218"/>
                <a:gd name="T20" fmla="*/ 102 w 194"/>
                <a:gd name="T21" fmla="*/ 52 h 218"/>
                <a:gd name="T22" fmla="*/ 102 w 194"/>
                <a:gd name="T23" fmla="*/ 52 h 218"/>
                <a:gd name="T24" fmla="*/ 90 w 194"/>
                <a:gd name="T25" fmla="*/ 54 h 218"/>
                <a:gd name="T26" fmla="*/ 82 w 194"/>
                <a:gd name="T27" fmla="*/ 56 h 218"/>
                <a:gd name="T28" fmla="*/ 74 w 194"/>
                <a:gd name="T29" fmla="*/ 62 h 218"/>
                <a:gd name="T30" fmla="*/ 68 w 194"/>
                <a:gd name="T31" fmla="*/ 68 h 218"/>
                <a:gd name="T32" fmla="*/ 62 w 194"/>
                <a:gd name="T33" fmla="*/ 76 h 218"/>
                <a:gd name="T34" fmla="*/ 60 w 194"/>
                <a:gd name="T35" fmla="*/ 84 h 218"/>
                <a:gd name="T36" fmla="*/ 58 w 194"/>
                <a:gd name="T37" fmla="*/ 92 h 218"/>
                <a:gd name="T38" fmla="*/ 58 w 194"/>
                <a:gd name="T39" fmla="*/ 102 h 218"/>
                <a:gd name="T40" fmla="*/ 58 w 194"/>
                <a:gd name="T41" fmla="*/ 218 h 218"/>
                <a:gd name="T42" fmla="*/ 0 w 194"/>
                <a:gd name="T43" fmla="*/ 218 h 218"/>
                <a:gd name="T44" fmla="*/ 0 w 194"/>
                <a:gd name="T45" fmla="*/ 6 h 218"/>
                <a:gd name="T46" fmla="*/ 52 w 194"/>
                <a:gd name="T47" fmla="*/ 6 h 218"/>
                <a:gd name="T48" fmla="*/ 54 w 194"/>
                <a:gd name="T49" fmla="*/ 32 h 218"/>
                <a:gd name="T50" fmla="*/ 54 w 194"/>
                <a:gd name="T51" fmla="*/ 32 h 218"/>
                <a:gd name="T52" fmla="*/ 64 w 194"/>
                <a:gd name="T53" fmla="*/ 20 h 218"/>
                <a:gd name="T54" fmla="*/ 78 w 194"/>
                <a:gd name="T55" fmla="*/ 10 h 218"/>
                <a:gd name="T56" fmla="*/ 88 w 194"/>
                <a:gd name="T57" fmla="*/ 6 h 218"/>
                <a:gd name="T58" fmla="*/ 96 w 194"/>
                <a:gd name="T59" fmla="*/ 4 h 218"/>
                <a:gd name="T60" fmla="*/ 106 w 194"/>
                <a:gd name="T61" fmla="*/ 2 h 218"/>
                <a:gd name="T62" fmla="*/ 118 w 194"/>
                <a:gd name="T63" fmla="*/ 0 h 218"/>
                <a:gd name="T64" fmla="*/ 118 w 194"/>
                <a:gd name="T65" fmla="*/ 0 h 218"/>
                <a:gd name="T66" fmla="*/ 138 w 194"/>
                <a:gd name="T67" fmla="*/ 2 h 218"/>
                <a:gd name="T68" fmla="*/ 154 w 194"/>
                <a:gd name="T69" fmla="*/ 8 h 218"/>
                <a:gd name="T70" fmla="*/ 168 w 194"/>
                <a:gd name="T71" fmla="*/ 16 h 218"/>
                <a:gd name="T72" fmla="*/ 178 w 194"/>
                <a:gd name="T73" fmla="*/ 26 h 218"/>
                <a:gd name="T74" fmla="*/ 186 w 194"/>
                <a:gd name="T75" fmla="*/ 40 h 218"/>
                <a:gd name="T76" fmla="*/ 190 w 194"/>
                <a:gd name="T77" fmla="*/ 54 h 218"/>
                <a:gd name="T78" fmla="*/ 194 w 194"/>
                <a:gd name="T79" fmla="*/ 70 h 218"/>
                <a:gd name="T80" fmla="*/ 194 w 194"/>
                <a:gd name="T81" fmla="*/ 86 h 218"/>
                <a:gd name="T82" fmla="*/ 194 w 194"/>
                <a:gd name="T83" fmla="*/ 218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218"/>
                <a:gd name="T128" fmla="*/ 194 w 194"/>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218">
                  <a:moveTo>
                    <a:pt x="194" y="218"/>
                  </a:moveTo>
                  <a:lnTo>
                    <a:pt x="136" y="218"/>
                  </a:lnTo>
                  <a:lnTo>
                    <a:pt x="136" y="106"/>
                  </a:lnTo>
                  <a:lnTo>
                    <a:pt x="136" y="88"/>
                  </a:lnTo>
                  <a:lnTo>
                    <a:pt x="134" y="78"/>
                  </a:lnTo>
                  <a:lnTo>
                    <a:pt x="132" y="70"/>
                  </a:lnTo>
                  <a:lnTo>
                    <a:pt x="128" y="64"/>
                  </a:lnTo>
                  <a:lnTo>
                    <a:pt x="122" y="58"/>
                  </a:lnTo>
                  <a:lnTo>
                    <a:pt x="112" y="54"/>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64" y="20"/>
                  </a:lnTo>
                  <a:lnTo>
                    <a:pt x="78" y="10"/>
                  </a:lnTo>
                  <a:lnTo>
                    <a:pt x="88" y="6"/>
                  </a:lnTo>
                  <a:lnTo>
                    <a:pt x="96" y="4"/>
                  </a:lnTo>
                  <a:lnTo>
                    <a:pt x="106" y="2"/>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chemeClr val="bg1"/>
            </a:solidFill>
            <a:ln w="9525">
              <a:noFill/>
              <a:round/>
              <a:headEnd/>
              <a:tailEnd/>
            </a:ln>
          </p:spPr>
          <p:txBody>
            <a:bodyPr/>
            <a:lstStyle/>
            <a:p>
              <a:endParaRPr lang="en-US" sz="2400" dirty="0"/>
            </a:p>
          </p:txBody>
        </p:sp>
        <p:sp>
          <p:nvSpPr>
            <p:cNvPr id="32" name="Freeform 14"/>
            <p:cNvSpPr>
              <a:spLocks noChangeAspect="1"/>
            </p:cNvSpPr>
            <p:nvPr/>
          </p:nvSpPr>
          <p:spPr bwMode="black">
            <a:xfrm>
              <a:off x="3720" y="3515"/>
              <a:ext cx="114" cy="276"/>
            </a:xfrm>
            <a:custGeom>
              <a:avLst/>
              <a:gdLst>
                <a:gd name="T0" fmla="*/ 114 w 114"/>
                <a:gd name="T1" fmla="*/ 224 h 276"/>
                <a:gd name="T2" fmla="*/ 110 w 114"/>
                <a:gd name="T3" fmla="*/ 272 h 276"/>
                <a:gd name="T4" fmla="*/ 110 w 114"/>
                <a:gd name="T5" fmla="*/ 272 h 276"/>
                <a:gd name="T6" fmla="*/ 90 w 114"/>
                <a:gd name="T7" fmla="*/ 276 h 276"/>
                <a:gd name="T8" fmla="*/ 70 w 114"/>
                <a:gd name="T9" fmla="*/ 276 h 276"/>
                <a:gd name="T10" fmla="*/ 70 w 114"/>
                <a:gd name="T11" fmla="*/ 276 h 276"/>
                <a:gd name="T12" fmla="*/ 50 w 114"/>
                <a:gd name="T13" fmla="*/ 276 h 276"/>
                <a:gd name="T14" fmla="*/ 36 w 114"/>
                <a:gd name="T15" fmla="*/ 272 h 276"/>
                <a:gd name="T16" fmla="*/ 24 w 114"/>
                <a:gd name="T17" fmla="*/ 266 h 276"/>
                <a:gd name="T18" fmla="*/ 14 w 114"/>
                <a:gd name="T19" fmla="*/ 258 h 276"/>
                <a:gd name="T20" fmla="*/ 8 w 114"/>
                <a:gd name="T21" fmla="*/ 248 h 276"/>
                <a:gd name="T22" fmla="*/ 2 w 114"/>
                <a:gd name="T23" fmla="*/ 234 h 276"/>
                <a:gd name="T24" fmla="*/ 0 w 114"/>
                <a:gd name="T25" fmla="*/ 220 h 276"/>
                <a:gd name="T26" fmla="*/ 0 w 114"/>
                <a:gd name="T27" fmla="*/ 202 h 276"/>
                <a:gd name="T28" fmla="*/ 0 w 114"/>
                <a:gd name="T29" fmla="*/ 0 h 276"/>
                <a:gd name="T30" fmla="*/ 58 w 114"/>
                <a:gd name="T31" fmla="*/ 0 h 276"/>
                <a:gd name="T32" fmla="*/ 58 w 114"/>
                <a:gd name="T33" fmla="*/ 60 h 276"/>
                <a:gd name="T34" fmla="*/ 114 w 114"/>
                <a:gd name="T35" fmla="*/ 60 h 276"/>
                <a:gd name="T36" fmla="*/ 110 w 114"/>
                <a:gd name="T37" fmla="*/ 110 h 276"/>
                <a:gd name="T38" fmla="*/ 58 w 114"/>
                <a:gd name="T39" fmla="*/ 110 h 276"/>
                <a:gd name="T40" fmla="*/ 58 w 114"/>
                <a:gd name="T41" fmla="*/ 198 h 276"/>
                <a:gd name="T42" fmla="*/ 58 w 114"/>
                <a:gd name="T43" fmla="*/ 198 h 276"/>
                <a:gd name="T44" fmla="*/ 58 w 114"/>
                <a:gd name="T45" fmla="*/ 210 h 276"/>
                <a:gd name="T46" fmla="*/ 62 w 114"/>
                <a:gd name="T47" fmla="*/ 220 h 276"/>
                <a:gd name="T48" fmla="*/ 66 w 114"/>
                <a:gd name="T49" fmla="*/ 224 h 276"/>
                <a:gd name="T50" fmla="*/ 70 w 114"/>
                <a:gd name="T51" fmla="*/ 226 h 276"/>
                <a:gd name="T52" fmla="*/ 84 w 114"/>
                <a:gd name="T53" fmla="*/ 228 h 276"/>
                <a:gd name="T54" fmla="*/ 84 w 114"/>
                <a:gd name="T55" fmla="*/ 228 h 276"/>
                <a:gd name="T56" fmla="*/ 98 w 114"/>
                <a:gd name="T57" fmla="*/ 228 h 276"/>
                <a:gd name="T58" fmla="*/ 114 w 114"/>
                <a:gd name="T59" fmla="*/ 224 h 276"/>
                <a:gd name="T60" fmla="*/ 114 w 114"/>
                <a:gd name="T61" fmla="*/ 224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276"/>
                <a:gd name="T95" fmla="*/ 114 w 114"/>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276">
                  <a:moveTo>
                    <a:pt x="114" y="224"/>
                  </a:moveTo>
                  <a:lnTo>
                    <a:pt x="110" y="272"/>
                  </a:lnTo>
                  <a:lnTo>
                    <a:pt x="9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210"/>
                  </a:lnTo>
                  <a:lnTo>
                    <a:pt x="62" y="220"/>
                  </a:lnTo>
                  <a:lnTo>
                    <a:pt x="66" y="224"/>
                  </a:lnTo>
                  <a:lnTo>
                    <a:pt x="70" y="226"/>
                  </a:lnTo>
                  <a:lnTo>
                    <a:pt x="84" y="228"/>
                  </a:lnTo>
                  <a:lnTo>
                    <a:pt x="98" y="228"/>
                  </a:lnTo>
                  <a:lnTo>
                    <a:pt x="114" y="224"/>
                  </a:lnTo>
                  <a:close/>
                </a:path>
              </a:pathLst>
            </a:custGeom>
            <a:solidFill>
              <a:schemeClr val="bg1"/>
            </a:solidFill>
            <a:ln w="9525">
              <a:noFill/>
              <a:round/>
              <a:headEnd/>
              <a:tailEnd/>
            </a:ln>
          </p:spPr>
          <p:txBody>
            <a:bodyPr/>
            <a:lstStyle/>
            <a:p>
              <a:endParaRPr lang="en-US" sz="2400" dirty="0"/>
            </a:p>
          </p:txBody>
        </p:sp>
        <p:sp>
          <p:nvSpPr>
            <p:cNvPr id="33" name="Freeform 15"/>
            <p:cNvSpPr>
              <a:spLocks noChangeAspect="1"/>
            </p:cNvSpPr>
            <p:nvPr/>
          </p:nvSpPr>
          <p:spPr bwMode="black">
            <a:xfrm>
              <a:off x="3574" y="3575"/>
              <a:ext cx="126" cy="212"/>
            </a:xfrm>
            <a:custGeom>
              <a:avLst/>
              <a:gdLst>
                <a:gd name="T0" fmla="*/ 126 w 126"/>
                <a:gd name="T1" fmla="*/ 0 h 212"/>
                <a:gd name="T2" fmla="*/ 122 w 126"/>
                <a:gd name="T3" fmla="*/ 50 h 212"/>
                <a:gd name="T4" fmla="*/ 106 w 126"/>
                <a:gd name="T5" fmla="*/ 50 h 212"/>
                <a:gd name="T6" fmla="*/ 106 w 126"/>
                <a:gd name="T7" fmla="*/ 50 h 212"/>
                <a:gd name="T8" fmla="*/ 96 w 126"/>
                <a:gd name="T9" fmla="*/ 50 h 212"/>
                <a:gd name="T10" fmla="*/ 86 w 126"/>
                <a:gd name="T11" fmla="*/ 54 h 212"/>
                <a:gd name="T12" fmla="*/ 76 w 126"/>
                <a:gd name="T13" fmla="*/ 60 h 212"/>
                <a:gd name="T14" fmla="*/ 70 w 126"/>
                <a:gd name="T15" fmla="*/ 66 h 212"/>
                <a:gd name="T16" fmla="*/ 64 w 126"/>
                <a:gd name="T17" fmla="*/ 74 h 212"/>
                <a:gd name="T18" fmla="*/ 60 w 126"/>
                <a:gd name="T19" fmla="*/ 82 h 212"/>
                <a:gd name="T20" fmla="*/ 58 w 126"/>
                <a:gd name="T21" fmla="*/ 92 h 212"/>
                <a:gd name="T22" fmla="*/ 58 w 126"/>
                <a:gd name="T23" fmla="*/ 100 h 212"/>
                <a:gd name="T24" fmla="*/ 58 w 126"/>
                <a:gd name="T25" fmla="*/ 212 h 212"/>
                <a:gd name="T26" fmla="*/ 0 w 126"/>
                <a:gd name="T27" fmla="*/ 212 h 212"/>
                <a:gd name="T28" fmla="*/ 0 w 126"/>
                <a:gd name="T29" fmla="*/ 0 h 212"/>
                <a:gd name="T30" fmla="*/ 54 w 126"/>
                <a:gd name="T31" fmla="*/ 0 h 212"/>
                <a:gd name="T32" fmla="*/ 56 w 126"/>
                <a:gd name="T33" fmla="*/ 26 h 212"/>
                <a:gd name="T34" fmla="*/ 56 w 126"/>
                <a:gd name="T35" fmla="*/ 26 h 212"/>
                <a:gd name="T36" fmla="*/ 66 w 126"/>
                <a:gd name="T37" fmla="*/ 14 h 212"/>
                <a:gd name="T38" fmla="*/ 80 w 126"/>
                <a:gd name="T39" fmla="*/ 6 h 212"/>
                <a:gd name="T40" fmla="*/ 94 w 126"/>
                <a:gd name="T41" fmla="*/ 2 h 212"/>
                <a:gd name="T42" fmla="*/ 112 w 126"/>
                <a:gd name="T43" fmla="*/ 0 h 212"/>
                <a:gd name="T44" fmla="*/ 126 w 126"/>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212"/>
                <a:gd name="T71" fmla="*/ 126 w 126"/>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212">
                  <a:moveTo>
                    <a:pt x="126" y="0"/>
                  </a:moveTo>
                  <a:lnTo>
                    <a:pt x="122"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80" y="6"/>
                  </a:lnTo>
                  <a:lnTo>
                    <a:pt x="94" y="2"/>
                  </a:lnTo>
                  <a:lnTo>
                    <a:pt x="112" y="0"/>
                  </a:lnTo>
                  <a:lnTo>
                    <a:pt x="126" y="0"/>
                  </a:lnTo>
                  <a:close/>
                </a:path>
              </a:pathLst>
            </a:custGeom>
            <a:solidFill>
              <a:schemeClr val="bg1"/>
            </a:solidFill>
            <a:ln w="9525">
              <a:noFill/>
              <a:round/>
              <a:headEnd/>
              <a:tailEnd/>
            </a:ln>
          </p:spPr>
          <p:txBody>
            <a:bodyPr/>
            <a:lstStyle/>
            <a:p>
              <a:endParaRPr lang="en-US" sz="2400" dirty="0"/>
            </a:p>
          </p:txBody>
        </p:sp>
        <p:sp>
          <p:nvSpPr>
            <p:cNvPr id="34" name="Freeform 16"/>
            <p:cNvSpPr>
              <a:spLocks noChangeAspect="1"/>
            </p:cNvSpPr>
            <p:nvPr/>
          </p:nvSpPr>
          <p:spPr bwMode="black">
            <a:xfrm>
              <a:off x="3020" y="3469"/>
              <a:ext cx="294" cy="326"/>
            </a:xfrm>
            <a:custGeom>
              <a:avLst/>
              <a:gdLst>
                <a:gd name="T0" fmla="*/ 294 w 294"/>
                <a:gd name="T1" fmla="*/ 296 h 326"/>
                <a:gd name="T2" fmla="*/ 234 w 294"/>
                <a:gd name="T3" fmla="*/ 320 h 326"/>
                <a:gd name="T4" fmla="*/ 202 w 294"/>
                <a:gd name="T5" fmla="*/ 326 h 326"/>
                <a:gd name="T6" fmla="*/ 164 w 294"/>
                <a:gd name="T7" fmla="*/ 326 h 326"/>
                <a:gd name="T8" fmla="*/ 148 w 294"/>
                <a:gd name="T9" fmla="*/ 326 h 326"/>
                <a:gd name="T10" fmla="*/ 114 w 294"/>
                <a:gd name="T11" fmla="*/ 320 h 326"/>
                <a:gd name="T12" fmla="*/ 84 w 294"/>
                <a:gd name="T13" fmla="*/ 308 h 326"/>
                <a:gd name="T14" fmla="*/ 58 w 294"/>
                <a:gd name="T15" fmla="*/ 292 h 326"/>
                <a:gd name="T16" fmla="*/ 36 w 294"/>
                <a:gd name="T17" fmla="*/ 272 h 326"/>
                <a:gd name="T18" fmla="*/ 20 w 294"/>
                <a:gd name="T19" fmla="*/ 246 h 326"/>
                <a:gd name="T20" fmla="*/ 8 w 294"/>
                <a:gd name="T21" fmla="*/ 216 h 326"/>
                <a:gd name="T22" fmla="*/ 2 w 294"/>
                <a:gd name="T23" fmla="*/ 182 h 326"/>
                <a:gd name="T24" fmla="*/ 0 w 294"/>
                <a:gd name="T25" fmla="*/ 164 h 326"/>
                <a:gd name="T26" fmla="*/ 4 w 294"/>
                <a:gd name="T27" fmla="*/ 128 h 326"/>
                <a:gd name="T28" fmla="*/ 12 w 294"/>
                <a:gd name="T29" fmla="*/ 96 h 326"/>
                <a:gd name="T30" fmla="*/ 28 w 294"/>
                <a:gd name="T31" fmla="*/ 68 h 326"/>
                <a:gd name="T32" fmla="*/ 48 w 294"/>
                <a:gd name="T33" fmla="*/ 44 h 326"/>
                <a:gd name="T34" fmla="*/ 72 w 294"/>
                <a:gd name="T35" fmla="*/ 26 h 326"/>
                <a:gd name="T36" fmla="*/ 100 w 294"/>
                <a:gd name="T37" fmla="*/ 12 h 326"/>
                <a:gd name="T38" fmla="*/ 130 w 294"/>
                <a:gd name="T39" fmla="*/ 2 h 326"/>
                <a:gd name="T40" fmla="*/ 164 w 294"/>
                <a:gd name="T41" fmla="*/ 0 h 326"/>
                <a:gd name="T42" fmla="*/ 182 w 294"/>
                <a:gd name="T43" fmla="*/ 0 h 326"/>
                <a:gd name="T44" fmla="*/ 216 w 294"/>
                <a:gd name="T45" fmla="*/ 4 h 326"/>
                <a:gd name="T46" fmla="*/ 248 w 294"/>
                <a:gd name="T47" fmla="*/ 14 h 326"/>
                <a:gd name="T48" fmla="*/ 276 w 294"/>
                <a:gd name="T49" fmla="*/ 30 h 326"/>
                <a:gd name="T50" fmla="*/ 250 w 294"/>
                <a:gd name="T51" fmla="*/ 82 h 326"/>
                <a:gd name="T52" fmla="*/ 232 w 294"/>
                <a:gd name="T53" fmla="*/ 70 h 326"/>
                <a:gd name="T54" fmla="*/ 188 w 294"/>
                <a:gd name="T55" fmla="*/ 56 h 326"/>
                <a:gd name="T56" fmla="*/ 162 w 294"/>
                <a:gd name="T57" fmla="*/ 56 h 326"/>
                <a:gd name="T58" fmla="*/ 122 w 294"/>
                <a:gd name="T59" fmla="*/ 64 h 326"/>
                <a:gd name="T60" fmla="*/ 90 w 294"/>
                <a:gd name="T61" fmla="*/ 86 h 326"/>
                <a:gd name="T62" fmla="*/ 72 w 294"/>
                <a:gd name="T63" fmla="*/ 120 h 326"/>
                <a:gd name="T64" fmla="*/ 64 w 294"/>
                <a:gd name="T65" fmla="*/ 160 h 326"/>
                <a:gd name="T66" fmla="*/ 66 w 294"/>
                <a:gd name="T67" fmla="*/ 184 h 326"/>
                <a:gd name="T68" fmla="*/ 80 w 294"/>
                <a:gd name="T69" fmla="*/ 224 h 326"/>
                <a:gd name="T70" fmla="*/ 106 w 294"/>
                <a:gd name="T71" fmla="*/ 254 h 326"/>
                <a:gd name="T72" fmla="*/ 144 w 294"/>
                <a:gd name="T73" fmla="*/ 270 h 326"/>
                <a:gd name="T74" fmla="*/ 166 w 294"/>
                <a:gd name="T75" fmla="*/ 272 h 326"/>
                <a:gd name="T76" fmla="*/ 204 w 294"/>
                <a:gd name="T77" fmla="*/ 270 h 326"/>
                <a:gd name="T78" fmla="*/ 234 w 294"/>
                <a:gd name="T79" fmla="*/ 260 h 326"/>
                <a:gd name="T80" fmla="*/ 170 w 294"/>
                <a:gd name="T81" fmla="*/ 194 h 326"/>
                <a:gd name="T82" fmla="*/ 294 w 294"/>
                <a:gd name="T83" fmla="*/ 140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26"/>
                <a:gd name="T128" fmla="*/ 294 w 294"/>
                <a:gd name="T129" fmla="*/ 326 h 3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26">
                  <a:moveTo>
                    <a:pt x="294" y="296"/>
                  </a:moveTo>
                  <a:lnTo>
                    <a:pt x="294" y="296"/>
                  </a:lnTo>
                  <a:lnTo>
                    <a:pt x="266" y="310"/>
                  </a:lnTo>
                  <a:lnTo>
                    <a:pt x="234" y="320"/>
                  </a:lnTo>
                  <a:lnTo>
                    <a:pt x="218" y="322"/>
                  </a:lnTo>
                  <a:lnTo>
                    <a:pt x="202" y="326"/>
                  </a:lnTo>
                  <a:lnTo>
                    <a:pt x="18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82" y="0"/>
                  </a:lnTo>
                  <a:lnTo>
                    <a:pt x="200" y="2"/>
                  </a:lnTo>
                  <a:lnTo>
                    <a:pt x="216" y="4"/>
                  </a:lnTo>
                  <a:lnTo>
                    <a:pt x="232" y="8"/>
                  </a:lnTo>
                  <a:lnTo>
                    <a:pt x="248" y="14"/>
                  </a:lnTo>
                  <a:lnTo>
                    <a:pt x="262" y="22"/>
                  </a:lnTo>
                  <a:lnTo>
                    <a:pt x="276" y="30"/>
                  </a:lnTo>
                  <a:lnTo>
                    <a:pt x="290" y="40"/>
                  </a:lnTo>
                  <a:lnTo>
                    <a:pt x="250" y="82"/>
                  </a:lnTo>
                  <a:lnTo>
                    <a:pt x="232" y="70"/>
                  </a:lnTo>
                  <a:lnTo>
                    <a:pt x="212" y="62"/>
                  </a:lnTo>
                  <a:lnTo>
                    <a:pt x="188" y="56"/>
                  </a:lnTo>
                  <a:lnTo>
                    <a:pt x="162" y="56"/>
                  </a:lnTo>
                  <a:lnTo>
                    <a:pt x="140" y="58"/>
                  </a:lnTo>
                  <a:lnTo>
                    <a:pt x="122" y="64"/>
                  </a:lnTo>
                  <a:lnTo>
                    <a:pt x="104" y="74"/>
                  </a:lnTo>
                  <a:lnTo>
                    <a:pt x="90" y="86"/>
                  </a:lnTo>
                  <a:lnTo>
                    <a:pt x="80" y="102"/>
                  </a:lnTo>
                  <a:lnTo>
                    <a:pt x="72" y="120"/>
                  </a:lnTo>
                  <a:lnTo>
                    <a:pt x="66" y="140"/>
                  </a:lnTo>
                  <a:lnTo>
                    <a:pt x="64" y="160"/>
                  </a:lnTo>
                  <a:lnTo>
                    <a:pt x="66" y="184"/>
                  </a:lnTo>
                  <a:lnTo>
                    <a:pt x="72" y="206"/>
                  </a:lnTo>
                  <a:lnTo>
                    <a:pt x="80" y="224"/>
                  </a:lnTo>
                  <a:lnTo>
                    <a:pt x="92" y="240"/>
                  </a:lnTo>
                  <a:lnTo>
                    <a:pt x="106" y="254"/>
                  </a:lnTo>
                  <a:lnTo>
                    <a:pt x="124" y="262"/>
                  </a:lnTo>
                  <a:lnTo>
                    <a:pt x="144" y="270"/>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chemeClr val="bg1"/>
            </a:solidFill>
            <a:ln w="9525">
              <a:noFill/>
              <a:round/>
              <a:headEnd/>
              <a:tailEnd/>
            </a:ln>
          </p:spPr>
          <p:txBody>
            <a:bodyPr/>
            <a:lstStyle/>
            <a:p>
              <a:endParaRPr lang="en-US" sz="2400" dirty="0"/>
            </a:p>
          </p:txBody>
        </p:sp>
        <p:sp>
          <p:nvSpPr>
            <p:cNvPr id="35" name="Freeform 17"/>
            <p:cNvSpPr>
              <a:spLocks noChangeAspect="1" noEditPoints="1"/>
            </p:cNvSpPr>
            <p:nvPr/>
          </p:nvSpPr>
          <p:spPr bwMode="black">
            <a:xfrm>
              <a:off x="4080" y="3569"/>
              <a:ext cx="216" cy="224"/>
            </a:xfrm>
            <a:custGeom>
              <a:avLst/>
              <a:gdLst>
                <a:gd name="T0" fmla="*/ 58 w 216"/>
                <a:gd name="T1" fmla="*/ 132 h 224"/>
                <a:gd name="T2" fmla="*/ 60 w 216"/>
                <a:gd name="T3" fmla="*/ 142 h 224"/>
                <a:gd name="T4" fmla="*/ 70 w 216"/>
                <a:gd name="T5" fmla="*/ 158 h 224"/>
                <a:gd name="T6" fmla="*/ 84 w 216"/>
                <a:gd name="T7" fmla="*/ 170 h 224"/>
                <a:gd name="T8" fmla="*/ 102 w 216"/>
                <a:gd name="T9" fmla="*/ 176 h 224"/>
                <a:gd name="T10" fmla="*/ 112 w 216"/>
                <a:gd name="T11" fmla="*/ 176 h 224"/>
                <a:gd name="T12" fmla="*/ 144 w 216"/>
                <a:gd name="T13" fmla="*/ 172 h 224"/>
                <a:gd name="T14" fmla="*/ 170 w 216"/>
                <a:gd name="T15" fmla="*/ 150 h 224"/>
                <a:gd name="T16" fmla="*/ 208 w 216"/>
                <a:gd name="T17" fmla="*/ 180 h 224"/>
                <a:gd name="T18" fmla="*/ 188 w 216"/>
                <a:gd name="T19" fmla="*/ 200 h 224"/>
                <a:gd name="T20" fmla="*/ 164 w 216"/>
                <a:gd name="T21" fmla="*/ 214 h 224"/>
                <a:gd name="T22" fmla="*/ 140 w 216"/>
                <a:gd name="T23" fmla="*/ 222 h 224"/>
                <a:gd name="T24" fmla="*/ 112 w 216"/>
                <a:gd name="T25" fmla="*/ 224 h 224"/>
                <a:gd name="T26" fmla="*/ 90 w 216"/>
                <a:gd name="T27" fmla="*/ 222 h 224"/>
                <a:gd name="T28" fmla="*/ 50 w 216"/>
                <a:gd name="T29" fmla="*/ 206 h 224"/>
                <a:gd name="T30" fmla="*/ 20 w 216"/>
                <a:gd name="T31" fmla="*/ 178 h 224"/>
                <a:gd name="T32" fmla="*/ 2 w 216"/>
                <a:gd name="T33" fmla="*/ 136 h 224"/>
                <a:gd name="T34" fmla="*/ 0 w 216"/>
                <a:gd name="T35" fmla="*/ 112 h 224"/>
                <a:gd name="T36" fmla="*/ 8 w 216"/>
                <a:gd name="T37" fmla="*/ 66 h 224"/>
                <a:gd name="T38" fmla="*/ 32 w 216"/>
                <a:gd name="T39" fmla="*/ 32 h 224"/>
                <a:gd name="T40" fmla="*/ 68 w 216"/>
                <a:gd name="T41" fmla="*/ 8 h 224"/>
                <a:gd name="T42" fmla="*/ 110 w 216"/>
                <a:gd name="T43" fmla="*/ 0 h 224"/>
                <a:gd name="T44" fmla="*/ 134 w 216"/>
                <a:gd name="T45" fmla="*/ 2 h 224"/>
                <a:gd name="T46" fmla="*/ 174 w 216"/>
                <a:gd name="T47" fmla="*/ 18 h 224"/>
                <a:gd name="T48" fmla="*/ 200 w 216"/>
                <a:gd name="T49" fmla="*/ 46 h 224"/>
                <a:gd name="T50" fmla="*/ 214 w 216"/>
                <a:gd name="T51" fmla="*/ 90 h 224"/>
                <a:gd name="T52" fmla="*/ 216 w 216"/>
                <a:gd name="T53" fmla="*/ 132 h 224"/>
                <a:gd name="T54" fmla="*/ 158 w 216"/>
                <a:gd name="T55" fmla="*/ 88 h 224"/>
                <a:gd name="T56" fmla="*/ 154 w 216"/>
                <a:gd name="T57" fmla="*/ 70 h 224"/>
                <a:gd name="T58" fmla="*/ 144 w 216"/>
                <a:gd name="T59" fmla="*/ 56 h 224"/>
                <a:gd name="T60" fmla="*/ 128 w 216"/>
                <a:gd name="T61" fmla="*/ 48 h 224"/>
                <a:gd name="T62" fmla="*/ 108 w 216"/>
                <a:gd name="T63" fmla="*/ 46 h 224"/>
                <a:gd name="T64" fmla="*/ 98 w 216"/>
                <a:gd name="T65" fmla="*/ 46 h 224"/>
                <a:gd name="T66" fmla="*/ 82 w 216"/>
                <a:gd name="T67" fmla="*/ 52 h 224"/>
                <a:gd name="T68" fmla="*/ 68 w 216"/>
                <a:gd name="T69" fmla="*/ 64 h 224"/>
                <a:gd name="T70" fmla="*/ 60 w 216"/>
                <a:gd name="T71" fmla="*/ 80 h 224"/>
                <a:gd name="T72" fmla="*/ 158 w 216"/>
                <a:gd name="T73" fmla="*/ 88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224"/>
                <a:gd name="T113" fmla="*/ 216 w 216"/>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224">
                  <a:moveTo>
                    <a:pt x="216" y="132"/>
                  </a:moveTo>
                  <a:lnTo>
                    <a:pt x="58" y="132"/>
                  </a:lnTo>
                  <a:lnTo>
                    <a:pt x="60" y="142"/>
                  </a:lnTo>
                  <a:lnTo>
                    <a:pt x="64" y="150"/>
                  </a:lnTo>
                  <a:lnTo>
                    <a:pt x="70" y="158"/>
                  </a:lnTo>
                  <a:lnTo>
                    <a:pt x="76" y="164"/>
                  </a:lnTo>
                  <a:lnTo>
                    <a:pt x="84" y="170"/>
                  </a:lnTo>
                  <a:lnTo>
                    <a:pt x="92" y="174"/>
                  </a:lnTo>
                  <a:lnTo>
                    <a:pt x="102" y="176"/>
                  </a:lnTo>
                  <a:lnTo>
                    <a:pt x="112" y="176"/>
                  </a:lnTo>
                  <a:lnTo>
                    <a:pt x="128" y="176"/>
                  </a:lnTo>
                  <a:lnTo>
                    <a:pt x="144" y="172"/>
                  </a:lnTo>
                  <a:lnTo>
                    <a:pt x="156" y="162"/>
                  </a:lnTo>
                  <a:lnTo>
                    <a:pt x="170" y="150"/>
                  </a:lnTo>
                  <a:lnTo>
                    <a:pt x="208" y="180"/>
                  </a:lnTo>
                  <a:lnTo>
                    <a:pt x="198" y="190"/>
                  </a:lnTo>
                  <a:lnTo>
                    <a:pt x="188" y="200"/>
                  </a:lnTo>
                  <a:lnTo>
                    <a:pt x="176" y="208"/>
                  </a:lnTo>
                  <a:lnTo>
                    <a:pt x="164" y="214"/>
                  </a:lnTo>
                  <a:lnTo>
                    <a:pt x="152" y="218"/>
                  </a:lnTo>
                  <a:lnTo>
                    <a:pt x="140" y="222"/>
                  </a:lnTo>
                  <a:lnTo>
                    <a:pt x="126" y="224"/>
                  </a:lnTo>
                  <a:lnTo>
                    <a:pt x="112" y="224"/>
                  </a:lnTo>
                  <a:lnTo>
                    <a:pt x="90" y="222"/>
                  </a:lnTo>
                  <a:lnTo>
                    <a:pt x="68" y="216"/>
                  </a:lnTo>
                  <a:lnTo>
                    <a:pt x="50" y="206"/>
                  </a:lnTo>
                  <a:lnTo>
                    <a:pt x="32" y="194"/>
                  </a:lnTo>
                  <a:lnTo>
                    <a:pt x="20" y="178"/>
                  </a:lnTo>
                  <a:lnTo>
                    <a:pt x="10" y="158"/>
                  </a:lnTo>
                  <a:lnTo>
                    <a:pt x="2" y="136"/>
                  </a:lnTo>
                  <a:lnTo>
                    <a:pt x="0" y="112"/>
                  </a:lnTo>
                  <a:lnTo>
                    <a:pt x="2" y="88"/>
                  </a:lnTo>
                  <a:lnTo>
                    <a:pt x="8" y="66"/>
                  </a:lnTo>
                  <a:lnTo>
                    <a:pt x="18" y="48"/>
                  </a:lnTo>
                  <a:lnTo>
                    <a:pt x="32" y="32"/>
                  </a:lnTo>
                  <a:lnTo>
                    <a:pt x="48" y="18"/>
                  </a:lnTo>
                  <a:lnTo>
                    <a:pt x="68" y="8"/>
                  </a:lnTo>
                  <a:lnTo>
                    <a:pt x="88" y="2"/>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chemeClr val="bg1"/>
            </a:solidFill>
            <a:ln w="9525">
              <a:noFill/>
              <a:round/>
              <a:headEnd/>
              <a:tailEnd/>
            </a:ln>
          </p:spPr>
          <p:txBody>
            <a:bodyPr/>
            <a:lstStyle/>
            <a:p>
              <a:endParaRPr lang="en-US" sz="2400" dirty="0"/>
            </a:p>
          </p:txBody>
        </p:sp>
        <p:sp>
          <p:nvSpPr>
            <p:cNvPr id="36" name="Freeform 18"/>
            <p:cNvSpPr>
              <a:spLocks noChangeAspect="1" noEditPoints="1"/>
            </p:cNvSpPr>
            <p:nvPr/>
          </p:nvSpPr>
          <p:spPr bwMode="black">
            <a:xfrm>
              <a:off x="3342" y="3569"/>
              <a:ext cx="196" cy="224"/>
            </a:xfrm>
            <a:custGeom>
              <a:avLst/>
              <a:gdLst>
                <a:gd name="T0" fmla="*/ 196 w 196"/>
                <a:gd name="T1" fmla="*/ 218 h 224"/>
                <a:gd name="T2" fmla="*/ 144 w 196"/>
                <a:gd name="T3" fmla="*/ 198 h 224"/>
                <a:gd name="T4" fmla="*/ 138 w 196"/>
                <a:gd name="T5" fmla="*/ 204 h 224"/>
                <a:gd name="T6" fmla="*/ 114 w 196"/>
                <a:gd name="T7" fmla="*/ 218 h 224"/>
                <a:gd name="T8" fmla="*/ 78 w 196"/>
                <a:gd name="T9" fmla="*/ 224 h 224"/>
                <a:gd name="T10" fmla="*/ 62 w 196"/>
                <a:gd name="T11" fmla="*/ 224 h 224"/>
                <a:gd name="T12" fmla="*/ 36 w 196"/>
                <a:gd name="T13" fmla="*/ 216 h 224"/>
                <a:gd name="T14" fmla="*/ 14 w 196"/>
                <a:gd name="T15" fmla="*/ 200 h 224"/>
                <a:gd name="T16" fmla="*/ 2 w 196"/>
                <a:gd name="T17" fmla="*/ 176 h 224"/>
                <a:gd name="T18" fmla="*/ 0 w 196"/>
                <a:gd name="T19" fmla="*/ 160 h 224"/>
                <a:gd name="T20" fmla="*/ 4 w 196"/>
                <a:gd name="T21" fmla="*/ 136 h 224"/>
                <a:gd name="T22" fmla="*/ 12 w 196"/>
                <a:gd name="T23" fmla="*/ 118 h 224"/>
                <a:gd name="T24" fmla="*/ 28 w 196"/>
                <a:gd name="T25" fmla="*/ 104 h 224"/>
                <a:gd name="T26" fmla="*/ 46 w 196"/>
                <a:gd name="T27" fmla="*/ 96 h 224"/>
                <a:gd name="T28" fmla="*/ 88 w 196"/>
                <a:gd name="T29" fmla="*/ 86 h 224"/>
                <a:gd name="T30" fmla="*/ 130 w 196"/>
                <a:gd name="T31" fmla="*/ 84 h 224"/>
                <a:gd name="T32" fmla="*/ 140 w 196"/>
                <a:gd name="T33" fmla="*/ 82 h 224"/>
                <a:gd name="T34" fmla="*/ 140 w 196"/>
                <a:gd name="T35" fmla="*/ 72 h 224"/>
                <a:gd name="T36" fmla="*/ 134 w 196"/>
                <a:gd name="T37" fmla="*/ 60 h 224"/>
                <a:gd name="T38" fmla="*/ 124 w 196"/>
                <a:gd name="T39" fmla="*/ 50 h 224"/>
                <a:gd name="T40" fmla="*/ 106 w 196"/>
                <a:gd name="T41" fmla="*/ 46 h 224"/>
                <a:gd name="T42" fmla="*/ 96 w 196"/>
                <a:gd name="T43" fmla="*/ 46 h 224"/>
                <a:gd name="T44" fmla="*/ 66 w 196"/>
                <a:gd name="T45" fmla="*/ 52 h 224"/>
                <a:gd name="T46" fmla="*/ 40 w 196"/>
                <a:gd name="T47" fmla="*/ 68 h 224"/>
                <a:gd name="T48" fmla="*/ 6 w 196"/>
                <a:gd name="T49" fmla="*/ 34 h 224"/>
                <a:gd name="T50" fmla="*/ 28 w 196"/>
                <a:gd name="T51" fmla="*/ 18 h 224"/>
                <a:gd name="T52" fmla="*/ 76 w 196"/>
                <a:gd name="T53" fmla="*/ 2 h 224"/>
                <a:gd name="T54" fmla="*/ 100 w 196"/>
                <a:gd name="T55" fmla="*/ 0 h 224"/>
                <a:gd name="T56" fmla="*/ 144 w 196"/>
                <a:gd name="T57" fmla="*/ 6 h 224"/>
                <a:gd name="T58" fmla="*/ 174 w 196"/>
                <a:gd name="T59" fmla="*/ 22 h 224"/>
                <a:gd name="T60" fmla="*/ 190 w 196"/>
                <a:gd name="T61" fmla="*/ 46 h 224"/>
                <a:gd name="T62" fmla="*/ 196 w 196"/>
                <a:gd name="T63" fmla="*/ 80 h 224"/>
                <a:gd name="T64" fmla="*/ 140 w 196"/>
                <a:gd name="T65" fmla="*/ 126 h 224"/>
                <a:gd name="T66" fmla="*/ 132 w 196"/>
                <a:gd name="T67" fmla="*/ 126 h 224"/>
                <a:gd name="T68" fmla="*/ 96 w 196"/>
                <a:gd name="T69" fmla="*/ 128 h 224"/>
                <a:gd name="T70" fmla="*/ 74 w 196"/>
                <a:gd name="T71" fmla="*/ 134 h 224"/>
                <a:gd name="T72" fmla="*/ 60 w 196"/>
                <a:gd name="T73" fmla="*/ 146 h 224"/>
                <a:gd name="T74" fmla="*/ 58 w 196"/>
                <a:gd name="T75" fmla="*/ 156 h 224"/>
                <a:gd name="T76" fmla="*/ 62 w 196"/>
                <a:gd name="T77" fmla="*/ 168 h 224"/>
                <a:gd name="T78" fmla="*/ 70 w 196"/>
                <a:gd name="T79" fmla="*/ 176 h 224"/>
                <a:gd name="T80" fmla="*/ 84 w 196"/>
                <a:gd name="T81" fmla="*/ 180 h 224"/>
                <a:gd name="T82" fmla="*/ 114 w 196"/>
                <a:gd name="T83" fmla="*/ 174 h 224"/>
                <a:gd name="T84" fmla="*/ 128 w 196"/>
                <a:gd name="T85" fmla="*/ 164 h 224"/>
                <a:gd name="T86" fmla="*/ 138 w 196"/>
                <a:gd name="T87" fmla="*/ 152 h 224"/>
                <a:gd name="T88" fmla="*/ 140 w 196"/>
                <a:gd name="T89" fmla="*/ 134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224"/>
                <a:gd name="T137" fmla="*/ 196 w 196"/>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224">
                  <a:moveTo>
                    <a:pt x="196" y="80"/>
                  </a:moveTo>
                  <a:lnTo>
                    <a:pt x="196" y="218"/>
                  </a:lnTo>
                  <a:lnTo>
                    <a:pt x="146" y="218"/>
                  </a:lnTo>
                  <a:lnTo>
                    <a:pt x="144" y="198"/>
                  </a:lnTo>
                  <a:lnTo>
                    <a:pt x="138" y="204"/>
                  </a:lnTo>
                  <a:lnTo>
                    <a:pt x="130" y="210"/>
                  </a:lnTo>
                  <a:lnTo>
                    <a:pt x="114" y="218"/>
                  </a:lnTo>
                  <a:lnTo>
                    <a:pt x="96" y="222"/>
                  </a:lnTo>
                  <a:lnTo>
                    <a:pt x="78" y="224"/>
                  </a:lnTo>
                  <a:lnTo>
                    <a:pt x="62" y="224"/>
                  </a:lnTo>
                  <a:lnTo>
                    <a:pt x="48" y="220"/>
                  </a:lnTo>
                  <a:lnTo>
                    <a:pt x="36" y="216"/>
                  </a:lnTo>
                  <a:lnTo>
                    <a:pt x="24" y="208"/>
                  </a:lnTo>
                  <a:lnTo>
                    <a:pt x="14" y="200"/>
                  </a:lnTo>
                  <a:lnTo>
                    <a:pt x="8" y="188"/>
                  </a:lnTo>
                  <a:lnTo>
                    <a:pt x="2" y="176"/>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72"/>
                  </a:lnTo>
                  <a:lnTo>
                    <a:pt x="138" y="66"/>
                  </a:lnTo>
                  <a:lnTo>
                    <a:pt x="134" y="60"/>
                  </a:lnTo>
                  <a:lnTo>
                    <a:pt x="130" y="54"/>
                  </a:lnTo>
                  <a:lnTo>
                    <a:pt x="124" y="50"/>
                  </a:lnTo>
                  <a:lnTo>
                    <a:pt x="116" y="48"/>
                  </a:lnTo>
                  <a:lnTo>
                    <a:pt x="106" y="46"/>
                  </a:lnTo>
                  <a:lnTo>
                    <a:pt x="96" y="46"/>
                  </a:lnTo>
                  <a:lnTo>
                    <a:pt x="80" y="46"/>
                  </a:lnTo>
                  <a:lnTo>
                    <a:pt x="66" y="52"/>
                  </a:lnTo>
                  <a:lnTo>
                    <a:pt x="52" y="58"/>
                  </a:lnTo>
                  <a:lnTo>
                    <a:pt x="40" y="68"/>
                  </a:lnTo>
                  <a:lnTo>
                    <a:pt x="6" y="34"/>
                  </a:lnTo>
                  <a:lnTo>
                    <a:pt x="18" y="26"/>
                  </a:lnTo>
                  <a:lnTo>
                    <a:pt x="28" y="18"/>
                  </a:lnTo>
                  <a:lnTo>
                    <a:pt x="52" y="8"/>
                  </a:lnTo>
                  <a:lnTo>
                    <a:pt x="76" y="2"/>
                  </a:lnTo>
                  <a:lnTo>
                    <a:pt x="100" y="0"/>
                  </a:lnTo>
                  <a:lnTo>
                    <a:pt x="124" y="2"/>
                  </a:lnTo>
                  <a:lnTo>
                    <a:pt x="144" y="6"/>
                  </a:lnTo>
                  <a:lnTo>
                    <a:pt x="160" y="12"/>
                  </a:lnTo>
                  <a:lnTo>
                    <a:pt x="174" y="22"/>
                  </a:lnTo>
                  <a:lnTo>
                    <a:pt x="184" y="34"/>
                  </a:lnTo>
                  <a:lnTo>
                    <a:pt x="190" y="46"/>
                  </a:lnTo>
                  <a:lnTo>
                    <a:pt x="194" y="62"/>
                  </a:lnTo>
                  <a:lnTo>
                    <a:pt x="196" y="80"/>
                  </a:lnTo>
                  <a:close/>
                  <a:moveTo>
                    <a:pt x="140" y="126"/>
                  </a:moveTo>
                  <a:lnTo>
                    <a:pt x="132" y="126"/>
                  </a:lnTo>
                  <a:lnTo>
                    <a:pt x="110" y="126"/>
                  </a:lnTo>
                  <a:lnTo>
                    <a:pt x="96" y="128"/>
                  </a:lnTo>
                  <a:lnTo>
                    <a:pt x="84" y="130"/>
                  </a:lnTo>
                  <a:lnTo>
                    <a:pt x="74" y="134"/>
                  </a:lnTo>
                  <a:lnTo>
                    <a:pt x="66" y="140"/>
                  </a:lnTo>
                  <a:lnTo>
                    <a:pt x="60" y="14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chemeClr val="bg1"/>
            </a:solidFill>
            <a:ln w="9525">
              <a:noFill/>
              <a:round/>
              <a:headEnd/>
              <a:tailEnd/>
            </a:ln>
          </p:spPr>
          <p:txBody>
            <a:bodyPr/>
            <a:lstStyle/>
            <a:p>
              <a:endParaRPr lang="en-US" sz="2400" dirty="0"/>
            </a:p>
          </p:txBody>
        </p:sp>
        <p:sp>
          <p:nvSpPr>
            <p:cNvPr id="37" name="Freeform 19"/>
            <p:cNvSpPr>
              <a:spLocks noChangeAspect="1" noEditPoints="1"/>
            </p:cNvSpPr>
            <p:nvPr/>
          </p:nvSpPr>
          <p:spPr bwMode="black">
            <a:xfrm>
              <a:off x="4402" y="3735"/>
              <a:ext cx="58" cy="56"/>
            </a:xfrm>
            <a:custGeom>
              <a:avLst/>
              <a:gdLst>
                <a:gd name="T0" fmla="*/ 6 w 58"/>
                <a:gd name="T1" fmla="*/ 28 h 56"/>
                <a:gd name="T2" fmla="*/ 14 w 58"/>
                <a:gd name="T3" fmla="*/ 12 h 56"/>
                <a:gd name="T4" fmla="*/ 30 w 58"/>
                <a:gd name="T5" fmla="*/ 4 h 56"/>
                <a:gd name="T6" fmla="*/ 38 w 58"/>
                <a:gd name="T7" fmla="*/ 6 h 56"/>
                <a:gd name="T8" fmla="*/ 52 w 58"/>
                <a:gd name="T9" fmla="*/ 18 h 56"/>
                <a:gd name="T10" fmla="*/ 54 w 58"/>
                <a:gd name="T11" fmla="*/ 28 h 56"/>
                <a:gd name="T12" fmla="*/ 46 w 58"/>
                <a:gd name="T13" fmla="*/ 46 h 56"/>
                <a:gd name="T14" fmla="*/ 30 w 58"/>
                <a:gd name="T15" fmla="*/ 52 h 56"/>
                <a:gd name="T16" fmla="*/ 20 w 58"/>
                <a:gd name="T17" fmla="*/ 50 h 56"/>
                <a:gd name="T18" fmla="*/ 8 w 58"/>
                <a:gd name="T19" fmla="*/ 38 h 56"/>
                <a:gd name="T20" fmla="*/ 6 w 58"/>
                <a:gd name="T21" fmla="*/ 28 h 56"/>
                <a:gd name="T22" fmla="*/ 30 w 58"/>
                <a:gd name="T23" fmla="*/ 56 h 56"/>
                <a:gd name="T24" fmla="*/ 50 w 58"/>
                <a:gd name="T25" fmla="*/ 48 h 56"/>
                <a:gd name="T26" fmla="*/ 58 w 58"/>
                <a:gd name="T27" fmla="*/ 34 h 56"/>
                <a:gd name="T28" fmla="*/ 58 w 58"/>
                <a:gd name="T29" fmla="*/ 28 h 56"/>
                <a:gd name="T30" fmla="*/ 56 w 58"/>
                <a:gd name="T31" fmla="*/ 16 h 56"/>
                <a:gd name="T32" fmla="*/ 42 w 58"/>
                <a:gd name="T33" fmla="*/ 2 h 56"/>
                <a:gd name="T34" fmla="*/ 30 w 58"/>
                <a:gd name="T35" fmla="*/ 0 h 56"/>
                <a:gd name="T36" fmla="*/ 10 w 58"/>
                <a:gd name="T37" fmla="*/ 8 h 56"/>
                <a:gd name="T38" fmla="*/ 2 w 58"/>
                <a:gd name="T39" fmla="*/ 22 h 56"/>
                <a:gd name="T40" fmla="*/ 0 w 58"/>
                <a:gd name="T41" fmla="*/ 28 h 56"/>
                <a:gd name="T42" fmla="*/ 4 w 58"/>
                <a:gd name="T43" fmla="*/ 40 h 56"/>
                <a:gd name="T44" fmla="*/ 18 w 58"/>
                <a:gd name="T45" fmla="*/ 54 h 56"/>
                <a:gd name="T46" fmla="*/ 30 w 58"/>
                <a:gd name="T47" fmla="*/ 56 h 56"/>
                <a:gd name="T48" fmla="*/ 30 w 58"/>
                <a:gd name="T49" fmla="*/ 30 h 56"/>
                <a:gd name="T50" fmla="*/ 44 w 58"/>
                <a:gd name="T51" fmla="*/ 44 h 56"/>
                <a:gd name="T52" fmla="*/ 34 w 58"/>
                <a:gd name="T53" fmla="*/ 30 h 56"/>
                <a:gd name="T54" fmla="*/ 42 w 58"/>
                <a:gd name="T55" fmla="*/ 24 h 56"/>
                <a:gd name="T56" fmla="*/ 44 w 58"/>
                <a:gd name="T57" fmla="*/ 22 h 56"/>
                <a:gd name="T58" fmla="*/ 40 w 58"/>
                <a:gd name="T59" fmla="*/ 14 h 56"/>
                <a:gd name="T60" fmla="*/ 32 w 58"/>
                <a:gd name="T61" fmla="*/ 12 h 56"/>
                <a:gd name="T62" fmla="*/ 18 w 58"/>
                <a:gd name="T63" fmla="*/ 44 h 56"/>
                <a:gd name="T64" fmla="*/ 24 w 58"/>
                <a:gd name="T65" fmla="*/ 30 h 56"/>
                <a:gd name="T66" fmla="*/ 24 w 58"/>
                <a:gd name="T67" fmla="*/ 16 h 56"/>
                <a:gd name="T68" fmla="*/ 30 w 58"/>
                <a:gd name="T69" fmla="*/ 16 h 56"/>
                <a:gd name="T70" fmla="*/ 38 w 58"/>
                <a:gd name="T71" fmla="*/ 18 h 56"/>
                <a:gd name="T72" fmla="*/ 38 w 58"/>
                <a:gd name="T73" fmla="*/ 20 h 56"/>
                <a:gd name="T74" fmla="*/ 36 w 58"/>
                <a:gd name="T75" fmla="*/ 26 h 56"/>
                <a:gd name="T76" fmla="*/ 24 w 58"/>
                <a:gd name="T77" fmla="*/ 26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56"/>
                <a:gd name="T119" fmla="*/ 58 w 58"/>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56">
                  <a:moveTo>
                    <a:pt x="6" y="28"/>
                  </a:moveTo>
                  <a:lnTo>
                    <a:pt x="6" y="28"/>
                  </a:lnTo>
                  <a:lnTo>
                    <a:pt x="8" y="18"/>
                  </a:lnTo>
                  <a:lnTo>
                    <a:pt x="14" y="12"/>
                  </a:lnTo>
                  <a:lnTo>
                    <a:pt x="20" y="6"/>
                  </a:lnTo>
                  <a:lnTo>
                    <a:pt x="30" y="4"/>
                  </a:lnTo>
                  <a:lnTo>
                    <a:pt x="38" y="6"/>
                  </a:lnTo>
                  <a:lnTo>
                    <a:pt x="46" y="12"/>
                  </a:lnTo>
                  <a:lnTo>
                    <a:pt x="52" y="18"/>
                  </a:lnTo>
                  <a:lnTo>
                    <a:pt x="54" y="28"/>
                  </a:lnTo>
                  <a:lnTo>
                    <a:pt x="52" y="38"/>
                  </a:lnTo>
                  <a:lnTo>
                    <a:pt x="46" y="46"/>
                  </a:lnTo>
                  <a:lnTo>
                    <a:pt x="38" y="50"/>
                  </a:lnTo>
                  <a:lnTo>
                    <a:pt x="30" y="52"/>
                  </a:lnTo>
                  <a:lnTo>
                    <a:pt x="20" y="50"/>
                  </a:lnTo>
                  <a:lnTo>
                    <a:pt x="14" y="46"/>
                  </a:lnTo>
                  <a:lnTo>
                    <a:pt x="8" y="38"/>
                  </a:lnTo>
                  <a:lnTo>
                    <a:pt x="6" y="28"/>
                  </a:lnTo>
                  <a:close/>
                  <a:moveTo>
                    <a:pt x="30" y="56"/>
                  </a:moveTo>
                  <a:lnTo>
                    <a:pt x="30" y="56"/>
                  </a:lnTo>
                  <a:lnTo>
                    <a:pt x="42" y="54"/>
                  </a:lnTo>
                  <a:lnTo>
                    <a:pt x="50" y="48"/>
                  </a:lnTo>
                  <a:lnTo>
                    <a:pt x="56" y="40"/>
                  </a:lnTo>
                  <a:lnTo>
                    <a:pt x="58" y="34"/>
                  </a:lnTo>
                  <a:lnTo>
                    <a:pt x="58" y="28"/>
                  </a:lnTo>
                  <a:lnTo>
                    <a:pt x="58" y="22"/>
                  </a:lnTo>
                  <a:lnTo>
                    <a:pt x="56" y="16"/>
                  </a:lnTo>
                  <a:lnTo>
                    <a:pt x="50" y="8"/>
                  </a:lnTo>
                  <a:lnTo>
                    <a:pt x="42" y="2"/>
                  </a:lnTo>
                  <a:lnTo>
                    <a:pt x="30" y="0"/>
                  </a:lnTo>
                  <a:lnTo>
                    <a:pt x="18" y="2"/>
                  </a:lnTo>
                  <a:lnTo>
                    <a:pt x="10" y="8"/>
                  </a:lnTo>
                  <a:lnTo>
                    <a:pt x="4" y="16"/>
                  </a:lnTo>
                  <a:lnTo>
                    <a:pt x="2" y="22"/>
                  </a:lnTo>
                  <a:lnTo>
                    <a:pt x="0" y="28"/>
                  </a:lnTo>
                  <a:lnTo>
                    <a:pt x="2" y="34"/>
                  </a:lnTo>
                  <a:lnTo>
                    <a:pt x="4" y="40"/>
                  </a:lnTo>
                  <a:lnTo>
                    <a:pt x="10" y="48"/>
                  </a:lnTo>
                  <a:lnTo>
                    <a:pt x="18" y="54"/>
                  </a:lnTo>
                  <a:lnTo>
                    <a:pt x="30" y="56"/>
                  </a:lnTo>
                  <a:close/>
                  <a:moveTo>
                    <a:pt x="24" y="30"/>
                  </a:moveTo>
                  <a:lnTo>
                    <a:pt x="30" y="30"/>
                  </a:lnTo>
                  <a:lnTo>
                    <a:pt x="38" y="44"/>
                  </a:lnTo>
                  <a:lnTo>
                    <a:pt x="44" y="44"/>
                  </a:lnTo>
                  <a:lnTo>
                    <a:pt x="34" y="30"/>
                  </a:lnTo>
                  <a:lnTo>
                    <a:pt x="40" y="28"/>
                  </a:lnTo>
                  <a:lnTo>
                    <a:pt x="42" y="24"/>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6" y="16"/>
                  </a:lnTo>
                  <a:lnTo>
                    <a:pt x="38" y="18"/>
                  </a:lnTo>
                  <a:lnTo>
                    <a:pt x="38" y="20"/>
                  </a:lnTo>
                  <a:lnTo>
                    <a:pt x="38" y="24"/>
                  </a:lnTo>
                  <a:lnTo>
                    <a:pt x="36" y="26"/>
                  </a:lnTo>
                  <a:lnTo>
                    <a:pt x="30" y="26"/>
                  </a:lnTo>
                  <a:lnTo>
                    <a:pt x="24" y="26"/>
                  </a:lnTo>
                  <a:close/>
                </a:path>
              </a:pathLst>
            </a:custGeom>
            <a:solidFill>
              <a:schemeClr val="bg1"/>
            </a:solidFill>
            <a:ln w="9525">
              <a:noFill/>
              <a:round/>
              <a:headEnd/>
              <a:tailEnd/>
            </a:ln>
          </p:spPr>
          <p:txBody>
            <a:bodyPr/>
            <a:lstStyle/>
            <a:p>
              <a:endParaRPr lang="en-US" sz="2400" dirty="0"/>
            </a:p>
          </p:txBody>
        </p:sp>
      </p:grpSp>
      <p:sp>
        <p:nvSpPr>
          <p:cNvPr id="38" name="Rectangle 223"/>
          <p:cNvSpPr>
            <a:spLocks noGrp="1" noChangeArrowheads="1"/>
          </p:cNvSpPr>
          <p:nvPr>
            <p:ph type="subTitle" idx="1" hasCustomPrompt="1"/>
          </p:nvPr>
        </p:nvSpPr>
        <p:spPr bwMode="black">
          <a:xfrm>
            <a:off x="675218" y="3468688"/>
            <a:ext cx="10847916" cy="2203450"/>
          </a:xfrm>
          <a:noFill/>
          <a:ln w="9525">
            <a:noFill/>
            <a:miter lim="800000"/>
            <a:headEnd/>
            <a:tailEnd/>
          </a:ln>
        </p:spPr>
        <p:txBody>
          <a:bodyPr rIns="0"/>
          <a:lstStyle>
            <a:lvl1pPr marL="347663" marR="0" indent="-347663" algn="l" defTabSz="914400" rtl="0" eaLnBrk="1" fontAlgn="base" latinLnBrk="0" hangingPunct="1">
              <a:lnSpc>
                <a:spcPct val="90000"/>
              </a:lnSpc>
              <a:spcBef>
                <a:spcPct val="30000"/>
              </a:spcBef>
              <a:spcAft>
                <a:spcPct val="10000"/>
              </a:spcAft>
              <a:buClr>
                <a:srgbClr val="00529B"/>
              </a:buClr>
              <a:buSzTx/>
              <a:buFont typeface="Times" pitchFamily="18" charset="0"/>
              <a:buNone/>
              <a:tabLst/>
              <a:defRPr lang="en-US" sz="2600" b="1" kern="1200">
                <a:solidFill>
                  <a:schemeClr val="bg1"/>
                </a:solidFill>
                <a:latin typeface="Arial" charset="0"/>
                <a:ea typeface="Arial Unicode MS" pitchFamily="34" charset="-128"/>
                <a:cs typeface="Arial Unicode MS" pitchFamily="34" charset="-128"/>
              </a:defRPr>
            </a:lvl1pPr>
          </a:lstStyle>
          <a:p>
            <a:r>
              <a:rPr lang="en-US" dirty="0" smtClean="0"/>
              <a:t>Divider Page Subtitle</a:t>
            </a:r>
          </a:p>
        </p:txBody>
      </p:sp>
      <p:sp>
        <p:nvSpPr>
          <p:cNvPr id="39" name="Rectangle 122"/>
          <p:cNvSpPr>
            <a:spLocks noGrp="1" noChangeArrowheads="1"/>
          </p:cNvSpPr>
          <p:nvPr>
            <p:ph type="ctrTitle" hasCustomPrompt="1"/>
          </p:nvPr>
        </p:nvSpPr>
        <p:spPr bwMode="black">
          <a:xfrm>
            <a:off x="675504" y="2096255"/>
            <a:ext cx="10847629" cy="677108"/>
          </a:xfrm>
          <a:ln/>
        </p:spPr>
        <p:txBody>
          <a:bodyPr tIns="45720" bIns="45720" anchor="b"/>
          <a:lstStyle>
            <a:lvl1pPr eaLnBrk="1" hangingPunct="1">
              <a:lnSpc>
                <a:spcPct val="100000"/>
              </a:lnSpc>
              <a:spcBef>
                <a:spcPct val="0"/>
              </a:spcBef>
              <a:spcAft>
                <a:spcPct val="0"/>
              </a:spcAft>
              <a:defRPr sz="3800">
                <a:solidFill>
                  <a:schemeClr val="bg1"/>
                </a:solidFill>
              </a:defRPr>
            </a:lvl1pPr>
          </a:lstStyle>
          <a:p>
            <a:pPr eaLnBrk="1" hangingPunct="1">
              <a:lnSpc>
                <a:spcPct val="100000"/>
              </a:lnSpc>
              <a:spcBef>
                <a:spcPct val="0"/>
              </a:spcBef>
              <a:spcAft>
                <a:spcPct val="0"/>
              </a:spcAft>
            </a:pPr>
            <a:r>
              <a:rPr lang="en-US" sz="3800" b="1" dirty="0" smtClean="0">
                <a:solidFill>
                  <a:schemeClr val="bg1"/>
                </a:solidFill>
              </a:rPr>
              <a:t>Divider Page Title </a:t>
            </a:r>
            <a:endParaRPr lang="en-US" sz="3800" b="1" dirty="0">
              <a:solidFill>
                <a:schemeClr val="bg1"/>
              </a:solidFill>
            </a:endParaRPr>
          </a:p>
        </p:txBody>
      </p:sp>
      <p:sp>
        <p:nvSpPr>
          <p:cNvPr id="41" name="Rectangle 288"/>
          <p:cNvSpPr>
            <a:spLocks noChangeArrowheads="1"/>
          </p:cNvSpPr>
          <p:nvPr userDrawn="1"/>
        </p:nvSpPr>
        <p:spPr bwMode="black">
          <a:xfrm>
            <a:off x="675217" y="6546076"/>
            <a:ext cx="2899652" cy="83100"/>
          </a:xfrm>
          <a:prstGeom prst="rect">
            <a:avLst/>
          </a:prstGeom>
          <a:noFill/>
          <a:ln w="12700">
            <a:noFill/>
            <a:miter lim="800000"/>
            <a:headEnd type="none" w="sm" len="sm"/>
            <a:tailEnd type="none" w="sm" len="sm"/>
          </a:ln>
          <a:effectLst/>
        </p:spPr>
        <p:txBody>
          <a:bodyPr wrap="square" lIns="0" tIns="0" rIns="0" bIns="0" anchor="b">
            <a:spAutoFit/>
          </a:bodyPr>
          <a:lstStyle/>
          <a:p>
            <a:pPr algn="l" rtl="0" fontAlgn="base">
              <a:spcBef>
                <a:spcPts val="0"/>
              </a:spcBef>
              <a:spcAft>
                <a:spcPts val="0"/>
              </a:spcAft>
            </a:pPr>
            <a:r>
              <a:rPr lang="en-US" sz="600" b="0" kern="1200" dirty="0" smtClean="0">
                <a:solidFill>
                  <a:schemeClr val="bg1"/>
                </a:solidFill>
                <a:latin typeface="Arial" charset="0"/>
                <a:ea typeface="Arial Unicode MS" pitchFamily="34" charset="-128"/>
                <a:cs typeface="Arial Unicode MS" pitchFamily="34" charset="-128"/>
              </a:rPr>
              <a:t>© 2014 Gartner, Inc. and/or its affiliates. All rights reserved.</a:t>
            </a:r>
          </a:p>
        </p:txBody>
      </p:sp>
      <p:sp>
        <p:nvSpPr>
          <p:cNvPr id="16" name="Rectangle 5"/>
          <p:cNvSpPr>
            <a:spLocks noGrp="1" noChangeArrowheads="1"/>
          </p:cNvSpPr>
          <p:nvPr>
            <p:ph type="ftr" sz="quarter" idx="3"/>
          </p:nvPr>
        </p:nvSpPr>
        <p:spPr bwMode="black">
          <a:xfrm>
            <a:off x="5791200" y="6388870"/>
            <a:ext cx="609600" cy="22860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chemeClr val="bg1"/>
                </a:solidFill>
                <a:ea typeface="+mn-ea"/>
                <a:cs typeface="+mn-cs"/>
              </a:defRPr>
            </a:lvl1pPr>
          </a:lstStyle>
          <a:p>
            <a:pPr>
              <a:defRPr/>
            </a:pPr>
            <a:r>
              <a:rPr lang="en-US" dirty="0" smtClean="0"/>
              <a:t> </a:t>
            </a:r>
            <a:fld id="{E1E29525-C903-49F9-BB30-68358B75B689}" type="slidenum">
              <a:rPr lang="en-US" smtClean="0"/>
              <a:pPr>
                <a:defRPr/>
              </a:pPr>
              <a:t>‹N›</a:t>
            </a:fld>
            <a:endParaRPr lang="en-US" dirty="0"/>
          </a:p>
        </p:txBody>
      </p:sp>
    </p:spTree>
    <p:extLst>
      <p:ext uri="{BB962C8B-B14F-4D97-AF65-F5344CB8AC3E}">
        <p14:creationId xmlns:p14="http://schemas.microsoft.com/office/powerpoint/2010/main" val="203703043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Divider Sli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grpSp>
        <p:nvGrpSpPr>
          <p:cNvPr id="29" name="Group 11"/>
          <p:cNvGrpSpPr>
            <a:grpSpLocks noChangeAspect="1"/>
          </p:cNvGrpSpPr>
          <p:nvPr userDrawn="1"/>
        </p:nvGrpSpPr>
        <p:grpSpPr bwMode="black">
          <a:xfrm>
            <a:off x="9990667" y="6369051"/>
            <a:ext cx="1524000" cy="257175"/>
            <a:chOff x="3020" y="3469"/>
            <a:chExt cx="1440" cy="326"/>
          </a:xfrm>
        </p:grpSpPr>
        <p:sp>
          <p:nvSpPr>
            <p:cNvPr id="30" name="Freeform 12"/>
            <p:cNvSpPr>
              <a:spLocks noChangeAspect="1"/>
            </p:cNvSpPr>
            <p:nvPr/>
          </p:nvSpPr>
          <p:spPr bwMode="black">
            <a:xfrm>
              <a:off x="4322" y="3575"/>
              <a:ext cx="132" cy="212"/>
            </a:xfrm>
            <a:custGeom>
              <a:avLst/>
              <a:gdLst>
                <a:gd name="T0" fmla="*/ 132 w 132"/>
                <a:gd name="T1" fmla="*/ 0 h 212"/>
                <a:gd name="T2" fmla="*/ 128 w 132"/>
                <a:gd name="T3" fmla="*/ 50 h 212"/>
                <a:gd name="T4" fmla="*/ 106 w 132"/>
                <a:gd name="T5" fmla="*/ 50 h 212"/>
                <a:gd name="T6" fmla="*/ 106 w 132"/>
                <a:gd name="T7" fmla="*/ 50 h 212"/>
                <a:gd name="T8" fmla="*/ 96 w 132"/>
                <a:gd name="T9" fmla="*/ 50 h 212"/>
                <a:gd name="T10" fmla="*/ 86 w 132"/>
                <a:gd name="T11" fmla="*/ 54 h 212"/>
                <a:gd name="T12" fmla="*/ 78 w 132"/>
                <a:gd name="T13" fmla="*/ 60 h 212"/>
                <a:gd name="T14" fmla="*/ 70 w 132"/>
                <a:gd name="T15" fmla="*/ 66 h 212"/>
                <a:gd name="T16" fmla="*/ 64 w 132"/>
                <a:gd name="T17" fmla="*/ 74 h 212"/>
                <a:gd name="T18" fmla="*/ 60 w 132"/>
                <a:gd name="T19" fmla="*/ 82 h 212"/>
                <a:gd name="T20" fmla="*/ 58 w 132"/>
                <a:gd name="T21" fmla="*/ 92 h 212"/>
                <a:gd name="T22" fmla="*/ 58 w 132"/>
                <a:gd name="T23" fmla="*/ 100 h 212"/>
                <a:gd name="T24" fmla="*/ 58 w 132"/>
                <a:gd name="T25" fmla="*/ 212 h 212"/>
                <a:gd name="T26" fmla="*/ 0 w 132"/>
                <a:gd name="T27" fmla="*/ 212 h 212"/>
                <a:gd name="T28" fmla="*/ 0 w 132"/>
                <a:gd name="T29" fmla="*/ 0 h 212"/>
                <a:gd name="T30" fmla="*/ 54 w 132"/>
                <a:gd name="T31" fmla="*/ 0 h 212"/>
                <a:gd name="T32" fmla="*/ 56 w 132"/>
                <a:gd name="T33" fmla="*/ 26 h 212"/>
                <a:gd name="T34" fmla="*/ 56 w 132"/>
                <a:gd name="T35" fmla="*/ 26 h 212"/>
                <a:gd name="T36" fmla="*/ 66 w 132"/>
                <a:gd name="T37" fmla="*/ 14 h 212"/>
                <a:gd name="T38" fmla="*/ 78 w 132"/>
                <a:gd name="T39" fmla="*/ 6 h 212"/>
                <a:gd name="T40" fmla="*/ 94 w 132"/>
                <a:gd name="T41" fmla="*/ 2 h 212"/>
                <a:gd name="T42" fmla="*/ 112 w 132"/>
                <a:gd name="T43" fmla="*/ 0 h 212"/>
                <a:gd name="T44" fmla="*/ 132 w 132"/>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212"/>
                <a:gd name="T71" fmla="*/ 132 w 132"/>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212">
                  <a:moveTo>
                    <a:pt x="132" y="0"/>
                  </a:moveTo>
                  <a:lnTo>
                    <a:pt x="128"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78" y="6"/>
                  </a:lnTo>
                  <a:lnTo>
                    <a:pt x="94" y="2"/>
                  </a:lnTo>
                  <a:lnTo>
                    <a:pt x="112" y="0"/>
                  </a:lnTo>
                  <a:lnTo>
                    <a:pt x="132" y="0"/>
                  </a:lnTo>
                  <a:close/>
                </a:path>
              </a:pathLst>
            </a:custGeom>
            <a:solidFill>
              <a:schemeClr val="bg1"/>
            </a:solidFill>
            <a:ln w="9525">
              <a:noFill/>
              <a:round/>
              <a:headEnd/>
              <a:tailEnd/>
            </a:ln>
          </p:spPr>
          <p:txBody>
            <a:bodyPr/>
            <a:lstStyle/>
            <a:p>
              <a:endParaRPr lang="en-US" sz="2400" dirty="0"/>
            </a:p>
          </p:txBody>
        </p:sp>
        <p:sp>
          <p:nvSpPr>
            <p:cNvPr id="31" name="Freeform 13"/>
            <p:cNvSpPr>
              <a:spLocks noChangeAspect="1"/>
            </p:cNvSpPr>
            <p:nvPr/>
          </p:nvSpPr>
          <p:spPr bwMode="black">
            <a:xfrm>
              <a:off x="3860" y="3569"/>
              <a:ext cx="194" cy="218"/>
            </a:xfrm>
            <a:custGeom>
              <a:avLst/>
              <a:gdLst>
                <a:gd name="T0" fmla="*/ 194 w 194"/>
                <a:gd name="T1" fmla="*/ 218 h 218"/>
                <a:gd name="T2" fmla="*/ 136 w 194"/>
                <a:gd name="T3" fmla="*/ 218 h 218"/>
                <a:gd name="T4" fmla="*/ 136 w 194"/>
                <a:gd name="T5" fmla="*/ 106 h 218"/>
                <a:gd name="T6" fmla="*/ 136 w 194"/>
                <a:gd name="T7" fmla="*/ 106 h 218"/>
                <a:gd name="T8" fmla="*/ 136 w 194"/>
                <a:gd name="T9" fmla="*/ 88 h 218"/>
                <a:gd name="T10" fmla="*/ 134 w 194"/>
                <a:gd name="T11" fmla="*/ 78 h 218"/>
                <a:gd name="T12" fmla="*/ 132 w 194"/>
                <a:gd name="T13" fmla="*/ 70 h 218"/>
                <a:gd name="T14" fmla="*/ 128 w 194"/>
                <a:gd name="T15" fmla="*/ 64 h 218"/>
                <a:gd name="T16" fmla="*/ 122 w 194"/>
                <a:gd name="T17" fmla="*/ 58 h 218"/>
                <a:gd name="T18" fmla="*/ 112 w 194"/>
                <a:gd name="T19" fmla="*/ 54 h 218"/>
                <a:gd name="T20" fmla="*/ 102 w 194"/>
                <a:gd name="T21" fmla="*/ 52 h 218"/>
                <a:gd name="T22" fmla="*/ 102 w 194"/>
                <a:gd name="T23" fmla="*/ 52 h 218"/>
                <a:gd name="T24" fmla="*/ 90 w 194"/>
                <a:gd name="T25" fmla="*/ 54 h 218"/>
                <a:gd name="T26" fmla="*/ 82 w 194"/>
                <a:gd name="T27" fmla="*/ 56 h 218"/>
                <a:gd name="T28" fmla="*/ 74 w 194"/>
                <a:gd name="T29" fmla="*/ 62 h 218"/>
                <a:gd name="T30" fmla="*/ 68 w 194"/>
                <a:gd name="T31" fmla="*/ 68 h 218"/>
                <a:gd name="T32" fmla="*/ 62 w 194"/>
                <a:gd name="T33" fmla="*/ 76 h 218"/>
                <a:gd name="T34" fmla="*/ 60 w 194"/>
                <a:gd name="T35" fmla="*/ 84 h 218"/>
                <a:gd name="T36" fmla="*/ 58 w 194"/>
                <a:gd name="T37" fmla="*/ 92 h 218"/>
                <a:gd name="T38" fmla="*/ 58 w 194"/>
                <a:gd name="T39" fmla="*/ 102 h 218"/>
                <a:gd name="T40" fmla="*/ 58 w 194"/>
                <a:gd name="T41" fmla="*/ 218 h 218"/>
                <a:gd name="T42" fmla="*/ 0 w 194"/>
                <a:gd name="T43" fmla="*/ 218 h 218"/>
                <a:gd name="T44" fmla="*/ 0 w 194"/>
                <a:gd name="T45" fmla="*/ 6 h 218"/>
                <a:gd name="T46" fmla="*/ 52 w 194"/>
                <a:gd name="T47" fmla="*/ 6 h 218"/>
                <a:gd name="T48" fmla="*/ 54 w 194"/>
                <a:gd name="T49" fmla="*/ 32 h 218"/>
                <a:gd name="T50" fmla="*/ 54 w 194"/>
                <a:gd name="T51" fmla="*/ 32 h 218"/>
                <a:gd name="T52" fmla="*/ 64 w 194"/>
                <a:gd name="T53" fmla="*/ 20 h 218"/>
                <a:gd name="T54" fmla="*/ 78 w 194"/>
                <a:gd name="T55" fmla="*/ 10 h 218"/>
                <a:gd name="T56" fmla="*/ 88 w 194"/>
                <a:gd name="T57" fmla="*/ 6 h 218"/>
                <a:gd name="T58" fmla="*/ 96 w 194"/>
                <a:gd name="T59" fmla="*/ 4 h 218"/>
                <a:gd name="T60" fmla="*/ 106 w 194"/>
                <a:gd name="T61" fmla="*/ 2 h 218"/>
                <a:gd name="T62" fmla="*/ 118 w 194"/>
                <a:gd name="T63" fmla="*/ 0 h 218"/>
                <a:gd name="T64" fmla="*/ 118 w 194"/>
                <a:gd name="T65" fmla="*/ 0 h 218"/>
                <a:gd name="T66" fmla="*/ 138 w 194"/>
                <a:gd name="T67" fmla="*/ 2 h 218"/>
                <a:gd name="T68" fmla="*/ 154 w 194"/>
                <a:gd name="T69" fmla="*/ 8 h 218"/>
                <a:gd name="T70" fmla="*/ 168 w 194"/>
                <a:gd name="T71" fmla="*/ 16 h 218"/>
                <a:gd name="T72" fmla="*/ 178 w 194"/>
                <a:gd name="T73" fmla="*/ 26 h 218"/>
                <a:gd name="T74" fmla="*/ 186 w 194"/>
                <a:gd name="T75" fmla="*/ 40 h 218"/>
                <a:gd name="T76" fmla="*/ 190 w 194"/>
                <a:gd name="T77" fmla="*/ 54 h 218"/>
                <a:gd name="T78" fmla="*/ 194 w 194"/>
                <a:gd name="T79" fmla="*/ 70 h 218"/>
                <a:gd name="T80" fmla="*/ 194 w 194"/>
                <a:gd name="T81" fmla="*/ 86 h 218"/>
                <a:gd name="T82" fmla="*/ 194 w 194"/>
                <a:gd name="T83" fmla="*/ 218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218"/>
                <a:gd name="T128" fmla="*/ 194 w 194"/>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218">
                  <a:moveTo>
                    <a:pt x="194" y="218"/>
                  </a:moveTo>
                  <a:lnTo>
                    <a:pt x="136" y="218"/>
                  </a:lnTo>
                  <a:lnTo>
                    <a:pt x="136" y="106"/>
                  </a:lnTo>
                  <a:lnTo>
                    <a:pt x="136" y="88"/>
                  </a:lnTo>
                  <a:lnTo>
                    <a:pt x="134" y="78"/>
                  </a:lnTo>
                  <a:lnTo>
                    <a:pt x="132" y="70"/>
                  </a:lnTo>
                  <a:lnTo>
                    <a:pt x="128" y="64"/>
                  </a:lnTo>
                  <a:lnTo>
                    <a:pt x="122" y="58"/>
                  </a:lnTo>
                  <a:lnTo>
                    <a:pt x="112" y="54"/>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64" y="20"/>
                  </a:lnTo>
                  <a:lnTo>
                    <a:pt x="78" y="10"/>
                  </a:lnTo>
                  <a:lnTo>
                    <a:pt x="88" y="6"/>
                  </a:lnTo>
                  <a:lnTo>
                    <a:pt x="96" y="4"/>
                  </a:lnTo>
                  <a:lnTo>
                    <a:pt x="106" y="2"/>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chemeClr val="bg1"/>
            </a:solidFill>
            <a:ln w="9525">
              <a:noFill/>
              <a:round/>
              <a:headEnd/>
              <a:tailEnd/>
            </a:ln>
          </p:spPr>
          <p:txBody>
            <a:bodyPr/>
            <a:lstStyle/>
            <a:p>
              <a:endParaRPr lang="en-US" sz="2400" dirty="0"/>
            </a:p>
          </p:txBody>
        </p:sp>
        <p:sp>
          <p:nvSpPr>
            <p:cNvPr id="32" name="Freeform 14"/>
            <p:cNvSpPr>
              <a:spLocks noChangeAspect="1"/>
            </p:cNvSpPr>
            <p:nvPr/>
          </p:nvSpPr>
          <p:spPr bwMode="black">
            <a:xfrm>
              <a:off x="3720" y="3515"/>
              <a:ext cx="114" cy="276"/>
            </a:xfrm>
            <a:custGeom>
              <a:avLst/>
              <a:gdLst>
                <a:gd name="T0" fmla="*/ 114 w 114"/>
                <a:gd name="T1" fmla="*/ 224 h 276"/>
                <a:gd name="T2" fmla="*/ 110 w 114"/>
                <a:gd name="T3" fmla="*/ 272 h 276"/>
                <a:gd name="T4" fmla="*/ 110 w 114"/>
                <a:gd name="T5" fmla="*/ 272 h 276"/>
                <a:gd name="T6" fmla="*/ 90 w 114"/>
                <a:gd name="T7" fmla="*/ 276 h 276"/>
                <a:gd name="T8" fmla="*/ 70 w 114"/>
                <a:gd name="T9" fmla="*/ 276 h 276"/>
                <a:gd name="T10" fmla="*/ 70 w 114"/>
                <a:gd name="T11" fmla="*/ 276 h 276"/>
                <a:gd name="T12" fmla="*/ 50 w 114"/>
                <a:gd name="T13" fmla="*/ 276 h 276"/>
                <a:gd name="T14" fmla="*/ 36 w 114"/>
                <a:gd name="T15" fmla="*/ 272 h 276"/>
                <a:gd name="T16" fmla="*/ 24 w 114"/>
                <a:gd name="T17" fmla="*/ 266 h 276"/>
                <a:gd name="T18" fmla="*/ 14 w 114"/>
                <a:gd name="T19" fmla="*/ 258 h 276"/>
                <a:gd name="T20" fmla="*/ 8 w 114"/>
                <a:gd name="T21" fmla="*/ 248 h 276"/>
                <a:gd name="T22" fmla="*/ 2 w 114"/>
                <a:gd name="T23" fmla="*/ 234 h 276"/>
                <a:gd name="T24" fmla="*/ 0 w 114"/>
                <a:gd name="T25" fmla="*/ 220 h 276"/>
                <a:gd name="T26" fmla="*/ 0 w 114"/>
                <a:gd name="T27" fmla="*/ 202 h 276"/>
                <a:gd name="T28" fmla="*/ 0 w 114"/>
                <a:gd name="T29" fmla="*/ 0 h 276"/>
                <a:gd name="T30" fmla="*/ 58 w 114"/>
                <a:gd name="T31" fmla="*/ 0 h 276"/>
                <a:gd name="T32" fmla="*/ 58 w 114"/>
                <a:gd name="T33" fmla="*/ 60 h 276"/>
                <a:gd name="T34" fmla="*/ 114 w 114"/>
                <a:gd name="T35" fmla="*/ 60 h 276"/>
                <a:gd name="T36" fmla="*/ 110 w 114"/>
                <a:gd name="T37" fmla="*/ 110 h 276"/>
                <a:gd name="T38" fmla="*/ 58 w 114"/>
                <a:gd name="T39" fmla="*/ 110 h 276"/>
                <a:gd name="T40" fmla="*/ 58 w 114"/>
                <a:gd name="T41" fmla="*/ 198 h 276"/>
                <a:gd name="T42" fmla="*/ 58 w 114"/>
                <a:gd name="T43" fmla="*/ 198 h 276"/>
                <a:gd name="T44" fmla="*/ 58 w 114"/>
                <a:gd name="T45" fmla="*/ 210 h 276"/>
                <a:gd name="T46" fmla="*/ 62 w 114"/>
                <a:gd name="T47" fmla="*/ 220 h 276"/>
                <a:gd name="T48" fmla="*/ 66 w 114"/>
                <a:gd name="T49" fmla="*/ 224 h 276"/>
                <a:gd name="T50" fmla="*/ 70 w 114"/>
                <a:gd name="T51" fmla="*/ 226 h 276"/>
                <a:gd name="T52" fmla="*/ 84 w 114"/>
                <a:gd name="T53" fmla="*/ 228 h 276"/>
                <a:gd name="T54" fmla="*/ 84 w 114"/>
                <a:gd name="T55" fmla="*/ 228 h 276"/>
                <a:gd name="T56" fmla="*/ 98 w 114"/>
                <a:gd name="T57" fmla="*/ 228 h 276"/>
                <a:gd name="T58" fmla="*/ 114 w 114"/>
                <a:gd name="T59" fmla="*/ 224 h 276"/>
                <a:gd name="T60" fmla="*/ 114 w 114"/>
                <a:gd name="T61" fmla="*/ 224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276"/>
                <a:gd name="T95" fmla="*/ 114 w 114"/>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276">
                  <a:moveTo>
                    <a:pt x="114" y="224"/>
                  </a:moveTo>
                  <a:lnTo>
                    <a:pt x="110" y="272"/>
                  </a:lnTo>
                  <a:lnTo>
                    <a:pt x="9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210"/>
                  </a:lnTo>
                  <a:lnTo>
                    <a:pt x="62" y="220"/>
                  </a:lnTo>
                  <a:lnTo>
                    <a:pt x="66" y="224"/>
                  </a:lnTo>
                  <a:lnTo>
                    <a:pt x="70" y="226"/>
                  </a:lnTo>
                  <a:lnTo>
                    <a:pt x="84" y="228"/>
                  </a:lnTo>
                  <a:lnTo>
                    <a:pt x="98" y="228"/>
                  </a:lnTo>
                  <a:lnTo>
                    <a:pt x="114" y="224"/>
                  </a:lnTo>
                  <a:close/>
                </a:path>
              </a:pathLst>
            </a:custGeom>
            <a:solidFill>
              <a:schemeClr val="bg1"/>
            </a:solidFill>
            <a:ln w="9525">
              <a:noFill/>
              <a:round/>
              <a:headEnd/>
              <a:tailEnd/>
            </a:ln>
          </p:spPr>
          <p:txBody>
            <a:bodyPr/>
            <a:lstStyle/>
            <a:p>
              <a:endParaRPr lang="en-US" sz="2400" dirty="0"/>
            </a:p>
          </p:txBody>
        </p:sp>
        <p:sp>
          <p:nvSpPr>
            <p:cNvPr id="33" name="Freeform 15"/>
            <p:cNvSpPr>
              <a:spLocks noChangeAspect="1"/>
            </p:cNvSpPr>
            <p:nvPr/>
          </p:nvSpPr>
          <p:spPr bwMode="black">
            <a:xfrm>
              <a:off x="3574" y="3575"/>
              <a:ext cx="126" cy="212"/>
            </a:xfrm>
            <a:custGeom>
              <a:avLst/>
              <a:gdLst>
                <a:gd name="T0" fmla="*/ 126 w 126"/>
                <a:gd name="T1" fmla="*/ 0 h 212"/>
                <a:gd name="T2" fmla="*/ 122 w 126"/>
                <a:gd name="T3" fmla="*/ 50 h 212"/>
                <a:gd name="T4" fmla="*/ 106 w 126"/>
                <a:gd name="T5" fmla="*/ 50 h 212"/>
                <a:gd name="T6" fmla="*/ 106 w 126"/>
                <a:gd name="T7" fmla="*/ 50 h 212"/>
                <a:gd name="T8" fmla="*/ 96 w 126"/>
                <a:gd name="T9" fmla="*/ 50 h 212"/>
                <a:gd name="T10" fmla="*/ 86 w 126"/>
                <a:gd name="T11" fmla="*/ 54 h 212"/>
                <a:gd name="T12" fmla="*/ 76 w 126"/>
                <a:gd name="T13" fmla="*/ 60 h 212"/>
                <a:gd name="T14" fmla="*/ 70 w 126"/>
                <a:gd name="T15" fmla="*/ 66 h 212"/>
                <a:gd name="T16" fmla="*/ 64 w 126"/>
                <a:gd name="T17" fmla="*/ 74 h 212"/>
                <a:gd name="T18" fmla="*/ 60 w 126"/>
                <a:gd name="T19" fmla="*/ 82 h 212"/>
                <a:gd name="T20" fmla="*/ 58 w 126"/>
                <a:gd name="T21" fmla="*/ 92 h 212"/>
                <a:gd name="T22" fmla="*/ 58 w 126"/>
                <a:gd name="T23" fmla="*/ 100 h 212"/>
                <a:gd name="T24" fmla="*/ 58 w 126"/>
                <a:gd name="T25" fmla="*/ 212 h 212"/>
                <a:gd name="T26" fmla="*/ 0 w 126"/>
                <a:gd name="T27" fmla="*/ 212 h 212"/>
                <a:gd name="T28" fmla="*/ 0 w 126"/>
                <a:gd name="T29" fmla="*/ 0 h 212"/>
                <a:gd name="T30" fmla="*/ 54 w 126"/>
                <a:gd name="T31" fmla="*/ 0 h 212"/>
                <a:gd name="T32" fmla="*/ 56 w 126"/>
                <a:gd name="T33" fmla="*/ 26 h 212"/>
                <a:gd name="T34" fmla="*/ 56 w 126"/>
                <a:gd name="T35" fmla="*/ 26 h 212"/>
                <a:gd name="T36" fmla="*/ 66 w 126"/>
                <a:gd name="T37" fmla="*/ 14 h 212"/>
                <a:gd name="T38" fmla="*/ 80 w 126"/>
                <a:gd name="T39" fmla="*/ 6 h 212"/>
                <a:gd name="T40" fmla="*/ 94 w 126"/>
                <a:gd name="T41" fmla="*/ 2 h 212"/>
                <a:gd name="T42" fmla="*/ 112 w 126"/>
                <a:gd name="T43" fmla="*/ 0 h 212"/>
                <a:gd name="T44" fmla="*/ 126 w 126"/>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212"/>
                <a:gd name="T71" fmla="*/ 126 w 126"/>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212">
                  <a:moveTo>
                    <a:pt x="126" y="0"/>
                  </a:moveTo>
                  <a:lnTo>
                    <a:pt x="122"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80" y="6"/>
                  </a:lnTo>
                  <a:lnTo>
                    <a:pt x="94" y="2"/>
                  </a:lnTo>
                  <a:lnTo>
                    <a:pt x="112" y="0"/>
                  </a:lnTo>
                  <a:lnTo>
                    <a:pt x="126" y="0"/>
                  </a:lnTo>
                  <a:close/>
                </a:path>
              </a:pathLst>
            </a:custGeom>
            <a:solidFill>
              <a:schemeClr val="bg1"/>
            </a:solidFill>
            <a:ln w="9525">
              <a:noFill/>
              <a:round/>
              <a:headEnd/>
              <a:tailEnd/>
            </a:ln>
          </p:spPr>
          <p:txBody>
            <a:bodyPr/>
            <a:lstStyle/>
            <a:p>
              <a:endParaRPr lang="en-US" sz="2400" dirty="0"/>
            </a:p>
          </p:txBody>
        </p:sp>
        <p:sp>
          <p:nvSpPr>
            <p:cNvPr id="34" name="Freeform 16"/>
            <p:cNvSpPr>
              <a:spLocks noChangeAspect="1"/>
            </p:cNvSpPr>
            <p:nvPr/>
          </p:nvSpPr>
          <p:spPr bwMode="black">
            <a:xfrm>
              <a:off x="3020" y="3469"/>
              <a:ext cx="294" cy="326"/>
            </a:xfrm>
            <a:custGeom>
              <a:avLst/>
              <a:gdLst>
                <a:gd name="T0" fmla="*/ 294 w 294"/>
                <a:gd name="T1" fmla="*/ 296 h 326"/>
                <a:gd name="T2" fmla="*/ 234 w 294"/>
                <a:gd name="T3" fmla="*/ 320 h 326"/>
                <a:gd name="T4" fmla="*/ 202 w 294"/>
                <a:gd name="T5" fmla="*/ 326 h 326"/>
                <a:gd name="T6" fmla="*/ 164 w 294"/>
                <a:gd name="T7" fmla="*/ 326 h 326"/>
                <a:gd name="T8" fmla="*/ 148 w 294"/>
                <a:gd name="T9" fmla="*/ 326 h 326"/>
                <a:gd name="T10" fmla="*/ 114 w 294"/>
                <a:gd name="T11" fmla="*/ 320 h 326"/>
                <a:gd name="T12" fmla="*/ 84 w 294"/>
                <a:gd name="T13" fmla="*/ 308 h 326"/>
                <a:gd name="T14" fmla="*/ 58 w 294"/>
                <a:gd name="T15" fmla="*/ 292 h 326"/>
                <a:gd name="T16" fmla="*/ 36 w 294"/>
                <a:gd name="T17" fmla="*/ 272 h 326"/>
                <a:gd name="T18" fmla="*/ 20 w 294"/>
                <a:gd name="T19" fmla="*/ 246 h 326"/>
                <a:gd name="T20" fmla="*/ 8 w 294"/>
                <a:gd name="T21" fmla="*/ 216 h 326"/>
                <a:gd name="T22" fmla="*/ 2 w 294"/>
                <a:gd name="T23" fmla="*/ 182 h 326"/>
                <a:gd name="T24" fmla="*/ 0 w 294"/>
                <a:gd name="T25" fmla="*/ 164 h 326"/>
                <a:gd name="T26" fmla="*/ 4 w 294"/>
                <a:gd name="T27" fmla="*/ 128 h 326"/>
                <a:gd name="T28" fmla="*/ 12 w 294"/>
                <a:gd name="T29" fmla="*/ 96 h 326"/>
                <a:gd name="T30" fmla="*/ 28 w 294"/>
                <a:gd name="T31" fmla="*/ 68 h 326"/>
                <a:gd name="T32" fmla="*/ 48 w 294"/>
                <a:gd name="T33" fmla="*/ 44 h 326"/>
                <a:gd name="T34" fmla="*/ 72 w 294"/>
                <a:gd name="T35" fmla="*/ 26 h 326"/>
                <a:gd name="T36" fmla="*/ 100 w 294"/>
                <a:gd name="T37" fmla="*/ 12 h 326"/>
                <a:gd name="T38" fmla="*/ 130 w 294"/>
                <a:gd name="T39" fmla="*/ 2 h 326"/>
                <a:gd name="T40" fmla="*/ 164 w 294"/>
                <a:gd name="T41" fmla="*/ 0 h 326"/>
                <a:gd name="T42" fmla="*/ 182 w 294"/>
                <a:gd name="T43" fmla="*/ 0 h 326"/>
                <a:gd name="T44" fmla="*/ 216 w 294"/>
                <a:gd name="T45" fmla="*/ 4 h 326"/>
                <a:gd name="T46" fmla="*/ 248 w 294"/>
                <a:gd name="T47" fmla="*/ 14 h 326"/>
                <a:gd name="T48" fmla="*/ 276 w 294"/>
                <a:gd name="T49" fmla="*/ 30 h 326"/>
                <a:gd name="T50" fmla="*/ 250 w 294"/>
                <a:gd name="T51" fmla="*/ 82 h 326"/>
                <a:gd name="T52" fmla="*/ 232 w 294"/>
                <a:gd name="T53" fmla="*/ 70 h 326"/>
                <a:gd name="T54" fmla="*/ 188 w 294"/>
                <a:gd name="T55" fmla="*/ 56 h 326"/>
                <a:gd name="T56" fmla="*/ 162 w 294"/>
                <a:gd name="T57" fmla="*/ 56 h 326"/>
                <a:gd name="T58" fmla="*/ 122 w 294"/>
                <a:gd name="T59" fmla="*/ 64 h 326"/>
                <a:gd name="T60" fmla="*/ 90 w 294"/>
                <a:gd name="T61" fmla="*/ 86 h 326"/>
                <a:gd name="T62" fmla="*/ 72 w 294"/>
                <a:gd name="T63" fmla="*/ 120 h 326"/>
                <a:gd name="T64" fmla="*/ 64 w 294"/>
                <a:gd name="T65" fmla="*/ 160 h 326"/>
                <a:gd name="T66" fmla="*/ 66 w 294"/>
                <a:gd name="T67" fmla="*/ 184 h 326"/>
                <a:gd name="T68" fmla="*/ 80 w 294"/>
                <a:gd name="T69" fmla="*/ 224 h 326"/>
                <a:gd name="T70" fmla="*/ 106 w 294"/>
                <a:gd name="T71" fmla="*/ 254 h 326"/>
                <a:gd name="T72" fmla="*/ 144 w 294"/>
                <a:gd name="T73" fmla="*/ 270 h 326"/>
                <a:gd name="T74" fmla="*/ 166 w 294"/>
                <a:gd name="T75" fmla="*/ 272 h 326"/>
                <a:gd name="T76" fmla="*/ 204 w 294"/>
                <a:gd name="T77" fmla="*/ 270 h 326"/>
                <a:gd name="T78" fmla="*/ 234 w 294"/>
                <a:gd name="T79" fmla="*/ 260 h 326"/>
                <a:gd name="T80" fmla="*/ 170 w 294"/>
                <a:gd name="T81" fmla="*/ 194 h 326"/>
                <a:gd name="T82" fmla="*/ 294 w 294"/>
                <a:gd name="T83" fmla="*/ 140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26"/>
                <a:gd name="T128" fmla="*/ 294 w 294"/>
                <a:gd name="T129" fmla="*/ 326 h 3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26">
                  <a:moveTo>
                    <a:pt x="294" y="296"/>
                  </a:moveTo>
                  <a:lnTo>
                    <a:pt x="294" y="296"/>
                  </a:lnTo>
                  <a:lnTo>
                    <a:pt x="266" y="310"/>
                  </a:lnTo>
                  <a:lnTo>
                    <a:pt x="234" y="320"/>
                  </a:lnTo>
                  <a:lnTo>
                    <a:pt x="218" y="322"/>
                  </a:lnTo>
                  <a:lnTo>
                    <a:pt x="202" y="326"/>
                  </a:lnTo>
                  <a:lnTo>
                    <a:pt x="18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82" y="0"/>
                  </a:lnTo>
                  <a:lnTo>
                    <a:pt x="200" y="2"/>
                  </a:lnTo>
                  <a:lnTo>
                    <a:pt x="216" y="4"/>
                  </a:lnTo>
                  <a:lnTo>
                    <a:pt x="232" y="8"/>
                  </a:lnTo>
                  <a:lnTo>
                    <a:pt x="248" y="14"/>
                  </a:lnTo>
                  <a:lnTo>
                    <a:pt x="262" y="22"/>
                  </a:lnTo>
                  <a:lnTo>
                    <a:pt x="276" y="30"/>
                  </a:lnTo>
                  <a:lnTo>
                    <a:pt x="290" y="40"/>
                  </a:lnTo>
                  <a:lnTo>
                    <a:pt x="250" y="82"/>
                  </a:lnTo>
                  <a:lnTo>
                    <a:pt x="232" y="70"/>
                  </a:lnTo>
                  <a:lnTo>
                    <a:pt x="212" y="62"/>
                  </a:lnTo>
                  <a:lnTo>
                    <a:pt x="188" y="56"/>
                  </a:lnTo>
                  <a:lnTo>
                    <a:pt x="162" y="56"/>
                  </a:lnTo>
                  <a:lnTo>
                    <a:pt x="140" y="58"/>
                  </a:lnTo>
                  <a:lnTo>
                    <a:pt x="122" y="64"/>
                  </a:lnTo>
                  <a:lnTo>
                    <a:pt x="104" y="74"/>
                  </a:lnTo>
                  <a:lnTo>
                    <a:pt x="90" y="86"/>
                  </a:lnTo>
                  <a:lnTo>
                    <a:pt x="80" y="102"/>
                  </a:lnTo>
                  <a:lnTo>
                    <a:pt x="72" y="120"/>
                  </a:lnTo>
                  <a:lnTo>
                    <a:pt x="66" y="140"/>
                  </a:lnTo>
                  <a:lnTo>
                    <a:pt x="64" y="160"/>
                  </a:lnTo>
                  <a:lnTo>
                    <a:pt x="66" y="184"/>
                  </a:lnTo>
                  <a:lnTo>
                    <a:pt x="72" y="206"/>
                  </a:lnTo>
                  <a:lnTo>
                    <a:pt x="80" y="224"/>
                  </a:lnTo>
                  <a:lnTo>
                    <a:pt x="92" y="240"/>
                  </a:lnTo>
                  <a:lnTo>
                    <a:pt x="106" y="254"/>
                  </a:lnTo>
                  <a:lnTo>
                    <a:pt x="124" y="262"/>
                  </a:lnTo>
                  <a:lnTo>
                    <a:pt x="144" y="270"/>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chemeClr val="bg1"/>
            </a:solidFill>
            <a:ln w="9525">
              <a:noFill/>
              <a:round/>
              <a:headEnd/>
              <a:tailEnd/>
            </a:ln>
          </p:spPr>
          <p:txBody>
            <a:bodyPr/>
            <a:lstStyle/>
            <a:p>
              <a:endParaRPr lang="en-US" sz="2400" dirty="0"/>
            </a:p>
          </p:txBody>
        </p:sp>
        <p:sp>
          <p:nvSpPr>
            <p:cNvPr id="35" name="Freeform 17"/>
            <p:cNvSpPr>
              <a:spLocks noChangeAspect="1" noEditPoints="1"/>
            </p:cNvSpPr>
            <p:nvPr/>
          </p:nvSpPr>
          <p:spPr bwMode="black">
            <a:xfrm>
              <a:off x="4080" y="3569"/>
              <a:ext cx="216" cy="224"/>
            </a:xfrm>
            <a:custGeom>
              <a:avLst/>
              <a:gdLst>
                <a:gd name="T0" fmla="*/ 58 w 216"/>
                <a:gd name="T1" fmla="*/ 132 h 224"/>
                <a:gd name="T2" fmla="*/ 60 w 216"/>
                <a:gd name="T3" fmla="*/ 142 h 224"/>
                <a:gd name="T4" fmla="*/ 70 w 216"/>
                <a:gd name="T5" fmla="*/ 158 h 224"/>
                <a:gd name="T6" fmla="*/ 84 w 216"/>
                <a:gd name="T7" fmla="*/ 170 h 224"/>
                <a:gd name="T8" fmla="*/ 102 w 216"/>
                <a:gd name="T9" fmla="*/ 176 h 224"/>
                <a:gd name="T10" fmla="*/ 112 w 216"/>
                <a:gd name="T11" fmla="*/ 176 h 224"/>
                <a:gd name="T12" fmla="*/ 144 w 216"/>
                <a:gd name="T13" fmla="*/ 172 h 224"/>
                <a:gd name="T14" fmla="*/ 170 w 216"/>
                <a:gd name="T15" fmla="*/ 150 h 224"/>
                <a:gd name="T16" fmla="*/ 208 w 216"/>
                <a:gd name="T17" fmla="*/ 180 h 224"/>
                <a:gd name="T18" fmla="*/ 188 w 216"/>
                <a:gd name="T19" fmla="*/ 200 h 224"/>
                <a:gd name="T20" fmla="*/ 164 w 216"/>
                <a:gd name="T21" fmla="*/ 214 h 224"/>
                <a:gd name="T22" fmla="*/ 140 w 216"/>
                <a:gd name="T23" fmla="*/ 222 h 224"/>
                <a:gd name="T24" fmla="*/ 112 w 216"/>
                <a:gd name="T25" fmla="*/ 224 h 224"/>
                <a:gd name="T26" fmla="*/ 90 w 216"/>
                <a:gd name="T27" fmla="*/ 222 h 224"/>
                <a:gd name="T28" fmla="*/ 50 w 216"/>
                <a:gd name="T29" fmla="*/ 206 h 224"/>
                <a:gd name="T30" fmla="*/ 20 w 216"/>
                <a:gd name="T31" fmla="*/ 178 h 224"/>
                <a:gd name="T32" fmla="*/ 2 w 216"/>
                <a:gd name="T33" fmla="*/ 136 h 224"/>
                <a:gd name="T34" fmla="*/ 0 w 216"/>
                <a:gd name="T35" fmla="*/ 112 h 224"/>
                <a:gd name="T36" fmla="*/ 8 w 216"/>
                <a:gd name="T37" fmla="*/ 66 h 224"/>
                <a:gd name="T38" fmla="*/ 32 w 216"/>
                <a:gd name="T39" fmla="*/ 32 h 224"/>
                <a:gd name="T40" fmla="*/ 68 w 216"/>
                <a:gd name="T41" fmla="*/ 8 h 224"/>
                <a:gd name="T42" fmla="*/ 110 w 216"/>
                <a:gd name="T43" fmla="*/ 0 h 224"/>
                <a:gd name="T44" fmla="*/ 134 w 216"/>
                <a:gd name="T45" fmla="*/ 2 h 224"/>
                <a:gd name="T46" fmla="*/ 174 w 216"/>
                <a:gd name="T47" fmla="*/ 18 h 224"/>
                <a:gd name="T48" fmla="*/ 200 w 216"/>
                <a:gd name="T49" fmla="*/ 46 h 224"/>
                <a:gd name="T50" fmla="*/ 214 w 216"/>
                <a:gd name="T51" fmla="*/ 90 h 224"/>
                <a:gd name="T52" fmla="*/ 216 w 216"/>
                <a:gd name="T53" fmla="*/ 132 h 224"/>
                <a:gd name="T54" fmla="*/ 158 w 216"/>
                <a:gd name="T55" fmla="*/ 88 h 224"/>
                <a:gd name="T56" fmla="*/ 154 w 216"/>
                <a:gd name="T57" fmla="*/ 70 h 224"/>
                <a:gd name="T58" fmla="*/ 144 w 216"/>
                <a:gd name="T59" fmla="*/ 56 h 224"/>
                <a:gd name="T60" fmla="*/ 128 w 216"/>
                <a:gd name="T61" fmla="*/ 48 h 224"/>
                <a:gd name="T62" fmla="*/ 108 w 216"/>
                <a:gd name="T63" fmla="*/ 46 h 224"/>
                <a:gd name="T64" fmla="*/ 98 w 216"/>
                <a:gd name="T65" fmla="*/ 46 h 224"/>
                <a:gd name="T66" fmla="*/ 82 w 216"/>
                <a:gd name="T67" fmla="*/ 52 h 224"/>
                <a:gd name="T68" fmla="*/ 68 w 216"/>
                <a:gd name="T69" fmla="*/ 64 h 224"/>
                <a:gd name="T70" fmla="*/ 60 w 216"/>
                <a:gd name="T71" fmla="*/ 80 h 224"/>
                <a:gd name="T72" fmla="*/ 158 w 216"/>
                <a:gd name="T73" fmla="*/ 88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224"/>
                <a:gd name="T113" fmla="*/ 216 w 216"/>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224">
                  <a:moveTo>
                    <a:pt x="216" y="132"/>
                  </a:moveTo>
                  <a:lnTo>
                    <a:pt x="58" y="132"/>
                  </a:lnTo>
                  <a:lnTo>
                    <a:pt x="60" y="142"/>
                  </a:lnTo>
                  <a:lnTo>
                    <a:pt x="64" y="150"/>
                  </a:lnTo>
                  <a:lnTo>
                    <a:pt x="70" y="158"/>
                  </a:lnTo>
                  <a:lnTo>
                    <a:pt x="76" y="164"/>
                  </a:lnTo>
                  <a:lnTo>
                    <a:pt x="84" y="170"/>
                  </a:lnTo>
                  <a:lnTo>
                    <a:pt x="92" y="174"/>
                  </a:lnTo>
                  <a:lnTo>
                    <a:pt x="102" y="176"/>
                  </a:lnTo>
                  <a:lnTo>
                    <a:pt x="112" y="176"/>
                  </a:lnTo>
                  <a:lnTo>
                    <a:pt x="128" y="176"/>
                  </a:lnTo>
                  <a:lnTo>
                    <a:pt x="144" y="172"/>
                  </a:lnTo>
                  <a:lnTo>
                    <a:pt x="156" y="162"/>
                  </a:lnTo>
                  <a:lnTo>
                    <a:pt x="170" y="150"/>
                  </a:lnTo>
                  <a:lnTo>
                    <a:pt x="208" y="180"/>
                  </a:lnTo>
                  <a:lnTo>
                    <a:pt x="198" y="190"/>
                  </a:lnTo>
                  <a:lnTo>
                    <a:pt x="188" y="200"/>
                  </a:lnTo>
                  <a:lnTo>
                    <a:pt x="176" y="208"/>
                  </a:lnTo>
                  <a:lnTo>
                    <a:pt x="164" y="214"/>
                  </a:lnTo>
                  <a:lnTo>
                    <a:pt x="152" y="218"/>
                  </a:lnTo>
                  <a:lnTo>
                    <a:pt x="140" y="222"/>
                  </a:lnTo>
                  <a:lnTo>
                    <a:pt x="126" y="224"/>
                  </a:lnTo>
                  <a:lnTo>
                    <a:pt x="112" y="224"/>
                  </a:lnTo>
                  <a:lnTo>
                    <a:pt x="90" y="222"/>
                  </a:lnTo>
                  <a:lnTo>
                    <a:pt x="68" y="216"/>
                  </a:lnTo>
                  <a:lnTo>
                    <a:pt x="50" y="206"/>
                  </a:lnTo>
                  <a:lnTo>
                    <a:pt x="32" y="194"/>
                  </a:lnTo>
                  <a:lnTo>
                    <a:pt x="20" y="178"/>
                  </a:lnTo>
                  <a:lnTo>
                    <a:pt x="10" y="158"/>
                  </a:lnTo>
                  <a:lnTo>
                    <a:pt x="2" y="136"/>
                  </a:lnTo>
                  <a:lnTo>
                    <a:pt x="0" y="112"/>
                  </a:lnTo>
                  <a:lnTo>
                    <a:pt x="2" y="88"/>
                  </a:lnTo>
                  <a:lnTo>
                    <a:pt x="8" y="66"/>
                  </a:lnTo>
                  <a:lnTo>
                    <a:pt x="18" y="48"/>
                  </a:lnTo>
                  <a:lnTo>
                    <a:pt x="32" y="32"/>
                  </a:lnTo>
                  <a:lnTo>
                    <a:pt x="48" y="18"/>
                  </a:lnTo>
                  <a:lnTo>
                    <a:pt x="68" y="8"/>
                  </a:lnTo>
                  <a:lnTo>
                    <a:pt x="88" y="2"/>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chemeClr val="bg1"/>
            </a:solidFill>
            <a:ln w="9525">
              <a:noFill/>
              <a:round/>
              <a:headEnd/>
              <a:tailEnd/>
            </a:ln>
          </p:spPr>
          <p:txBody>
            <a:bodyPr/>
            <a:lstStyle/>
            <a:p>
              <a:endParaRPr lang="en-US" sz="2400" dirty="0"/>
            </a:p>
          </p:txBody>
        </p:sp>
        <p:sp>
          <p:nvSpPr>
            <p:cNvPr id="36" name="Freeform 18"/>
            <p:cNvSpPr>
              <a:spLocks noChangeAspect="1" noEditPoints="1"/>
            </p:cNvSpPr>
            <p:nvPr/>
          </p:nvSpPr>
          <p:spPr bwMode="black">
            <a:xfrm>
              <a:off x="3342" y="3569"/>
              <a:ext cx="196" cy="224"/>
            </a:xfrm>
            <a:custGeom>
              <a:avLst/>
              <a:gdLst>
                <a:gd name="T0" fmla="*/ 196 w 196"/>
                <a:gd name="T1" fmla="*/ 218 h 224"/>
                <a:gd name="T2" fmla="*/ 144 w 196"/>
                <a:gd name="T3" fmla="*/ 198 h 224"/>
                <a:gd name="T4" fmla="*/ 138 w 196"/>
                <a:gd name="T5" fmla="*/ 204 h 224"/>
                <a:gd name="T6" fmla="*/ 114 w 196"/>
                <a:gd name="T7" fmla="*/ 218 h 224"/>
                <a:gd name="T8" fmla="*/ 78 w 196"/>
                <a:gd name="T9" fmla="*/ 224 h 224"/>
                <a:gd name="T10" fmla="*/ 62 w 196"/>
                <a:gd name="T11" fmla="*/ 224 h 224"/>
                <a:gd name="T12" fmla="*/ 36 w 196"/>
                <a:gd name="T13" fmla="*/ 216 h 224"/>
                <a:gd name="T14" fmla="*/ 14 w 196"/>
                <a:gd name="T15" fmla="*/ 200 h 224"/>
                <a:gd name="T16" fmla="*/ 2 w 196"/>
                <a:gd name="T17" fmla="*/ 176 h 224"/>
                <a:gd name="T18" fmla="*/ 0 w 196"/>
                <a:gd name="T19" fmla="*/ 160 h 224"/>
                <a:gd name="T20" fmla="*/ 4 w 196"/>
                <a:gd name="T21" fmla="*/ 136 h 224"/>
                <a:gd name="T22" fmla="*/ 12 w 196"/>
                <a:gd name="T23" fmla="*/ 118 h 224"/>
                <a:gd name="T24" fmla="*/ 28 w 196"/>
                <a:gd name="T25" fmla="*/ 104 h 224"/>
                <a:gd name="T26" fmla="*/ 46 w 196"/>
                <a:gd name="T27" fmla="*/ 96 h 224"/>
                <a:gd name="T28" fmla="*/ 88 w 196"/>
                <a:gd name="T29" fmla="*/ 86 h 224"/>
                <a:gd name="T30" fmla="*/ 130 w 196"/>
                <a:gd name="T31" fmla="*/ 84 h 224"/>
                <a:gd name="T32" fmla="*/ 140 w 196"/>
                <a:gd name="T33" fmla="*/ 82 h 224"/>
                <a:gd name="T34" fmla="*/ 140 w 196"/>
                <a:gd name="T35" fmla="*/ 72 h 224"/>
                <a:gd name="T36" fmla="*/ 134 w 196"/>
                <a:gd name="T37" fmla="*/ 60 h 224"/>
                <a:gd name="T38" fmla="*/ 124 w 196"/>
                <a:gd name="T39" fmla="*/ 50 h 224"/>
                <a:gd name="T40" fmla="*/ 106 w 196"/>
                <a:gd name="T41" fmla="*/ 46 h 224"/>
                <a:gd name="T42" fmla="*/ 96 w 196"/>
                <a:gd name="T43" fmla="*/ 46 h 224"/>
                <a:gd name="T44" fmla="*/ 66 w 196"/>
                <a:gd name="T45" fmla="*/ 52 h 224"/>
                <a:gd name="T46" fmla="*/ 40 w 196"/>
                <a:gd name="T47" fmla="*/ 68 h 224"/>
                <a:gd name="T48" fmla="*/ 6 w 196"/>
                <a:gd name="T49" fmla="*/ 34 h 224"/>
                <a:gd name="T50" fmla="*/ 28 w 196"/>
                <a:gd name="T51" fmla="*/ 18 h 224"/>
                <a:gd name="T52" fmla="*/ 76 w 196"/>
                <a:gd name="T53" fmla="*/ 2 h 224"/>
                <a:gd name="T54" fmla="*/ 100 w 196"/>
                <a:gd name="T55" fmla="*/ 0 h 224"/>
                <a:gd name="T56" fmla="*/ 144 w 196"/>
                <a:gd name="T57" fmla="*/ 6 h 224"/>
                <a:gd name="T58" fmla="*/ 174 w 196"/>
                <a:gd name="T59" fmla="*/ 22 h 224"/>
                <a:gd name="T60" fmla="*/ 190 w 196"/>
                <a:gd name="T61" fmla="*/ 46 h 224"/>
                <a:gd name="T62" fmla="*/ 196 w 196"/>
                <a:gd name="T63" fmla="*/ 80 h 224"/>
                <a:gd name="T64" fmla="*/ 140 w 196"/>
                <a:gd name="T65" fmla="*/ 126 h 224"/>
                <a:gd name="T66" fmla="*/ 132 w 196"/>
                <a:gd name="T67" fmla="*/ 126 h 224"/>
                <a:gd name="T68" fmla="*/ 96 w 196"/>
                <a:gd name="T69" fmla="*/ 128 h 224"/>
                <a:gd name="T70" fmla="*/ 74 w 196"/>
                <a:gd name="T71" fmla="*/ 134 h 224"/>
                <a:gd name="T72" fmla="*/ 60 w 196"/>
                <a:gd name="T73" fmla="*/ 146 h 224"/>
                <a:gd name="T74" fmla="*/ 58 w 196"/>
                <a:gd name="T75" fmla="*/ 156 h 224"/>
                <a:gd name="T76" fmla="*/ 62 w 196"/>
                <a:gd name="T77" fmla="*/ 168 h 224"/>
                <a:gd name="T78" fmla="*/ 70 w 196"/>
                <a:gd name="T79" fmla="*/ 176 h 224"/>
                <a:gd name="T80" fmla="*/ 84 w 196"/>
                <a:gd name="T81" fmla="*/ 180 h 224"/>
                <a:gd name="T82" fmla="*/ 114 w 196"/>
                <a:gd name="T83" fmla="*/ 174 h 224"/>
                <a:gd name="T84" fmla="*/ 128 w 196"/>
                <a:gd name="T85" fmla="*/ 164 h 224"/>
                <a:gd name="T86" fmla="*/ 138 w 196"/>
                <a:gd name="T87" fmla="*/ 152 h 224"/>
                <a:gd name="T88" fmla="*/ 140 w 196"/>
                <a:gd name="T89" fmla="*/ 134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224"/>
                <a:gd name="T137" fmla="*/ 196 w 196"/>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224">
                  <a:moveTo>
                    <a:pt x="196" y="80"/>
                  </a:moveTo>
                  <a:lnTo>
                    <a:pt x="196" y="218"/>
                  </a:lnTo>
                  <a:lnTo>
                    <a:pt x="146" y="218"/>
                  </a:lnTo>
                  <a:lnTo>
                    <a:pt x="144" y="198"/>
                  </a:lnTo>
                  <a:lnTo>
                    <a:pt x="138" y="204"/>
                  </a:lnTo>
                  <a:lnTo>
                    <a:pt x="130" y="210"/>
                  </a:lnTo>
                  <a:lnTo>
                    <a:pt x="114" y="218"/>
                  </a:lnTo>
                  <a:lnTo>
                    <a:pt x="96" y="222"/>
                  </a:lnTo>
                  <a:lnTo>
                    <a:pt x="78" y="224"/>
                  </a:lnTo>
                  <a:lnTo>
                    <a:pt x="62" y="224"/>
                  </a:lnTo>
                  <a:lnTo>
                    <a:pt x="48" y="220"/>
                  </a:lnTo>
                  <a:lnTo>
                    <a:pt x="36" y="216"/>
                  </a:lnTo>
                  <a:lnTo>
                    <a:pt x="24" y="208"/>
                  </a:lnTo>
                  <a:lnTo>
                    <a:pt x="14" y="200"/>
                  </a:lnTo>
                  <a:lnTo>
                    <a:pt x="8" y="188"/>
                  </a:lnTo>
                  <a:lnTo>
                    <a:pt x="2" y="176"/>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72"/>
                  </a:lnTo>
                  <a:lnTo>
                    <a:pt x="138" y="66"/>
                  </a:lnTo>
                  <a:lnTo>
                    <a:pt x="134" y="60"/>
                  </a:lnTo>
                  <a:lnTo>
                    <a:pt x="130" y="54"/>
                  </a:lnTo>
                  <a:lnTo>
                    <a:pt x="124" y="50"/>
                  </a:lnTo>
                  <a:lnTo>
                    <a:pt x="116" y="48"/>
                  </a:lnTo>
                  <a:lnTo>
                    <a:pt x="106" y="46"/>
                  </a:lnTo>
                  <a:lnTo>
                    <a:pt x="96" y="46"/>
                  </a:lnTo>
                  <a:lnTo>
                    <a:pt x="80" y="46"/>
                  </a:lnTo>
                  <a:lnTo>
                    <a:pt x="66" y="52"/>
                  </a:lnTo>
                  <a:lnTo>
                    <a:pt x="52" y="58"/>
                  </a:lnTo>
                  <a:lnTo>
                    <a:pt x="40" y="68"/>
                  </a:lnTo>
                  <a:lnTo>
                    <a:pt x="6" y="34"/>
                  </a:lnTo>
                  <a:lnTo>
                    <a:pt x="18" y="26"/>
                  </a:lnTo>
                  <a:lnTo>
                    <a:pt x="28" y="18"/>
                  </a:lnTo>
                  <a:lnTo>
                    <a:pt x="52" y="8"/>
                  </a:lnTo>
                  <a:lnTo>
                    <a:pt x="76" y="2"/>
                  </a:lnTo>
                  <a:lnTo>
                    <a:pt x="100" y="0"/>
                  </a:lnTo>
                  <a:lnTo>
                    <a:pt x="124" y="2"/>
                  </a:lnTo>
                  <a:lnTo>
                    <a:pt x="144" y="6"/>
                  </a:lnTo>
                  <a:lnTo>
                    <a:pt x="160" y="12"/>
                  </a:lnTo>
                  <a:lnTo>
                    <a:pt x="174" y="22"/>
                  </a:lnTo>
                  <a:lnTo>
                    <a:pt x="184" y="34"/>
                  </a:lnTo>
                  <a:lnTo>
                    <a:pt x="190" y="46"/>
                  </a:lnTo>
                  <a:lnTo>
                    <a:pt x="194" y="62"/>
                  </a:lnTo>
                  <a:lnTo>
                    <a:pt x="196" y="80"/>
                  </a:lnTo>
                  <a:close/>
                  <a:moveTo>
                    <a:pt x="140" y="126"/>
                  </a:moveTo>
                  <a:lnTo>
                    <a:pt x="132" y="126"/>
                  </a:lnTo>
                  <a:lnTo>
                    <a:pt x="110" y="126"/>
                  </a:lnTo>
                  <a:lnTo>
                    <a:pt x="96" y="128"/>
                  </a:lnTo>
                  <a:lnTo>
                    <a:pt x="84" y="130"/>
                  </a:lnTo>
                  <a:lnTo>
                    <a:pt x="74" y="134"/>
                  </a:lnTo>
                  <a:lnTo>
                    <a:pt x="66" y="140"/>
                  </a:lnTo>
                  <a:lnTo>
                    <a:pt x="60" y="14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chemeClr val="bg1"/>
            </a:solidFill>
            <a:ln w="9525">
              <a:noFill/>
              <a:round/>
              <a:headEnd/>
              <a:tailEnd/>
            </a:ln>
          </p:spPr>
          <p:txBody>
            <a:bodyPr/>
            <a:lstStyle/>
            <a:p>
              <a:endParaRPr lang="en-US" sz="2400" dirty="0"/>
            </a:p>
          </p:txBody>
        </p:sp>
        <p:sp>
          <p:nvSpPr>
            <p:cNvPr id="37" name="Freeform 19"/>
            <p:cNvSpPr>
              <a:spLocks noChangeAspect="1" noEditPoints="1"/>
            </p:cNvSpPr>
            <p:nvPr/>
          </p:nvSpPr>
          <p:spPr bwMode="black">
            <a:xfrm>
              <a:off x="4402" y="3735"/>
              <a:ext cx="58" cy="56"/>
            </a:xfrm>
            <a:custGeom>
              <a:avLst/>
              <a:gdLst>
                <a:gd name="T0" fmla="*/ 6 w 58"/>
                <a:gd name="T1" fmla="*/ 28 h 56"/>
                <a:gd name="T2" fmla="*/ 14 w 58"/>
                <a:gd name="T3" fmla="*/ 12 h 56"/>
                <a:gd name="T4" fmla="*/ 30 w 58"/>
                <a:gd name="T5" fmla="*/ 4 h 56"/>
                <a:gd name="T6" fmla="*/ 38 w 58"/>
                <a:gd name="T7" fmla="*/ 6 h 56"/>
                <a:gd name="T8" fmla="*/ 52 w 58"/>
                <a:gd name="T9" fmla="*/ 18 h 56"/>
                <a:gd name="T10" fmla="*/ 54 w 58"/>
                <a:gd name="T11" fmla="*/ 28 h 56"/>
                <a:gd name="T12" fmla="*/ 46 w 58"/>
                <a:gd name="T13" fmla="*/ 46 h 56"/>
                <a:gd name="T14" fmla="*/ 30 w 58"/>
                <a:gd name="T15" fmla="*/ 52 h 56"/>
                <a:gd name="T16" fmla="*/ 20 w 58"/>
                <a:gd name="T17" fmla="*/ 50 h 56"/>
                <a:gd name="T18" fmla="*/ 8 w 58"/>
                <a:gd name="T19" fmla="*/ 38 h 56"/>
                <a:gd name="T20" fmla="*/ 6 w 58"/>
                <a:gd name="T21" fmla="*/ 28 h 56"/>
                <a:gd name="T22" fmla="*/ 30 w 58"/>
                <a:gd name="T23" fmla="*/ 56 h 56"/>
                <a:gd name="T24" fmla="*/ 50 w 58"/>
                <a:gd name="T25" fmla="*/ 48 h 56"/>
                <a:gd name="T26" fmla="*/ 58 w 58"/>
                <a:gd name="T27" fmla="*/ 34 h 56"/>
                <a:gd name="T28" fmla="*/ 58 w 58"/>
                <a:gd name="T29" fmla="*/ 28 h 56"/>
                <a:gd name="T30" fmla="*/ 56 w 58"/>
                <a:gd name="T31" fmla="*/ 16 h 56"/>
                <a:gd name="T32" fmla="*/ 42 w 58"/>
                <a:gd name="T33" fmla="*/ 2 h 56"/>
                <a:gd name="T34" fmla="*/ 30 w 58"/>
                <a:gd name="T35" fmla="*/ 0 h 56"/>
                <a:gd name="T36" fmla="*/ 10 w 58"/>
                <a:gd name="T37" fmla="*/ 8 h 56"/>
                <a:gd name="T38" fmla="*/ 2 w 58"/>
                <a:gd name="T39" fmla="*/ 22 h 56"/>
                <a:gd name="T40" fmla="*/ 0 w 58"/>
                <a:gd name="T41" fmla="*/ 28 h 56"/>
                <a:gd name="T42" fmla="*/ 4 w 58"/>
                <a:gd name="T43" fmla="*/ 40 h 56"/>
                <a:gd name="T44" fmla="*/ 18 w 58"/>
                <a:gd name="T45" fmla="*/ 54 h 56"/>
                <a:gd name="T46" fmla="*/ 30 w 58"/>
                <a:gd name="T47" fmla="*/ 56 h 56"/>
                <a:gd name="T48" fmla="*/ 30 w 58"/>
                <a:gd name="T49" fmla="*/ 30 h 56"/>
                <a:gd name="T50" fmla="*/ 44 w 58"/>
                <a:gd name="T51" fmla="*/ 44 h 56"/>
                <a:gd name="T52" fmla="*/ 34 w 58"/>
                <a:gd name="T53" fmla="*/ 30 h 56"/>
                <a:gd name="T54" fmla="*/ 42 w 58"/>
                <a:gd name="T55" fmla="*/ 24 h 56"/>
                <a:gd name="T56" fmla="*/ 44 w 58"/>
                <a:gd name="T57" fmla="*/ 22 h 56"/>
                <a:gd name="T58" fmla="*/ 40 w 58"/>
                <a:gd name="T59" fmla="*/ 14 h 56"/>
                <a:gd name="T60" fmla="*/ 32 w 58"/>
                <a:gd name="T61" fmla="*/ 12 h 56"/>
                <a:gd name="T62" fmla="*/ 18 w 58"/>
                <a:gd name="T63" fmla="*/ 44 h 56"/>
                <a:gd name="T64" fmla="*/ 24 w 58"/>
                <a:gd name="T65" fmla="*/ 30 h 56"/>
                <a:gd name="T66" fmla="*/ 24 w 58"/>
                <a:gd name="T67" fmla="*/ 16 h 56"/>
                <a:gd name="T68" fmla="*/ 30 w 58"/>
                <a:gd name="T69" fmla="*/ 16 h 56"/>
                <a:gd name="T70" fmla="*/ 38 w 58"/>
                <a:gd name="T71" fmla="*/ 18 h 56"/>
                <a:gd name="T72" fmla="*/ 38 w 58"/>
                <a:gd name="T73" fmla="*/ 20 h 56"/>
                <a:gd name="T74" fmla="*/ 36 w 58"/>
                <a:gd name="T75" fmla="*/ 26 h 56"/>
                <a:gd name="T76" fmla="*/ 24 w 58"/>
                <a:gd name="T77" fmla="*/ 26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56"/>
                <a:gd name="T119" fmla="*/ 58 w 58"/>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56">
                  <a:moveTo>
                    <a:pt x="6" y="28"/>
                  </a:moveTo>
                  <a:lnTo>
                    <a:pt x="6" y="28"/>
                  </a:lnTo>
                  <a:lnTo>
                    <a:pt x="8" y="18"/>
                  </a:lnTo>
                  <a:lnTo>
                    <a:pt x="14" y="12"/>
                  </a:lnTo>
                  <a:lnTo>
                    <a:pt x="20" y="6"/>
                  </a:lnTo>
                  <a:lnTo>
                    <a:pt x="30" y="4"/>
                  </a:lnTo>
                  <a:lnTo>
                    <a:pt x="38" y="6"/>
                  </a:lnTo>
                  <a:lnTo>
                    <a:pt x="46" y="12"/>
                  </a:lnTo>
                  <a:lnTo>
                    <a:pt x="52" y="18"/>
                  </a:lnTo>
                  <a:lnTo>
                    <a:pt x="54" y="28"/>
                  </a:lnTo>
                  <a:lnTo>
                    <a:pt x="52" y="38"/>
                  </a:lnTo>
                  <a:lnTo>
                    <a:pt x="46" y="46"/>
                  </a:lnTo>
                  <a:lnTo>
                    <a:pt x="38" y="50"/>
                  </a:lnTo>
                  <a:lnTo>
                    <a:pt x="30" y="52"/>
                  </a:lnTo>
                  <a:lnTo>
                    <a:pt x="20" y="50"/>
                  </a:lnTo>
                  <a:lnTo>
                    <a:pt x="14" y="46"/>
                  </a:lnTo>
                  <a:lnTo>
                    <a:pt x="8" y="38"/>
                  </a:lnTo>
                  <a:lnTo>
                    <a:pt x="6" y="28"/>
                  </a:lnTo>
                  <a:close/>
                  <a:moveTo>
                    <a:pt x="30" y="56"/>
                  </a:moveTo>
                  <a:lnTo>
                    <a:pt x="30" y="56"/>
                  </a:lnTo>
                  <a:lnTo>
                    <a:pt x="42" y="54"/>
                  </a:lnTo>
                  <a:lnTo>
                    <a:pt x="50" y="48"/>
                  </a:lnTo>
                  <a:lnTo>
                    <a:pt x="56" y="40"/>
                  </a:lnTo>
                  <a:lnTo>
                    <a:pt x="58" y="34"/>
                  </a:lnTo>
                  <a:lnTo>
                    <a:pt x="58" y="28"/>
                  </a:lnTo>
                  <a:lnTo>
                    <a:pt x="58" y="22"/>
                  </a:lnTo>
                  <a:lnTo>
                    <a:pt x="56" y="16"/>
                  </a:lnTo>
                  <a:lnTo>
                    <a:pt x="50" y="8"/>
                  </a:lnTo>
                  <a:lnTo>
                    <a:pt x="42" y="2"/>
                  </a:lnTo>
                  <a:lnTo>
                    <a:pt x="30" y="0"/>
                  </a:lnTo>
                  <a:lnTo>
                    <a:pt x="18" y="2"/>
                  </a:lnTo>
                  <a:lnTo>
                    <a:pt x="10" y="8"/>
                  </a:lnTo>
                  <a:lnTo>
                    <a:pt x="4" y="16"/>
                  </a:lnTo>
                  <a:lnTo>
                    <a:pt x="2" y="22"/>
                  </a:lnTo>
                  <a:lnTo>
                    <a:pt x="0" y="28"/>
                  </a:lnTo>
                  <a:lnTo>
                    <a:pt x="2" y="34"/>
                  </a:lnTo>
                  <a:lnTo>
                    <a:pt x="4" y="40"/>
                  </a:lnTo>
                  <a:lnTo>
                    <a:pt x="10" y="48"/>
                  </a:lnTo>
                  <a:lnTo>
                    <a:pt x="18" y="54"/>
                  </a:lnTo>
                  <a:lnTo>
                    <a:pt x="30" y="56"/>
                  </a:lnTo>
                  <a:close/>
                  <a:moveTo>
                    <a:pt x="24" y="30"/>
                  </a:moveTo>
                  <a:lnTo>
                    <a:pt x="30" y="30"/>
                  </a:lnTo>
                  <a:lnTo>
                    <a:pt x="38" y="44"/>
                  </a:lnTo>
                  <a:lnTo>
                    <a:pt x="44" y="44"/>
                  </a:lnTo>
                  <a:lnTo>
                    <a:pt x="34" y="30"/>
                  </a:lnTo>
                  <a:lnTo>
                    <a:pt x="40" y="28"/>
                  </a:lnTo>
                  <a:lnTo>
                    <a:pt x="42" y="24"/>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6" y="16"/>
                  </a:lnTo>
                  <a:lnTo>
                    <a:pt x="38" y="18"/>
                  </a:lnTo>
                  <a:lnTo>
                    <a:pt x="38" y="20"/>
                  </a:lnTo>
                  <a:lnTo>
                    <a:pt x="38" y="24"/>
                  </a:lnTo>
                  <a:lnTo>
                    <a:pt x="36" y="26"/>
                  </a:lnTo>
                  <a:lnTo>
                    <a:pt x="30" y="26"/>
                  </a:lnTo>
                  <a:lnTo>
                    <a:pt x="24" y="26"/>
                  </a:lnTo>
                  <a:close/>
                </a:path>
              </a:pathLst>
            </a:custGeom>
            <a:solidFill>
              <a:schemeClr val="bg1"/>
            </a:solidFill>
            <a:ln w="9525">
              <a:noFill/>
              <a:round/>
              <a:headEnd/>
              <a:tailEnd/>
            </a:ln>
          </p:spPr>
          <p:txBody>
            <a:bodyPr/>
            <a:lstStyle/>
            <a:p>
              <a:endParaRPr lang="en-US" sz="2400" dirty="0"/>
            </a:p>
          </p:txBody>
        </p:sp>
      </p:grpSp>
      <p:sp>
        <p:nvSpPr>
          <p:cNvPr id="38" name="Rectangle 223"/>
          <p:cNvSpPr>
            <a:spLocks noGrp="1" noChangeArrowheads="1"/>
          </p:cNvSpPr>
          <p:nvPr>
            <p:ph type="subTitle" idx="1" hasCustomPrompt="1"/>
          </p:nvPr>
        </p:nvSpPr>
        <p:spPr bwMode="black">
          <a:xfrm>
            <a:off x="675218" y="3468688"/>
            <a:ext cx="10847916" cy="2203450"/>
          </a:xfrm>
          <a:noFill/>
          <a:ln w="9525">
            <a:noFill/>
            <a:miter lim="800000"/>
            <a:headEnd/>
            <a:tailEnd/>
          </a:ln>
        </p:spPr>
        <p:txBody>
          <a:bodyPr rIns="0"/>
          <a:lstStyle>
            <a:lvl1pPr marL="347663" marR="0" indent="-347663" algn="l" defTabSz="914400" rtl="0" eaLnBrk="1" fontAlgn="base" latinLnBrk="0" hangingPunct="1">
              <a:lnSpc>
                <a:spcPct val="90000"/>
              </a:lnSpc>
              <a:spcBef>
                <a:spcPct val="30000"/>
              </a:spcBef>
              <a:spcAft>
                <a:spcPct val="10000"/>
              </a:spcAft>
              <a:buClr>
                <a:srgbClr val="00529B"/>
              </a:buClr>
              <a:buSzTx/>
              <a:buFont typeface="Times" pitchFamily="18" charset="0"/>
              <a:buNone/>
              <a:tabLst/>
              <a:defRPr lang="en-US" sz="2600" b="1" kern="1200">
                <a:solidFill>
                  <a:schemeClr val="bg1"/>
                </a:solidFill>
                <a:latin typeface="Arial" charset="0"/>
                <a:ea typeface="Arial Unicode MS" pitchFamily="34" charset="-128"/>
                <a:cs typeface="Arial Unicode MS" pitchFamily="34" charset="-128"/>
              </a:defRPr>
            </a:lvl1pPr>
          </a:lstStyle>
          <a:p>
            <a:r>
              <a:rPr lang="en-US" dirty="0" smtClean="0"/>
              <a:t>Divider Page Subtitle</a:t>
            </a:r>
          </a:p>
        </p:txBody>
      </p:sp>
      <p:sp>
        <p:nvSpPr>
          <p:cNvPr id="39" name="Rectangle 122"/>
          <p:cNvSpPr>
            <a:spLocks noGrp="1" noChangeArrowheads="1"/>
          </p:cNvSpPr>
          <p:nvPr>
            <p:ph type="ctrTitle" hasCustomPrompt="1"/>
          </p:nvPr>
        </p:nvSpPr>
        <p:spPr bwMode="black">
          <a:xfrm>
            <a:off x="675504" y="2096255"/>
            <a:ext cx="10847629" cy="677108"/>
          </a:xfrm>
          <a:ln/>
        </p:spPr>
        <p:txBody>
          <a:bodyPr tIns="45720" bIns="45720" anchor="b"/>
          <a:lstStyle>
            <a:lvl1pPr eaLnBrk="1" hangingPunct="1">
              <a:lnSpc>
                <a:spcPct val="100000"/>
              </a:lnSpc>
              <a:spcBef>
                <a:spcPct val="0"/>
              </a:spcBef>
              <a:spcAft>
                <a:spcPct val="0"/>
              </a:spcAft>
              <a:defRPr sz="3800">
                <a:solidFill>
                  <a:schemeClr val="bg1"/>
                </a:solidFill>
              </a:defRPr>
            </a:lvl1pPr>
          </a:lstStyle>
          <a:p>
            <a:pPr eaLnBrk="1" hangingPunct="1">
              <a:lnSpc>
                <a:spcPct val="100000"/>
              </a:lnSpc>
              <a:spcBef>
                <a:spcPct val="0"/>
              </a:spcBef>
              <a:spcAft>
                <a:spcPct val="0"/>
              </a:spcAft>
            </a:pPr>
            <a:r>
              <a:rPr lang="en-US" sz="3800" b="1" dirty="0" smtClean="0">
                <a:solidFill>
                  <a:schemeClr val="bg1"/>
                </a:solidFill>
              </a:rPr>
              <a:t>Divider Page Title </a:t>
            </a:r>
            <a:endParaRPr lang="en-US" sz="3800" b="1" dirty="0">
              <a:solidFill>
                <a:schemeClr val="bg1"/>
              </a:solidFill>
            </a:endParaRPr>
          </a:p>
        </p:txBody>
      </p:sp>
      <p:sp>
        <p:nvSpPr>
          <p:cNvPr id="41" name="Rectangle 288"/>
          <p:cNvSpPr>
            <a:spLocks noChangeArrowheads="1"/>
          </p:cNvSpPr>
          <p:nvPr userDrawn="1"/>
        </p:nvSpPr>
        <p:spPr bwMode="black">
          <a:xfrm>
            <a:off x="675217" y="6546076"/>
            <a:ext cx="2899652" cy="83100"/>
          </a:xfrm>
          <a:prstGeom prst="rect">
            <a:avLst/>
          </a:prstGeom>
          <a:noFill/>
          <a:ln w="12700">
            <a:noFill/>
            <a:miter lim="800000"/>
            <a:headEnd type="none" w="sm" len="sm"/>
            <a:tailEnd type="none" w="sm" len="sm"/>
          </a:ln>
          <a:effectLst/>
        </p:spPr>
        <p:txBody>
          <a:bodyPr wrap="square" lIns="0" tIns="0" rIns="0" bIns="0" anchor="b">
            <a:spAutoFit/>
          </a:bodyPr>
          <a:lstStyle/>
          <a:p>
            <a:pPr algn="l" rtl="0" fontAlgn="base">
              <a:spcBef>
                <a:spcPts val="0"/>
              </a:spcBef>
              <a:spcAft>
                <a:spcPts val="0"/>
              </a:spcAft>
            </a:pPr>
            <a:r>
              <a:rPr lang="en-US" sz="600" b="0" kern="1200" dirty="0" smtClean="0">
                <a:solidFill>
                  <a:schemeClr val="bg1"/>
                </a:solidFill>
                <a:latin typeface="Arial" charset="0"/>
                <a:ea typeface="Arial Unicode MS" pitchFamily="34" charset="-128"/>
                <a:cs typeface="Arial Unicode MS" pitchFamily="34" charset="-128"/>
              </a:rPr>
              <a:t>© 2014 Gartner, Inc. and/or its affiliates. All rights reserved.</a:t>
            </a:r>
          </a:p>
        </p:txBody>
      </p:sp>
      <p:sp>
        <p:nvSpPr>
          <p:cNvPr id="16" name="Rectangle 5"/>
          <p:cNvSpPr>
            <a:spLocks noGrp="1" noChangeArrowheads="1"/>
          </p:cNvSpPr>
          <p:nvPr>
            <p:ph type="ftr" sz="quarter" idx="3"/>
          </p:nvPr>
        </p:nvSpPr>
        <p:spPr bwMode="black">
          <a:xfrm>
            <a:off x="5791200" y="6388870"/>
            <a:ext cx="609600" cy="22860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chemeClr val="bg1"/>
                </a:solidFill>
                <a:ea typeface="+mn-ea"/>
                <a:cs typeface="+mn-cs"/>
              </a:defRPr>
            </a:lvl1pPr>
          </a:lstStyle>
          <a:p>
            <a:pPr>
              <a:defRPr/>
            </a:pPr>
            <a:r>
              <a:rPr lang="en-US" dirty="0" smtClean="0"/>
              <a:t> </a:t>
            </a:r>
            <a:fld id="{E1E29525-C903-49F9-BB30-68358B75B689}" type="slidenum">
              <a:rPr lang="en-US" smtClean="0"/>
              <a:pPr>
                <a:defRPr/>
              </a:pPr>
              <a:t>‹N›</a:t>
            </a:fld>
            <a:endParaRPr lang="en-US" dirty="0"/>
          </a:p>
        </p:txBody>
      </p:sp>
    </p:spTree>
    <p:extLst>
      <p:ext uri="{BB962C8B-B14F-4D97-AF65-F5344CB8AC3E}">
        <p14:creationId xmlns:p14="http://schemas.microsoft.com/office/powerpoint/2010/main" val="391289270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Divider Sli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grpSp>
        <p:nvGrpSpPr>
          <p:cNvPr id="29" name="Group 11"/>
          <p:cNvGrpSpPr>
            <a:grpSpLocks noChangeAspect="1"/>
          </p:cNvGrpSpPr>
          <p:nvPr userDrawn="1"/>
        </p:nvGrpSpPr>
        <p:grpSpPr bwMode="black">
          <a:xfrm>
            <a:off x="9990667" y="6369051"/>
            <a:ext cx="1524000" cy="257175"/>
            <a:chOff x="3020" y="3469"/>
            <a:chExt cx="1440" cy="326"/>
          </a:xfrm>
        </p:grpSpPr>
        <p:sp>
          <p:nvSpPr>
            <p:cNvPr id="30" name="Freeform 12"/>
            <p:cNvSpPr>
              <a:spLocks noChangeAspect="1"/>
            </p:cNvSpPr>
            <p:nvPr/>
          </p:nvSpPr>
          <p:spPr bwMode="black">
            <a:xfrm>
              <a:off x="4322" y="3575"/>
              <a:ext cx="132" cy="212"/>
            </a:xfrm>
            <a:custGeom>
              <a:avLst/>
              <a:gdLst>
                <a:gd name="T0" fmla="*/ 132 w 132"/>
                <a:gd name="T1" fmla="*/ 0 h 212"/>
                <a:gd name="T2" fmla="*/ 128 w 132"/>
                <a:gd name="T3" fmla="*/ 50 h 212"/>
                <a:gd name="T4" fmla="*/ 106 w 132"/>
                <a:gd name="T5" fmla="*/ 50 h 212"/>
                <a:gd name="T6" fmla="*/ 106 w 132"/>
                <a:gd name="T7" fmla="*/ 50 h 212"/>
                <a:gd name="T8" fmla="*/ 96 w 132"/>
                <a:gd name="T9" fmla="*/ 50 h 212"/>
                <a:gd name="T10" fmla="*/ 86 w 132"/>
                <a:gd name="T11" fmla="*/ 54 h 212"/>
                <a:gd name="T12" fmla="*/ 78 w 132"/>
                <a:gd name="T13" fmla="*/ 60 h 212"/>
                <a:gd name="T14" fmla="*/ 70 w 132"/>
                <a:gd name="T15" fmla="*/ 66 h 212"/>
                <a:gd name="T16" fmla="*/ 64 w 132"/>
                <a:gd name="T17" fmla="*/ 74 h 212"/>
                <a:gd name="T18" fmla="*/ 60 w 132"/>
                <a:gd name="T19" fmla="*/ 82 h 212"/>
                <a:gd name="T20" fmla="*/ 58 w 132"/>
                <a:gd name="T21" fmla="*/ 92 h 212"/>
                <a:gd name="T22" fmla="*/ 58 w 132"/>
                <a:gd name="T23" fmla="*/ 100 h 212"/>
                <a:gd name="T24" fmla="*/ 58 w 132"/>
                <a:gd name="T25" fmla="*/ 212 h 212"/>
                <a:gd name="T26" fmla="*/ 0 w 132"/>
                <a:gd name="T27" fmla="*/ 212 h 212"/>
                <a:gd name="T28" fmla="*/ 0 w 132"/>
                <a:gd name="T29" fmla="*/ 0 h 212"/>
                <a:gd name="T30" fmla="*/ 54 w 132"/>
                <a:gd name="T31" fmla="*/ 0 h 212"/>
                <a:gd name="T32" fmla="*/ 56 w 132"/>
                <a:gd name="T33" fmla="*/ 26 h 212"/>
                <a:gd name="T34" fmla="*/ 56 w 132"/>
                <a:gd name="T35" fmla="*/ 26 h 212"/>
                <a:gd name="T36" fmla="*/ 66 w 132"/>
                <a:gd name="T37" fmla="*/ 14 h 212"/>
                <a:gd name="T38" fmla="*/ 78 w 132"/>
                <a:gd name="T39" fmla="*/ 6 h 212"/>
                <a:gd name="T40" fmla="*/ 94 w 132"/>
                <a:gd name="T41" fmla="*/ 2 h 212"/>
                <a:gd name="T42" fmla="*/ 112 w 132"/>
                <a:gd name="T43" fmla="*/ 0 h 212"/>
                <a:gd name="T44" fmla="*/ 132 w 132"/>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212"/>
                <a:gd name="T71" fmla="*/ 132 w 132"/>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212">
                  <a:moveTo>
                    <a:pt x="132" y="0"/>
                  </a:moveTo>
                  <a:lnTo>
                    <a:pt x="128"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78" y="6"/>
                  </a:lnTo>
                  <a:lnTo>
                    <a:pt x="94" y="2"/>
                  </a:lnTo>
                  <a:lnTo>
                    <a:pt x="112" y="0"/>
                  </a:lnTo>
                  <a:lnTo>
                    <a:pt x="132" y="0"/>
                  </a:lnTo>
                  <a:close/>
                </a:path>
              </a:pathLst>
            </a:custGeom>
            <a:solidFill>
              <a:schemeClr val="bg1"/>
            </a:solidFill>
            <a:ln w="9525">
              <a:noFill/>
              <a:round/>
              <a:headEnd/>
              <a:tailEnd/>
            </a:ln>
          </p:spPr>
          <p:txBody>
            <a:bodyPr/>
            <a:lstStyle/>
            <a:p>
              <a:endParaRPr lang="en-US" sz="2400" dirty="0"/>
            </a:p>
          </p:txBody>
        </p:sp>
        <p:sp>
          <p:nvSpPr>
            <p:cNvPr id="31" name="Freeform 13"/>
            <p:cNvSpPr>
              <a:spLocks noChangeAspect="1"/>
            </p:cNvSpPr>
            <p:nvPr/>
          </p:nvSpPr>
          <p:spPr bwMode="black">
            <a:xfrm>
              <a:off x="3860" y="3569"/>
              <a:ext cx="194" cy="218"/>
            </a:xfrm>
            <a:custGeom>
              <a:avLst/>
              <a:gdLst>
                <a:gd name="T0" fmla="*/ 194 w 194"/>
                <a:gd name="T1" fmla="*/ 218 h 218"/>
                <a:gd name="T2" fmla="*/ 136 w 194"/>
                <a:gd name="T3" fmla="*/ 218 h 218"/>
                <a:gd name="T4" fmla="*/ 136 w 194"/>
                <a:gd name="T5" fmla="*/ 106 h 218"/>
                <a:gd name="T6" fmla="*/ 136 w 194"/>
                <a:gd name="T7" fmla="*/ 106 h 218"/>
                <a:gd name="T8" fmla="*/ 136 w 194"/>
                <a:gd name="T9" fmla="*/ 88 h 218"/>
                <a:gd name="T10" fmla="*/ 134 w 194"/>
                <a:gd name="T11" fmla="*/ 78 h 218"/>
                <a:gd name="T12" fmla="*/ 132 w 194"/>
                <a:gd name="T13" fmla="*/ 70 h 218"/>
                <a:gd name="T14" fmla="*/ 128 w 194"/>
                <a:gd name="T15" fmla="*/ 64 h 218"/>
                <a:gd name="T16" fmla="*/ 122 w 194"/>
                <a:gd name="T17" fmla="*/ 58 h 218"/>
                <a:gd name="T18" fmla="*/ 112 w 194"/>
                <a:gd name="T19" fmla="*/ 54 h 218"/>
                <a:gd name="T20" fmla="*/ 102 w 194"/>
                <a:gd name="T21" fmla="*/ 52 h 218"/>
                <a:gd name="T22" fmla="*/ 102 w 194"/>
                <a:gd name="T23" fmla="*/ 52 h 218"/>
                <a:gd name="T24" fmla="*/ 90 w 194"/>
                <a:gd name="T25" fmla="*/ 54 h 218"/>
                <a:gd name="T26" fmla="*/ 82 w 194"/>
                <a:gd name="T27" fmla="*/ 56 h 218"/>
                <a:gd name="T28" fmla="*/ 74 w 194"/>
                <a:gd name="T29" fmla="*/ 62 h 218"/>
                <a:gd name="T30" fmla="*/ 68 w 194"/>
                <a:gd name="T31" fmla="*/ 68 h 218"/>
                <a:gd name="T32" fmla="*/ 62 w 194"/>
                <a:gd name="T33" fmla="*/ 76 h 218"/>
                <a:gd name="T34" fmla="*/ 60 w 194"/>
                <a:gd name="T35" fmla="*/ 84 h 218"/>
                <a:gd name="T36" fmla="*/ 58 w 194"/>
                <a:gd name="T37" fmla="*/ 92 h 218"/>
                <a:gd name="T38" fmla="*/ 58 w 194"/>
                <a:gd name="T39" fmla="*/ 102 h 218"/>
                <a:gd name="T40" fmla="*/ 58 w 194"/>
                <a:gd name="T41" fmla="*/ 218 h 218"/>
                <a:gd name="T42" fmla="*/ 0 w 194"/>
                <a:gd name="T43" fmla="*/ 218 h 218"/>
                <a:gd name="T44" fmla="*/ 0 w 194"/>
                <a:gd name="T45" fmla="*/ 6 h 218"/>
                <a:gd name="T46" fmla="*/ 52 w 194"/>
                <a:gd name="T47" fmla="*/ 6 h 218"/>
                <a:gd name="T48" fmla="*/ 54 w 194"/>
                <a:gd name="T49" fmla="*/ 32 h 218"/>
                <a:gd name="T50" fmla="*/ 54 w 194"/>
                <a:gd name="T51" fmla="*/ 32 h 218"/>
                <a:gd name="T52" fmla="*/ 64 w 194"/>
                <a:gd name="T53" fmla="*/ 20 h 218"/>
                <a:gd name="T54" fmla="*/ 78 w 194"/>
                <a:gd name="T55" fmla="*/ 10 h 218"/>
                <a:gd name="T56" fmla="*/ 88 w 194"/>
                <a:gd name="T57" fmla="*/ 6 h 218"/>
                <a:gd name="T58" fmla="*/ 96 w 194"/>
                <a:gd name="T59" fmla="*/ 4 h 218"/>
                <a:gd name="T60" fmla="*/ 106 w 194"/>
                <a:gd name="T61" fmla="*/ 2 h 218"/>
                <a:gd name="T62" fmla="*/ 118 w 194"/>
                <a:gd name="T63" fmla="*/ 0 h 218"/>
                <a:gd name="T64" fmla="*/ 118 w 194"/>
                <a:gd name="T65" fmla="*/ 0 h 218"/>
                <a:gd name="T66" fmla="*/ 138 w 194"/>
                <a:gd name="T67" fmla="*/ 2 h 218"/>
                <a:gd name="T68" fmla="*/ 154 w 194"/>
                <a:gd name="T69" fmla="*/ 8 h 218"/>
                <a:gd name="T70" fmla="*/ 168 w 194"/>
                <a:gd name="T71" fmla="*/ 16 h 218"/>
                <a:gd name="T72" fmla="*/ 178 w 194"/>
                <a:gd name="T73" fmla="*/ 26 h 218"/>
                <a:gd name="T74" fmla="*/ 186 w 194"/>
                <a:gd name="T75" fmla="*/ 40 h 218"/>
                <a:gd name="T76" fmla="*/ 190 w 194"/>
                <a:gd name="T77" fmla="*/ 54 h 218"/>
                <a:gd name="T78" fmla="*/ 194 w 194"/>
                <a:gd name="T79" fmla="*/ 70 h 218"/>
                <a:gd name="T80" fmla="*/ 194 w 194"/>
                <a:gd name="T81" fmla="*/ 86 h 218"/>
                <a:gd name="T82" fmla="*/ 194 w 194"/>
                <a:gd name="T83" fmla="*/ 218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218"/>
                <a:gd name="T128" fmla="*/ 194 w 194"/>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218">
                  <a:moveTo>
                    <a:pt x="194" y="218"/>
                  </a:moveTo>
                  <a:lnTo>
                    <a:pt x="136" y="218"/>
                  </a:lnTo>
                  <a:lnTo>
                    <a:pt x="136" y="106"/>
                  </a:lnTo>
                  <a:lnTo>
                    <a:pt x="136" y="88"/>
                  </a:lnTo>
                  <a:lnTo>
                    <a:pt x="134" y="78"/>
                  </a:lnTo>
                  <a:lnTo>
                    <a:pt x="132" y="70"/>
                  </a:lnTo>
                  <a:lnTo>
                    <a:pt x="128" y="64"/>
                  </a:lnTo>
                  <a:lnTo>
                    <a:pt x="122" y="58"/>
                  </a:lnTo>
                  <a:lnTo>
                    <a:pt x="112" y="54"/>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64" y="20"/>
                  </a:lnTo>
                  <a:lnTo>
                    <a:pt x="78" y="10"/>
                  </a:lnTo>
                  <a:lnTo>
                    <a:pt x="88" y="6"/>
                  </a:lnTo>
                  <a:lnTo>
                    <a:pt x="96" y="4"/>
                  </a:lnTo>
                  <a:lnTo>
                    <a:pt x="106" y="2"/>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chemeClr val="bg1"/>
            </a:solidFill>
            <a:ln w="9525">
              <a:noFill/>
              <a:round/>
              <a:headEnd/>
              <a:tailEnd/>
            </a:ln>
          </p:spPr>
          <p:txBody>
            <a:bodyPr/>
            <a:lstStyle/>
            <a:p>
              <a:endParaRPr lang="en-US" sz="2400" dirty="0"/>
            </a:p>
          </p:txBody>
        </p:sp>
        <p:sp>
          <p:nvSpPr>
            <p:cNvPr id="32" name="Freeform 14"/>
            <p:cNvSpPr>
              <a:spLocks noChangeAspect="1"/>
            </p:cNvSpPr>
            <p:nvPr/>
          </p:nvSpPr>
          <p:spPr bwMode="black">
            <a:xfrm>
              <a:off x="3720" y="3515"/>
              <a:ext cx="114" cy="276"/>
            </a:xfrm>
            <a:custGeom>
              <a:avLst/>
              <a:gdLst>
                <a:gd name="T0" fmla="*/ 114 w 114"/>
                <a:gd name="T1" fmla="*/ 224 h 276"/>
                <a:gd name="T2" fmla="*/ 110 w 114"/>
                <a:gd name="T3" fmla="*/ 272 h 276"/>
                <a:gd name="T4" fmla="*/ 110 w 114"/>
                <a:gd name="T5" fmla="*/ 272 h 276"/>
                <a:gd name="T6" fmla="*/ 90 w 114"/>
                <a:gd name="T7" fmla="*/ 276 h 276"/>
                <a:gd name="T8" fmla="*/ 70 w 114"/>
                <a:gd name="T9" fmla="*/ 276 h 276"/>
                <a:gd name="T10" fmla="*/ 70 w 114"/>
                <a:gd name="T11" fmla="*/ 276 h 276"/>
                <a:gd name="T12" fmla="*/ 50 w 114"/>
                <a:gd name="T13" fmla="*/ 276 h 276"/>
                <a:gd name="T14" fmla="*/ 36 w 114"/>
                <a:gd name="T15" fmla="*/ 272 h 276"/>
                <a:gd name="T16" fmla="*/ 24 w 114"/>
                <a:gd name="T17" fmla="*/ 266 h 276"/>
                <a:gd name="T18" fmla="*/ 14 w 114"/>
                <a:gd name="T19" fmla="*/ 258 h 276"/>
                <a:gd name="T20" fmla="*/ 8 w 114"/>
                <a:gd name="T21" fmla="*/ 248 h 276"/>
                <a:gd name="T22" fmla="*/ 2 w 114"/>
                <a:gd name="T23" fmla="*/ 234 h 276"/>
                <a:gd name="T24" fmla="*/ 0 w 114"/>
                <a:gd name="T25" fmla="*/ 220 h 276"/>
                <a:gd name="T26" fmla="*/ 0 w 114"/>
                <a:gd name="T27" fmla="*/ 202 h 276"/>
                <a:gd name="T28" fmla="*/ 0 w 114"/>
                <a:gd name="T29" fmla="*/ 0 h 276"/>
                <a:gd name="T30" fmla="*/ 58 w 114"/>
                <a:gd name="T31" fmla="*/ 0 h 276"/>
                <a:gd name="T32" fmla="*/ 58 w 114"/>
                <a:gd name="T33" fmla="*/ 60 h 276"/>
                <a:gd name="T34" fmla="*/ 114 w 114"/>
                <a:gd name="T35" fmla="*/ 60 h 276"/>
                <a:gd name="T36" fmla="*/ 110 w 114"/>
                <a:gd name="T37" fmla="*/ 110 h 276"/>
                <a:gd name="T38" fmla="*/ 58 w 114"/>
                <a:gd name="T39" fmla="*/ 110 h 276"/>
                <a:gd name="T40" fmla="*/ 58 w 114"/>
                <a:gd name="T41" fmla="*/ 198 h 276"/>
                <a:gd name="T42" fmla="*/ 58 w 114"/>
                <a:gd name="T43" fmla="*/ 198 h 276"/>
                <a:gd name="T44" fmla="*/ 58 w 114"/>
                <a:gd name="T45" fmla="*/ 210 h 276"/>
                <a:gd name="T46" fmla="*/ 62 w 114"/>
                <a:gd name="T47" fmla="*/ 220 h 276"/>
                <a:gd name="T48" fmla="*/ 66 w 114"/>
                <a:gd name="T49" fmla="*/ 224 h 276"/>
                <a:gd name="T50" fmla="*/ 70 w 114"/>
                <a:gd name="T51" fmla="*/ 226 h 276"/>
                <a:gd name="T52" fmla="*/ 84 w 114"/>
                <a:gd name="T53" fmla="*/ 228 h 276"/>
                <a:gd name="T54" fmla="*/ 84 w 114"/>
                <a:gd name="T55" fmla="*/ 228 h 276"/>
                <a:gd name="T56" fmla="*/ 98 w 114"/>
                <a:gd name="T57" fmla="*/ 228 h 276"/>
                <a:gd name="T58" fmla="*/ 114 w 114"/>
                <a:gd name="T59" fmla="*/ 224 h 276"/>
                <a:gd name="T60" fmla="*/ 114 w 114"/>
                <a:gd name="T61" fmla="*/ 224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276"/>
                <a:gd name="T95" fmla="*/ 114 w 114"/>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276">
                  <a:moveTo>
                    <a:pt x="114" y="224"/>
                  </a:moveTo>
                  <a:lnTo>
                    <a:pt x="110" y="272"/>
                  </a:lnTo>
                  <a:lnTo>
                    <a:pt x="9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210"/>
                  </a:lnTo>
                  <a:lnTo>
                    <a:pt x="62" y="220"/>
                  </a:lnTo>
                  <a:lnTo>
                    <a:pt x="66" y="224"/>
                  </a:lnTo>
                  <a:lnTo>
                    <a:pt x="70" y="226"/>
                  </a:lnTo>
                  <a:lnTo>
                    <a:pt x="84" y="228"/>
                  </a:lnTo>
                  <a:lnTo>
                    <a:pt x="98" y="228"/>
                  </a:lnTo>
                  <a:lnTo>
                    <a:pt x="114" y="224"/>
                  </a:lnTo>
                  <a:close/>
                </a:path>
              </a:pathLst>
            </a:custGeom>
            <a:solidFill>
              <a:schemeClr val="bg1"/>
            </a:solidFill>
            <a:ln w="9525">
              <a:noFill/>
              <a:round/>
              <a:headEnd/>
              <a:tailEnd/>
            </a:ln>
          </p:spPr>
          <p:txBody>
            <a:bodyPr/>
            <a:lstStyle/>
            <a:p>
              <a:endParaRPr lang="en-US" sz="2400" dirty="0"/>
            </a:p>
          </p:txBody>
        </p:sp>
        <p:sp>
          <p:nvSpPr>
            <p:cNvPr id="33" name="Freeform 15"/>
            <p:cNvSpPr>
              <a:spLocks noChangeAspect="1"/>
            </p:cNvSpPr>
            <p:nvPr/>
          </p:nvSpPr>
          <p:spPr bwMode="black">
            <a:xfrm>
              <a:off x="3574" y="3575"/>
              <a:ext cx="126" cy="212"/>
            </a:xfrm>
            <a:custGeom>
              <a:avLst/>
              <a:gdLst>
                <a:gd name="T0" fmla="*/ 126 w 126"/>
                <a:gd name="T1" fmla="*/ 0 h 212"/>
                <a:gd name="T2" fmla="*/ 122 w 126"/>
                <a:gd name="T3" fmla="*/ 50 h 212"/>
                <a:gd name="T4" fmla="*/ 106 w 126"/>
                <a:gd name="T5" fmla="*/ 50 h 212"/>
                <a:gd name="T6" fmla="*/ 106 w 126"/>
                <a:gd name="T7" fmla="*/ 50 h 212"/>
                <a:gd name="T8" fmla="*/ 96 w 126"/>
                <a:gd name="T9" fmla="*/ 50 h 212"/>
                <a:gd name="T10" fmla="*/ 86 w 126"/>
                <a:gd name="T11" fmla="*/ 54 h 212"/>
                <a:gd name="T12" fmla="*/ 76 w 126"/>
                <a:gd name="T13" fmla="*/ 60 h 212"/>
                <a:gd name="T14" fmla="*/ 70 w 126"/>
                <a:gd name="T15" fmla="*/ 66 h 212"/>
                <a:gd name="T16" fmla="*/ 64 w 126"/>
                <a:gd name="T17" fmla="*/ 74 h 212"/>
                <a:gd name="T18" fmla="*/ 60 w 126"/>
                <a:gd name="T19" fmla="*/ 82 h 212"/>
                <a:gd name="T20" fmla="*/ 58 w 126"/>
                <a:gd name="T21" fmla="*/ 92 h 212"/>
                <a:gd name="T22" fmla="*/ 58 w 126"/>
                <a:gd name="T23" fmla="*/ 100 h 212"/>
                <a:gd name="T24" fmla="*/ 58 w 126"/>
                <a:gd name="T25" fmla="*/ 212 h 212"/>
                <a:gd name="T26" fmla="*/ 0 w 126"/>
                <a:gd name="T27" fmla="*/ 212 h 212"/>
                <a:gd name="T28" fmla="*/ 0 w 126"/>
                <a:gd name="T29" fmla="*/ 0 h 212"/>
                <a:gd name="T30" fmla="*/ 54 w 126"/>
                <a:gd name="T31" fmla="*/ 0 h 212"/>
                <a:gd name="T32" fmla="*/ 56 w 126"/>
                <a:gd name="T33" fmla="*/ 26 h 212"/>
                <a:gd name="T34" fmla="*/ 56 w 126"/>
                <a:gd name="T35" fmla="*/ 26 h 212"/>
                <a:gd name="T36" fmla="*/ 66 w 126"/>
                <a:gd name="T37" fmla="*/ 14 h 212"/>
                <a:gd name="T38" fmla="*/ 80 w 126"/>
                <a:gd name="T39" fmla="*/ 6 h 212"/>
                <a:gd name="T40" fmla="*/ 94 w 126"/>
                <a:gd name="T41" fmla="*/ 2 h 212"/>
                <a:gd name="T42" fmla="*/ 112 w 126"/>
                <a:gd name="T43" fmla="*/ 0 h 212"/>
                <a:gd name="T44" fmla="*/ 126 w 126"/>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212"/>
                <a:gd name="T71" fmla="*/ 126 w 126"/>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212">
                  <a:moveTo>
                    <a:pt x="126" y="0"/>
                  </a:moveTo>
                  <a:lnTo>
                    <a:pt x="122"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80" y="6"/>
                  </a:lnTo>
                  <a:lnTo>
                    <a:pt x="94" y="2"/>
                  </a:lnTo>
                  <a:lnTo>
                    <a:pt x="112" y="0"/>
                  </a:lnTo>
                  <a:lnTo>
                    <a:pt x="126" y="0"/>
                  </a:lnTo>
                  <a:close/>
                </a:path>
              </a:pathLst>
            </a:custGeom>
            <a:solidFill>
              <a:schemeClr val="bg1"/>
            </a:solidFill>
            <a:ln w="9525">
              <a:noFill/>
              <a:round/>
              <a:headEnd/>
              <a:tailEnd/>
            </a:ln>
          </p:spPr>
          <p:txBody>
            <a:bodyPr/>
            <a:lstStyle/>
            <a:p>
              <a:endParaRPr lang="en-US" sz="2400" dirty="0"/>
            </a:p>
          </p:txBody>
        </p:sp>
        <p:sp>
          <p:nvSpPr>
            <p:cNvPr id="34" name="Freeform 16"/>
            <p:cNvSpPr>
              <a:spLocks noChangeAspect="1"/>
            </p:cNvSpPr>
            <p:nvPr/>
          </p:nvSpPr>
          <p:spPr bwMode="black">
            <a:xfrm>
              <a:off x="3020" y="3469"/>
              <a:ext cx="294" cy="326"/>
            </a:xfrm>
            <a:custGeom>
              <a:avLst/>
              <a:gdLst>
                <a:gd name="T0" fmla="*/ 294 w 294"/>
                <a:gd name="T1" fmla="*/ 296 h 326"/>
                <a:gd name="T2" fmla="*/ 234 w 294"/>
                <a:gd name="T3" fmla="*/ 320 h 326"/>
                <a:gd name="T4" fmla="*/ 202 w 294"/>
                <a:gd name="T5" fmla="*/ 326 h 326"/>
                <a:gd name="T6" fmla="*/ 164 w 294"/>
                <a:gd name="T7" fmla="*/ 326 h 326"/>
                <a:gd name="T8" fmla="*/ 148 w 294"/>
                <a:gd name="T9" fmla="*/ 326 h 326"/>
                <a:gd name="T10" fmla="*/ 114 w 294"/>
                <a:gd name="T11" fmla="*/ 320 h 326"/>
                <a:gd name="T12" fmla="*/ 84 w 294"/>
                <a:gd name="T13" fmla="*/ 308 h 326"/>
                <a:gd name="T14" fmla="*/ 58 w 294"/>
                <a:gd name="T15" fmla="*/ 292 h 326"/>
                <a:gd name="T16" fmla="*/ 36 w 294"/>
                <a:gd name="T17" fmla="*/ 272 h 326"/>
                <a:gd name="T18" fmla="*/ 20 w 294"/>
                <a:gd name="T19" fmla="*/ 246 h 326"/>
                <a:gd name="T20" fmla="*/ 8 w 294"/>
                <a:gd name="T21" fmla="*/ 216 h 326"/>
                <a:gd name="T22" fmla="*/ 2 w 294"/>
                <a:gd name="T23" fmla="*/ 182 h 326"/>
                <a:gd name="T24" fmla="*/ 0 w 294"/>
                <a:gd name="T25" fmla="*/ 164 h 326"/>
                <a:gd name="T26" fmla="*/ 4 w 294"/>
                <a:gd name="T27" fmla="*/ 128 h 326"/>
                <a:gd name="T28" fmla="*/ 12 w 294"/>
                <a:gd name="T29" fmla="*/ 96 h 326"/>
                <a:gd name="T30" fmla="*/ 28 w 294"/>
                <a:gd name="T31" fmla="*/ 68 h 326"/>
                <a:gd name="T32" fmla="*/ 48 w 294"/>
                <a:gd name="T33" fmla="*/ 44 h 326"/>
                <a:gd name="T34" fmla="*/ 72 w 294"/>
                <a:gd name="T35" fmla="*/ 26 h 326"/>
                <a:gd name="T36" fmla="*/ 100 w 294"/>
                <a:gd name="T37" fmla="*/ 12 h 326"/>
                <a:gd name="T38" fmla="*/ 130 w 294"/>
                <a:gd name="T39" fmla="*/ 2 h 326"/>
                <a:gd name="T40" fmla="*/ 164 w 294"/>
                <a:gd name="T41" fmla="*/ 0 h 326"/>
                <a:gd name="T42" fmla="*/ 182 w 294"/>
                <a:gd name="T43" fmla="*/ 0 h 326"/>
                <a:gd name="T44" fmla="*/ 216 w 294"/>
                <a:gd name="T45" fmla="*/ 4 h 326"/>
                <a:gd name="T46" fmla="*/ 248 w 294"/>
                <a:gd name="T47" fmla="*/ 14 h 326"/>
                <a:gd name="T48" fmla="*/ 276 w 294"/>
                <a:gd name="T49" fmla="*/ 30 h 326"/>
                <a:gd name="T50" fmla="*/ 250 w 294"/>
                <a:gd name="T51" fmla="*/ 82 h 326"/>
                <a:gd name="T52" fmla="*/ 232 w 294"/>
                <a:gd name="T53" fmla="*/ 70 h 326"/>
                <a:gd name="T54" fmla="*/ 188 w 294"/>
                <a:gd name="T55" fmla="*/ 56 h 326"/>
                <a:gd name="T56" fmla="*/ 162 w 294"/>
                <a:gd name="T57" fmla="*/ 56 h 326"/>
                <a:gd name="T58" fmla="*/ 122 w 294"/>
                <a:gd name="T59" fmla="*/ 64 h 326"/>
                <a:gd name="T60" fmla="*/ 90 w 294"/>
                <a:gd name="T61" fmla="*/ 86 h 326"/>
                <a:gd name="T62" fmla="*/ 72 w 294"/>
                <a:gd name="T63" fmla="*/ 120 h 326"/>
                <a:gd name="T64" fmla="*/ 64 w 294"/>
                <a:gd name="T65" fmla="*/ 160 h 326"/>
                <a:gd name="T66" fmla="*/ 66 w 294"/>
                <a:gd name="T67" fmla="*/ 184 h 326"/>
                <a:gd name="T68" fmla="*/ 80 w 294"/>
                <a:gd name="T69" fmla="*/ 224 h 326"/>
                <a:gd name="T70" fmla="*/ 106 w 294"/>
                <a:gd name="T71" fmla="*/ 254 h 326"/>
                <a:gd name="T72" fmla="*/ 144 w 294"/>
                <a:gd name="T73" fmla="*/ 270 h 326"/>
                <a:gd name="T74" fmla="*/ 166 w 294"/>
                <a:gd name="T75" fmla="*/ 272 h 326"/>
                <a:gd name="T76" fmla="*/ 204 w 294"/>
                <a:gd name="T77" fmla="*/ 270 h 326"/>
                <a:gd name="T78" fmla="*/ 234 w 294"/>
                <a:gd name="T79" fmla="*/ 260 h 326"/>
                <a:gd name="T80" fmla="*/ 170 w 294"/>
                <a:gd name="T81" fmla="*/ 194 h 326"/>
                <a:gd name="T82" fmla="*/ 294 w 294"/>
                <a:gd name="T83" fmla="*/ 140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26"/>
                <a:gd name="T128" fmla="*/ 294 w 294"/>
                <a:gd name="T129" fmla="*/ 326 h 3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26">
                  <a:moveTo>
                    <a:pt x="294" y="296"/>
                  </a:moveTo>
                  <a:lnTo>
                    <a:pt x="294" y="296"/>
                  </a:lnTo>
                  <a:lnTo>
                    <a:pt x="266" y="310"/>
                  </a:lnTo>
                  <a:lnTo>
                    <a:pt x="234" y="320"/>
                  </a:lnTo>
                  <a:lnTo>
                    <a:pt x="218" y="322"/>
                  </a:lnTo>
                  <a:lnTo>
                    <a:pt x="202" y="326"/>
                  </a:lnTo>
                  <a:lnTo>
                    <a:pt x="18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82" y="0"/>
                  </a:lnTo>
                  <a:lnTo>
                    <a:pt x="200" y="2"/>
                  </a:lnTo>
                  <a:lnTo>
                    <a:pt x="216" y="4"/>
                  </a:lnTo>
                  <a:lnTo>
                    <a:pt x="232" y="8"/>
                  </a:lnTo>
                  <a:lnTo>
                    <a:pt x="248" y="14"/>
                  </a:lnTo>
                  <a:lnTo>
                    <a:pt x="262" y="22"/>
                  </a:lnTo>
                  <a:lnTo>
                    <a:pt x="276" y="30"/>
                  </a:lnTo>
                  <a:lnTo>
                    <a:pt x="290" y="40"/>
                  </a:lnTo>
                  <a:lnTo>
                    <a:pt x="250" y="82"/>
                  </a:lnTo>
                  <a:lnTo>
                    <a:pt x="232" y="70"/>
                  </a:lnTo>
                  <a:lnTo>
                    <a:pt x="212" y="62"/>
                  </a:lnTo>
                  <a:lnTo>
                    <a:pt x="188" y="56"/>
                  </a:lnTo>
                  <a:lnTo>
                    <a:pt x="162" y="56"/>
                  </a:lnTo>
                  <a:lnTo>
                    <a:pt x="140" y="58"/>
                  </a:lnTo>
                  <a:lnTo>
                    <a:pt x="122" y="64"/>
                  </a:lnTo>
                  <a:lnTo>
                    <a:pt x="104" y="74"/>
                  </a:lnTo>
                  <a:lnTo>
                    <a:pt x="90" y="86"/>
                  </a:lnTo>
                  <a:lnTo>
                    <a:pt x="80" y="102"/>
                  </a:lnTo>
                  <a:lnTo>
                    <a:pt x="72" y="120"/>
                  </a:lnTo>
                  <a:lnTo>
                    <a:pt x="66" y="140"/>
                  </a:lnTo>
                  <a:lnTo>
                    <a:pt x="64" y="160"/>
                  </a:lnTo>
                  <a:lnTo>
                    <a:pt x="66" y="184"/>
                  </a:lnTo>
                  <a:lnTo>
                    <a:pt x="72" y="206"/>
                  </a:lnTo>
                  <a:lnTo>
                    <a:pt x="80" y="224"/>
                  </a:lnTo>
                  <a:lnTo>
                    <a:pt x="92" y="240"/>
                  </a:lnTo>
                  <a:lnTo>
                    <a:pt x="106" y="254"/>
                  </a:lnTo>
                  <a:lnTo>
                    <a:pt x="124" y="262"/>
                  </a:lnTo>
                  <a:lnTo>
                    <a:pt x="144" y="270"/>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chemeClr val="bg1"/>
            </a:solidFill>
            <a:ln w="9525">
              <a:noFill/>
              <a:round/>
              <a:headEnd/>
              <a:tailEnd/>
            </a:ln>
          </p:spPr>
          <p:txBody>
            <a:bodyPr/>
            <a:lstStyle/>
            <a:p>
              <a:endParaRPr lang="en-US" sz="2400" dirty="0"/>
            </a:p>
          </p:txBody>
        </p:sp>
        <p:sp>
          <p:nvSpPr>
            <p:cNvPr id="35" name="Freeform 17"/>
            <p:cNvSpPr>
              <a:spLocks noChangeAspect="1" noEditPoints="1"/>
            </p:cNvSpPr>
            <p:nvPr/>
          </p:nvSpPr>
          <p:spPr bwMode="black">
            <a:xfrm>
              <a:off x="4080" y="3569"/>
              <a:ext cx="216" cy="224"/>
            </a:xfrm>
            <a:custGeom>
              <a:avLst/>
              <a:gdLst>
                <a:gd name="T0" fmla="*/ 58 w 216"/>
                <a:gd name="T1" fmla="*/ 132 h 224"/>
                <a:gd name="T2" fmla="*/ 60 w 216"/>
                <a:gd name="T3" fmla="*/ 142 h 224"/>
                <a:gd name="T4" fmla="*/ 70 w 216"/>
                <a:gd name="T5" fmla="*/ 158 h 224"/>
                <a:gd name="T6" fmla="*/ 84 w 216"/>
                <a:gd name="T7" fmla="*/ 170 h 224"/>
                <a:gd name="T8" fmla="*/ 102 w 216"/>
                <a:gd name="T9" fmla="*/ 176 h 224"/>
                <a:gd name="T10" fmla="*/ 112 w 216"/>
                <a:gd name="T11" fmla="*/ 176 h 224"/>
                <a:gd name="T12" fmla="*/ 144 w 216"/>
                <a:gd name="T13" fmla="*/ 172 h 224"/>
                <a:gd name="T14" fmla="*/ 170 w 216"/>
                <a:gd name="T15" fmla="*/ 150 h 224"/>
                <a:gd name="T16" fmla="*/ 208 w 216"/>
                <a:gd name="T17" fmla="*/ 180 h 224"/>
                <a:gd name="T18" fmla="*/ 188 w 216"/>
                <a:gd name="T19" fmla="*/ 200 h 224"/>
                <a:gd name="T20" fmla="*/ 164 w 216"/>
                <a:gd name="T21" fmla="*/ 214 h 224"/>
                <a:gd name="T22" fmla="*/ 140 w 216"/>
                <a:gd name="T23" fmla="*/ 222 h 224"/>
                <a:gd name="T24" fmla="*/ 112 w 216"/>
                <a:gd name="T25" fmla="*/ 224 h 224"/>
                <a:gd name="T26" fmla="*/ 90 w 216"/>
                <a:gd name="T27" fmla="*/ 222 h 224"/>
                <a:gd name="T28" fmla="*/ 50 w 216"/>
                <a:gd name="T29" fmla="*/ 206 h 224"/>
                <a:gd name="T30" fmla="*/ 20 w 216"/>
                <a:gd name="T31" fmla="*/ 178 h 224"/>
                <a:gd name="T32" fmla="*/ 2 w 216"/>
                <a:gd name="T33" fmla="*/ 136 h 224"/>
                <a:gd name="T34" fmla="*/ 0 w 216"/>
                <a:gd name="T35" fmla="*/ 112 h 224"/>
                <a:gd name="T36" fmla="*/ 8 w 216"/>
                <a:gd name="T37" fmla="*/ 66 h 224"/>
                <a:gd name="T38" fmla="*/ 32 w 216"/>
                <a:gd name="T39" fmla="*/ 32 h 224"/>
                <a:gd name="T40" fmla="*/ 68 w 216"/>
                <a:gd name="T41" fmla="*/ 8 h 224"/>
                <a:gd name="T42" fmla="*/ 110 w 216"/>
                <a:gd name="T43" fmla="*/ 0 h 224"/>
                <a:gd name="T44" fmla="*/ 134 w 216"/>
                <a:gd name="T45" fmla="*/ 2 h 224"/>
                <a:gd name="T46" fmla="*/ 174 w 216"/>
                <a:gd name="T47" fmla="*/ 18 h 224"/>
                <a:gd name="T48" fmla="*/ 200 w 216"/>
                <a:gd name="T49" fmla="*/ 46 h 224"/>
                <a:gd name="T50" fmla="*/ 214 w 216"/>
                <a:gd name="T51" fmla="*/ 90 h 224"/>
                <a:gd name="T52" fmla="*/ 216 w 216"/>
                <a:gd name="T53" fmla="*/ 132 h 224"/>
                <a:gd name="T54" fmla="*/ 158 w 216"/>
                <a:gd name="T55" fmla="*/ 88 h 224"/>
                <a:gd name="T56" fmla="*/ 154 w 216"/>
                <a:gd name="T57" fmla="*/ 70 h 224"/>
                <a:gd name="T58" fmla="*/ 144 w 216"/>
                <a:gd name="T59" fmla="*/ 56 h 224"/>
                <a:gd name="T60" fmla="*/ 128 w 216"/>
                <a:gd name="T61" fmla="*/ 48 h 224"/>
                <a:gd name="T62" fmla="*/ 108 w 216"/>
                <a:gd name="T63" fmla="*/ 46 h 224"/>
                <a:gd name="T64" fmla="*/ 98 w 216"/>
                <a:gd name="T65" fmla="*/ 46 h 224"/>
                <a:gd name="T66" fmla="*/ 82 w 216"/>
                <a:gd name="T67" fmla="*/ 52 h 224"/>
                <a:gd name="T68" fmla="*/ 68 w 216"/>
                <a:gd name="T69" fmla="*/ 64 h 224"/>
                <a:gd name="T70" fmla="*/ 60 w 216"/>
                <a:gd name="T71" fmla="*/ 80 h 224"/>
                <a:gd name="T72" fmla="*/ 158 w 216"/>
                <a:gd name="T73" fmla="*/ 88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224"/>
                <a:gd name="T113" fmla="*/ 216 w 216"/>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224">
                  <a:moveTo>
                    <a:pt x="216" y="132"/>
                  </a:moveTo>
                  <a:lnTo>
                    <a:pt x="58" y="132"/>
                  </a:lnTo>
                  <a:lnTo>
                    <a:pt x="60" y="142"/>
                  </a:lnTo>
                  <a:lnTo>
                    <a:pt x="64" y="150"/>
                  </a:lnTo>
                  <a:lnTo>
                    <a:pt x="70" y="158"/>
                  </a:lnTo>
                  <a:lnTo>
                    <a:pt x="76" y="164"/>
                  </a:lnTo>
                  <a:lnTo>
                    <a:pt x="84" y="170"/>
                  </a:lnTo>
                  <a:lnTo>
                    <a:pt x="92" y="174"/>
                  </a:lnTo>
                  <a:lnTo>
                    <a:pt x="102" y="176"/>
                  </a:lnTo>
                  <a:lnTo>
                    <a:pt x="112" y="176"/>
                  </a:lnTo>
                  <a:lnTo>
                    <a:pt x="128" y="176"/>
                  </a:lnTo>
                  <a:lnTo>
                    <a:pt x="144" y="172"/>
                  </a:lnTo>
                  <a:lnTo>
                    <a:pt x="156" y="162"/>
                  </a:lnTo>
                  <a:lnTo>
                    <a:pt x="170" y="150"/>
                  </a:lnTo>
                  <a:lnTo>
                    <a:pt x="208" y="180"/>
                  </a:lnTo>
                  <a:lnTo>
                    <a:pt x="198" y="190"/>
                  </a:lnTo>
                  <a:lnTo>
                    <a:pt x="188" y="200"/>
                  </a:lnTo>
                  <a:lnTo>
                    <a:pt x="176" y="208"/>
                  </a:lnTo>
                  <a:lnTo>
                    <a:pt x="164" y="214"/>
                  </a:lnTo>
                  <a:lnTo>
                    <a:pt x="152" y="218"/>
                  </a:lnTo>
                  <a:lnTo>
                    <a:pt x="140" y="222"/>
                  </a:lnTo>
                  <a:lnTo>
                    <a:pt x="126" y="224"/>
                  </a:lnTo>
                  <a:lnTo>
                    <a:pt x="112" y="224"/>
                  </a:lnTo>
                  <a:lnTo>
                    <a:pt x="90" y="222"/>
                  </a:lnTo>
                  <a:lnTo>
                    <a:pt x="68" y="216"/>
                  </a:lnTo>
                  <a:lnTo>
                    <a:pt x="50" y="206"/>
                  </a:lnTo>
                  <a:lnTo>
                    <a:pt x="32" y="194"/>
                  </a:lnTo>
                  <a:lnTo>
                    <a:pt x="20" y="178"/>
                  </a:lnTo>
                  <a:lnTo>
                    <a:pt x="10" y="158"/>
                  </a:lnTo>
                  <a:lnTo>
                    <a:pt x="2" y="136"/>
                  </a:lnTo>
                  <a:lnTo>
                    <a:pt x="0" y="112"/>
                  </a:lnTo>
                  <a:lnTo>
                    <a:pt x="2" y="88"/>
                  </a:lnTo>
                  <a:lnTo>
                    <a:pt x="8" y="66"/>
                  </a:lnTo>
                  <a:lnTo>
                    <a:pt x="18" y="48"/>
                  </a:lnTo>
                  <a:lnTo>
                    <a:pt x="32" y="32"/>
                  </a:lnTo>
                  <a:lnTo>
                    <a:pt x="48" y="18"/>
                  </a:lnTo>
                  <a:lnTo>
                    <a:pt x="68" y="8"/>
                  </a:lnTo>
                  <a:lnTo>
                    <a:pt x="88" y="2"/>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chemeClr val="bg1"/>
            </a:solidFill>
            <a:ln w="9525">
              <a:noFill/>
              <a:round/>
              <a:headEnd/>
              <a:tailEnd/>
            </a:ln>
          </p:spPr>
          <p:txBody>
            <a:bodyPr/>
            <a:lstStyle/>
            <a:p>
              <a:endParaRPr lang="en-US" sz="2400" dirty="0"/>
            </a:p>
          </p:txBody>
        </p:sp>
        <p:sp>
          <p:nvSpPr>
            <p:cNvPr id="36" name="Freeform 18"/>
            <p:cNvSpPr>
              <a:spLocks noChangeAspect="1" noEditPoints="1"/>
            </p:cNvSpPr>
            <p:nvPr/>
          </p:nvSpPr>
          <p:spPr bwMode="black">
            <a:xfrm>
              <a:off x="3342" y="3569"/>
              <a:ext cx="196" cy="224"/>
            </a:xfrm>
            <a:custGeom>
              <a:avLst/>
              <a:gdLst>
                <a:gd name="T0" fmla="*/ 196 w 196"/>
                <a:gd name="T1" fmla="*/ 218 h 224"/>
                <a:gd name="T2" fmla="*/ 144 w 196"/>
                <a:gd name="T3" fmla="*/ 198 h 224"/>
                <a:gd name="T4" fmla="*/ 138 w 196"/>
                <a:gd name="T5" fmla="*/ 204 h 224"/>
                <a:gd name="T6" fmla="*/ 114 w 196"/>
                <a:gd name="T7" fmla="*/ 218 h 224"/>
                <a:gd name="T8" fmla="*/ 78 w 196"/>
                <a:gd name="T9" fmla="*/ 224 h 224"/>
                <a:gd name="T10" fmla="*/ 62 w 196"/>
                <a:gd name="T11" fmla="*/ 224 h 224"/>
                <a:gd name="T12" fmla="*/ 36 w 196"/>
                <a:gd name="T13" fmla="*/ 216 h 224"/>
                <a:gd name="T14" fmla="*/ 14 w 196"/>
                <a:gd name="T15" fmla="*/ 200 h 224"/>
                <a:gd name="T16" fmla="*/ 2 w 196"/>
                <a:gd name="T17" fmla="*/ 176 h 224"/>
                <a:gd name="T18" fmla="*/ 0 w 196"/>
                <a:gd name="T19" fmla="*/ 160 h 224"/>
                <a:gd name="T20" fmla="*/ 4 w 196"/>
                <a:gd name="T21" fmla="*/ 136 h 224"/>
                <a:gd name="T22" fmla="*/ 12 w 196"/>
                <a:gd name="T23" fmla="*/ 118 h 224"/>
                <a:gd name="T24" fmla="*/ 28 w 196"/>
                <a:gd name="T25" fmla="*/ 104 h 224"/>
                <a:gd name="T26" fmla="*/ 46 w 196"/>
                <a:gd name="T27" fmla="*/ 96 h 224"/>
                <a:gd name="T28" fmla="*/ 88 w 196"/>
                <a:gd name="T29" fmla="*/ 86 h 224"/>
                <a:gd name="T30" fmla="*/ 130 w 196"/>
                <a:gd name="T31" fmla="*/ 84 h 224"/>
                <a:gd name="T32" fmla="*/ 140 w 196"/>
                <a:gd name="T33" fmla="*/ 82 h 224"/>
                <a:gd name="T34" fmla="*/ 140 w 196"/>
                <a:gd name="T35" fmla="*/ 72 h 224"/>
                <a:gd name="T36" fmla="*/ 134 w 196"/>
                <a:gd name="T37" fmla="*/ 60 h 224"/>
                <a:gd name="T38" fmla="*/ 124 w 196"/>
                <a:gd name="T39" fmla="*/ 50 h 224"/>
                <a:gd name="T40" fmla="*/ 106 w 196"/>
                <a:gd name="T41" fmla="*/ 46 h 224"/>
                <a:gd name="T42" fmla="*/ 96 w 196"/>
                <a:gd name="T43" fmla="*/ 46 h 224"/>
                <a:gd name="T44" fmla="*/ 66 w 196"/>
                <a:gd name="T45" fmla="*/ 52 h 224"/>
                <a:gd name="T46" fmla="*/ 40 w 196"/>
                <a:gd name="T47" fmla="*/ 68 h 224"/>
                <a:gd name="T48" fmla="*/ 6 w 196"/>
                <a:gd name="T49" fmla="*/ 34 h 224"/>
                <a:gd name="T50" fmla="*/ 28 w 196"/>
                <a:gd name="T51" fmla="*/ 18 h 224"/>
                <a:gd name="T52" fmla="*/ 76 w 196"/>
                <a:gd name="T53" fmla="*/ 2 h 224"/>
                <a:gd name="T54" fmla="*/ 100 w 196"/>
                <a:gd name="T55" fmla="*/ 0 h 224"/>
                <a:gd name="T56" fmla="*/ 144 w 196"/>
                <a:gd name="T57" fmla="*/ 6 h 224"/>
                <a:gd name="T58" fmla="*/ 174 w 196"/>
                <a:gd name="T59" fmla="*/ 22 h 224"/>
                <a:gd name="T60" fmla="*/ 190 w 196"/>
                <a:gd name="T61" fmla="*/ 46 h 224"/>
                <a:gd name="T62" fmla="*/ 196 w 196"/>
                <a:gd name="T63" fmla="*/ 80 h 224"/>
                <a:gd name="T64" fmla="*/ 140 w 196"/>
                <a:gd name="T65" fmla="*/ 126 h 224"/>
                <a:gd name="T66" fmla="*/ 132 w 196"/>
                <a:gd name="T67" fmla="*/ 126 h 224"/>
                <a:gd name="T68" fmla="*/ 96 w 196"/>
                <a:gd name="T69" fmla="*/ 128 h 224"/>
                <a:gd name="T70" fmla="*/ 74 w 196"/>
                <a:gd name="T71" fmla="*/ 134 h 224"/>
                <a:gd name="T72" fmla="*/ 60 w 196"/>
                <a:gd name="T73" fmla="*/ 146 h 224"/>
                <a:gd name="T74" fmla="*/ 58 w 196"/>
                <a:gd name="T75" fmla="*/ 156 h 224"/>
                <a:gd name="T76" fmla="*/ 62 w 196"/>
                <a:gd name="T77" fmla="*/ 168 h 224"/>
                <a:gd name="T78" fmla="*/ 70 w 196"/>
                <a:gd name="T79" fmla="*/ 176 h 224"/>
                <a:gd name="T80" fmla="*/ 84 w 196"/>
                <a:gd name="T81" fmla="*/ 180 h 224"/>
                <a:gd name="T82" fmla="*/ 114 w 196"/>
                <a:gd name="T83" fmla="*/ 174 h 224"/>
                <a:gd name="T84" fmla="*/ 128 w 196"/>
                <a:gd name="T85" fmla="*/ 164 h 224"/>
                <a:gd name="T86" fmla="*/ 138 w 196"/>
                <a:gd name="T87" fmla="*/ 152 h 224"/>
                <a:gd name="T88" fmla="*/ 140 w 196"/>
                <a:gd name="T89" fmla="*/ 134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224"/>
                <a:gd name="T137" fmla="*/ 196 w 196"/>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224">
                  <a:moveTo>
                    <a:pt x="196" y="80"/>
                  </a:moveTo>
                  <a:lnTo>
                    <a:pt x="196" y="218"/>
                  </a:lnTo>
                  <a:lnTo>
                    <a:pt x="146" y="218"/>
                  </a:lnTo>
                  <a:lnTo>
                    <a:pt x="144" y="198"/>
                  </a:lnTo>
                  <a:lnTo>
                    <a:pt x="138" y="204"/>
                  </a:lnTo>
                  <a:lnTo>
                    <a:pt x="130" y="210"/>
                  </a:lnTo>
                  <a:lnTo>
                    <a:pt x="114" y="218"/>
                  </a:lnTo>
                  <a:lnTo>
                    <a:pt x="96" y="222"/>
                  </a:lnTo>
                  <a:lnTo>
                    <a:pt x="78" y="224"/>
                  </a:lnTo>
                  <a:lnTo>
                    <a:pt x="62" y="224"/>
                  </a:lnTo>
                  <a:lnTo>
                    <a:pt x="48" y="220"/>
                  </a:lnTo>
                  <a:lnTo>
                    <a:pt x="36" y="216"/>
                  </a:lnTo>
                  <a:lnTo>
                    <a:pt x="24" y="208"/>
                  </a:lnTo>
                  <a:lnTo>
                    <a:pt x="14" y="200"/>
                  </a:lnTo>
                  <a:lnTo>
                    <a:pt x="8" y="188"/>
                  </a:lnTo>
                  <a:lnTo>
                    <a:pt x="2" y="176"/>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72"/>
                  </a:lnTo>
                  <a:lnTo>
                    <a:pt x="138" y="66"/>
                  </a:lnTo>
                  <a:lnTo>
                    <a:pt x="134" y="60"/>
                  </a:lnTo>
                  <a:lnTo>
                    <a:pt x="130" y="54"/>
                  </a:lnTo>
                  <a:lnTo>
                    <a:pt x="124" y="50"/>
                  </a:lnTo>
                  <a:lnTo>
                    <a:pt x="116" y="48"/>
                  </a:lnTo>
                  <a:lnTo>
                    <a:pt x="106" y="46"/>
                  </a:lnTo>
                  <a:lnTo>
                    <a:pt x="96" y="46"/>
                  </a:lnTo>
                  <a:lnTo>
                    <a:pt x="80" y="46"/>
                  </a:lnTo>
                  <a:lnTo>
                    <a:pt x="66" y="52"/>
                  </a:lnTo>
                  <a:lnTo>
                    <a:pt x="52" y="58"/>
                  </a:lnTo>
                  <a:lnTo>
                    <a:pt x="40" y="68"/>
                  </a:lnTo>
                  <a:lnTo>
                    <a:pt x="6" y="34"/>
                  </a:lnTo>
                  <a:lnTo>
                    <a:pt x="18" y="26"/>
                  </a:lnTo>
                  <a:lnTo>
                    <a:pt x="28" y="18"/>
                  </a:lnTo>
                  <a:lnTo>
                    <a:pt x="52" y="8"/>
                  </a:lnTo>
                  <a:lnTo>
                    <a:pt x="76" y="2"/>
                  </a:lnTo>
                  <a:lnTo>
                    <a:pt x="100" y="0"/>
                  </a:lnTo>
                  <a:lnTo>
                    <a:pt x="124" y="2"/>
                  </a:lnTo>
                  <a:lnTo>
                    <a:pt x="144" y="6"/>
                  </a:lnTo>
                  <a:lnTo>
                    <a:pt x="160" y="12"/>
                  </a:lnTo>
                  <a:lnTo>
                    <a:pt x="174" y="22"/>
                  </a:lnTo>
                  <a:lnTo>
                    <a:pt x="184" y="34"/>
                  </a:lnTo>
                  <a:lnTo>
                    <a:pt x="190" y="46"/>
                  </a:lnTo>
                  <a:lnTo>
                    <a:pt x="194" y="62"/>
                  </a:lnTo>
                  <a:lnTo>
                    <a:pt x="196" y="80"/>
                  </a:lnTo>
                  <a:close/>
                  <a:moveTo>
                    <a:pt x="140" y="126"/>
                  </a:moveTo>
                  <a:lnTo>
                    <a:pt x="132" y="126"/>
                  </a:lnTo>
                  <a:lnTo>
                    <a:pt x="110" y="126"/>
                  </a:lnTo>
                  <a:lnTo>
                    <a:pt x="96" y="128"/>
                  </a:lnTo>
                  <a:lnTo>
                    <a:pt x="84" y="130"/>
                  </a:lnTo>
                  <a:lnTo>
                    <a:pt x="74" y="134"/>
                  </a:lnTo>
                  <a:lnTo>
                    <a:pt x="66" y="140"/>
                  </a:lnTo>
                  <a:lnTo>
                    <a:pt x="60" y="14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chemeClr val="bg1"/>
            </a:solidFill>
            <a:ln w="9525">
              <a:noFill/>
              <a:round/>
              <a:headEnd/>
              <a:tailEnd/>
            </a:ln>
          </p:spPr>
          <p:txBody>
            <a:bodyPr/>
            <a:lstStyle/>
            <a:p>
              <a:endParaRPr lang="en-US" sz="2400" dirty="0"/>
            </a:p>
          </p:txBody>
        </p:sp>
        <p:sp>
          <p:nvSpPr>
            <p:cNvPr id="37" name="Freeform 19"/>
            <p:cNvSpPr>
              <a:spLocks noChangeAspect="1" noEditPoints="1"/>
            </p:cNvSpPr>
            <p:nvPr/>
          </p:nvSpPr>
          <p:spPr bwMode="black">
            <a:xfrm>
              <a:off x="4402" y="3735"/>
              <a:ext cx="58" cy="56"/>
            </a:xfrm>
            <a:custGeom>
              <a:avLst/>
              <a:gdLst>
                <a:gd name="T0" fmla="*/ 6 w 58"/>
                <a:gd name="T1" fmla="*/ 28 h 56"/>
                <a:gd name="T2" fmla="*/ 14 w 58"/>
                <a:gd name="T3" fmla="*/ 12 h 56"/>
                <a:gd name="T4" fmla="*/ 30 w 58"/>
                <a:gd name="T5" fmla="*/ 4 h 56"/>
                <a:gd name="T6" fmla="*/ 38 w 58"/>
                <a:gd name="T7" fmla="*/ 6 h 56"/>
                <a:gd name="T8" fmla="*/ 52 w 58"/>
                <a:gd name="T9" fmla="*/ 18 h 56"/>
                <a:gd name="T10" fmla="*/ 54 w 58"/>
                <a:gd name="T11" fmla="*/ 28 h 56"/>
                <a:gd name="T12" fmla="*/ 46 w 58"/>
                <a:gd name="T13" fmla="*/ 46 h 56"/>
                <a:gd name="T14" fmla="*/ 30 w 58"/>
                <a:gd name="T15" fmla="*/ 52 h 56"/>
                <a:gd name="T16" fmla="*/ 20 w 58"/>
                <a:gd name="T17" fmla="*/ 50 h 56"/>
                <a:gd name="T18" fmla="*/ 8 w 58"/>
                <a:gd name="T19" fmla="*/ 38 h 56"/>
                <a:gd name="T20" fmla="*/ 6 w 58"/>
                <a:gd name="T21" fmla="*/ 28 h 56"/>
                <a:gd name="T22" fmla="*/ 30 w 58"/>
                <a:gd name="T23" fmla="*/ 56 h 56"/>
                <a:gd name="T24" fmla="*/ 50 w 58"/>
                <a:gd name="T25" fmla="*/ 48 h 56"/>
                <a:gd name="T26" fmla="*/ 58 w 58"/>
                <a:gd name="T27" fmla="*/ 34 h 56"/>
                <a:gd name="T28" fmla="*/ 58 w 58"/>
                <a:gd name="T29" fmla="*/ 28 h 56"/>
                <a:gd name="T30" fmla="*/ 56 w 58"/>
                <a:gd name="T31" fmla="*/ 16 h 56"/>
                <a:gd name="T32" fmla="*/ 42 w 58"/>
                <a:gd name="T33" fmla="*/ 2 h 56"/>
                <a:gd name="T34" fmla="*/ 30 w 58"/>
                <a:gd name="T35" fmla="*/ 0 h 56"/>
                <a:gd name="T36" fmla="*/ 10 w 58"/>
                <a:gd name="T37" fmla="*/ 8 h 56"/>
                <a:gd name="T38" fmla="*/ 2 w 58"/>
                <a:gd name="T39" fmla="*/ 22 h 56"/>
                <a:gd name="T40" fmla="*/ 0 w 58"/>
                <a:gd name="T41" fmla="*/ 28 h 56"/>
                <a:gd name="T42" fmla="*/ 4 w 58"/>
                <a:gd name="T43" fmla="*/ 40 h 56"/>
                <a:gd name="T44" fmla="*/ 18 w 58"/>
                <a:gd name="T45" fmla="*/ 54 h 56"/>
                <a:gd name="T46" fmla="*/ 30 w 58"/>
                <a:gd name="T47" fmla="*/ 56 h 56"/>
                <a:gd name="T48" fmla="*/ 30 w 58"/>
                <a:gd name="T49" fmla="*/ 30 h 56"/>
                <a:gd name="T50" fmla="*/ 44 w 58"/>
                <a:gd name="T51" fmla="*/ 44 h 56"/>
                <a:gd name="T52" fmla="*/ 34 w 58"/>
                <a:gd name="T53" fmla="*/ 30 h 56"/>
                <a:gd name="T54" fmla="*/ 42 w 58"/>
                <a:gd name="T55" fmla="*/ 24 h 56"/>
                <a:gd name="T56" fmla="*/ 44 w 58"/>
                <a:gd name="T57" fmla="*/ 22 h 56"/>
                <a:gd name="T58" fmla="*/ 40 w 58"/>
                <a:gd name="T59" fmla="*/ 14 h 56"/>
                <a:gd name="T60" fmla="*/ 32 w 58"/>
                <a:gd name="T61" fmla="*/ 12 h 56"/>
                <a:gd name="T62" fmla="*/ 18 w 58"/>
                <a:gd name="T63" fmla="*/ 44 h 56"/>
                <a:gd name="T64" fmla="*/ 24 w 58"/>
                <a:gd name="T65" fmla="*/ 30 h 56"/>
                <a:gd name="T66" fmla="*/ 24 w 58"/>
                <a:gd name="T67" fmla="*/ 16 h 56"/>
                <a:gd name="T68" fmla="*/ 30 w 58"/>
                <a:gd name="T69" fmla="*/ 16 h 56"/>
                <a:gd name="T70" fmla="*/ 38 w 58"/>
                <a:gd name="T71" fmla="*/ 18 h 56"/>
                <a:gd name="T72" fmla="*/ 38 w 58"/>
                <a:gd name="T73" fmla="*/ 20 h 56"/>
                <a:gd name="T74" fmla="*/ 36 w 58"/>
                <a:gd name="T75" fmla="*/ 26 h 56"/>
                <a:gd name="T76" fmla="*/ 24 w 58"/>
                <a:gd name="T77" fmla="*/ 26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56"/>
                <a:gd name="T119" fmla="*/ 58 w 58"/>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56">
                  <a:moveTo>
                    <a:pt x="6" y="28"/>
                  </a:moveTo>
                  <a:lnTo>
                    <a:pt x="6" y="28"/>
                  </a:lnTo>
                  <a:lnTo>
                    <a:pt x="8" y="18"/>
                  </a:lnTo>
                  <a:lnTo>
                    <a:pt x="14" y="12"/>
                  </a:lnTo>
                  <a:lnTo>
                    <a:pt x="20" y="6"/>
                  </a:lnTo>
                  <a:lnTo>
                    <a:pt x="30" y="4"/>
                  </a:lnTo>
                  <a:lnTo>
                    <a:pt x="38" y="6"/>
                  </a:lnTo>
                  <a:lnTo>
                    <a:pt x="46" y="12"/>
                  </a:lnTo>
                  <a:lnTo>
                    <a:pt x="52" y="18"/>
                  </a:lnTo>
                  <a:lnTo>
                    <a:pt x="54" y="28"/>
                  </a:lnTo>
                  <a:lnTo>
                    <a:pt x="52" y="38"/>
                  </a:lnTo>
                  <a:lnTo>
                    <a:pt x="46" y="46"/>
                  </a:lnTo>
                  <a:lnTo>
                    <a:pt x="38" y="50"/>
                  </a:lnTo>
                  <a:lnTo>
                    <a:pt x="30" y="52"/>
                  </a:lnTo>
                  <a:lnTo>
                    <a:pt x="20" y="50"/>
                  </a:lnTo>
                  <a:lnTo>
                    <a:pt x="14" y="46"/>
                  </a:lnTo>
                  <a:lnTo>
                    <a:pt x="8" y="38"/>
                  </a:lnTo>
                  <a:lnTo>
                    <a:pt x="6" y="28"/>
                  </a:lnTo>
                  <a:close/>
                  <a:moveTo>
                    <a:pt x="30" y="56"/>
                  </a:moveTo>
                  <a:lnTo>
                    <a:pt x="30" y="56"/>
                  </a:lnTo>
                  <a:lnTo>
                    <a:pt x="42" y="54"/>
                  </a:lnTo>
                  <a:lnTo>
                    <a:pt x="50" y="48"/>
                  </a:lnTo>
                  <a:lnTo>
                    <a:pt x="56" y="40"/>
                  </a:lnTo>
                  <a:lnTo>
                    <a:pt x="58" y="34"/>
                  </a:lnTo>
                  <a:lnTo>
                    <a:pt x="58" y="28"/>
                  </a:lnTo>
                  <a:lnTo>
                    <a:pt x="58" y="22"/>
                  </a:lnTo>
                  <a:lnTo>
                    <a:pt x="56" y="16"/>
                  </a:lnTo>
                  <a:lnTo>
                    <a:pt x="50" y="8"/>
                  </a:lnTo>
                  <a:lnTo>
                    <a:pt x="42" y="2"/>
                  </a:lnTo>
                  <a:lnTo>
                    <a:pt x="30" y="0"/>
                  </a:lnTo>
                  <a:lnTo>
                    <a:pt x="18" y="2"/>
                  </a:lnTo>
                  <a:lnTo>
                    <a:pt x="10" y="8"/>
                  </a:lnTo>
                  <a:lnTo>
                    <a:pt x="4" y="16"/>
                  </a:lnTo>
                  <a:lnTo>
                    <a:pt x="2" y="22"/>
                  </a:lnTo>
                  <a:lnTo>
                    <a:pt x="0" y="28"/>
                  </a:lnTo>
                  <a:lnTo>
                    <a:pt x="2" y="34"/>
                  </a:lnTo>
                  <a:lnTo>
                    <a:pt x="4" y="40"/>
                  </a:lnTo>
                  <a:lnTo>
                    <a:pt x="10" y="48"/>
                  </a:lnTo>
                  <a:lnTo>
                    <a:pt x="18" y="54"/>
                  </a:lnTo>
                  <a:lnTo>
                    <a:pt x="30" y="56"/>
                  </a:lnTo>
                  <a:close/>
                  <a:moveTo>
                    <a:pt x="24" y="30"/>
                  </a:moveTo>
                  <a:lnTo>
                    <a:pt x="30" y="30"/>
                  </a:lnTo>
                  <a:lnTo>
                    <a:pt x="38" y="44"/>
                  </a:lnTo>
                  <a:lnTo>
                    <a:pt x="44" y="44"/>
                  </a:lnTo>
                  <a:lnTo>
                    <a:pt x="34" y="30"/>
                  </a:lnTo>
                  <a:lnTo>
                    <a:pt x="40" y="28"/>
                  </a:lnTo>
                  <a:lnTo>
                    <a:pt x="42" y="24"/>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6" y="16"/>
                  </a:lnTo>
                  <a:lnTo>
                    <a:pt x="38" y="18"/>
                  </a:lnTo>
                  <a:lnTo>
                    <a:pt x="38" y="20"/>
                  </a:lnTo>
                  <a:lnTo>
                    <a:pt x="38" y="24"/>
                  </a:lnTo>
                  <a:lnTo>
                    <a:pt x="36" y="26"/>
                  </a:lnTo>
                  <a:lnTo>
                    <a:pt x="30" y="26"/>
                  </a:lnTo>
                  <a:lnTo>
                    <a:pt x="24" y="26"/>
                  </a:lnTo>
                  <a:close/>
                </a:path>
              </a:pathLst>
            </a:custGeom>
            <a:solidFill>
              <a:schemeClr val="bg1"/>
            </a:solidFill>
            <a:ln w="9525">
              <a:noFill/>
              <a:round/>
              <a:headEnd/>
              <a:tailEnd/>
            </a:ln>
          </p:spPr>
          <p:txBody>
            <a:bodyPr/>
            <a:lstStyle/>
            <a:p>
              <a:endParaRPr lang="en-US" sz="2400" dirty="0"/>
            </a:p>
          </p:txBody>
        </p:sp>
      </p:grpSp>
      <p:sp>
        <p:nvSpPr>
          <p:cNvPr id="38" name="Rectangle 223"/>
          <p:cNvSpPr>
            <a:spLocks noGrp="1" noChangeArrowheads="1"/>
          </p:cNvSpPr>
          <p:nvPr>
            <p:ph type="subTitle" idx="1" hasCustomPrompt="1"/>
          </p:nvPr>
        </p:nvSpPr>
        <p:spPr bwMode="black">
          <a:xfrm>
            <a:off x="675218" y="3468688"/>
            <a:ext cx="10847916" cy="2203450"/>
          </a:xfrm>
          <a:noFill/>
          <a:ln w="9525">
            <a:noFill/>
            <a:miter lim="800000"/>
            <a:headEnd/>
            <a:tailEnd/>
          </a:ln>
        </p:spPr>
        <p:txBody>
          <a:bodyPr rIns="0"/>
          <a:lstStyle>
            <a:lvl1pPr marL="347663" marR="0" indent="-347663" algn="l" defTabSz="914400" rtl="0" eaLnBrk="1" fontAlgn="base" latinLnBrk="0" hangingPunct="1">
              <a:lnSpc>
                <a:spcPct val="90000"/>
              </a:lnSpc>
              <a:spcBef>
                <a:spcPct val="30000"/>
              </a:spcBef>
              <a:spcAft>
                <a:spcPct val="10000"/>
              </a:spcAft>
              <a:buClr>
                <a:srgbClr val="00529B"/>
              </a:buClr>
              <a:buSzTx/>
              <a:buFont typeface="Times" pitchFamily="18" charset="0"/>
              <a:buNone/>
              <a:tabLst/>
              <a:defRPr lang="en-US" sz="2600" b="1" kern="1200">
                <a:solidFill>
                  <a:schemeClr val="bg1"/>
                </a:solidFill>
                <a:latin typeface="Arial" charset="0"/>
                <a:ea typeface="Arial Unicode MS" pitchFamily="34" charset="-128"/>
                <a:cs typeface="Arial Unicode MS" pitchFamily="34" charset="-128"/>
              </a:defRPr>
            </a:lvl1pPr>
          </a:lstStyle>
          <a:p>
            <a:r>
              <a:rPr lang="en-US" dirty="0" smtClean="0"/>
              <a:t>Divider Page Subtitle</a:t>
            </a:r>
          </a:p>
        </p:txBody>
      </p:sp>
      <p:sp>
        <p:nvSpPr>
          <p:cNvPr id="39" name="Rectangle 122"/>
          <p:cNvSpPr>
            <a:spLocks noGrp="1" noChangeArrowheads="1"/>
          </p:cNvSpPr>
          <p:nvPr>
            <p:ph type="ctrTitle" hasCustomPrompt="1"/>
          </p:nvPr>
        </p:nvSpPr>
        <p:spPr bwMode="black">
          <a:xfrm>
            <a:off x="675504" y="2096255"/>
            <a:ext cx="10847629" cy="677108"/>
          </a:xfrm>
          <a:ln/>
        </p:spPr>
        <p:txBody>
          <a:bodyPr tIns="45720" bIns="45720" anchor="b"/>
          <a:lstStyle>
            <a:lvl1pPr eaLnBrk="1" hangingPunct="1">
              <a:lnSpc>
                <a:spcPct val="100000"/>
              </a:lnSpc>
              <a:spcBef>
                <a:spcPct val="0"/>
              </a:spcBef>
              <a:spcAft>
                <a:spcPct val="0"/>
              </a:spcAft>
              <a:defRPr sz="3800">
                <a:solidFill>
                  <a:schemeClr val="bg1"/>
                </a:solidFill>
              </a:defRPr>
            </a:lvl1pPr>
          </a:lstStyle>
          <a:p>
            <a:pPr eaLnBrk="1" hangingPunct="1">
              <a:lnSpc>
                <a:spcPct val="100000"/>
              </a:lnSpc>
              <a:spcBef>
                <a:spcPct val="0"/>
              </a:spcBef>
              <a:spcAft>
                <a:spcPct val="0"/>
              </a:spcAft>
            </a:pPr>
            <a:r>
              <a:rPr lang="en-US" sz="3800" b="1" dirty="0" smtClean="0">
                <a:solidFill>
                  <a:schemeClr val="bg1"/>
                </a:solidFill>
              </a:rPr>
              <a:t>Divider Page Title </a:t>
            </a:r>
            <a:endParaRPr lang="en-US" sz="3800" b="1" dirty="0">
              <a:solidFill>
                <a:schemeClr val="bg1"/>
              </a:solidFill>
            </a:endParaRPr>
          </a:p>
        </p:txBody>
      </p:sp>
      <p:sp>
        <p:nvSpPr>
          <p:cNvPr id="41" name="Rectangle 288"/>
          <p:cNvSpPr>
            <a:spLocks noChangeArrowheads="1"/>
          </p:cNvSpPr>
          <p:nvPr userDrawn="1"/>
        </p:nvSpPr>
        <p:spPr bwMode="black">
          <a:xfrm>
            <a:off x="675217" y="6546076"/>
            <a:ext cx="2899652" cy="83100"/>
          </a:xfrm>
          <a:prstGeom prst="rect">
            <a:avLst/>
          </a:prstGeom>
          <a:noFill/>
          <a:ln w="12700">
            <a:noFill/>
            <a:miter lim="800000"/>
            <a:headEnd type="none" w="sm" len="sm"/>
            <a:tailEnd type="none" w="sm" len="sm"/>
          </a:ln>
          <a:effectLst/>
        </p:spPr>
        <p:txBody>
          <a:bodyPr wrap="square" lIns="0" tIns="0" rIns="0" bIns="0" anchor="b">
            <a:spAutoFit/>
          </a:bodyPr>
          <a:lstStyle/>
          <a:p>
            <a:pPr algn="l" rtl="0" fontAlgn="base">
              <a:spcBef>
                <a:spcPts val="0"/>
              </a:spcBef>
              <a:spcAft>
                <a:spcPts val="0"/>
              </a:spcAft>
            </a:pPr>
            <a:r>
              <a:rPr lang="en-US" sz="600" b="0" kern="1200" dirty="0" smtClean="0">
                <a:solidFill>
                  <a:schemeClr val="bg1"/>
                </a:solidFill>
                <a:latin typeface="Arial" charset="0"/>
                <a:ea typeface="Arial Unicode MS" pitchFamily="34" charset="-128"/>
                <a:cs typeface="Arial Unicode MS" pitchFamily="34" charset="-128"/>
              </a:rPr>
              <a:t>© 2014 Gartner, Inc. and/or its affiliates. All rights reserved.</a:t>
            </a:r>
          </a:p>
        </p:txBody>
      </p:sp>
      <p:sp>
        <p:nvSpPr>
          <p:cNvPr id="16" name="Rectangle 5"/>
          <p:cNvSpPr>
            <a:spLocks noGrp="1" noChangeArrowheads="1"/>
          </p:cNvSpPr>
          <p:nvPr>
            <p:ph type="ftr" sz="quarter" idx="3"/>
          </p:nvPr>
        </p:nvSpPr>
        <p:spPr bwMode="black">
          <a:xfrm>
            <a:off x="5791200" y="6388870"/>
            <a:ext cx="609600" cy="22860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chemeClr val="bg1"/>
                </a:solidFill>
                <a:ea typeface="+mn-ea"/>
                <a:cs typeface="+mn-cs"/>
              </a:defRPr>
            </a:lvl1pPr>
          </a:lstStyle>
          <a:p>
            <a:pPr>
              <a:defRPr/>
            </a:pPr>
            <a:r>
              <a:rPr lang="en-US" dirty="0" smtClean="0"/>
              <a:t> </a:t>
            </a:r>
            <a:fld id="{E1E29525-C903-49F9-BB30-68358B75B689}" type="slidenum">
              <a:rPr lang="en-US" smtClean="0"/>
              <a:pPr>
                <a:defRPr/>
              </a:pPr>
              <a:t>‹N›</a:t>
            </a:fld>
            <a:endParaRPr lang="en-US" dirty="0"/>
          </a:p>
        </p:txBody>
      </p:sp>
    </p:spTree>
    <p:extLst>
      <p:ext uri="{BB962C8B-B14F-4D97-AF65-F5344CB8AC3E}">
        <p14:creationId xmlns:p14="http://schemas.microsoft.com/office/powerpoint/2010/main" val="384837318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Divider Sli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grpSp>
        <p:nvGrpSpPr>
          <p:cNvPr id="29" name="Group 11"/>
          <p:cNvGrpSpPr>
            <a:grpSpLocks noChangeAspect="1"/>
          </p:cNvGrpSpPr>
          <p:nvPr userDrawn="1"/>
        </p:nvGrpSpPr>
        <p:grpSpPr bwMode="black">
          <a:xfrm>
            <a:off x="9990667" y="6369051"/>
            <a:ext cx="1524000" cy="257175"/>
            <a:chOff x="3020" y="3469"/>
            <a:chExt cx="1440" cy="326"/>
          </a:xfrm>
        </p:grpSpPr>
        <p:sp>
          <p:nvSpPr>
            <p:cNvPr id="30" name="Freeform 12"/>
            <p:cNvSpPr>
              <a:spLocks noChangeAspect="1"/>
            </p:cNvSpPr>
            <p:nvPr/>
          </p:nvSpPr>
          <p:spPr bwMode="black">
            <a:xfrm>
              <a:off x="4322" y="3575"/>
              <a:ext cx="132" cy="212"/>
            </a:xfrm>
            <a:custGeom>
              <a:avLst/>
              <a:gdLst>
                <a:gd name="T0" fmla="*/ 132 w 132"/>
                <a:gd name="T1" fmla="*/ 0 h 212"/>
                <a:gd name="T2" fmla="*/ 128 w 132"/>
                <a:gd name="T3" fmla="*/ 50 h 212"/>
                <a:gd name="T4" fmla="*/ 106 w 132"/>
                <a:gd name="T5" fmla="*/ 50 h 212"/>
                <a:gd name="T6" fmla="*/ 106 w 132"/>
                <a:gd name="T7" fmla="*/ 50 h 212"/>
                <a:gd name="T8" fmla="*/ 96 w 132"/>
                <a:gd name="T9" fmla="*/ 50 h 212"/>
                <a:gd name="T10" fmla="*/ 86 w 132"/>
                <a:gd name="T11" fmla="*/ 54 h 212"/>
                <a:gd name="T12" fmla="*/ 78 w 132"/>
                <a:gd name="T13" fmla="*/ 60 h 212"/>
                <a:gd name="T14" fmla="*/ 70 w 132"/>
                <a:gd name="T15" fmla="*/ 66 h 212"/>
                <a:gd name="T16" fmla="*/ 64 w 132"/>
                <a:gd name="T17" fmla="*/ 74 h 212"/>
                <a:gd name="T18" fmla="*/ 60 w 132"/>
                <a:gd name="T19" fmla="*/ 82 h 212"/>
                <a:gd name="T20" fmla="*/ 58 w 132"/>
                <a:gd name="T21" fmla="*/ 92 h 212"/>
                <a:gd name="T22" fmla="*/ 58 w 132"/>
                <a:gd name="T23" fmla="*/ 100 h 212"/>
                <a:gd name="T24" fmla="*/ 58 w 132"/>
                <a:gd name="T25" fmla="*/ 212 h 212"/>
                <a:gd name="T26" fmla="*/ 0 w 132"/>
                <a:gd name="T27" fmla="*/ 212 h 212"/>
                <a:gd name="T28" fmla="*/ 0 w 132"/>
                <a:gd name="T29" fmla="*/ 0 h 212"/>
                <a:gd name="T30" fmla="*/ 54 w 132"/>
                <a:gd name="T31" fmla="*/ 0 h 212"/>
                <a:gd name="T32" fmla="*/ 56 w 132"/>
                <a:gd name="T33" fmla="*/ 26 h 212"/>
                <a:gd name="T34" fmla="*/ 56 w 132"/>
                <a:gd name="T35" fmla="*/ 26 h 212"/>
                <a:gd name="T36" fmla="*/ 66 w 132"/>
                <a:gd name="T37" fmla="*/ 14 h 212"/>
                <a:gd name="T38" fmla="*/ 78 w 132"/>
                <a:gd name="T39" fmla="*/ 6 h 212"/>
                <a:gd name="T40" fmla="*/ 94 w 132"/>
                <a:gd name="T41" fmla="*/ 2 h 212"/>
                <a:gd name="T42" fmla="*/ 112 w 132"/>
                <a:gd name="T43" fmla="*/ 0 h 212"/>
                <a:gd name="T44" fmla="*/ 132 w 132"/>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212"/>
                <a:gd name="T71" fmla="*/ 132 w 132"/>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212">
                  <a:moveTo>
                    <a:pt x="132" y="0"/>
                  </a:moveTo>
                  <a:lnTo>
                    <a:pt x="128"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78" y="6"/>
                  </a:lnTo>
                  <a:lnTo>
                    <a:pt x="94" y="2"/>
                  </a:lnTo>
                  <a:lnTo>
                    <a:pt x="112" y="0"/>
                  </a:lnTo>
                  <a:lnTo>
                    <a:pt x="132" y="0"/>
                  </a:lnTo>
                  <a:close/>
                </a:path>
              </a:pathLst>
            </a:custGeom>
            <a:solidFill>
              <a:schemeClr val="bg1"/>
            </a:solidFill>
            <a:ln w="9525">
              <a:noFill/>
              <a:round/>
              <a:headEnd/>
              <a:tailEnd/>
            </a:ln>
          </p:spPr>
          <p:txBody>
            <a:bodyPr/>
            <a:lstStyle/>
            <a:p>
              <a:endParaRPr lang="en-US" sz="2400" dirty="0"/>
            </a:p>
          </p:txBody>
        </p:sp>
        <p:sp>
          <p:nvSpPr>
            <p:cNvPr id="31" name="Freeform 13"/>
            <p:cNvSpPr>
              <a:spLocks noChangeAspect="1"/>
            </p:cNvSpPr>
            <p:nvPr/>
          </p:nvSpPr>
          <p:spPr bwMode="black">
            <a:xfrm>
              <a:off x="3860" y="3569"/>
              <a:ext cx="194" cy="218"/>
            </a:xfrm>
            <a:custGeom>
              <a:avLst/>
              <a:gdLst>
                <a:gd name="T0" fmla="*/ 194 w 194"/>
                <a:gd name="T1" fmla="*/ 218 h 218"/>
                <a:gd name="T2" fmla="*/ 136 w 194"/>
                <a:gd name="T3" fmla="*/ 218 h 218"/>
                <a:gd name="T4" fmla="*/ 136 w 194"/>
                <a:gd name="T5" fmla="*/ 106 h 218"/>
                <a:gd name="T6" fmla="*/ 136 w 194"/>
                <a:gd name="T7" fmla="*/ 106 h 218"/>
                <a:gd name="T8" fmla="*/ 136 w 194"/>
                <a:gd name="T9" fmla="*/ 88 h 218"/>
                <a:gd name="T10" fmla="*/ 134 w 194"/>
                <a:gd name="T11" fmla="*/ 78 h 218"/>
                <a:gd name="T12" fmla="*/ 132 w 194"/>
                <a:gd name="T13" fmla="*/ 70 h 218"/>
                <a:gd name="T14" fmla="*/ 128 w 194"/>
                <a:gd name="T15" fmla="*/ 64 h 218"/>
                <a:gd name="T16" fmla="*/ 122 w 194"/>
                <a:gd name="T17" fmla="*/ 58 h 218"/>
                <a:gd name="T18" fmla="*/ 112 w 194"/>
                <a:gd name="T19" fmla="*/ 54 h 218"/>
                <a:gd name="T20" fmla="*/ 102 w 194"/>
                <a:gd name="T21" fmla="*/ 52 h 218"/>
                <a:gd name="T22" fmla="*/ 102 w 194"/>
                <a:gd name="T23" fmla="*/ 52 h 218"/>
                <a:gd name="T24" fmla="*/ 90 w 194"/>
                <a:gd name="T25" fmla="*/ 54 h 218"/>
                <a:gd name="T26" fmla="*/ 82 w 194"/>
                <a:gd name="T27" fmla="*/ 56 h 218"/>
                <a:gd name="T28" fmla="*/ 74 w 194"/>
                <a:gd name="T29" fmla="*/ 62 h 218"/>
                <a:gd name="T30" fmla="*/ 68 w 194"/>
                <a:gd name="T31" fmla="*/ 68 h 218"/>
                <a:gd name="T32" fmla="*/ 62 w 194"/>
                <a:gd name="T33" fmla="*/ 76 h 218"/>
                <a:gd name="T34" fmla="*/ 60 w 194"/>
                <a:gd name="T35" fmla="*/ 84 h 218"/>
                <a:gd name="T36" fmla="*/ 58 w 194"/>
                <a:gd name="T37" fmla="*/ 92 h 218"/>
                <a:gd name="T38" fmla="*/ 58 w 194"/>
                <a:gd name="T39" fmla="*/ 102 h 218"/>
                <a:gd name="T40" fmla="*/ 58 w 194"/>
                <a:gd name="T41" fmla="*/ 218 h 218"/>
                <a:gd name="T42" fmla="*/ 0 w 194"/>
                <a:gd name="T43" fmla="*/ 218 h 218"/>
                <a:gd name="T44" fmla="*/ 0 w 194"/>
                <a:gd name="T45" fmla="*/ 6 h 218"/>
                <a:gd name="T46" fmla="*/ 52 w 194"/>
                <a:gd name="T47" fmla="*/ 6 h 218"/>
                <a:gd name="T48" fmla="*/ 54 w 194"/>
                <a:gd name="T49" fmla="*/ 32 h 218"/>
                <a:gd name="T50" fmla="*/ 54 w 194"/>
                <a:gd name="T51" fmla="*/ 32 h 218"/>
                <a:gd name="T52" fmla="*/ 64 w 194"/>
                <a:gd name="T53" fmla="*/ 20 h 218"/>
                <a:gd name="T54" fmla="*/ 78 w 194"/>
                <a:gd name="T55" fmla="*/ 10 h 218"/>
                <a:gd name="T56" fmla="*/ 88 w 194"/>
                <a:gd name="T57" fmla="*/ 6 h 218"/>
                <a:gd name="T58" fmla="*/ 96 w 194"/>
                <a:gd name="T59" fmla="*/ 4 h 218"/>
                <a:gd name="T60" fmla="*/ 106 w 194"/>
                <a:gd name="T61" fmla="*/ 2 h 218"/>
                <a:gd name="T62" fmla="*/ 118 w 194"/>
                <a:gd name="T63" fmla="*/ 0 h 218"/>
                <a:gd name="T64" fmla="*/ 118 w 194"/>
                <a:gd name="T65" fmla="*/ 0 h 218"/>
                <a:gd name="T66" fmla="*/ 138 w 194"/>
                <a:gd name="T67" fmla="*/ 2 h 218"/>
                <a:gd name="T68" fmla="*/ 154 w 194"/>
                <a:gd name="T69" fmla="*/ 8 h 218"/>
                <a:gd name="T70" fmla="*/ 168 w 194"/>
                <a:gd name="T71" fmla="*/ 16 h 218"/>
                <a:gd name="T72" fmla="*/ 178 w 194"/>
                <a:gd name="T73" fmla="*/ 26 h 218"/>
                <a:gd name="T74" fmla="*/ 186 w 194"/>
                <a:gd name="T75" fmla="*/ 40 h 218"/>
                <a:gd name="T76" fmla="*/ 190 w 194"/>
                <a:gd name="T77" fmla="*/ 54 h 218"/>
                <a:gd name="T78" fmla="*/ 194 w 194"/>
                <a:gd name="T79" fmla="*/ 70 h 218"/>
                <a:gd name="T80" fmla="*/ 194 w 194"/>
                <a:gd name="T81" fmla="*/ 86 h 218"/>
                <a:gd name="T82" fmla="*/ 194 w 194"/>
                <a:gd name="T83" fmla="*/ 218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218"/>
                <a:gd name="T128" fmla="*/ 194 w 194"/>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218">
                  <a:moveTo>
                    <a:pt x="194" y="218"/>
                  </a:moveTo>
                  <a:lnTo>
                    <a:pt x="136" y="218"/>
                  </a:lnTo>
                  <a:lnTo>
                    <a:pt x="136" y="106"/>
                  </a:lnTo>
                  <a:lnTo>
                    <a:pt x="136" y="88"/>
                  </a:lnTo>
                  <a:lnTo>
                    <a:pt x="134" y="78"/>
                  </a:lnTo>
                  <a:lnTo>
                    <a:pt x="132" y="70"/>
                  </a:lnTo>
                  <a:lnTo>
                    <a:pt x="128" y="64"/>
                  </a:lnTo>
                  <a:lnTo>
                    <a:pt x="122" y="58"/>
                  </a:lnTo>
                  <a:lnTo>
                    <a:pt x="112" y="54"/>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64" y="20"/>
                  </a:lnTo>
                  <a:lnTo>
                    <a:pt x="78" y="10"/>
                  </a:lnTo>
                  <a:lnTo>
                    <a:pt x="88" y="6"/>
                  </a:lnTo>
                  <a:lnTo>
                    <a:pt x="96" y="4"/>
                  </a:lnTo>
                  <a:lnTo>
                    <a:pt x="106" y="2"/>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chemeClr val="bg1"/>
            </a:solidFill>
            <a:ln w="9525">
              <a:noFill/>
              <a:round/>
              <a:headEnd/>
              <a:tailEnd/>
            </a:ln>
          </p:spPr>
          <p:txBody>
            <a:bodyPr/>
            <a:lstStyle/>
            <a:p>
              <a:endParaRPr lang="en-US" sz="2400" dirty="0"/>
            </a:p>
          </p:txBody>
        </p:sp>
        <p:sp>
          <p:nvSpPr>
            <p:cNvPr id="32" name="Freeform 14"/>
            <p:cNvSpPr>
              <a:spLocks noChangeAspect="1"/>
            </p:cNvSpPr>
            <p:nvPr/>
          </p:nvSpPr>
          <p:spPr bwMode="black">
            <a:xfrm>
              <a:off x="3720" y="3515"/>
              <a:ext cx="114" cy="276"/>
            </a:xfrm>
            <a:custGeom>
              <a:avLst/>
              <a:gdLst>
                <a:gd name="T0" fmla="*/ 114 w 114"/>
                <a:gd name="T1" fmla="*/ 224 h 276"/>
                <a:gd name="T2" fmla="*/ 110 w 114"/>
                <a:gd name="T3" fmla="*/ 272 h 276"/>
                <a:gd name="T4" fmla="*/ 110 w 114"/>
                <a:gd name="T5" fmla="*/ 272 h 276"/>
                <a:gd name="T6" fmla="*/ 90 w 114"/>
                <a:gd name="T7" fmla="*/ 276 h 276"/>
                <a:gd name="T8" fmla="*/ 70 w 114"/>
                <a:gd name="T9" fmla="*/ 276 h 276"/>
                <a:gd name="T10" fmla="*/ 70 w 114"/>
                <a:gd name="T11" fmla="*/ 276 h 276"/>
                <a:gd name="T12" fmla="*/ 50 w 114"/>
                <a:gd name="T13" fmla="*/ 276 h 276"/>
                <a:gd name="T14" fmla="*/ 36 w 114"/>
                <a:gd name="T15" fmla="*/ 272 h 276"/>
                <a:gd name="T16" fmla="*/ 24 w 114"/>
                <a:gd name="T17" fmla="*/ 266 h 276"/>
                <a:gd name="T18" fmla="*/ 14 w 114"/>
                <a:gd name="T19" fmla="*/ 258 h 276"/>
                <a:gd name="T20" fmla="*/ 8 w 114"/>
                <a:gd name="T21" fmla="*/ 248 h 276"/>
                <a:gd name="T22" fmla="*/ 2 w 114"/>
                <a:gd name="T23" fmla="*/ 234 h 276"/>
                <a:gd name="T24" fmla="*/ 0 w 114"/>
                <a:gd name="T25" fmla="*/ 220 h 276"/>
                <a:gd name="T26" fmla="*/ 0 w 114"/>
                <a:gd name="T27" fmla="*/ 202 h 276"/>
                <a:gd name="T28" fmla="*/ 0 w 114"/>
                <a:gd name="T29" fmla="*/ 0 h 276"/>
                <a:gd name="T30" fmla="*/ 58 w 114"/>
                <a:gd name="T31" fmla="*/ 0 h 276"/>
                <a:gd name="T32" fmla="*/ 58 w 114"/>
                <a:gd name="T33" fmla="*/ 60 h 276"/>
                <a:gd name="T34" fmla="*/ 114 w 114"/>
                <a:gd name="T35" fmla="*/ 60 h 276"/>
                <a:gd name="T36" fmla="*/ 110 w 114"/>
                <a:gd name="T37" fmla="*/ 110 h 276"/>
                <a:gd name="T38" fmla="*/ 58 w 114"/>
                <a:gd name="T39" fmla="*/ 110 h 276"/>
                <a:gd name="T40" fmla="*/ 58 w 114"/>
                <a:gd name="T41" fmla="*/ 198 h 276"/>
                <a:gd name="T42" fmla="*/ 58 w 114"/>
                <a:gd name="T43" fmla="*/ 198 h 276"/>
                <a:gd name="T44" fmla="*/ 58 w 114"/>
                <a:gd name="T45" fmla="*/ 210 h 276"/>
                <a:gd name="T46" fmla="*/ 62 w 114"/>
                <a:gd name="T47" fmla="*/ 220 h 276"/>
                <a:gd name="T48" fmla="*/ 66 w 114"/>
                <a:gd name="T49" fmla="*/ 224 h 276"/>
                <a:gd name="T50" fmla="*/ 70 w 114"/>
                <a:gd name="T51" fmla="*/ 226 h 276"/>
                <a:gd name="T52" fmla="*/ 84 w 114"/>
                <a:gd name="T53" fmla="*/ 228 h 276"/>
                <a:gd name="T54" fmla="*/ 84 w 114"/>
                <a:gd name="T55" fmla="*/ 228 h 276"/>
                <a:gd name="T56" fmla="*/ 98 w 114"/>
                <a:gd name="T57" fmla="*/ 228 h 276"/>
                <a:gd name="T58" fmla="*/ 114 w 114"/>
                <a:gd name="T59" fmla="*/ 224 h 276"/>
                <a:gd name="T60" fmla="*/ 114 w 114"/>
                <a:gd name="T61" fmla="*/ 224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276"/>
                <a:gd name="T95" fmla="*/ 114 w 114"/>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276">
                  <a:moveTo>
                    <a:pt x="114" y="224"/>
                  </a:moveTo>
                  <a:lnTo>
                    <a:pt x="110" y="272"/>
                  </a:lnTo>
                  <a:lnTo>
                    <a:pt x="9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210"/>
                  </a:lnTo>
                  <a:lnTo>
                    <a:pt x="62" y="220"/>
                  </a:lnTo>
                  <a:lnTo>
                    <a:pt x="66" y="224"/>
                  </a:lnTo>
                  <a:lnTo>
                    <a:pt x="70" y="226"/>
                  </a:lnTo>
                  <a:lnTo>
                    <a:pt x="84" y="228"/>
                  </a:lnTo>
                  <a:lnTo>
                    <a:pt x="98" y="228"/>
                  </a:lnTo>
                  <a:lnTo>
                    <a:pt x="114" y="224"/>
                  </a:lnTo>
                  <a:close/>
                </a:path>
              </a:pathLst>
            </a:custGeom>
            <a:solidFill>
              <a:schemeClr val="bg1"/>
            </a:solidFill>
            <a:ln w="9525">
              <a:noFill/>
              <a:round/>
              <a:headEnd/>
              <a:tailEnd/>
            </a:ln>
          </p:spPr>
          <p:txBody>
            <a:bodyPr/>
            <a:lstStyle/>
            <a:p>
              <a:endParaRPr lang="en-US" sz="2400" dirty="0"/>
            </a:p>
          </p:txBody>
        </p:sp>
        <p:sp>
          <p:nvSpPr>
            <p:cNvPr id="33" name="Freeform 15"/>
            <p:cNvSpPr>
              <a:spLocks noChangeAspect="1"/>
            </p:cNvSpPr>
            <p:nvPr/>
          </p:nvSpPr>
          <p:spPr bwMode="black">
            <a:xfrm>
              <a:off x="3574" y="3575"/>
              <a:ext cx="126" cy="212"/>
            </a:xfrm>
            <a:custGeom>
              <a:avLst/>
              <a:gdLst>
                <a:gd name="T0" fmla="*/ 126 w 126"/>
                <a:gd name="T1" fmla="*/ 0 h 212"/>
                <a:gd name="T2" fmla="*/ 122 w 126"/>
                <a:gd name="T3" fmla="*/ 50 h 212"/>
                <a:gd name="T4" fmla="*/ 106 w 126"/>
                <a:gd name="T5" fmla="*/ 50 h 212"/>
                <a:gd name="T6" fmla="*/ 106 w 126"/>
                <a:gd name="T7" fmla="*/ 50 h 212"/>
                <a:gd name="T8" fmla="*/ 96 w 126"/>
                <a:gd name="T9" fmla="*/ 50 h 212"/>
                <a:gd name="T10" fmla="*/ 86 w 126"/>
                <a:gd name="T11" fmla="*/ 54 h 212"/>
                <a:gd name="T12" fmla="*/ 76 w 126"/>
                <a:gd name="T13" fmla="*/ 60 h 212"/>
                <a:gd name="T14" fmla="*/ 70 w 126"/>
                <a:gd name="T15" fmla="*/ 66 h 212"/>
                <a:gd name="T16" fmla="*/ 64 w 126"/>
                <a:gd name="T17" fmla="*/ 74 h 212"/>
                <a:gd name="T18" fmla="*/ 60 w 126"/>
                <a:gd name="T19" fmla="*/ 82 h 212"/>
                <a:gd name="T20" fmla="*/ 58 w 126"/>
                <a:gd name="T21" fmla="*/ 92 h 212"/>
                <a:gd name="T22" fmla="*/ 58 w 126"/>
                <a:gd name="T23" fmla="*/ 100 h 212"/>
                <a:gd name="T24" fmla="*/ 58 w 126"/>
                <a:gd name="T25" fmla="*/ 212 h 212"/>
                <a:gd name="T26" fmla="*/ 0 w 126"/>
                <a:gd name="T27" fmla="*/ 212 h 212"/>
                <a:gd name="T28" fmla="*/ 0 w 126"/>
                <a:gd name="T29" fmla="*/ 0 h 212"/>
                <a:gd name="T30" fmla="*/ 54 w 126"/>
                <a:gd name="T31" fmla="*/ 0 h 212"/>
                <a:gd name="T32" fmla="*/ 56 w 126"/>
                <a:gd name="T33" fmla="*/ 26 h 212"/>
                <a:gd name="T34" fmla="*/ 56 w 126"/>
                <a:gd name="T35" fmla="*/ 26 h 212"/>
                <a:gd name="T36" fmla="*/ 66 w 126"/>
                <a:gd name="T37" fmla="*/ 14 h 212"/>
                <a:gd name="T38" fmla="*/ 80 w 126"/>
                <a:gd name="T39" fmla="*/ 6 h 212"/>
                <a:gd name="T40" fmla="*/ 94 w 126"/>
                <a:gd name="T41" fmla="*/ 2 h 212"/>
                <a:gd name="T42" fmla="*/ 112 w 126"/>
                <a:gd name="T43" fmla="*/ 0 h 212"/>
                <a:gd name="T44" fmla="*/ 126 w 126"/>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212"/>
                <a:gd name="T71" fmla="*/ 126 w 126"/>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212">
                  <a:moveTo>
                    <a:pt x="126" y="0"/>
                  </a:moveTo>
                  <a:lnTo>
                    <a:pt x="122"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80" y="6"/>
                  </a:lnTo>
                  <a:lnTo>
                    <a:pt x="94" y="2"/>
                  </a:lnTo>
                  <a:lnTo>
                    <a:pt x="112" y="0"/>
                  </a:lnTo>
                  <a:lnTo>
                    <a:pt x="126" y="0"/>
                  </a:lnTo>
                  <a:close/>
                </a:path>
              </a:pathLst>
            </a:custGeom>
            <a:solidFill>
              <a:schemeClr val="bg1"/>
            </a:solidFill>
            <a:ln w="9525">
              <a:noFill/>
              <a:round/>
              <a:headEnd/>
              <a:tailEnd/>
            </a:ln>
          </p:spPr>
          <p:txBody>
            <a:bodyPr/>
            <a:lstStyle/>
            <a:p>
              <a:endParaRPr lang="en-US" sz="2400" dirty="0"/>
            </a:p>
          </p:txBody>
        </p:sp>
        <p:sp>
          <p:nvSpPr>
            <p:cNvPr id="34" name="Freeform 16"/>
            <p:cNvSpPr>
              <a:spLocks noChangeAspect="1"/>
            </p:cNvSpPr>
            <p:nvPr/>
          </p:nvSpPr>
          <p:spPr bwMode="black">
            <a:xfrm>
              <a:off x="3020" y="3469"/>
              <a:ext cx="294" cy="326"/>
            </a:xfrm>
            <a:custGeom>
              <a:avLst/>
              <a:gdLst>
                <a:gd name="T0" fmla="*/ 294 w 294"/>
                <a:gd name="T1" fmla="*/ 296 h 326"/>
                <a:gd name="T2" fmla="*/ 234 w 294"/>
                <a:gd name="T3" fmla="*/ 320 h 326"/>
                <a:gd name="T4" fmla="*/ 202 w 294"/>
                <a:gd name="T5" fmla="*/ 326 h 326"/>
                <a:gd name="T6" fmla="*/ 164 w 294"/>
                <a:gd name="T7" fmla="*/ 326 h 326"/>
                <a:gd name="T8" fmla="*/ 148 w 294"/>
                <a:gd name="T9" fmla="*/ 326 h 326"/>
                <a:gd name="T10" fmla="*/ 114 w 294"/>
                <a:gd name="T11" fmla="*/ 320 h 326"/>
                <a:gd name="T12" fmla="*/ 84 w 294"/>
                <a:gd name="T13" fmla="*/ 308 h 326"/>
                <a:gd name="T14" fmla="*/ 58 w 294"/>
                <a:gd name="T15" fmla="*/ 292 h 326"/>
                <a:gd name="T16" fmla="*/ 36 w 294"/>
                <a:gd name="T17" fmla="*/ 272 h 326"/>
                <a:gd name="T18" fmla="*/ 20 w 294"/>
                <a:gd name="T19" fmla="*/ 246 h 326"/>
                <a:gd name="T20" fmla="*/ 8 w 294"/>
                <a:gd name="T21" fmla="*/ 216 h 326"/>
                <a:gd name="T22" fmla="*/ 2 w 294"/>
                <a:gd name="T23" fmla="*/ 182 h 326"/>
                <a:gd name="T24" fmla="*/ 0 w 294"/>
                <a:gd name="T25" fmla="*/ 164 h 326"/>
                <a:gd name="T26" fmla="*/ 4 w 294"/>
                <a:gd name="T27" fmla="*/ 128 h 326"/>
                <a:gd name="T28" fmla="*/ 12 w 294"/>
                <a:gd name="T29" fmla="*/ 96 h 326"/>
                <a:gd name="T30" fmla="*/ 28 w 294"/>
                <a:gd name="T31" fmla="*/ 68 h 326"/>
                <a:gd name="T32" fmla="*/ 48 w 294"/>
                <a:gd name="T33" fmla="*/ 44 h 326"/>
                <a:gd name="T34" fmla="*/ 72 w 294"/>
                <a:gd name="T35" fmla="*/ 26 h 326"/>
                <a:gd name="T36" fmla="*/ 100 w 294"/>
                <a:gd name="T37" fmla="*/ 12 h 326"/>
                <a:gd name="T38" fmla="*/ 130 w 294"/>
                <a:gd name="T39" fmla="*/ 2 h 326"/>
                <a:gd name="T40" fmla="*/ 164 w 294"/>
                <a:gd name="T41" fmla="*/ 0 h 326"/>
                <a:gd name="T42" fmla="*/ 182 w 294"/>
                <a:gd name="T43" fmla="*/ 0 h 326"/>
                <a:gd name="T44" fmla="*/ 216 w 294"/>
                <a:gd name="T45" fmla="*/ 4 h 326"/>
                <a:gd name="T46" fmla="*/ 248 w 294"/>
                <a:gd name="T47" fmla="*/ 14 h 326"/>
                <a:gd name="T48" fmla="*/ 276 w 294"/>
                <a:gd name="T49" fmla="*/ 30 h 326"/>
                <a:gd name="T50" fmla="*/ 250 w 294"/>
                <a:gd name="T51" fmla="*/ 82 h 326"/>
                <a:gd name="T52" fmla="*/ 232 w 294"/>
                <a:gd name="T53" fmla="*/ 70 h 326"/>
                <a:gd name="T54" fmla="*/ 188 w 294"/>
                <a:gd name="T55" fmla="*/ 56 h 326"/>
                <a:gd name="T56" fmla="*/ 162 w 294"/>
                <a:gd name="T57" fmla="*/ 56 h 326"/>
                <a:gd name="T58" fmla="*/ 122 w 294"/>
                <a:gd name="T59" fmla="*/ 64 h 326"/>
                <a:gd name="T60" fmla="*/ 90 w 294"/>
                <a:gd name="T61" fmla="*/ 86 h 326"/>
                <a:gd name="T62" fmla="*/ 72 w 294"/>
                <a:gd name="T63" fmla="*/ 120 h 326"/>
                <a:gd name="T64" fmla="*/ 64 w 294"/>
                <a:gd name="T65" fmla="*/ 160 h 326"/>
                <a:gd name="T66" fmla="*/ 66 w 294"/>
                <a:gd name="T67" fmla="*/ 184 h 326"/>
                <a:gd name="T68" fmla="*/ 80 w 294"/>
                <a:gd name="T69" fmla="*/ 224 h 326"/>
                <a:gd name="T70" fmla="*/ 106 w 294"/>
                <a:gd name="T71" fmla="*/ 254 h 326"/>
                <a:gd name="T72" fmla="*/ 144 w 294"/>
                <a:gd name="T73" fmla="*/ 270 h 326"/>
                <a:gd name="T74" fmla="*/ 166 w 294"/>
                <a:gd name="T75" fmla="*/ 272 h 326"/>
                <a:gd name="T76" fmla="*/ 204 w 294"/>
                <a:gd name="T77" fmla="*/ 270 h 326"/>
                <a:gd name="T78" fmla="*/ 234 w 294"/>
                <a:gd name="T79" fmla="*/ 260 h 326"/>
                <a:gd name="T80" fmla="*/ 170 w 294"/>
                <a:gd name="T81" fmla="*/ 194 h 326"/>
                <a:gd name="T82" fmla="*/ 294 w 294"/>
                <a:gd name="T83" fmla="*/ 140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26"/>
                <a:gd name="T128" fmla="*/ 294 w 294"/>
                <a:gd name="T129" fmla="*/ 326 h 3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26">
                  <a:moveTo>
                    <a:pt x="294" y="296"/>
                  </a:moveTo>
                  <a:lnTo>
                    <a:pt x="294" y="296"/>
                  </a:lnTo>
                  <a:lnTo>
                    <a:pt x="266" y="310"/>
                  </a:lnTo>
                  <a:lnTo>
                    <a:pt x="234" y="320"/>
                  </a:lnTo>
                  <a:lnTo>
                    <a:pt x="218" y="322"/>
                  </a:lnTo>
                  <a:lnTo>
                    <a:pt x="202" y="326"/>
                  </a:lnTo>
                  <a:lnTo>
                    <a:pt x="18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82" y="0"/>
                  </a:lnTo>
                  <a:lnTo>
                    <a:pt x="200" y="2"/>
                  </a:lnTo>
                  <a:lnTo>
                    <a:pt x="216" y="4"/>
                  </a:lnTo>
                  <a:lnTo>
                    <a:pt x="232" y="8"/>
                  </a:lnTo>
                  <a:lnTo>
                    <a:pt x="248" y="14"/>
                  </a:lnTo>
                  <a:lnTo>
                    <a:pt x="262" y="22"/>
                  </a:lnTo>
                  <a:lnTo>
                    <a:pt x="276" y="30"/>
                  </a:lnTo>
                  <a:lnTo>
                    <a:pt x="290" y="40"/>
                  </a:lnTo>
                  <a:lnTo>
                    <a:pt x="250" y="82"/>
                  </a:lnTo>
                  <a:lnTo>
                    <a:pt x="232" y="70"/>
                  </a:lnTo>
                  <a:lnTo>
                    <a:pt x="212" y="62"/>
                  </a:lnTo>
                  <a:lnTo>
                    <a:pt x="188" y="56"/>
                  </a:lnTo>
                  <a:lnTo>
                    <a:pt x="162" y="56"/>
                  </a:lnTo>
                  <a:lnTo>
                    <a:pt x="140" y="58"/>
                  </a:lnTo>
                  <a:lnTo>
                    <a:pt x="122" y="64"/>
                  </a:lnTo>
                  <a:lnTo>
                    <a:pt x="104" y="74"/>
                  </a:lnTo>
                  <a:lnTo>
                    <a:pt x="90" y="86"/>
                  </a:lnTo>
                  <a:lnTo>
                    <a:pt x="80" y="102"/>
                  </a:lnTo>
                  <a:lnTo>
                    <a:pt x="72" y="120"/>
                  </a:lnTo>
                  <a:lnTo>
                    <a:pt x="66" y="140"/>
                  </a:lnTo>
                  <a:lnTo>
                    <a:pt x="64" y="160"/>
                  </a:lnTo>
                  <a:lnTo>
                    <a:pt x="66" y="184"/>
                  </a:lnTo>
                  <a:lnTo>
                    <a:pt x="72" y="206"/>
                  </a:lnTo>
                  <a:lnTo>
                    <a:pt x="80" y="224"/>
                  </a:lnTo>
                  <a:lnTo>
                    <a:pt x="92" y="240"/>
                  </a:lnTo>
                  <a:lnTo>
                    <a:pt x="106" y="254"/>
                  </a:lnTo>
                  <a:lnTo>
                    <a:pt x="124" y="262"/>
                  </a:lnTo>
                  <a:lnTo>
                    <a:pt x="144" y="270"/>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chemeClr val="bg1"/>
            </a:solidFill>
            <a:ln w="9525">
              <a:noFill/>
              <a:round/>
              <a:headEnd/>
              <a:tailEnd/>
            </a:ln>
          </p:spPr>
          <p:txBody>
            <a:bodyPr/>
            <a:lstStyle/>
            <a:p>
              <a:endParaRPr lang="en-US" sz="2400" dirty="0"/>
            </a:p>
          </p:txBody>
        </p:sp>
        <p:sp>
          <p:nvSpPr>
            <p:cNvPr id="35" name="Freeform 17"/>
            <p:cNvSpPr>
              <a:spLocks noChangeAspect="1" noEditPoints="1"/>
            </p:cNvSpPr>
            <p:nvPr/>
          </p:nvSpPr>
          <p:spPr bwMode="black">
            <a:xfrm>
              <a:off x="4080" y="3569"/>
              <a:ext cx="216" cy="224"/>
            </a:xfrm>
            <a:custGeom>
              <a:avLst/>
              <a:gdLst>
                <a:gd name="T0" fmla="*/ 58 w 216"/>
                <a:gd name="T1" fmla="*/ 132 h 224"/>
                <a:gd name="T2" fmla="*/ 60 w 216"/>
                <a:gd name="T3" fmla="*/ 142 h 224"/>
                <a:gd name="T4" fmla="*/ 70 w 216"/>
                <a:gd name="T5" fmla="*/ 158 h 224"/>
                <a:gd name="T6" fmla="*/ 84 w 216"/>
                <a:gd name="T7" fmla="*/ 170 h 224"/>
                <a:gd name="T8" fmla="*/ 102 w 216"/>
                <a:gd name="T9" fmla="*/ 176 h 224"/>
                <a:gd name="T10" fmla="*/ 112 w 216"/>
                <a:gd name="T11" fmla="*/ 176 h 224"/>
                <a:gd name="T12" fmla="*/ 144 w 216"/>
                <a:gd name="T13" fmla="*/ 172 h 224"/>
                <a:gd name="T14" fmla="*/ 170 w 216"/>
                <a:gd name="T15" fmla="*/ 150 h 224"/>
                <a:gd name="T16" fmla="*/ 208 w 216"/>
                <a:gd name="T17" fmla="*/ 180 h 224"/>
                <a:gd name="T18" fmla="*/ 188 w 216"/>
                <a:gd name="T19" fmla="*/ 200 h 224"/>
                <a:gd name="T20" fmla="*/ 164 w 216"/>
                <a:gd name="T21" fmla="*/ 214 h 224"/>
                <a:gd name="T22" fmla="*/ 140 w 216"/>
                <a:gd name="T23" fmla="*/ 222 h 224"/>
                <a:gd name="T24" fmla="*/ 112 w 216"/>
                <a:gd name="T25" fmla="*/ 224 h 224"/>
                <a:gd name="T26" fmla="*/ 90 w 216"/>
                <a:gd name="T27" fmla="*/ 222 h 224"/>
                <a:gd name="T28" fmla="*/ 50 w 216"/>
                <a:gd name="T29" fmla="*/ 206 h 224"/>
                <a:gd name="T30" fmla="*/ 20 w 216"/>
                <a:gd name="T31" fmla="*/ 178 h 224"/>
                <a:gd name="T32" fmla="*/ 2 w 216"/>
                <a:gd name="T33" fmla="*/ 136 h 224"/>
                <a:gd name="T34" fmla="*/ 0 w 216"/>
                <a:gd name="T35" fmla="*/ 112 h 224"/>
                <a:gd name="T36" fmla="*/ 8 w 216"/>
                <a:gd name="T37" fmla="*/ 66 h 224"/>
                <a:gd name="T38" fmla="*/ 32 w 216"/>
                <a:gd name="T39" fmla="*/ 32 h 224"/>
                <a:gd name="T40" fmla="*/ 68 w 216"/>
                <a:gd name="T41" fmla="*/ 8 h 224"/>
                <a:gd name="T42" fmla="*/ 110 w 216"/>
                <a:gd name="T43" fmla="*/ 0 h 224"/>
                <a:gd name="T44" fmla="*/ 134 w 216"/>
                <a:gd name="T45" fmla="*/ 2 h 224"/>
                <a:gd name="T46" fmla="*/ 174 w 216"/>
                <a:gd name="T47" fmla="*/ 18 h 224"/>
                <a:gd name="T48" fmla="*/ 200 w 216"/>
                <a:gd name="T49" fmla="*/ 46 h 224"/>
                <a:gd name="T50" fmla="*/ 214 w 216"/>
                <a:gd name="T51" fmla="*/ 90 h 224"/>
                <a:gd name="T52" fmla="*/ 216 w 216"/>
                <a:gd name="T53" fmla="*/ 132 h 224"/>
                <a:gd name="T54" fmla="*/ 158 w 216"/>
                <a:gd name="T55" fmla="*/ 88 h 224"/>
                <a:gd name="T56" fmla="*/ 154 w 216"/>
                <a:gd name="T57" fmla="*/ 70 h 224"/>
                <a:gd name="T58" fmla="*/ 144 w 216"/>
                <a:gd name="T59" fmla="*/ 56 h 224"/>
                <a:gd name="T60" fmla="*/ 128 w 216"/>
                <a:gd name="T61" fmla="*/ 48 h 224"/>
                <a:gd name="T62" fmla="*/ 108 w 216"/>
                <a:gd name="T63" fmla="*/ 46 h 224"/>
                <a:gd name="T64" fmla="*/ 98 w 216"/>
                <a:gd name="T65" fmla="*/ 46 h 224"/>
                <a:gd name="T66" fmla="*/ 82 w 216"/>
                <a:gd name="T67" fmla="*/ 52 h 224"/>
                <a:gd name="T68" fmla="*/ 68 w 216"/>
                <a:gd name="T69" fmla="*/ 64 h 224"/>
                <a:gd name="T70" fmla="*/ 60 w 216"/>
                <a:gd name="T71" fmla="*/ 80 h 224"/>
                <a:gd name="T72" fmla="*/ 158 w 216"/>
                <a:gd name="T73" fmla="*/ 88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224"/>
                <a:gd name="T113" fmla="*/ 216 w 216"/>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224">
                  <a:moveTo>
                    <a:pt x="216" y="132"/>
                  </a:moveTo>
                  <a:lnTo>
                    <a:pt x="58" y="132"/>
                  </a:lnTo>
                  <a:lnTo>
                    <a:pt x="60" y="142"/>
                  </a:lnTo>
                  <a:lnTo>
                    <a:pt x="64" y="150"/>
                  </a:lnTo>
                  <a:lnTo>
                    <a:pt x="70" y="158"/>
                  </a:lnTo>
                  <a:lnTo>
                    <a:pt x="76" y="164"/>
                  </a:lnTo>
                  <a:lnTo>
                    <a:pt x="84" y="170"/>
                  </a:lnTo>
                  <a:lnTo>
                    <a:pt x="92" y="174"/>
                  </a:lnTo>
                  <a:lnTo>
                    <a:pt x="102" y="176"/>
                  </a:lnTo>
                  <a:lnTo>
                    <a:pt x="112" y="176"/>
                  </a:lnTo>
                  <a:lnTo>
                    <a:pt x="128" y="176"/>
                  </a:lnTo>
                  <a:lnTo>
                    <a:pt x="144" y="172"/>
                  </a:lnTo>
                  <a:lnTo>
                    <a:pt x="156" y="162"/>
                  </a:lnTo>
                  <a:lnTo>
                    <a:pt x="170" y="150"/>
                  </a:lnTo>
                  <a:lnTo>
                    <a:pt x="208" y="180"/>
                  </a:lnTo>
                  <a:lnTo>
                    <a:pt x="198" y="190"/>
                  </a:lnTo>
                  <a:lnTo>
                    <a:pt x="188" y="200"/>
                  </a:lnTo>
                  <a:lnTo>
                    <a:pt x="176" y="208"/>
                  </a:lnTo>
                  <a:lnTo>
                    <a:pt x="164" y="214"/>
                  </a:lnTo>
                  <a:lnTo>
                    <a:pt x="152" y="218"/>
                  </a:lnTo>
                  <a:lnTo>
                    <a:pt x="140" y="222"/>
                  </a:lnTo>
                  <a:lnTo>
                    <a:pt x="126" y="224"/>
                  </a:lnTo>
                  <a:lnTo>
                    <a:pt x="112" y="224"/>
                  </a:lnTo>
                  <a:lnTo>
                    <a:pt x="90" y="222"/>
                  </a:lnTo>
                  <a:lnTo>
                    <a:pt x="68" y="216"/>
                  </a:lnTo>
                  <a:lnTo>
                    <a:pt x="50" y="206"/>
                  </a:lnTo>
                  <a:lnTo>
                    <a:pt x="32" y="194"/>
                  </a:lnTo>
                  <a:lnTo>
                    <a:pt x="20" y="178"/>
                  </a:lnTo>
                  <a:lnTo>
                    <a:pt x="10" y="158"/>
                  </a:lnTo>
                  <a:lnTo>
                    <a:pt x="2" y="136"/>
                  </a:lnTo>
                  <a:lnTo>
                    <a:pt x="0" y="112"/>
                  </a:lnTo>
                  <a:lnTo>
                    <a:pt x="2" y="88"/>
                  </a:lnTo>
                  <a:lnTo>
                    <a:pt x="8" y="66"/>
                  </a:lnTo>
                  <a:lnTo>
                    <a:pt x="18" y="48"/>
                  </a:lnTo>
                  <a:lnTo>
                    <a:pt x="32" y="32"/>
                  </a:lnTo>
                  <a:lnTo>
                    <a:pt x="48" y="18"/>
                  </a:lnTo>
                  <a:lnTo>
                    <a:pt x="68" y="8"/>
                  </a:lnTo>
                  <a:lnTo>
                    <a:pt x="88" y="2"/>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chemeClr val="bg1"/>
            </a:solidFill>
            <a:ln w="9525">
              <a:noFill/>
              <a:round/>
              <a:headEnd/>
              <a:tailEnd/>
            </a:ln>
          </p:spPr>
          <p:txBody>
            <a:bodyPr/>
            <a:lstStyle/>
            <a:p>
              <a:endParaRPr lang="en-US" sz="2400" dirty="0"/>
            </a:p>
          </p:txBody>
        </p:sp>
        <p:sp>
          <p:nvSpPr>
            <p:cNvPr id="36" name="Freeform 18"/>
            <p:cNvSpPr>
              <a:spLocks noChangeAspect="1" noEditPoints="1"/>
            </p:cNvSpPr>
            <p:nvPr/>
          </p:nvSpPr>
          <p:spPr bwMode="black">
            <a:xfrm>
              <a:off x="3342" y="3569"/>
              <a:ext cx="196" cy="224"/>
            </a:xfrm>
            <a:custGeom>
              <a:avLst/>
              <a:gdLst>
                <a:gd name="T0" fmla="*/ 196 w 196"/>
                <a:gd name="T1" fmla="*/ 218 h 224"/>
                <a:gd name="T2" fmla="*/ 144 w 196"/>
                <a:gd name="T3" fmla="*/ 198 h 224"/>
                <a:gd name="T4" fmla="*/ 138 w 196"/>
                <a:gd name="T5" fmla="*/ 204 h 224"/>
                <a:gd name="T6" fmla="*/ 114 w 196"/>
                <a:gd name="T7" fmla="*/ 218 h 224"/>
                <a:gd name="T8" fmla="*/ 78 w 196"/>
                <a:gd name="T9" fmla="*/ 224 h 224"/>
                <a:gd name="T10" fmla="*/ 62 w 196"/>
                <a:gd name="T11" fmla="*/ 224 h 224"/>
                <a:gd name="T12" fmla="*/ 36 w 196"/>
                <a:gd name="T13" fmla="*/ 216 h 224"/>
                <a:gd name="T14" fmla="*/ 14 w 196"/>
                <a:gd name="T15" fmla="*/ 200 h 224"/>
                <a:gd name="T16" fmla="*/ 2 w 196"/>
                <a:gd name="T17" fmla="*/ 176 h 224"/>
                <a:gd name="T18" fmla="*/ 0 w 196"/>
                <a:gd name="T19" fmla="*/ 160 h 224"/>
                <a:gd name="T20" fmla="*/ 4 w 196"/>
                <a:gd name="T21" fmla="*/ 136 h 224"/>
                <a:gd name="T22" fmla="*/ 12 w 196"/>
                <a:gd name="T23" fmla="*/ 118 h 224"/>
                <a:gd name="T24" fmla="*/ 28 w 196"/>
                <a:gd name="T25" fmla="*/ 104 h 224"/>
                <a:gd name="T26" fmla="*/ 46 w 196"/>
                <a:gd name="T27" fmla="*/ 96 h 224"/>
                <a:gd name="T28" fmla="*/ 88 w 196"/>
                <a:gd name="T29" fmla="*/ 86 h 224"/>
                <a:gd name="T30" fmla="*/ 130 w 196"/>
                <a:gd name="T31" fmla="*/ 84 h 224"/>
                <a:gd name="T32" fmla="*/ 140 w 196"/>
                <a:gd name="T33" fmla="*/ 82 h 224"/>
                <a:gd name="T34" fmla="*/ 140 w 196"/>
                <a:gd name="T35" fmla="*/ 72 h 224"/>
                <a:gd name="T36" fmla="*/ 134 w 196"/>
                <a:gd name="T37" fmla="*/ 60 h 224"/>
                <a:gd name="T38" fmla="*/ 124 w 196"/>
                <a:gd name="T39" fmla="*/ 50 h 224"/>
                <a:gd name="T40" fmla="*/ 106 w 196"/>
                <a:gd name="T41" fmla="*/ 46 h 224"/>
                <a:gd name="T42" fmla="*/ 96 w 196"/>
                <a:gd name="T43" fmla="*/ 46 h 224"/>
                <a:gd name="T44" fmla="*/ 66 w 196"/>
                <a:gd name="T45" fmla="*/ 52 h 224"/>
                <a:gd name="T46" fmla="*/ 40 w 196"/>
                <a:gd name="T47" fmla="*/ 68 h 224"/>
                <a:gd name="T48" fmla="*/ 6 w 196"/>
                <a:gd name="T49" fmla="*/ 34 h 224"/>
                <a:gd name="T50" fmla="*/ 28 w 196"/>
                <a:gd name="T51" fmla="*/ 18 h 224"/>
                <a:gd name="T52" fmla="*/ 76 w 196"/>
                <a:gd name="T53" fmla="*/ 2 h 224"/>
                <a:gd name="T54" fmla="*/ 100 w 196"/>
                <a:gd name="T55" fmla="*/ 0 h 224"/>
                <a:gd name="T56" fmla="*/ 144 w 196"/>
                <a:gd name="T57" fmla="*/ 6 h 224"/>
                <a:gd name="T58" fmla="*/ 174 w 196"/>
                <a:gd name="T59" fmla="*/ 22 h 224"/>
                <a:gd name="T60" fmla="*/ 190 w 196"/>
                <a:gd name="T61" fmla="*/ 46 h 224"/>
                <a:gd name="T62" fmla="*/ 196 w 196"/>
                <a:gd name="T63" fmla="*/ 80 h 224"/>
                <a:gd name="T64" fmla="*/ 140 w 196"/>
                <a:gd name="T65" fmla="*/ 126 h 224"/>
                <a:gd name="T66" fmla="*/ 132 w 196"/>
                <a:gd name="T67" fmla="*/ 126 h 224"/>
                <a:gd name="T68" fmla="*/ 96 w 196"/>
                <a:gd name="T69" fmla="*/ 128 h 224"/>
                <a:gd name="T70" fmla="*/ 74 w 196"/>
                <a:gd name="T71" fmla="*/ 134 h 224"/>
                <a:gd name="T72" fmla="*/ 60 w 196"/>
                <a:gd name="T73" fmla="*/ 146 h 224"/>
                <a:gd name="T74" fmla="*/ 58 w 196"/>
                <a:gd name="T75" fmla="*/ 156 h 224"/>
                <a:gd name="T76" fmla="*/ 62 w 196"/>
                <a:gd name="T77" fmla="*/ 168 h 224"/>
                <a:gd name="T78" fmla="*/ 70 w 196"/>
                <a:gd name="T79" fmla="*/ 176 h 224"/>
                <a:gd name="T80" fmla="*/ 84 w 196"/>
                <a:gd name="T81" fmla="*/ 180 h 224"/>
                <a:gd name="T82" fmla="*/ 114 w 196"/>
                <a:gd name="T83" fmla="*/ 174 h 224"/>
                <a:gd name="T84" fmla="*/ 128 w 196"/>
                <a:gd name="T85" fmla="*/ 164 h 224"/>
                <a:gd name="T86" fmla="*/ 138 w 196"/>
                <a:gd name="T87" fmla="*/ 152 h 224"/>
                <a:gd name="T88" fmla="*/ 140 w 196"/>
                <a:gd name="T89" fmla="*/ 134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224"/>
                <a:gd name="T137" fmla="*/ 196 w 196"/>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224">
                  <a:moveTo>
                    <a:pt x="196" y="80"/>
                  </a:moveTo>
                  <a:lnTo>
                    <a:pt x="196" y="218"/>
                  </a:lnTo>
                  <a:lnTo>
                    <a:pt x="146" y="218"/>
                  </a:lnTo>
                  <a:lnTo>
                    <a:pt x="144" y="198"/>
                  </a:lnTo>
                  <a:lnTo>
                    <a:pt x="138" y="204"/>
                  </a:lnTo>
                  <a:lnTo>
                    <a:pt x="130" y="210"/>
                  </a:lnTo>
                  <a:lnTo>
                    <a:pt x="114" y="218"/>
                  </a:lnTo>
                  <a:lnTo>
                    <a:pt x="96" y="222"/>
                  </a:lnTo>
                  <a:lnTo>
                    <a:pt x="78" y="224"/>
                  </a:lnTo>
                  <a:lnTo>
                    <a:pt x="62" y="224"/>
                  </a:lnTo>
                  <a:lnTo>
                    <a:pt x="48" y="220"/>
                  </a:lnTo>
                  <a:lnTo>
                    <a:pt x="36" y="216"/>
                  </a:lnTo>
                  <a:lnTo>
                    <a:pt x="24" y="208"/>
                  </a:lnTo>
                  <a:lnTo>
                    <a:pt x="14" y="200"/>
                  </a:lnTo>
                  <a:lnTo>
                    <a:pt x="8" y="188"/>
                  </a:lnTo>
                  <a:lnTo>
                    <a:pt x="2" y="176"/>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72"/>
                  </a:lnTo>
                  <a:lnTo>
                    <a:pt x="138" y="66"/>
                  </a:lnTo>
                  <a:lnTo>
                    <a:pt x="134" y="60"/>
                  </a:lnTo>
                  <a:lnTo>
                    <a:pt x="130" y="54"/>
                  </a:lnTo>
                  <a:lnTo>
                    <a:pt x="124" y="50"/>
                  </a:lnTo>
                  <a:lnTo>
                    <a:pt x="116" y="48"/>
                  </a:lnTo>
                  <a:lnTo>
                    <a:pt x="106" y="46"/>
                  </a:lnTo>
                  <a:lnTo>
                    <a:pt x="96" y="46"/>
                  </a:lnTo>
                  <a:lnTo>
                    <a:pt x="80" y="46"/>
                  </a:lnTo>
                  <a:lnTo>
                    <a:pt x="66" y="52"/>
                  </a:lnTo>
                  <a:lnTo>
                    <a:pt x="52" y="58"/>
                  </a:lnTo>
                  <a:lnTo>
                    <a:pt x="40" y="68"/>
                  </a:lnTo>
                  <a:lnTo>
                    <a:pt x="6" y="34"/>
                  </a:lnTo>
                  <a:lnTo>
                    <a:pt x="18" y="26"/>
                  </a:lnTo>
                  <a:lnTo>
                    <a:pt x="28" y="18"/>
                  </a:lnTo>
                  <a:lnTo>
                    <a:pt x="52" y="8"/>
                  </a:lnTo>
                  <a:lnTo>
                    <a:pt x="76" y="2"/>
                  </a:lnTo>
                  <a:lnTo>
                    <a:pt x="100" y="0"/>
                  </a:lnTo>
                  <a:lnTo>
                    <a:pt x="124" y="2"/>
                  </a:lnTo>
                  <a:lnTo>
                    <a:pt x="144" y="6"/>
                  </a:lnTo>
                  <a:lnTo>
                    <a:pt x="160" y="12"/>
                  </a:lnTo>
                  <a:lnTo>
                    <a:pt x="174" y="22"/>
                  </a:lnTo>
                  <a:lnTo>
                    <a:pt x="184" y="34"/>
                  </a:lnTo>
                  <a:lnTo>
                    <a:pt x="190" y="46"/>
                  </a:lnTo>
                  <a:lnTo>
                    <a:pt x="194" y="62"/>
                  </a:lnTo>
                  <a:lnTo>
                    <a:pt x="196" y="80"/>
                  </a:lnTo>
                  <a:close/>
                  <a:moveTo>
                    <a:pt x="140" y="126"/>
                  </a:moveTo>
                  <a:lnTo>
                    <a:pt x="132" y="126"/>
                  </a:lnTo>
                  <a:lnTo>
                    <a:pt x="110" y="126"/>
                  </a:lnTo>
                  <a:lnTo>
                    <a:pt x="96" y="128"/>
                  </a:lnTo>
                  <a:lnTo>
                    <a:pt x="84" y="130"/>
                  </a:lnTo>
                  <a:lnTo>
                    <a:pt x="74" y="134"/>
                  </a:lnTo>
                  <a:lnTo>
                    <a:pt x="66" y="140"/>
                  </a:lnTo>
                  <a:lnTo>
                    <a:pt x="60" y="14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chemeClr val="bg1"/>
            </a:solidFill>
            <a:ln w="9525">
              <a:noFill/>
              <a:round/>
              <a:headEnd/>
              <a:tailEnd/>
            </a:ln>
          </p:spPr>
          <p:txBody>
            <a:bodyPr/>
            <a:lstStyle/>
            <a:p>
              <a:endParaRPr lang="en-US" sz="2400" dirty="0"/>
            </a:p>
          </p:txBody>
        </p:sp>
        <p:sp>
          <p:nvSpPr>
            <p:cNvPr id="37" name="Freeform 19"/>
            <p:cNvSpPr>
              <a:spLocks noChangeAspect="1" noEditPoints="1"/>
            </p:cNvSpPr>
            <p:nvPr/>
          </p:nvSpPr>
          <p:spPr bwMode="black">
            <a:xfrm>
              <a:off x="4402" y="3735"/>
              <a:ext cx="58" cy="56"/>
            </a:xfrm>
            <a:custGeom>
              <a:avLst/>
              <a:gdLst>
                <a:gd name="T0" fmla="*/ 6 w 58"/>
                <a:gd name="T1" fmla="*/ 28 h 56"/>
                <a:gd name="T2" fmla="*/ 14 w 58"/>
                <a:gd name="T3" fmla="*/ 12 h 56"/>
                <a:gd name="T4" fmla="*/ 30 w 58"/>
                <a:gd name="T5" fmla="*/ 4 h 56"/>
                <a:gd name="T6" fmla="*/ 38 w 58"/>
                <a:gd name="T7" fmla="*/ 6 h 56"/>
                <a:gd name="T8" fmla="*/ 52 w 58"/>
                <a:gd name="T9" fmla="*/ 18 h 56"/>
                <a:gd name="T10" fmla="*/ 54 w 58"/>
                <a:gd name="T11" fmla="*/ 28 h 56"/>
                <a:gd name="T12" fmla="*/ 46 w 58"/>
                <a:gd name="T13" fmla="*/ 46 h 56"/>
                <a:gd name="T14" fmla="*/ 30 w 58"/>
                <a:gd name="T15" fmla="*/ 52 h 56"/>
                <a:gd name="T16" fmla="*/ 20 w 58"/>
                <a:gd name="T17" fmla="*/ 50 h 56"/>
                <a:gd name="T18" fmla="*/ 8 w 58"/>
                <a:gd name="T19" fmla="*/ 38 h 56"/>
                <a:gd name="T20" fmla="*/ 6 w 58"/>
                <a:gd name="T21" fmla="*/ 28 h 56"/>
                <a:gd name="T22" fmla="*/ 30 w 58"/>
                <a:gd name="T23" fmla="*/ 56 h 56"/>
                <a:gd name="T24" fmla="*/ 50 w 58"/>
                <a:gd name="T25" fmla="*/ 48 h 56"/>
                <a:gd name="T26" fmla="*/ 58 w 58"/>
                <a:gd name="T27" fmla="*/ 34 h 56"/>
                <a:gd name="T28" fmla="*/ 58 w 58"/>
                <a:gd name="T29" fmla="*/ 28 h 56"/>
                <a:gd name="T30" fmla="*/ 56 w 58"/>
                <a:gd name="T31" fmla="*/ 16 h 56"/>
                <a:gd name="T32" fmla="*/ 42 w 58"/>
                <a:gd name="T33" fmla="*/ 2 h 56"/>
                <a:gd name="T34" fmla="*/ 30 w 58"/>
                <a:gd name="T35" fmla="*/ 0 h 56"/>
                <a:gd name="T36" fmla="*/ 10 w 58"/>
                <a:gd name="T37" fmla="*/ 8 h 56"/>
                <a:gd name="T38" fmla="*/ 2 w 58"/>
                <a:gd name="T39" fmla="*/ 22 h 56"/>
                <a:gd name="T40" fmla="*/ 0 w 58"/>
                <a:gd name="T41" fmla="*/ 28 h 56"/>
                <a:gd name="T42" fmla="*/ 4 w 58"/>
                <a:gd name="T43" fmla="*/ 40 h 56"/>
                <a:gd name="T44" fmla="*/ 18 w 58"/>
                <a:gd name="T45" fmla="*/ 54 h 56"/>
                <a:gd name="T46" fmla="*/ 30 w 58"/>
                <a:gd name="T47" fmla="*/ 56 h 56"/>
                <a:gd name="T48" fmla="*/ 30 w 58"/>
                <a:gd name="T49" fmla="*/ 30 h 56"/>
                <a:gd name="T50" fmla="*/ 44 w 58"/>
                <a:gd name="T51" fmla="*/ 44 h 56"/>
                <a:gd name="T52" fmla="*/ 34 w 58"/>
                <a:gd name="T53" fmla="*/ 30 h 56"/>
                <a:gd name="T54" fmla="*/ 42 w 58"/>
                <a:gd name="T55" fmla="*/ 24 h 56"/>
                <a:gd name="T56" fmla="*/ 44 w 58"/>
                <a:gd name="T57" fmla="*/ 22 h 56"/>
                <a:gd name="T58" fmla="*/ 40 w 58"/>
                <a:gd name="T59" fmla="*/ 14 h 56"/>
                <a:gd name="T60" fmla="*/ 32 w 58"/>
                <a:gd name="T61" fmla="*/ 12 h 56"/>
                <a:gd name="T62" fmla="*/ 18 w 58"/>
                <a:gd name="T63" fmla="*/ 44 h 56"/>
                <a:gd name="T64" fmla="*/ 24 w 58"/>
                <a:gd name="T65" fmla="*/ 30 h 56"/>
                <a:gd name="T66" fmla="*/ 24 w 58"/>
                <a:gd name="T67" fmla="*/ 16 h 56"/>
                <a:gd name="T68" fmla="*/ 30 w 58"/>
                <a:gd name="T69" fmla="*/ 16 h 56"/>
                <a:gd name="T70" fmla="*/ 38 w 58"/>
                <a:gd name="T71" fmla="*/ 18 h 56"/>
                <a:gd name="T72" fmla="*/ 38 w 58"/>
                <a:gd name="T73" fmla="*/ 20 h 56"/>
                <a:gd name="T74" fmla="*/ 36 w 58"/>
                <a:gd name="T75" fmla="*/ 26 h 56"/>
                <a:gd name="T76" fmla="*/ 24 w 58"/>
                <a:gd name="T77" fmla="*/ 26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56"/>
                <a:gd name="T119" fmla="*/ 58 w 58"/>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56">
                  <a:moveTo>
                    <a:pt x="6" y="28"/>
                  </a:moveTo>
                  <a:lnTo>
                    <a:pt x="6" y="28"/>
                  </a:lnTo>
                  <a:lnTo>
                    <a:pt x="8" y="18"/>
                  </a:lnTo>
                  <a:lnTo>
                    <a:pt x="14" y="12"/>
                  </a:lnTo>
                  <a:lnTo>
                    <a:pt x="20" y="6"/>
                  </a:lnTo>
                  <a:lnTo>
                    <a:pt x="30" y="4"/>
                  </a:lnTo>
                  <a:lnTo>
                    <a:pt x="38" y="6"/>
                  </a:lnTo>
                  <a:lnTo>
                    <a:pt x="46" y="12"/>
                  </a:lnTo>
                  <a:lnTo>
                    <a:pt x="52" y="18"/>
                  </a:lnTo>
                  <a:lnTo>
                    <a:pt x="54" y="28"/>
                  </a:lnTo>
                  <a:lnTo>
                    <a:pt x="52" y="38"/>
                  </a:lnTo>
                  <a:lnTo>
                    <a:pt x="46" y="46"/>
                  </a:lnTo>
                  <a:lnTo>
                    <a:pt x="38" y="50"/>
                  </a:lnTo>
                  <a:lnTo>
                    <a:pt x="30" y="52"/>
                  </a:lnTo>
                  <a:lnTo>
                    <a:pt x="20" y="50"/>
                  </a:lnTo>
                  <a:lnTo>
                    <a:pt x="14" y="46"/>
                  </a:lnTo>
                  <a:lnTo>
                    <a:pt x="8" y="38"/>
                  </a:lnTo>
                  <a:lnTo>
                    <a:pt x="6" y="28"/>
                  </a:lnTo>
                  <a:close/>
                  <a:moveTo>
                    <a:pt x="30" y="56"/>
                  </a:moveTo>
                  <a:lnTo>
                    <a:pt x="30" y="56"/>
                  </a:lnTo>
                  <a:lnTo>
                    <a:pt x="42" y="54"/>
                  </a:lnTo>
                  <a:lnTo>
                    <a:pt x="50" y="48"/>
                  </a:lnTo>
                  <a:lnTo>
                    <a:pt x="56" y="40"/>
                  </a:lnTo>
                  <a:lnTo>
                    <a:pt x="58" y="34"/>
                  </a:lnTo>
                  <a:lnTo>
                    <a:pt x="58" y="28"/>
                  </a:lnTo>
                  <a:lnTo>
                    <a:pt x="58" y="22"/>
                  </a:lnTo>
                  <a:lnTo>
                    <a:pt x="56" y="16"/>
                  </a:lnTo>
                  <a:lnTo>
                    <a:pt x="50" y="8"/>
                  </a:lnTo>
                  <a:lnTo>
                    <a:pt x="42" y="2"/>
                  </a:lnTo>
                  <a:lnTo>
                    <a:pt x="30" y="0"/>
                  </a:lnTo>
                  <a:lnTo>
                    <a:pt x="18" y="2"/>
                  </a:lnTo>
                  <a:lnTo>
                    <a:pt x="10" y="8"/>
                  </a:lnTo>
                  <a:lnTo>
                    <a:pt x="4" y="16"/>
                  </a:lnTo>
                  <a:lnTo>
                    <a:pt x="2" y="22"/>
                  </a:lnTo>
                  <a:lnTo>
                    <a:pt x="0" y="28"/>
                  </a:lnTo>
                  <a:lnTo>
                    <a:pt x="2" y="34"/>
                  </a:lnTo>
                  <a:lnTo>
                    <a:pt x="4" y="40"/>
                  </a:lnTo>
                  <a:lnTo>
                    <a:pt x="10" y="48"/>
                  </a:lnTo>
                  <a:lnTo>
                    <a:pt x="18" y="54"/>
                  </a:lnTo>
                  <a:lnTo>
                    <a:pt x="30" y="56"/>
                  </a:lnTo>
                  <a:close/>
                  <a:moveTo>
                    <a:pt x="24" y="30"/>
                  </a:moveTo>
                  <a:lnTo>
                    <a:pt x="30" y="30"/>
                  </a:lnTo>
                  <a:lnTo>
                    <a:pt x="38" y="44"/>
                  </a:lnTo>
                  <a:lnTo>
                    <a:pt x="44" y="44"/>
                  </a:lnTo>
                  <a:lnTo>
                    <a:pt x="34" y="30"/>
                  </a:lnTo>
                  <a:lnTo>
                    <a:pt x="40" y="28"/>
                  </a:lnTo>
                  <a:lnTo>
                    <a:pt x="42" y="24"/>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6" y="16"/>
                  </a:lnTo>
                  <a:lnTo>
                    <a:pt x="38" y="18"/>
                  </a:lnTo>
                  <a:lnTo>
                    <a:pt x="38" y="20"/>
                  </a:lnTo>
                  <a:lnTo>
                    <a:pt x="38" y="24"/>
                  </a:lnTo>
                  <a:lnTo>
                    <a:pt x="36" y="26"/>
                  </a:lnTo>
                  <a:lnTo>
                    <a:pt x="30" y="26"/>
                  </a:lnTo>
                  <a:lnTo>
                    <a:pt x="24" y="26"/>
                  </a:lnTo>
                  <a:close/>
                </a:path>
              </a:pathLst>
            </a:custGeom>
            <a:solidFill>
              <a:schemeClr val="bg1"/>
            </a:solidFill>
            <a:ln w="9525">
              <a:noFill/>
              <a:round/>
              <a:headEnd/>
              <a:tailEnd/>
            </a:ln>
          </p:spPr>
          <p:txBody>
            <a:bodyPr/>
            <a:lstStyle/>
            <a:p>
              <a:endParaRPr lang="en-US" sz="2400" dirty="0"/>
            </a:p>
          </p:txBody>
        </p:sp>
      </p:grpSp>
      <p:sp>
        <p:nvSpPr>
          <p:cNvPr id="38" name="Rectangle 223"/>
          <p:cNvSpPr>
            <a:spLocks noGrp="1" noChangeArrowheads="1"/>
          </p:cNvSpPr>
          <p:nvPr>
            <p:ph type="subTitle" idx="1" hasCustomPrompt="1"/>
          </p:nvPr>
        </p:nvSpPr>
        <p:spPr bwMode="black">
          <a:xfrm>
            <a:off x="675218" y="3468688"/>
            <a:ext cx="10847916" cy="2203450"/>
          </a:xfrm>
          <a:noFill/>
          <a:ln w="9525">
            <a:noFill/>
            <a:miter lim="800000"/>
            <a:headEnd/>
            <a:tailEnd/>
          </a:ln>
        </p:spPr>
        <p:txBody>
          <a:bodyPr rIns="0"/>
          <a:lstStyle>
            <a:lvl1pPr marL="347663" marR="0" indent="-347663" algn="l" defTabSz="914400" rtl="0" eaLnBrk="1" fontAlgn="base" latinLnBrk="0" hangingPunct="1">
              <a:lnSpc>
                <a:spcPct val="90000"/>
              </a:lnSpc>
              <a:spcBef>
                <a:spcPct val="30000"/>
              </a:spcBef>
              <a:spcAft>
                <a:spcPct val="10000"/>
              </a:spcAft>
              <a:buClr>
                <a:srgbClr val="00529B"/>
              </a:buClr>
              <a:buSzTx/>
              <a:buFont typeface="Times" pitchFamily="18" charset="0"/>
              <a:buNone/>
              <a:tabLst/>
              <a:defRPr lang="en-US" sz="2600" b="1" kern="1200">
                <a:solidFill>
                  <a:schemeClr val="bg1"/>
                </a:solidFill>
                <a:latin typeface="Arial" charset="0"/>
                <a:ea typeface="Arial Unicode MS" pitchFamily="34" charset="-128"/>
                <a:cs typeface="Arial Unicode MS" pitchFamily="34" charset="-128"/>
              </a:defRPr>
            </a:lvl1pPr>
          </a:lstStyle>
          <a:p>
            <a:r>
              <a:rPr lang="en-US" dirty="0" smtClean="0"/>
              <a:t>Divider Page Subtitle</a:t>
            </a:r>
          </a:p>
        </p:txBody>
      </p:sp>
      <p:sp>
        <p:nvSpPr>
          <p:cNvPr id="39" name="Rectangle 122"/>
          <p:cNvSpPr>
            <a:spLocks noGrp="1" noChangeArrowheads="1"/>
          </p:cNvSpPr>
          <p:nvPr>
            <p:ph type="ctrTitle" hasCustomPrompt="1"/>
          </p:nvPr>
        </p:nvSpPr>
        <p:spPr bwMode="black">
          <a:xfrm>
            <a:off x="675504" y="2096255"/>
            <a:ext cx="10847629" cy="677108"/>
          </a:xfrm>
          <a:ln/>
        </p:spPr>
        <p:txBody>
          <a:bodyPr tIns="45720" bIns="45720" anchor="b"/>
          <a:lstStyle>
            <a:lvl1pPr eaLnBrk="1" hangingPunct="1">
              <a:lnSpc>
                <a:spcPct val="100000"/>
              </a:lnSpc>
              <a:spcBef>
                <a:spcPct val="0"/>
              </a:spcBef>
              <a:spcAft>
                <a:spcPct val="0"/>
              </a:spcAft>
              <a:defRPr sz="3800">
                <a:solidFill>
                  <a:schemeClr val="bg1"/>
                </a:solidFill>
              </a:defRPr>
            </a:lvl1pPr>
          </a:lstStyle>
          <a:p>
            <a:pPr eaLnBrk="1" hangingPunct="1">
              <a:lnSpc>
                <a:spcPct val="100000"/>
              </a:lnSpc>
              <a:spcBef>
                <a:spcPct val="0"/>
              </a:spcBef>
              <a:spcAft>
                <a:spcPct val="0"/>
              </a:spcAft>
            </a:pPr>
            <a:r>
              <a:rPr lang="en-US" sz="3800" b="1" dirty="0" smtClean="0">
                <a:solidFill>
                  <a:schemeClr val="bg1"/>
                </a:solidFill>
              </a:rPr>
              <a:t>Divider Page Title </a:t>
            </a:r>
            <a:endParaRPr lang="en-US" sz="3800" b="1" dirty="0">
              <a:solidFill>
                <a:schemeClr val="bg1"/>
              </a:solidFill>
            </a:endParaRPr>
          </a:p>
        </p:txBody>
      </p:sp>
      <p:sp>
        <p:nvSpPr>
          <p:cNvPr id="41" name="Rectangle 288"/>
          <p:cNvSpPr>
            <a:spLocks noChangeArrowheads="1"/>
          </p:cNvSpPr>
          <p:nvPr userDrawn="1"/>
        </p:nvSpPr>
        <p:spPr bwMode="black">
          <a:xfrm>
            <a:off x="675217" y="6546076"/>
            <a:ext cx="2899652" cy="83100"/>
          </a:xfrm>
          <a:prstGeom prst="rect">
            <a:avLst/>
          </a:prstGeom>
          <a:noFill/>
          <a:ln w="12700">
            <a:noFill/>
            <a:miter lim="800000"/>
            <a:headEnd type="none" w="sm" len="sm"/>
            <a:tailEnd type="none" w="sm" len="sm"/>
          </a:ln>
          <a:effectLst/>
        </p:spPr>
        <p:txBody>
          <a:bodyPr wrap="square" lIns="0" tIns="0" rIns="0" bIns="0" anchor="b">
            <a:spAutoFit/>
          </a:bodyPr>
          <a:lstStyle/>
          <a:p>
            <a:pPr algn="l" rtl="0" fontAlgn="base">
              <a:spcBef>
                <a:spcPts val="0"/>
              </a:spcBef>
              <a:spcAft>
                <a:spcPts val="0"/>
              </a:spcAft>
            </a:pPr>
            <a:r>
              <a:rPr lang="en-US" sz="600" b="0" kern="1200" dirty="0" smtClean="0">
                <a:solidFill>
                  <a:schemeClr val="bg1"/>
                </a:solidFill>
                <a:latin typeface="Arial" charset="0"/>
                <a:ea typeface="Arial Unicode MS" pitchFamily="34" charset="-128"/>
                <a:cs typeface="Arial Unicode MS" pitchFamily="34" charset="-128"/>
              </a:rPr>
              <a:t>© 2014 Gartner, Inc. and/or its affiliates. All rights reserved.</a:t>
            </a:r>
          </a:p>
        </p:txBody>
      </p:sp>
      <p:sp>
        <p:nvSpPr>
          <p:cNvPr id="16" name="Rectangle 5"/>
          <p:cNvSpPr>
            <a:spLocks noGrp="1" noChangeArrowheads="1"/>
          </p:cNvSpPr>
          <p:nvPr>
            <p:ph type="ftr" sz="quarter" idx="3"/>
          </p:nvPr>
        </p:nvSpPr>
        <p:spPr bwMode="black">
          <a:xfrm>
            <a:off x="5791200" y="6388870"/>
            <a:ext cx="609600" cy="22860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chemeClr val="bg1"/>
                </a:solidFill>
                <a:ea typeface="+mn-ea"/>
                <a:cs typeface="+mn-cs"/>
              </a:defRPr>
            </a:lvl1pPr>
          </a:lstStyle>
          <a:p>
            <a:pPr>
              <a:defRPr/>
            </a:pPr>
            <a:r>
              <a:rPr lang="en-US" dirty="0" smtClean="0"/>
              <a:t> </a:t>
            </a:r>
            <a:fld id="{E1E29525-C903-49F9-BB30-68358B75B689}" type="slidenum">
              <a:rPr lang="en-US" smtClean="0"/>
              <a:pPr>
                <a:defRPr/>
              </a:pPr>
              <a:t>‹N›</a:t>
            </a:fld>
            <a:endParaRPr lang="en-US" dirty="0"/>
          </a:p>
        </p:txBody>
      </p:sp>
    </p:spTree>
    <p:extLst>
      <p:ext uri="{BB962C8B-B14F-4D97-AF65-F5344CB8AC3E}">
        <p14:creationId xmlns:p14="http://schemas.microsoft.com/office/powerpoint/2010/main" val="38803049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Issues">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460375" y="1325563"/>
            <a:ext cx="11272838" cy="4679950"/>
          </a:xfrm>
        </p:spPr>
        <p:txBody>
          <a:bodyPr/>
          <a:lstStyle>
            <a:lvl1pPr marL="411480" indent="-411480">
              <a:buFont typeface="+mj-lt"/>
              <a:buAutoNum type="arabicPeriod"/>
              <a:defRPr/>
            </a:lvl1pPr>
            <a:lvl2pPr marL="777240">
              <a:defRPr/>
            </a:lvl2pPr>
            <a:lvl3pPr marL="1051560">
              <a:defRPr/>
            </a:lvl3pPr>
            <a:lvl4pPr marL="1371600">
              <a:defRPr/>
            </a:lvl4pPr>
            <a:lvl5pPr marL="164592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259082"/>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Divider Sli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grpSp>
        <p:nvGrpSpPr>
          <p:cNvPr id="29" name="Group 11"/>
          <p:cNvGrpSpPr>
            <a:grpSpLocks noChangeAspect="1"/>
          </p:cNvGrpSpPr>
          <p:nvPr userDrawn="1"/>
        </p:nvGrpSpPr>
        <p:grpSpPr bwMode="black">
          <a:xfrm>
            <a:off x="9990667" y="6369051"/>
            <a:ext cx="1524000" cy="257175"/>
            <a:chOff x="3020" y="3469"/>
            <a:chExt cx="1440" cy="326"/>
          </a:xfrm>
        </p:grpSpPr>
        <p:sp>
          <p:nvSpPr>
            <p:cNvPr id="30" name="Freeform 12"/>
            <p:cNvSpPr>
              <a:spLocks noChangeAspect="1"/>
            </p:cNvSpPr>
            <p:nvPr/>
          </p:nvSpPr>
          <p:spPr bwMode="black">
            <a:xfrm>
              <a:off x="4322" y="3575"/>
              <a:ext cx="132" cy="212"/>
            </a:xfrm>
            <a:custGeom>
              <a:avLst/>
              <a:gdLst>
                <a:gd name="T0" fmla="*/ 132 w 132"/>
                <a:gd name="T1" fmla="*/ 0 h 212"/>
                <a:gd name="T2" fmla="*/ 128 w 132"/>
                <a:gd name="T3" fmla="*/ 50 h 212"/>
                <a:gd name="T4" fmla="*/ 106 w 132"/>
                <a:gd name="T5" fmla="*/ 50 h 212"/>
                <a:gd name="T6" fmla="*/ 106 w 132"/>
                <a:gd name="T7" fmla="*/ 50 h 212"/>
                <a:gd name="T8" fmla="*/ 96 w 132"/>
                <a:gd name="T9" fmla="*/ 50 h 212"/>
                <a:gd name="T10" fmla="*/ 86 w 132"/>
                <a:gd name="T11" fmla="*/ 54 h 212"/>
                <a:gd name="T12" fmla="*/ 78 w 132"/>
                <a:gd name="T13" fmla="*/ 60 h 212"/>
                <a:gd name="T14" fmla="*/ 70 w 132"/>
                <a:gd name="T15" fmla="*/ 66 h 212"/>
                <a:gd name="T16" fmla="*/ 64 w 132"/>
                <a:gd name="T17" fmla="*/ 74 h 212"/>
                <a:gd name="T18" fmla="*/ 60 w 132"/>
                <a:gd name="T19" fmla="*/ 82 h 212"/>
                <a:gd name="T20" fmla="*/ 58 w 132"/>
                <a:gd name="T21" fmla="*/ 92 h 212"/>
                <a:gd name="T22" fmla="*/ 58 w 132"/>
                <a:gd name="T23" fmla="*/ 100 h 212"/>
                <a:gd name="T24" fmla="*/ 58 w 132"/>
                <a:gd name="T25" fmla="*/ 212 h 212"/>
                <a:gd name="T26" fmla="*/ 0 w 132"/>
                <a:gd name="T27" fmla="*/ 212 h 212"/>
                <a:gd name="T28" fmla="*/ 0 w 132"/>
                <a:gd name="T29" fmla="*/ 0 h 212"/>
                <a:gd name="T30" fmla="*/ 54 w 132"/>
                <a:gd name="T31" fmla="*/ 0 h 212"/>
                <a:gd name="T32" fmla="*/ 56 w 132"/>
                <a:gd name="T33" fmla="*/ 26 h 212"/>
                <a:gd name="T34" fmla="*/ 56 w 132"/>
                <a:gd name="T35" fmla="*/ 26 h 212"/>
                <a:gd name="T36" fmla="*/ 66 w 132"/>
                <a:gd name="T37" fmla="*/ 14 h 212"/>
                <a:gd name="T38" fmla="*/ 78 w 132"/>
                <a:gd name="T39" fmla="*/ 6 h 212"/>
                <a:gd name="T40" fmla="*/ 94 w 132"/>
                <a:gd name="T41" fmla="*/ 2 h 212"/>
                <a:gd name="T42" fmla="*/ 112 w 132"/>
                <a:gd name="T43" fmla="*/ 0 h 212"/>
                <a:gd name="T44" fmla="*/ 132 w 132"/>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212"/>
                <a:gd name="T71" fmla="*/ 132 w 132"/>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212">
                  <a:moveTo>
                    <a:pt x="132" y="0"/>
                  </a:moveTo>
                  <a:lnTo>
                    <a:pt x="128"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78" y="6"/>
                  </a:lnTo>
                  <a:lnTo>
                    <a:pt x="94" y="2"/>
                  </a:lnTo>
                  <a:lnTo>
                    <a:pt x="112" y="0"/>
                  </a:lnTo>
                  <a:lnTo>
                    <a:pt x="132" y="0"/>
                  </a:lnTo>
                  <a:close/>
                </a:path>
              </a:pathLst>
            </a:custGeom>
            <a:solidFill>
              <a:schemeClr val="bg1"/>
            </a:solidFill>
            <a:ln w="9525">
              <a:noFill/>
              <a:round/>
              <a:headEnd/>
              <a:tailEnd/>
            </a:ln>
          </p:spPr>
          <p:txBody>
            <a:bodyPr/>
            <a:lstStyle/>
            <a:p>
              <a:endParaRPr lang="en-US" sz="2400" dirty="0"/>
            </a:p>
          </p:txBody>
        </p:sp>
        <p:sp>
          <p:nvSpPr>
            <p:cNvPr id="31" name="Freeform 13"/>
            <p:cNvSpPr>
              <a:spLocks noChangeAspect="1"/>
            </p:cNvSpPr>
            <p:nvPr/>
          </p:nvSpPr>
          <p:spPr bwMode="black">
            <a:xfrm>
              <a:off x="3860" y="3569"/>
              <a:ext cx="194" cy="218"/>
            </a:xfrm>
            <a:custGeom>
              <a:avLst/>
              <a:gdLst>
                <a:gd name="T0" fmla="*/ 194 w 194"/>
                <a:gd name="T1" fmla="*/ 218 h 218"/>
                <a:gd name="T2" fmla="*/ 136 w 194"/>
                <a:gd name="T3" fmla="*/ 218 h 218"/>
                <a:gd name="T4" fmla="*/ 136 w 194"/>
                <a:gd name="T5" fmla="*/ 106 h 218"/>
                <a:gd name="T6" fmla="*/ 136 w 194"/>
                <a:gd name="T7" fmla="*/ 106 h 218"/>
                <a:gd name="T8" fmla="*/ 136 w 194"/>
                <a:gd name="T9" fmla="*/ 88 h 218"/>
                <a:gd name="T10" fmla="*/ 134 w 194"/>
                <a:gd name="T11" fmla="*/ 78 h 218"/>
                <a:gd name="T12" fmla="*/ 132 w 194"/>
                <a:gd name="T13" fmla="*/ 70 h 218"/>
                <a:gd name="T14" fmla="*/ 128 w 194"/>
                <a:gd name="T15" fmla="*/ 64 h 218"/>
                <a:gd name="T16" fmla="*/ 122 w 194"/>
                <a:gd name="T17" fmla="*/ 58 h 218"/>
                <a:gd name="T18" fmla="*/ 112 w 194"/>
                <a:gd name="T19" fmla="*/ 54 h 218"/>
                <a:gd name="T20" fmla="*/ 102 w 194"/>
                <a:gd name="T21" fmla="*/ 52 h 218"/>
                <a:gd name="T22" fmla="*/ 102 w 194"/>
                <a:gd name="T23" fmla="*/ 52 h 218"/>
                <a:gd name="T24" fmla="*/ 90 w 194"/>
                <a:gd name="T25" fmla="*/ 54 h 218"/>
                <a:gd name="T26" fmla="*/ 82 w 194"/>
                <a:gd name="T27" fmla="*/ 56 h 218"/>
                <a:gd name="T28" fmla="*/ 74 w 194"/>
                <a:gd name="T29" fmla="*/ 62 h 218"/>
                <a:gd name="T30" fmla="*/ 68 w 194"/>
                <a:gd name="T31" fmla="*/ 68 h 218"/>
                <a:gd name="T32" fmla="*/ 62 w 194"/>
                <a:gd name="T33" fmla="*/ 76 h 218"/>
                <a:gd name="T34" fmla="*/ 60 w 194"/>
                <a:gd name="T35" fmla="*/ 84 h 218"/>
                <a:gd name="T36" fmla="*/ 58 w 194"/>
                <a:gd name="T37" fmla="*/ 92 h 218"/>
                <a:gd name="T38" fmla="*/ 58 w 194"/>
                <a:gd name="T39" fmla="*/ 102 h 218"/>
                <a:gd name="T40" fmla="*/ 58 w 194"/>
                <a:gd name="T41" fmla="*/ 218 h 218"/>
                <a:gd name="T42" fmla="*/ 0 w 194"/>
                <a:gd name="T43" fmla="*/ 218 h 218"/>
                <a:gd name="T44" fmla="*/ 0 w 194"/>
                <a:gd name="T45" fmla="*/ 6 h 218"/>
                <a:gd name="T46" fmla="*/ 52 w 194"/>
                <a:gd name="T47" fmla="*/ 6 h 218"/>
                <a:gd name="T48" fmla="*/ 54 w 194"/>
                <a:gd name="T49" fmla="*/ 32 h 218"/>
                <a:gd name="T50" fmla="*/ 54 w 194"/>
                <a:gd name="T51" fmla="*/ 32 h 218"/>
                <a:gd name="T52" fmla="*/ 64 w 194"/>
                <a:gd name="T53" fmla="*/ 20 h 218"/>
                <a:gd name="T54" fmla="*/ 78 w 194"/>
                <a:gd name="T55" fmla="*/ 10 h 218"/>
                <a:gd name="T56" fmla="*/ 88 w 194"/>
                <a:gd name="T57" fmla="*/ 6 h 218"/>
                <a:gd name="T58" fmla="*/ 96 w 194"/>
                <a:gd name="T59" fmla="*/ 4 h 218"/>
                <a:gd name="T60" fmla="*/ 106 w 194"/>
                <a:gd name="T61" fmla="*/ 2 h 218"/>
                <a:gd name="T62" fmla="*/ 118 w 194"/>
                <a:gd name="T63" fmla="*/ 0 h 218"/>
                <a:gd name="T64" fmla="*/ 118 w 194"/>
                <a:gd name="T65" fmla="*/ 0 h 218"/>
                <a:gd name="T66" fmla="*/ 138 w 194"/>
                <a:gd name="T67" fmla="*/ 2 h 218"/>
                <a:gd name="T68" fmla="*/ 154 w 194"/>
                <a:gd name="T69" fmla="*/ 8 h 218"/>
                <a:gd name="T70" fmla="*/ 168 w 194"/>
                <a:gd name="T71" fmla="*/ 16 h 218"/>
                <a:gd name="T72" fmla="*/ 178 w 194"/>
                <a:gd name="T73" fmla="*/ 26 h 218"/>
                <a:gd name="T74" fmla="*/ 186 w 194"/>
                <a:gd name="T75" fmla="*/ 40 h 218"/>
                <a:gd name="T76" fmla="*/ 190 w 194"/>
                <a:gd name="T77" fmla="*/ 54 h 218"/>
                <a:gd name="T78" fmla="*/ 194 w 194"/>
                <a:gd name="T79" fmla="*/ 70 h 218"/>
                <a:gd name="T80" fmla="*/ 194 w 194"/>
                <a:gd name="T81" fmla="*/ 86 h 218"/>
                <a:gd name="T82" fmla="*/ 194 w 194"/>
                <a:gd name="T83" fmla="*/ 218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218"/>
                <a:gd name="T128" fmla="*/ 194 w 194"/>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218">
                  <a:moveTo>
                    <a:pt x="194" y="218"/>
                  </a:moveTo>
                  <a:lnTo>
                    <a:pt x="136" y="218"/>
                  </a:lnTo>
                  <a:lnTo>
                    <a:pt x="136" y="106"/>
                  </a:lnTo>
                  <a:lnTo>
                    <a:pt x="136" y="88"/>
                  </a:lnTo>
                  <a:lnTo>
                    <a:pt x="134" y="78"/>
                  </a:lnTo>
                  <a:lnTo>
                    <a:pt x="132" y="70"/>
                  </a:lnTo>
                  <a:lnTo>
                    <a:pt x="128" y="64"/>
                  </a:lnTo>
                  <a:lnTo>
                    <a:pt x="122" y="58"/>
                  </a:lnTo>
                  <a:lnTo>
                    <a:pt x="112" y="54"/>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64" y="20"/>
                  </a:lnTo>
                  <a:lnTo>
                    <a:pt x="78" y="10"/>
                  </a:lnTo>
                  <a:lnTo>
                    <a:pt x="88" y="6"/>
                  </a:lnTo>
                  <a:lnTo>
                    <a:pt x="96" y="4"/>
                  </a:lnTo>
                  <a:lnTo>
                    <a:pt x="106" y="2"/>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chemeClr val="bg1"/>
            </a:solidFill>
            <a:ln w="9525">
              <a:noFill/>
              <a:round/>
              <a:headEnd/>
              <a:tailEnd/>
            </a:ln>
          </p:spPr>
          <p:txBody>
            <a:bodyPr/>
            <a:lstStyle/>
            <a:p>
              <a:endParaRPr lang="en-US" sz="2400" dirty="0"/>
            </a:p>
          </p:txBody>
        </p:sp>
        <p:sp>
          <p:nvSpPr>
            <p:cNvPr id="32" name="Freeform 14"/>
            <p:cNvSpPr>
              <a:spLocks noChangeAspect="1"/>
            </p:cNvSpPr>
            <p:nvPr/>
          </p:nvSpPr>
          <p:spPr bwMode="black">
            <a:xfrm>
              <a:off x="3720" y="3515"/>
              <a:ext cx="114" cy="276"/>
            </a:xfrm>
            <a:custGeom>
              <a:avLst/>
              <a:gdLst>
                <a:gd name="T0" fmla="*/ 114 w 114"/>
                <a:gd name="T1" fmla="*/ 224 h 276"/>
                <a:gd name="T2" fmla="*/ 110 w 114"/>
                <a:gd name="T3" fmla="*/ 272 h 276"/>
                <a:gd name="T4" fmla="*/ 110 w 114"/>
                <a:gd name="T5" fmla="*/ 272 h 276"/>
                <a:gd name="T6" fmla="*/ 90 w 114"/>
                <a:gd name="T7" fmla="*/ 276 h 276"/>
                <a:gd name="T8" fmla="*/ 70 w 114"/>
                <a:gd name="T9" fmla="*/ 276 h 276"/>
                <a:gd name="T10" fmla="*/ 70 w 114"/>
                <a:gd name="T11" fmla="*/ 276 h 276"/>
                <a:gd name="T12" fmla="*/ 50 w 114"/>
                <a:gd name="T13" fmla="*/ 276 h 276"/>
                <a:gd name="T14" fmla="*/ 36 w 114"/>
                <a:gd name="T15" fmla="*/ 272 h 276"/>
                <a:gd name="T16" fmla="*/ 24 w 114"/>
                <a:gd name="T17" fmla="*/ 266 h 276"/>
                <a:gd name="T18" fmla="*/ 14 w 114"/>
                <a:gd name="T19" fmla="*/ 258 h 276"/>
                <a:gd name="T20" fmla="*/ 8 w 114"/>
                <a:gd name="T21" fmla="*/ 248 h 276"/>
                <a:gd name="T22" fmla="*/ 2 w 114"/>
                <a:gd name="T23" fmla="*/ 234 h 276"/>
                <a:gd name="T24" fmla="*/ 0 w 114"/>
                <a:gd name="T25" fmla="*/ 220 h 276"/>
                <a:gd name="T26" fmla="*/ 0 w 114"/>
                <a:gd name="T27" fmla="*/ 202 h 276"/>
                <a:gd name="T28" fmla="*/ 0 w 114"/>
                <a:gd name="T29" fmla="*/ 0 h 276"/>
                <a:gd name="T30" fmla="*/ 58 w 114"/>
                <a:gd name="T31" fmla="*/ 0 h 276"/>
                <a:gd name="T32" fmla="*/ 58 w 114"/>
                <a:gd name="T33" fmla="*/ 60 h 276"/>
                <a:gd name="T34" fmla="*/ 114 w 114"/>
                <a:gd name="T35" fmla="*/ 60 h 276"/>
                <a:gd name="T36" fmla="*/ 110 w 114"/>
                <a:gd name="T37" fmla="*/ 110 h 276"/>
                <a:gd name="T38" fmla="*/ 58 w 114"/>
                <a:gd name="T39" fmla="*/ 110 h 276"/>
                <a:gd name="T40" fmla="*/ 58 w 114"/>
                <a:gd name="T41" fmla="*/ 198 h 276"/>
                <a:gd name="T42" fmla="*/ 58 w 114"/>
                <a:gd name="T43" fmla="*/ 198 h 276"/>
                <a:gd name="T44" fmla="*/ 58 w 114"/>
                <a:gd name="T45" fmla="*/ 210 h 276"/>
                <a:gd name="T46" fmla="*/ 62 w 114"/>
                <a:gd name="T47" fmla="*/ 220 h 276"/>
                <a:gd name="T48" fmla="*/ 66 w 114"/>
                <a:gd name="T49" fmla="*/ 224 h 276"/>
                <a:gd name="T50" fmla="*/ 70 w 114"/>
                <a:gd name="T51" fmla="*/ 226 h 276"/>
                <a:gd name="T52" fmla="*/ 84 w 114"/>
                <a:gd name="T53" fmla="*/ 228 h 276"/>
                <a:gd name="T54" fmla="*/ 84 w 114"/>
                <a:gd name="T55" fmla="*/ 228 h 276"/>
                <a:gd name="T56" fmla="*/ 98 w 114"/>
                <a:gd name="T57" fmla="*/ 228 h 276"/>
                <a:gd name="T58" fmla="*/ 114 w 114"/>
                <a:gd name="T59" fmla="*/ 224 h 276"/>
                <a:gd name="T60" fmla="*/ 114 w 114"/>
                <a:gd name="T61" fmla="*/ 224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276"/>
                <a:gd name="T95" fmla="*/ 114 w 114"/>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276">
                  <a:moveTo>
                    <a:pt x="114" y="224"/>
                  </a:moveTo>
                  <a:lnTo>
                    <a:pt x="110" y="272"/>
                  </a:lnTo>
                  <a:lnTo>
                    <a:pt x="9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210"/>
                  </a:lnTo>
                  <a:lnTo>
                    <a:pt x="62" y="220"/>
                  </a:lnTo>
                  <a:lnTo>
                    <a:pt x="66" y="224"/>
                  </a:lnTo>
                  <a:lnTo>
                    <a:pt x="70" y="226"/>
                  </a:lnTo>
                  <a:lnTo>
                    <a:pt x="84" y="228"/>
                  </a:lnTo>
                  <a:lnTo>
                    <a:pt x="98" y="228"/>
                  </a:lnTo>
                  <a:lnTo>
                    <a:pt x="114" y="224"/>
                  </a:lnTo>
                  <a:close/>
                </a:path>
              </a:pathLst>
            </a:custGeom>
            <a:solidFill>
              <a:schemeClr val="bg1"/>
            </a:solidFill>
            <a:ln w="9525">
              <a:noFill/>
              <a:round/>
              <a:headEnd/>
              <a:tailEnd/>
            </a:ln>
          </p:spPr>
          <p:txBody>
            <a:bodyPr/>
            <a:lstStyle/>
            <a:p>
              <a:endParaRPr lang="en-US" sz="2400" dirty="0"/>
            </a:p>
          </p:txBody>
        </p:sp>
        <p:sp>
          <p:nvSpPr>
            <p:cNvPr id="33" name="Freeform 15"/>
            <p:cNvSpPr>
              <a:spLocks noChangeAspect="1"/>
            </p:cNvSpPr>
            <p:nvPr/>
          </p:nvSpPr>
          <p:spPr bwMode="black">
            <a:xfrm>
              <a:off x="3574" y="3575"/>
              <a:ext cx="126" cy="212"/>
            </a:xfrm>
            <a:custGeom>
              <a:avLst/>
              <a:gdLst>
                <a:gd name="T0" fmla="*/ 126 w 126"/>
                <a:gd name="T1" fmla="*/ 0 h 212"/>
                <a:gd name="T2" fmla="*/ 122 w 126"/>
                <a:gd name="T3" fmla="*/ 50 h 212"/>
                <a:gd name="T4" fmla="*/ 106 w 126"/>
                <a:gd name="T5" fmla="*/ 50 h 212"/>
                <a:gd name="T6" fmla="*/ 106 w 126"/>
                <a:gd name="T7" fmla="*/ 50 h 212"/>
                <a:gd name="T8" fmla="*/ 96 w 126"/>
                <a:gd name="T9" fmla="*/ 50 h 212"/>
                <a:gd name="T10" fmla="*/ 86 w 126"/>
                <a:gd name="T11" fmla="*/ 54 h 212"/>
                <a:gd name="T12" fmla="*/ 76 w 126"/>
                <a:gd name="T13" fmla="*/ 60 h 212"/>
                <a:gd name="T14" fmla="*/ 70 w 126"/>
                <a:gd name="T15" fmla="*/ 66 h 212"/>
                <a:gd name="T16" fmla="*/ 64 w 126"/>
                <a:gd name="T17" fmla="*/ 74 h 212"/>
                <a:gd name="T18" fmla="*/ 60 w 126"/>
                <a:gd name="T19" fmla="*/ 82 h 212"/>
                <a:gd name="T20" fmla="*/ 58 w 126"/>
                <a:gd name="T21" fmla="*/ 92 h 212"/>
                <a:gd name="T22" fmla="*/ 58 w 126"/>
                <a:gd name="T23" fmla="*/ 100 h 212"/>
                <a:gd name="T24" fmla="*/ 58 w 126"/>
                <a:gd name="T25" fmla="*/ 212 h 212"/>
                <a:gd name="T26" fmla="*/ 0 w 126"/>
                <a:gd name="T27" fmla="*/ 212 h 212"/>
                <a:gd name="T28" fmla="*/ 0 w 126"/>
                <a:gd name="T29" fmla="*/ 0 h 212"/>
                <a:gd name="T30" fmla="*/ 54 w 126"/>
                <a:gd name="T31" fmla="*/ 0 h 212"/>
                <a:gd name="T32" fmla="*/ 56 w 126"/>
                <a:gd name="T33" fmla="*/ 26 h 212"/>
                <a:gd name="T34" fmla="*/ 56 w 126"/>
                <a:gd name="T35" fmla="*/ 26 h 212"/>
                <a:gd name="T36" fmla="*/ 66 w 126"/>
                <a:gd name="T37" fmla="*/ 14 h 212"/>
                <a:gd name="T38" fmla="*/ 80 w 126"/>
                <a:gd name="T39" fmla="*/ 6 h 212"/>
                <a:gd name="T40" fmla="*/ 94 w 126"/>
                <a:gd name="T41" fmla="*/ 2 h 212"/>
                <a:gd name="T42" fmla="*/ 112 w 126"/>
                <a:gd name="T43" fmla="*/ 0 h 212"/>
                <a:gd name="T44" fmla="*/ 126 w 126"/>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212"/>
                <a:gd name="T71" fmla="*/ 126 w 126"/>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212">
                  <a:moveTo>
                    <a:pt x="126" y="0"/>
                  </a:moveTo>
                  <a:lnTo>
                    <a:pt x="122"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80" y="6"/>
                  </a:lnTo>
                  <a:lnTo>
                    <a:pt x="94" y="2"/>
                  </a:lnTo>
                  <a:lnTo>
                    <a:pt x="112" y="0"/>
                  </a:lnTo>
                  <a:lnTo>
                    <a:pt x="126" y="0"/>
                  </a:lnTo>
                  <a:close/>
                </a:path>
              </a:pathLst>
            </a:custGeom>
            <a:solidFill>
              <a:schemeClr val="bg1"/>
            </a:solidFill>
            <a:ln w="9525">
              <a:noFill/>
              <a:round/>
              <a:headEnd/>
              <a:tailEnd/>
            </a:ln>
          </p:spPr>
          <p:txBody>
            <a:bodyPr/>
            <a:lstStyle/>
            <a:p>
              <a:endParaRPr lang="en-US" sz="2400" dirty="0"/>
            </a:p>
          </p:txBody>
        </p:sp>
        <p:sp>
          <p:nvSpPr>
            <p:cNvPr id="34" name="Freeform 16"/>
            <p:cNvSpPr>
              <a:spLocks noChangeAspect="1"/>
            </p:cNvSpPr>
            <p:nvPr/>
          </p:nvSpPr>
          <p:spPr bwMode="black">
            <a:xfrm>
              <a:off x="3020" y="3469"/>
              <a:ext cx="294" cy="326"/>
            </a:xfrm>
            <a:custGeom>
              <a:avLst/>
              <a:gdLst>
                <a:gd name="T0" fmla="*/ 294 w 294"/>
                <a:gd name="T1" fmla="*/ 296 h 326"/>
                <a:gd name="T2" fmla="*/ 234 w 294"/>
                <a:gd name="T3" fmla="*/ 320 h 326"/>
                <a:gd name="T4" fmla="*/ 202 w 294"/>
                <a:gd name="T5" fmla="*/ 326 h 326"/>
                <a:gd name="T6" fmla="*/ 164 w 294"/>
                <a:gd name="T7" fmla="*/ 326 h 326"/>
                <a:gd name="T8" fmla="*/ 148 w 294"/>
                <a:gd name="T9" fmla="*/ 326 h 326"/>
                <a:gd name="T10" fmla="*/ 114 w 294"/>
                <a:gd name="T11" fmla="*/ 320 h 326"/>
                <a:gd name="T12" fmla="*/ 84 w 294"/>
                <a:gd name="T13" fmla="*/ 308 h 326"/>
                <a:gd name="T14" fmla="*/ 58 w 294"/>
                <a:gd name="T15" fmla="*/ 292 h 326"/>
                <a:gd name="T16" fmla="*/ 36 w 294"/>
                <a:gd name="T17" fmla="*/ 272 h 326"/>
                <a:gd name="T18" fmla="*/ 20 w 294"/>
                <a:gd name="T19" fmla="*/ 246 h 326"/>
                <a:gd name="T20" fmla="*/ 8 w 294"/>
                <a:gd name="T21" fmla="*/ 216 h 326"/>
                <a:gd name="T22" fmla="*/ 2 w 294"/>
                <a:gd name="T23" fmla="*/ 182 h 326"/>
                <a:gd name="T24" fmla="*/ 0 w 294"/>
                <a:gd name="T25" fmla="*/ 164 h 326"/>
                <a:gd name="T26" fmla="*/ 4 w 294"/>
                <a:gd name="T27" fmla="*/ 128 h 326"/>
                <a:gd name="T28" fmla="*/ 12 w 294"/>
                <a:gd name="T29" fmla="*/ 96 h 326"/>
                <a:gd name="T30" fmla="*/ 28 w 294"/>
                <a:gd name="T31" fmla="*/ 68 h 326"/>
                <a:gd name="T32" fmla="*/ 48 w 294"/>
                <a:gd name="T33" fmla="*/ 44 h 326"/>
                <a:gd name="T34" fmla="*/ 72 w 294"/>
                <a:gd name="T35" fmla="*/ 26 h 326"/>
                <a:gd name="T36" fmla="*/ 100 w 294"/>
                <a:gd name="T37" fmla="*/ 12 h 326"/>
                <a:gd name="T38" fmla="*/ 130 w 294"/>
                <a:gd name="T39" fmla="*/ 2 h 326"/>
                <a:gd name="T40" fmla="*/ 164 w 294"/>
                <a:gd name="T41" fmla="*/ 0 h 326"/>
                <a:gd name="T42" fmla="*/ 182 w 294"/>
                <a:gd name="T43" fmla="*/ 0 h 326"/>
                <a:gd name="T44" fmla="*/ 216 w 294"/>
                <a:gd name="T45" fmla="*/ 4 h 326"/>
                <a:gd name="T46" fmla="*/ 248 w 294"/>
                <a:gd name="T47" fmla="*/ 14 h 326"/>
                <a:gd name="T48" fmla="*/ 276 w 294"/>
                <a:gd name="T49" fmla="*/ 30 h 326"/>
                <a:gd name="T50" fmla="*/ 250 w 294"/>
                <a:gd name="T51" fmla="*/ 82 h 326"/>
                <a:gd name="T52" fmla="*/ 232 w 294"/>
                <a:gd name="T53" fmla="*/ 70 h 326"/>
                <a:gd name="T54" fmla="*/ 188 w 294"/>
                <a:gd name="T55" fmla="*/ 56 h 326"/>
                <a:gd name="T56" fmla="*/ 162 w 294"/>
                <a:gd name="T57" fmla="*/ 56 h 326"/>
                <a:gd name="T58" fmla="*/ 122 w 294"/>
                <a:gd name="T59" fmla="*/ 64 h 326"/>
                <a:gd name="T60" fmla="*/ 90 w 294"/>
                <a:gd name="T61" fmla="*/ 86 h 326"/>
                <a:gd name="T62" fmla="*/ 72 w 294"/>
                <a:gd name="T63" fmla="*/ 120 h 326"/>
                <a:gd name="T64" fmla="*/ 64 w 294"/>
                <a:gd name="T65" fmla="*/ 160 h 326"/>
                <a:gd name="T66" fmla="*/ 66 w 294"/>
                <a:gd name="T67" fmla="*/ 184 h 326"/>
                <a:gd name="T68" fmla="*/ 80 w 294"/>
                <a:gd name="T69" fmla="*/ 224 h 326"/>
                <a:gd name="T70" fmla="*/ 106 w 294"/>
                <a:gd name="T71" fmla="*/ 254 h 326"/>
                <a:gd name="T72" fmla="*/ 144 w 294"/>
                <a:gd name="T73" fmla="*/ 270 h 326"/>
                <a:gd name="T74" fmla="*/ 166 w 294"/>
                <a:gd name="T75" fmla="*/ 272 h 326"/>
                <a:gd name="T76" fmla="*/ 204 w 294"/>
                <a:gd name="T77" fmla="*/ 270 h 326"/>
                <a:gd name="T78" fmla="*/ 234 w 294"/>
                <a:gd name="T79" fmla="*/ 260 h 326"/>
                <a:gd name="T80" fmla="*/ 170 w 294"/>
                <a:gd name="T81" fmla="*/ 194 h 326"/>
                <a:gd name="T82" fmla="*/ 294 w 294"/>
                <a:gd name="T83" fmla="*/ 140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26"/>
                <a:gd name="T128" fmla="*/ 294 w 294"/>
                <a:gd name="T129" fmla="*/ 326 h 3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26">
                  <a:moveTo>
                    <a:pt x="294" y="296"/>
                  </a:moveTo>
                  <a:lnTo>
                    <a:pt x="294" y="296"/>
                  </a:lnTo>
                  <a:lnTo>
                    <a:pt x="266" y="310"/>
                  </a:lnTo>
                  <a:lnTo>
                    <a:pt x="234" y="320"/>
                  </a:lnTo>
                  <a:lnTo>
                    <a:pt x="218" y="322"/>
                  </a:lnTo>
                  <a:lnTo>
                    <a:pt x="202" y="326"/>
                  </a:lnTo>
                  <a:lnTo>
                    <a:pt x="18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82" y="0"/>
                  </a:lnTo>
                  <a:lnTo>
                    <a:pt x="200" y="2"/>
                  </a:lnTo>
                  <a:lnTo>
                    <a:pt x="216" y="4"/>
                  </a:lnTo>
                  <a:lnTo>
                    <a:pt x="232" y="8"/>
                  </a:lnTo>
                  <a:lnTo>
                    <a:pt x="248" y="14"/>
                  </a:lnTo>
                  <a:lnTo>
                    <a:pt x="262" y="22"/>
                  </a:lnTo>
                  <a:lnTo>
                    <a:pt x="276" y="30"/>
                  </a:lnTo>
                  <a:lnTo>
                    <a:pt x="290" y="40"/>
                  </a:lnTo>
                  <a:lnTo>
                    <a:pt x="250" y="82"/>
                  </a:lnTo>
                  <a:lnTo>
                    <a:pt x="232" y="70"/>
                  </a:lnTo>
                  <a:lnTo>
                    <a:pt x="212" y="62"/>
                  </a:lnTo>
                  <a:lnTo>
                    <a:pt x="188" y="56"/>
                  </a:lnTo>
                  <a:lnTo>
                    <a:pt x="162" y="56"/>
                  </a:lnTo>
                  <a:lnTo>
                    <a:pt x="140" y="58"/>
                  </a:lnTo>
                  <a:lnTo>
                    <a:pt x="122" y="64"/>
                  </a:lnTo>
                  <a:lnTo>
                    <a:pt x="104" y="74"/>
                  </a:lnTo>
                  <a:lnTo>
                    <a:pt x="90" y="86"/>
                  </a:lnTo>
                  <a:lnTo>
                    <a:pt x="80" y="102"/>
                  </a:lnTo>
                  <a:lnTo>
                    <a:pt x="72" y="120"/>
                  </a:lnTo>
                  <a:lnTo>
                    <a:pt x="66" y="140"/>
                  </a:lnTo>
                  <a:lnTo>
                    <a:pt x="64" y="160"/>
                  </a:lnTo>
                  <a:lnTo>
                    <a:pt x="66" y="184"/>
                  </a:lnTo>
                  <a:lnTo>
                    <a:pt x="72" y="206"/>
                  </a:lnTo>
                  <a:lnTo>
                    <a:pt x="80" y="224"/>
                  </a:lnTo>
                  <a:lnTo>
                    <a:pt x="92" y="240"/>
                  </a:lnTo>
                  <a:lnTo>
                    <a:pt x="106" y="254"/>
                  </a:lnTo>
                  <a:lnTo>
                    <a:pt x="124" y="262"/>
                  </a:lnTo>
                  <a:lnTo>
                    <a:pt x="144" y="270"/>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chemeClr val="bg1"/>
            </a:solidFill>
            <a:ln w="9525">
              <a:noFill/>
              <a:round/>
              <a:headEnd/>
              <a:tailEnd/>
            </a:ln>
          </p:spPr>
          <p:txBody>
            <a:bodyPr/>
            <a:lstStyle/>
            <a:p>
              <a:endParaRPr lang="en-US" sz="2400" dirty="0"/>
            </a:p>
          </p:txBody>
        </p:sp>
        <p:sp>
          <p:nvSpPr>
            <p:cNvPr id="35" name="Freeform 17"/>
            <p:cNvSpPr>
              <a:spLocks noChangeAspect="1" noEditPoints="1"/>
            </p:cNvSpPr>
            <p:nvPr/>
          </p:nvSpPr>
          <p:spPr bwMode="black">
            <a:xfrm>
              <a:off x="4080" y="3569"/>
              <a:ext cx="216" cy="224"/>
            </a:xfrm>
            <a:custGeom>
              <a:avLst/>
              <a:gdLst>
                <a:gd name="T0" fmla="*/ 58 w 216"/>
                <a:gd name="T1" fmla="*/ 132 h 224"/>
                <a:gd name="T2" fmla="*/ 60 w 216"/>
                <a:gd name="T3" fmla="*/ 142 h 224"/>
                <a:gd name="T4" fmla="*/ 70 w 216"/>
                <a:gd name="T5" fmla="*/ 158 h 224"/>
                <a:gd name="T6" fmla="*/ 84 w 216"/>
                <a:gd name="T7" fmla="*/ 170 h 224"/>
                <a:gd name="T8" fmla="*/ 102 w 216"/>
                <a:gd name="T9" fmla="*/ 176 h 224"/>
                <a:gd name="T10" fmla="*/ 112 w 216"/>
                <a:gd name="T11" fmla="*/ 176 h 224"/>
                <a:gd name="T12" fmla="*/ 144 w 216"/>
                <a:gd name="T13" fmla="*/ 172 h 224"/>
                <a:gd name="T14" fmla="*/ 170 w 216"/>
                <a:gd name="T15" fmla="*/ 150 h 224"/>
                <a:gd name="T16" fmla="*/ 208 w 216"/>
                <a:gd name="T17" fmla="*/ 180 h 224"/>
                <a:gd name="T18" fmla="*/ 188 w 216"/>
                <a:gd name="T19" fmla="*/ 200 h 224"/>
                <a:gd name="T20" fmla="*/ 164 w 216"/>
                <a:gd name="T21" fmla="*/ 214 h 224"/>
                <a:gd name="T22" fmla="*/ 140 w 216"/>
                <a:gd name="T23" fmla="*/ 222 h 224"/>
                <a:gd name="T24" fmla="*/ 112 w 216"/>
                <a:gd name="T25" fmla="*/ 224 h 224"/>
                <a:gd name="T26" fmla="*/ 90 w 216"/>
                <a:gd name="T27" fmla="*/ 222 h 224"/>
                <a:gd name="T28" fmla="*/ 50 w 216"/>
                <a:gd name="T29" fmla="*/ 206 h 224"/>
                <a:gd name="T30" fmla="*/ 20 w 216"/>
                <a:gd name="T31" fmla="*/ 178 h 224"/>
                <a:gd name="T32" fmla="*/ 2 w 216"/>
                <a:gd name="T33" fmla="*/ 136 h 224"/>
                <a:gd name="T34" fmla="*/ 0 w 216"/>
                <a:gd name="T35" fmla="*/ 112 h 224"/>
                <a:gd name="T36" fmla="*/ 8 w 216"/>
                <a:gd name="T37" fmla="*/ 66 h 224"/>
                <a:gd name="T38" fmla="*/ 32 w 216"/>
                <a:gd name="T39" fmla="*/ 32 h 224"/>
                <a:gd name="T40" fmla="*/ 68 w 216"/>
                <a:gd name="T41" fmla="*/ 8 h 224"/>
                <a:gd name="T42" fmla="*/ 110 w 216"/>
                <a:gd name="T43" fmla="*/ 0 h 224"/>
                <a:gd name="T44" fmla="*/ 134 w 216"/>
                <a:gd name="T45" fmla="*/ 2 h 224"/>
                <a:gd name="T46" fmla="*/ 174 w 216"/>
                <a:gd name="T47" fmla="*/ 18 h 224"/>
                <a:gd name="T48" fmla="*/ 200 w 216"/>
                <a:gd name="T49" fmla="*/ 46 h 224"/>
                <a:gd name="T50" fmla="*/ 214 w 216"/>
                <a:gd name="T51" fmla="*/ 90 h 224"/>
                <a:gd name="T52" fmla="*/ 216 w 216"/>
                <a:gd name="T53" fmla="*/ 132 h 224"/>
                <a:gd name="T54" fmla="*/ 158 w 216"/>
                <a:gd name="T55" fmla="*/ 88 h 224"/>
                <a:gd name="T56" fmla="*/ 154 w 216"/>
                <a:gd name="T57" fmla="*/ 70 h 224"/>
                <a:gd name="T58" fmla="*/ 144 w 216"/>
                <a:gd name="T59" fmla="*/ 56 h 224"/>
                <a:gd name="T60" fmla="*/ 128 w 216"/>
                <a:gd name="T61" fmla="*/ 48 h 224"/>
                <a:gd name="T62" fmla="*/ 108 w 216"/>
                <a:gd name="T63" fmla="*/ 46 h 224"/>
                <a:gd name="T64" fmla="*/ 98 w 216"/>
                <a:gd name="T65" fmla="*/ 46 h 224"/>
                <a:gd name="T66" fmla="*/ 82 w 216"/>
                <a:gd name="T67" fmla="*/ 52 h 224"/>
                <a:gd name="T68" fmla="*/ 68 w 216"/>
                <a:gd name="T69" fmla="*/ 64 h 224"/>
                <a:gd name="T70" fmla="*/ 60 w 216"/>
                <a:gd name="T71" fmla="*/ 80 h 224"/>
                <a:gd name="T72" fmla="*/ 158 w 216"/>
                <a:gd name="T73" fmla="*/ 88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224"/>
                <a:gd name="T113" fmla="*/ 216 w 216"/>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224">
                  <a:moveTo>
                    <a:pt x="216" y="132"/>
                  </a:moveTo>
                  <a:lnTo>
                    <a:pt x="58" y="132"/>
                  </a:lnTo>
                  <a:lnTo>
                    <a:pt x="60" y="142"/>
                  </a:lnTo>
                  <a:lnTo>
                    <a:pt x="64" y="150"/>
                  </a:lnTo>
                  <a:lnTo>
                    <a:pt x="70" y="158"/>
                  </a:lnTo>
                  <a:lnTo>
                    <a:pt x="76" y="164"/>
                  </a:lnTo>
                  <a:lnTo>
                    <a:pt x="84" y="170"/>
                  </a:lnTo>
                  <a:lnTo>
                    <a:pt x="92" y="174"/>
                  </a:lnTo>
                  <a:lnTo>
                    <a:pt x="102" y="176"/>
                  </a:lnTo>
                  <a:lnTo>
                    <a:pt x="112" y="176"/>
                  </a:lnTo>
                  <a:lnTo>
                    <a:pt x="128" y="176"/>
                  </a:lnTo>
                  <a:lnTo>
                    <a:pt x="144" y="172"/>
                  </a:lnTo>
                  <a:lnTo>
                    <a:pt x="156" y="162"/>
                  </a:lnTo>
                  <a:lnTo>
                    <a:pt x="170" y="150"/>
                  </a:lnTo>
                  <a:lnTo>
                    <a:pt x="208" y="180"/>
                  </a:lnTo>
                  <a:lnTo>
                    <a:pt x="198" y="190"/>
                  </a:lnTo>
                  <a:lnTo>
                    <a:pt x="188" y="200"/>
                  </a:lnTo>
                  <a:lnTo>
                    <a:pt x="176" y="208"/>
                  </a:lnTo>
                  <a:lnTo>
                    <a:pt x="164" y="214"/>
                  </a:lnTo>
                  <a:lnTo>
                    <a:pt x="152" y="218"/>
                  </a:lnTo>
                  <a:lnTo>
                    <a:pt x="140" y="222"/>
                  </a:lnTo>
                  <a:lnTo>
                    <a:pt x="126" y="224"/>
                  </a:lnTo>
                  <a:lnTo>
                    <a:pt x="112" y="224"/>
                  </a:lnTo>
                  <a:lnTo>
                    <a:pt x="90" y="222"/>
                  </a:lnTo>
                  <a:lnTo>
                    <a:pt x="68" y="216"/>
                  </a:lnTo>
                  <a:lnTo>
                    <a:pt x="50" y="206"/>
                  </a:lnTo>
                  <a:lnTo>
                    <a:pt x="32" y="194"/>
                  </a:lnTo>
                  <a:lnTo>
                    <a:pt x="20" y="178"/>
                  </a:lnTo>
                  <a:lnTo>
                    <a:pt x="10" y="158"/>
                  </a:lnTo>
                  <a:lnTo>
                    <a:pt x="2" y="136"/>
                  </a:lnTo>
                  <a:lnTo>
                    <a:pt x="0" y="112"/>
                  </a:lnTo>
                  <a:lnTo>
                    <a:pt x="2" y="88"/>
                  </a:lnTo>
                  <a:lnTo>
                    <a:pt x="8" y="66"/>
                  </a:lnTo>
                  <a:lnTo>
                    <a:pt x="18" y="48"/>
                  </a:lnTo>
                  <a:lnTo>
                    <a:pt x="32" y="32"/>
                  </a:lnTo>
                  <a:lnTo>
                    <a:pt x="48" y="18"/>
                  </a:lnTo>
                  <a:lnTo>
                    <a:pt x="68" y="8"/>
                  </a:lnTo>
                  <a:lnTo>
                    <a:pt x="88" y="2"/>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chemeClr val="bg1"/>
            </a:solidFill>
            <a:ln w="9525">
              <a:noFill/>
              <a:round/>
              <a:headEnd/>
              <a:tailEnd/>
            </a:ln>
          </p:spPr>
          <p:txBody>
            <a:bodyPr/>
            <a:lstStyle/>
            <a:p>
              <a:endParaRPr lang="en-US" sz="2400" dirty="0"/>
            </a:p>
          </p:txBody>
        </p:sp>
        <p:sp>
          <p:nvSpPr>
            <p:cNvPr id="36" name="Freeform 18"/>
            <p:cNvSpPr>
              <a:spLocks noChangeAspect="1" noEditPoints="1"/>
            </p:cNvSpPr>
            <p:nvPr/>
          </p:nvSpPr>
          <p:spPr bwMode="black">
            <a:xfrm>
              <a:off x="3342" y="3569"/>
              <a:ext cx="196" cy="224"/>
            </a:xfrm>
            <a:custGeom>
              <a:avLst/>
              <a:gdLst>
                <a:gd name="T0" fmla="*/ 196 w 196"/>
                <a:gd name="T1" fmla="*/ 218 h 224"/>
                <a:gd name="T2" fmla="*/ 144 w 196"/>
                <a:gd name="T3" fmla="*/ 198 h 224"/>
                <a:gd name="T4" fmla="*/ 138 w 196"/>
                <a:gd name="T5" fmla="*/ 204 h 224"/>
                <a:gd name="T6" fmla="*/ 114 w 196"/>
                <a:gd name="T7" fmla="*/ 218 h 224"/>
                <a:gd name="T8" fmla="*/ 78 w 196"/>
                <a:gd name="T9" fmla="*/ 224 h 224"/>
                <a:gd name="T10" fmla="*/ 62 w 196"/>
                <a:gd name="T11" fmla="*/ 224 h 224"/>
                <a:gd name="T12" fmla="*/ 36 w 196"/>
                <a:gd name="T13" fmla="*/ 216 h 224"/>
                <a:gd name="T14" fmla="*/ 14 w 196"/>
                <a:gd name="T15" fmla="*/ 200 h 224"/>
                <a:gd name="T16" fmla="*/ 2 w 196"/>
                <a:gd name="T17" fmla="*/ 176 h 224"/>
                <a:gd name="T18" fmla="*/ 0 w 196"/>
                <a:gd name="T19" fmla="*/ 160 h 224"/>
                <a:gd name="T20" fmla="*/ 4 w 196"/>
                <a:gd name="T21" fmla="*/ 136 h 224"/>
                <a:gd name="T22" fmla="*/ 12 w 196"/>
                <a:gd name="T23" fmla="*/ 118 h 224"/>
                <a:gd name="T24" fmla="*/ 28 w 196"/>
                <a:gd name="T25" fmla="*/ 104 h 224"/>
                <a:gd name="T26" fmla="*/ 46 w 196"/>
                <a:gd name="T27" fmla="*/ 96 h 224"/>
                <a:gd name="T28" fmla="*/ 88 w 196"/>
                <a:gd name="T29" fmla="*/ 86 h 224"/>
                <a:gd name="T30" fmla="*/ 130 w 196"/>
                <a:gd name="T31" fmla="*/ 84 h 224"/>
                <a:gd name="T32" fmla="*/ 140 w 196"/>
                <a:gd name="T33" fmla="*/ 82 h 224"/>
                <a:gd name="T34" fmla="*/ 140 w 196"/>
                <a:gd name="T35" fmla="*/ 72 h 224"/>
                <a:gd name="T36" fmla="*/ 134 w 196"/>
                <a:gd name="T37" fmla="*/ 60 h 224"/>
                <a:gd name="T38" fmla="*/ 124 w 196"/>
                <a:gd name="T39" fmla="*/ 50 h 224"/>
                <a:gd name="T40" fmla="*/ 106 w 196"/>
                <a:gd name="T41" fmla="*/ 46 h 224"/>
                <a:gd name="T42" fmla="*/ 96 w 196"/>
                <a:gd name="T43" fmla="*/ 46 h 224"/>
                <a:gd name="T44" fmla="*/ 66 w 196"/>
                <a:gd name="T45" fmla="*/ 52 h 224"/>
                <a:gd name="T46" fmla="*/ 40 w 196"/>
                <a:gd name="T47" fmla="*/ 68 h 224"/>
                <a:gd name="T48" fmla="*/ 6 w 196"/>
                <a:gd name="T49" fmla="*/ 34 h 224"/>
                <a:gd name="T50" fmla="*/ 28 w 196"/>
                <a:gd name="T51" fmla="*/ 18 h 224"/>
                <a:gd name="T52" fmla="*/ 76 w 196"/>
                <a:gd name="T53" fmla="*/ 2 h 224"/>
                <a:gd name="T54" fmla="*/ 100 w 196"/>
                <a:gd name="T55" fmla="*/ 0 h 224"/>
                <a:gd name="T56" fmla="*/ 144 w 196"/>
                <a:gd name="T57" fmla="*/ 6 h 224"/>
                <a:gd name="T58" fmla="*/ 174 w 196"/>
                <a:gd name="T59" fmla="*/ 22 h 224"/>
                <a:gd name="T60" fmla="*/ 190 w 196"/>
                <a:gd name="T61" fmla="*/ 46 h 224"/>
                <a:gd name="T62" fmla="*/ 196 w 196"/>
                <a:gd name="T63" fmla="*/ 80 h 224"/>
                <a:gd name="T64" fmla="*/ 140 w 196"/>
                <a:gd name="T65" fmla="*/ 126 h 224"/>
                <a:gd name="T66" fmla="*/ 132 w 196"/>
                <a:gd name="T67" fmla="*/ 126 h 224"/>
                <a:gd name="T68" fmla="*/ 96 w 196"/>
                <a:gd name="T69" fmla="*/ 128 h 224"/>
                <a:gd name="T70" fmla="*/ 74 w 196"/>
                <a:gd name="T71" fmla="*/ 134 h 224"/>
                <a:gd name="T72" fmla="*/ 60 w 196"/>
                <a:gd name="T73" fmla="*/ 146 h 224"/>
                <a:gd name="T74" fmla="*/ 58 w 196"/>
                <a:gd name="T75" fmla="*/ 156 h 224"/>
                <a:gd name="T76" fmla="*/ 62 w 196"/>
                <a:gd name="T77" fmla="*/ 168 h 224"/>
                <a:gd name="T78" fmla="*/ 70 w 196"/>
                <a:gd name="T79" fmla="*/ 176 h 224"/>
                <a:gd name="T80" fmla="*/ 84 w 196"/>
                <a:gd name="T81" fmla="*/ 180 h 224"/>
                <a:gd name="T82" fmla="*/ 114 w 196"/>
                <a:gd name="T83" fmla="*/ 174 h 224"/>
                <a:gd name="T84" fmla="*/ 128 w 196"/>
                <a:gd name="T85" fmla="*/ 164 h 224"/>
                <a:gd name="T86" fmla="*/ 138 w 196"/>
                <a:gd name="T87" fmla="*/ 152 h 224"/>
                <a:gd name="T88" fmla="*/ 140 w 196"/>
                <a:gd name="T89" fmla="*/ 134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224"/>
                <a:gd name="T137" fmla="*/ 196 w 196"/>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224">
                  <a:moveTo>
                    <a:pt x="196" y="80"/>
                  </a:moveTo>
                  <a:lnTo>
                    <a:pt x="196" y="218"/>
                  </a:lnTo>
                  <a:lnTo>
                    <a:pt x="146" y="218"/>
                  </a:lnTo>
                  <a:lnTo>
                    <a:pt x="144" y="198"/>
                  </a:lnTo>
                  <a:lnTo>
                    <a:pt x="138" y="204"/>
                  </a:lnTo>
                  <a:lnTo>
                    <a:pt x="130" y="210"/>
                  </a:lnTo>
                  <a:lnTo>
                    <a:pt x="114" y="218"/>
                  </a:lnTo>
                  <a:lnTo>
                    <a:pt x="96" y="222"/>
                  </a:lnTo>
                  <a:lnTo>
                    <a:pt x="78" y="224"/>
                  </a:lnTo>
                  <a:lnTo>
                    <a:pt x="62" y="224"/>
                  </a:lnTo>
                  <a:lnTo>
                    <a:pt x="48" y="220"/>
                  </a:lnTo>
                  <a:lnTo>
                    <a:pt x="36" y="216"/>
                  </a:lnTo>
                  <a:lnTo>
                    <a:pt x="24" y="208"/>
                  </a:lnTo>
                  <a:lnTo>
                    <a:pt x="14" y="200"/>
                  </a:lnTo>
                  <a:lnTo>
                    <a:pt x="8" y="188"/>
                  </a:lnTo>
                  <a:lnTo>
                    <a:pt x="2" y="176"/>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72"/>
                  </a:lnTo>
                  <a:lnTo>
                    <a:pt x="138" y="66"/>
                  </a:lnTo>
                  <a:lnTo>
                    <a:pt x="134" y="60"/>
                  </a:lnTo>
                  <a:lnTo>
                    <a:pt x="130" y="54"/>
                  </a:lnTo>
                  <a:lnTo>
                    <a:pt x="124" y="50"/>
                  </a:lnTo>
                  <a:lnTo>
                    <a:pt x="116" y="48"/>
                  </a:lnTo>
                  <a:lnTo>
                    <a:pt x="106" y="46"/>
                  </a:lnTo>
                  <a:lnTo>
                    <a:pt x="96" y="46"/>
                  </a:lnTo>
                  <a:lnTo>
                    <a:pt x="80" y="46"/>
                  </a:lnTo>
                  <a:lnTo>
                    <a:pt x="66" y="52"/>
                  </a:lnTo>
                  <a:lnTo>
                    <a:pt x="52" y="58"/>
                  </a:lnTo>
                  <a:lnTo>
                    <a:pt x="40" y="68"/>
                  </a:lnTo>
                  <a:lnTo>
                    <a:pt x="6" y="34"/>
                  </a:lnTo>
                  <a:lnTo>
                    <a:pt x="18" y="26"/>
                  </a:lnTo>
                  <a:lnTo>
                    <a:pt x="28" y="18"/>
                  </a:lnTo>
                  <a:lnTo>
                    <a:pt x="52" y="8"/>
                  </a:lnTo>
                  <a:lnTo>
                    <a:pt x="76" y="2"/>
                  </a:lnTo>
                  <a:lnTo>
                    <a:pt x="100" y="0"/>
                  </a:lnTo>
                  <a:lnTo>
                    <a:pt x="124" y="2"/>
                  </a:lnTo>
                  <a:lnTo>
                    <a:pt x="144" y="6"/>
                  </a:lnTo>
                  <a:lnTo>
                    <a:pt x="160" y="12"/>
                  </a:lnTo>
                  <a:lnTo>
                    <a:pt x="174" y="22"/>
                  </a:lnTo>
                  <a:lnTo>
                    <a:pt x="184" y="34"/>
                  </a:lnTo>
                  <a:lnTo>
                    <a:pt x="190" y="46"/>
                  </a:lnTo>
                  <a:lnTo>
                    <a:pt x="194" y="62"/>
                  </a:lnTo>
                  <a:lnTo>
                    <a:pt x="196" y="80"/>
                  </a:lnTo>
                  <a:close/>
                  <a:moveTo>
                    <a:pt x="140" y="126"/>
                  </a:moveTo>
                  <a:lnTo>
                    <a:pt x="132" y="126"/>
                  </a:lnTo>
                  <a:lnTo>
                    <a:pt x="110" y="126"/>
                  </a:lnTo>
                  <a:lnTo>
                    <a:pt x="96" y="128"/>
                  </a:lnTo>
                  <a:lnTo>
                    <a:pt x="84" y="130"/>
                  </a:lnTo>
                  <a:lnTo>
                    <a:pt x="74" y="134"/>
                  </a:lnTo>
                  <a:lnTo>
                    <a:pt x="66" y="140"/>
                  </a:lnTo>
                  <a:lnTo>
                    <a:pt x="60" y="14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chemeClr val="bg1"/>
            </a:solidFill>
            <a:ln w="9525">
              <a:noFill/>
              <a:round/>
              <a:headEnd/>
              <a:tailEnd/>
            </a:ln>
          </p:spPr>
          <p:txBody>
            <a:bodyPr/>
            <a:lstStyle/>
            <a:p>
              <a:endParaRPr lang="en-US" sz="2400" dirty="0"/>
            </a:p>
          </p:txBody>
        </p:sp>
        <p:sp>
          <p:nvSpPr>
            <p:cNvPr id="37" name="Freeform 19"/>
            <p:cNvSpPr>
              <a:spLocks noChangeAspect="1" noEditPoints="1"/>
            </p:cNvSpPr>
            <p:nvPr/>
          </p:nvSpPr>
          <p:spPr bwMode="black">
            <a:xfrm>
              <a:off x="4402" y="3735"/>
              <a:ext cx="58" cy="56"/>
            </a:xfrm>
            <a:custGeom>
              <a:avLst/>
              <a:gdLst>
                <a:gd name="T0" fmla="*/ 6 w 58"/>
                <a:gd name="T1" fmla="*/ 28 h 56"/>
                <a:gd name="T2" fmla="*/ 14 w 58"/>
                <a:gd name="T3" fmla="*/ 12 h 56"/>
                <a:gd name="T4" fmla="*/ 30 w 58"/>
                <a:gd name="T5" fmla="*/ 4 h 56"/>
                <a:gd name="T6" fmla="*/ 38 w 58"/>
                <a:gd name="T7" fmla="*/ 6 h 56"/>
                <a:gd name="T8" fmla="*/ 52 w 58"/>
                <a:gd name="T9" fmla="*/ 18 h 56"/>
                <a:gd name="T10" fmla="*/ 54 w 58"/>
                <a:gd name="T11" fmla="*/ 28 h 56"/>
                <a:gd name="T12" fmla="*/ 46 w 58"/>
                <a:gd name="T13" fmla="*/ 46 h 56"/>
                <a:gd name="T14" fmla="*/ 30 w 58"/>
                <a:gd name="T15" fmla="*/ 52 h 56"/>
                <a:gd name="T16" fmla="*/ 20 w 58"/>
                <a:gd name="T17" fmla="*/ 50 h 56"/>
                <a:gd name="T18" fmla="*/ 8 w 58"/>
                <a:gd name="T19" fmla="*/ 38 h 56"/>
                <a:gd name="T20" fmla="*/ 6 w 58"/>
                <a:gd name="T21" fmla="*/ 28 h 56"/>
                <a:gd name="T22" fmla="*/ 30 w 58"/>
                <a:gd name="T23" fmla="*/ 56 h 56"/>
                <a:gd name="T24" fmla="*/ 50 w 58"/>
                <a:gd name="T25" fmla="*/ 48 h 56"/>
                <a:gd name="T26" fmla="*/ 58 w 58"/>
                <a:gd name="T27" fmla="*/ 34 h 56"/>
                <a:gd name="T28" fmla="*/ 58 w 58"/>
                <a:gd name="T29" fmla="*/ 28 h 56"/>
                <a:gd name="T30" fmla="*/ 56 w 58"/>
                <a:gd name="T31" fmla="*/ 16 h 56"/>
                <a:gd name="T32" fmla="*/ 42 w 58"/>
                <a:gd name="T33" fmla="*/ 2 h 56"/>
                <a:gd name="T34" fmla="*/ 30 w 58"/>
                <a:gd name="T35" fmla="*/ 0 h 56"/>
                <a:gd name="T36" fmla="*/ 10 w 58"/>
                <a:gd name="T37" fmla="*/ 8 h 56"/>
                <a:gd name="T38" fmla="*/ 2 w 58"/>
                <a:gd name="T39" fmla="*/ 22 h 56"/>
                <a:gd name="T40" fmla="*/ 0 w 58"/>
                <a:gd name="T41" fmla="*/ 28 h 56"/>
                <a:gd name="T42" fmla="*/ 4 w 58"/>
                <a:gd name="T43" fmla="*/ 40 h 56"/>
                <a:gd name="T44" fmla="*/ 18 w 58"/>
                <a:gd name="T45" fmla="*/ 54 h 56"/>
                <a:gd name="T46" fmla="*/ 30 w 58"/>
                <a:gd name="T47" fmla="*/ 56 h 56"/>
                <a:gd name="T48" fmla="*/ 30 w 58"/>
                <a:gd name="T49" fmla="*/ 30 h 56"/>
                <a:gd name="T50" fmla="*/ 44 w 58"/>
                <a:gd name="T51" fmla="*/ 44 h 56"/>
                <a:gd name="T52" fmla="*/ 34 w 58"/>
                <a:gd name="T53" fmla="*/ 30 h 56"/>
                <a:gd name="T54" fmla="*/ 42 w 58"/>
                <a:gd name="T55" fmla="*/ 24 h 56"/>
                <a:gd name="T56" fmla="*/ 44 w 58"/>
                <a:gd name="T57" fmla="*/ 22 h 56"/>
                <a:gd name="T58" fmla="*/ 40 w 58"/>
                <a:gd name="T59" fmla="*/ 14 h 56"/>
                <a:gd name="T60" fmla="*/ 32 w 58"/>
                <a:gd name="T61" fmla="*/ 12 h 56"/>
                <a:gd name="T62" fmla="*/ 18 w 58"/>
                <a:gd name="T63" fmla="*/ 44 h 56"/>
                <a:gd name="T64" fmla="*/ 24 w 58"/>
                <a:gd name="T65" fmla="*/ 30 h 56"/>
                <a:gd name="T66" fmla="*/ 24 w 58"/>
                <a:gd name="T67" fmla="*/ 16 h 56"/>
                <a:gd name="T68" fmla="*/ 30 w 58"/>
                <a:gd name="T69" fmla="*/ 16 h 56"/>
                <a:gd name="T70" fmla="*/ 38 w 58"/>
                <a:gd name="T71" fmla="*/ 18 h 56"/>
                <a:gd name="T72" fmla="*/ 38 w 58"/>
                <a:gd name="T73" fmla="*/ 20 h 56"/>
                <a:gd name="T74" fmla="*/ 36 w 58"/>
                <a:gd name="T75" fmla="*/ 26 h 56"/>
                <a:gd name="T76" fmla="*/ 24 w 58"/>
                <a:gd name="T77" fmla="*/ 26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56"/>
                <a:gd name="T119" fmla="*/ 58 w 58"/>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56">
                  <a:moveTo>
                    <a:pt x="6" y="28"/>
                  </a:moveTo>
                  <a:lnTo>
                    <a:pt x="6" y="28"/>
                  </a:lnTo>
                  <a:lnTo>
                    <a:pt x="8" y="18"/>
                  </a:lnTo>
                  <a:lnTo>
                    <a:pt x="14" y="12"/>
                  </a:lnTo>
                  <a:lnTo>
                    <a:pt x="20" y="6"/>
                  </a:lnTo>
                  <a:lnTo>
                    <a:pt x="30" y="4"/>
                  </a:lnTo>
                  <a:lnTo>
                    <a:pt x="38" y="6"/>
                  </a:lnTo>
                  <a:lnTo>
                    <a:pt x="46" y="12"/>
                  </a:lnTo>
                  <a:lnTo>
                    <a:pt x="52" y="18"/>
                  </a:lnTo>
                  <a:lnTo>
                    <a:pt x="54" y="28"/>
                  </a:lnTo>
                  <a:lnTo>
                    <a:pt x="52" y="38"/>
                  </a:lnTo>
                  <a:lnTo>
                    <a:pt x="46" y="46"/>
                  </a:lnTo>
                  <a:lnTo>
                    <a:pt x="38" y="50"/>
                  </a:lnTo>
                  <a:lnTo>
                    <a:pt x="30" y="52"/>
                  </a:lnTo>
                  <a:lnTo>
                    <a:pt x="20" y="50"/>
                  </a:lnTo>
                  <a:lnTo>
                    <a:pt x="14" y="46"/>
                  </a:lnTo>
                  <a:lnTo>
                    <a:pt x="8" y="38"/>
                  </a:lnTo>
                  <a:lnTo>
                    <a:pt x="6" y="28"/>
                  </a:lnTo>
                  <a:close/>
                  <a:moveTo>
                    <a:pt x="30" y="56"/>
                  </a:moveTo>
                  <a:lnTo>
                    <a:pt x="30" y="56"/>
                  </a:lnTo>
                  <a:lnTo>
                    <a:pt x="42" y="54"/>
                  </a:lnTo>
                  <a:lnTo>
                    <a:pt x="50" y="48"/>
                  </a:lnTo>
                  <a:lnTo>
                    <a:pt x="56" y="40"/>
                  </a:lnTo>
                  <a:lnTo>
                    <a:pt x="58" y="34"/>
                  </a:lnTo>
                  <a:lnTo>
                    <a:pt x="58" y="28"/>
                  </a:lnTo>
                  <a:lnTo>
                    <a:pt x="58" y="22"/>
                  </a:lnTo>
                  <a:lnTo>
                    <a:pt x="56" y="16"/>
                  </a:lnTo>
                  <a:lnTo>
                    <a:pt x="50" y="8"/>
                  </a:lnTo>
                  <a:lnTo>
                    <a:pt x="42" y="2"/>
                  </a:lnTo>
                  <a:lnTo>
                    <a:pt x="30" y="0"/>
                  </a:lnTo>
                  <a:lnTo>
                    <a:pt x="18" y="2"/>
                  </a:lnTo>
                  <a:lnTo>
                    <a:pt x="10" y="8"/>
                  </a:lnTo>
                  <a:lnTo>
                    <a:pt x="4" y="16"/>
                  </a:lnTo>
                  <a:lnTo>
                    <a:pt x="2" y="22"/>
                  </a:lnTo>
                  <a:lnTo>
                    <a:pt x="0" y="28"/>
                  </a:lnTo>
                  <a:lnTo>
                    <a:pt x="2" y="34"/>
                  </a:lnTo>
                  <a:lnTo>
                    <a:pt x="4" y="40"/>
                  </a:lnTo>
                  <a:lnTo>
                    <a:pt x="10" y="48"/>
                  </a:lnTo>
                  <a:lnTo>
                    <a:pt x="18" y="54"/>
                  </a:lnTo>
                  <a:lnTo>
                    <a:pt x="30" y="56"/>
                  </a:lnTo>
                  <a:close/>
                  <a:moveTo>
                    <a:pt x="24" y="30"/>
                  </a:moveTo>
                  <a:lnTo>
                    <a:pt x="30" y="30"/>
                  </a:lnTo>
                  <a:lnTo>
                    <a:pt x="38" y="44"/>
                  </a:lnTo>
                  <a:lnTo>
                    <a:pt x="44" y="44"/>
                  </a:lnTo>
                  <a:lnTo>
                    <a:pt x="34" y="30"/>
                  </a:lnTo>
                  <a:lnTo>
                    <a:pt x="40" y="28"/>
                  </a:lnTo>
                  <a:lnTo>
                    <a:pt x="42" y="24"/>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6" y="16"/>
                  </a:lnTo>
                  <a:lnTo>
                    <a:pt x="38" y="18"/>
                  </a:lnTo>
                  <a:lnTo>
                    <a:pt x="38" y="20"/>
                  </a:lnTo>
                  <a:lnTo>
                    <a:pt x="38" y="24"/>
                  </a:lnTo>
                  <a:lnTo>
                    <a:pt x="36" y="26"/>
                  </a:lnTo>
                  <a:lnTo>
                    <a:pt x="30" y="26"/>
                  </a:lnTo>
                  <a:lnTo>
                    <a:pt x="24" y="26"/>
                  </a:lnTo>
                  <a:close/>
                </a:path>
              </a:pathLst>
            </a:custGeom>
            <a:solidFill>
              <a:schemeClr val="bg1"/>
            </a:solidFill>
            <a:ln w="9525">
              <a:noFill/>
              <a:round/>
              <a:headEnd/>
              <a:tailEnd/>
            </a:ln>
          </p:spPr>
          <p:txBody>
            <a:bodyPr/>
            <a:lstStyle/>
            <a:p>
              <a:endParaRPr lang="en-US" sz="2400" dirty="0"/>
            </a:p>
          </p:txBody>
        </p:sp>
      </p:grpSp>
      <p:sp>
        <p:nvSpPr>
          <p:cNvPr id="38" name="Rectangle 223"/>
          <p:cNvSpPr>
            <a:spLocks noGrp="1" noChangeArrowheads="1"/>
          </p:cNvSpPr>
          <p:nvPr>
            <p:ph type="subTitle" idx="1" hasCustomPrompt="1"/>
          </p:nvPr>
        </p:nvSpPr>
        <p:spPr bwMode="black">
          <a:xfrm>
            <a:off x="675218" y="3468688"/>
            <a:ext cx="10847916" cy="2203450"/>
          </a:xfrm>
          <a:noFill/>
          <a:ln w="9525">
            <a:noFill/>
            <a:miter lim="800000"/>
            <a:headEnd/>
            <a:tailEnd/>
          </a:ln>
        </p:spPr>
        <p:txBody>
          <a:bodyPr rIns="0"/>
          <a:lstStyle>
            <a:lvl1pPr marL="347663" marR="0" indent="-347663" algn="l" defTabSz="914400" rtl="0" eaLnBrk="1" fontAlgn="base" latinLnBrk="0" hangingPunct="1">
              <a:lnSpc>
                <a:spcPct val="90000"/>
              </a:lnSpc>
              <a:spcBef>
                <a:spcPct val="30000"/>
              </a:spcBef>
              <a:spcAft>
                <a:spcPct val="10000"/>
              </a:spcAft>
              <a:buClr>
                <a:srgbClr val="00529B"/>
              </a:buClr>
              <a:buSzTx/>
              <a:buFont typeface="Times" pitchFamily="18" charset="0"/>
              <a:buNone/>
              <a:tabLst/>
              <a:defRPr lang="en-US" sz="2600" b="1" kern="1200">
                <a:solidFill>
                  <a:schemeClr val="bg1"/>
                </a:solidFill>
                <a:latin typeface="Arial" charset="0"/>
                <a:ea typeface="Arial Unicode MS" pitchFamily="34" charset="-128"/>
                <a:cs typeface="Arial Unicode MS" pitchFamily="34" charset="-128"/>
              </a:defRPr>
            </a:lvl1pPr>
          </a:lstStyle>
          <a:p>
            <a:r>
              <a:rPr lang="en-US" dirty="0" smtClean="0"/>
              <a:t>Divider Page Subtitle</a:t>
            </a:r>
          </a:p>
        </p:txBody>
      </p:sp>
      <p:sp>
        <p:nvSpPr>
          <p:cNvPr id="39" name="Rectangle 122"/>
          <p:cNvSpPr>
            <a:spLocks noGrp="1" noChangeArrowheads="1"/>
          </p:cNvSpPr>
          <p:nvPr>
            <p:ph type="ctrTitle" hasCustomPrompt="1"/>
          </p:nvPr>
        </p:nvSpPr>
        <p:spPr bwMode="black">
          <a:xfrm>
            <a:off x="675504" y="2096255"/>
            <a:ext cx="10847629" cy="677108"/>
          </a:xfrm>
          <a:ln/>
        </p:spPr>
        <p:txBody>
          <a:bodyPr tIns="45720" bIns="45720" anchor="b"/>
          <a:lstStyle>
            <a:lvl1pPr eaLnBrk="1" hangingPunct="1">
              <a:lnSpc>
                <a:spcPct val="100000"/>
              </a:lnSpc>
              <a:spcBef>
                <a:spcPct val="0"/>
              </a:spcBef>
              <a:spcAft>
                <a:spcPct val="0"/>
              </a:spcAft>
              <a:defRPr sz="3800">
                <a:solidFill>
                  <a:schemeClr val="bg1"/>
                </a:solidFill>
              </a:defRPr>
            </a:lvl1pPr>
          </a:lstStyle>
          <a:p>
            <a:pPr eaLnBrk="1" hangingPunct="1">
              <a:lnSpc>
                <a:spcPct val="100000"/>
              </a:lnSpc>
              <a:spcBef>
                <a:spcPct val="0"/>
              </a:spcBef>
              <a:spcAft>
                <a:spcPct val="0"/>
              </a:spcAft>
            </a:pPr>
            <a:r>
              <a:rPr lang="en-US" sz="3800" b="1" dirty="0" smtClean="0">
                <a:solidFill>
                  <a:schemeClr val="bg1"/>
                </a:solidFill>
              </a:rPr>
              <a:t>Divider Page Title </a:t>
            </a:r>
            <a:endParaRPr lang="en-US" sz="3800" b="1" dirty="0">
              <a:solidFill>
                <a:schemeClr val="bg1"/>
              </a:solidFill>
            </a:endParaRPr>
          </a:p>
        </p:txBody>
      </p:sp>
      <p:sp>
        <p:nvSpPr>
          <p:cNvPr id="41" name="Rectangle 288"/>
          <p:cNvSpPr>
            <a:spLocks noChangeArrowheads="1"/>
          </p:cNvSpPr>
          <p:nvPr userDrawn="1"/>
        </p:nvSpPr>
        <p:spPr bwMode="black">
          <a:xfrm>
            <a:off x="675217" y="6546076"/>
            <a:ext cx="2899652" cy="83100"/>
          </a:xfrm>
          <a:prstGeom prst="rect">
            <a:avLst/>
          </a:prstGeom>
          <a:noFill/>
          <a:ln w="12700">
            <a:noFill/>
            <a:miter lim="800000"/>
            <a:headEnd type="none" w="sm" len="sm"/>
            <a:tailEnd type="none" w="sm" len="sm"/>
          </a:ln>
          <a:effectLst/>
        </p:spPr>
        <p:txBody>
          <a:bodyPr wrap="square" lIns="0" tIns="0" rIns="0" bIns="0" anchor="b">
            <a:spAutoFit/>
          </a:bodyPr>
          <a:lstStyle/>
          <a:p>
            <a:pPr algn="l" rtl="0" fontAlgn="base">
              <a:spcBef>
                <a:spcPts val="0"/>
              </a:spcBef>
              <a:spcAft>
                <a:spcPts val="0"/>
              </a:spcAft>
            </a:pPr>
            <a:r>
              <a:rPr lang="en-US" sz="600" b="0" kern="1200" dirty="0" smtClean="0">
                <a:solidFill>
                  <a:schemeClr val="bg1"/>
                </a:solidFill>
                <a:latin typeface="Arial" charset="0"/>
                <a:ea typeface="Arial Unicode MS" pitchFamily="34" charset="-128"/>
                <a:cs typeface="Arial Unicode MS" pitchFamily="34" charset="-128"/>
              </a:rPr>
              <a:t>© 2014 Gartner, Inc. and/or its affiliates. All rights reserved.</a:t>
            </a:r>
          </a:p>
        </p:txBody>
      </p:sp>
      <p:sp>
        <p:nvSpPr>
          <p:cNvPr id="16" name="Rectangle 5"/>
          <p:cNvSpPr>
            <a:spLocks noGrp="1" noChangeArrowheads="1"/>
          </p:cNvSpPr>
          <p:nvPr>
            <p:ph type="ftr" sz="quarter" idx="3"/>
          </p:nvPr>
        </p:nvSpPr>
        <p:spPr bwMode="black">
          <a:xfrm>
            <a:off x="5791200" y="6388870"/>
            <a:ext cx="609600" cy="22860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lgn="ctr" eaLnBrk="0" hangingPunct="0">
              <a:lnSpc>
                <a:spcPct val="100000"/>
              </a:lnSpc>
              <a:spcBef>
                <a:spcPct val="0"/>
              </a:spcBef>
              <a:spcAft>
                <a:spcPct val="0"/>
              </a:spcAft>
              <a:defRPr sz="800" b="0">
                <a:solidFill>
                  <a:schemeClr val="bg1"/>
                </a:solidFill>
                <a:ea typeface="+mn-ea"/>
                <a:cs typeface="+mn-cs"/>
              </a:defRPr>
            </a:lvl1pPr>
          </a:lstStyle>
          <a:p>
            <a:pPr>
              <a:defRPr/>
            </a:pPr>
            <a:r>
              <a:rPr lang="en-US" dirty="0" smtClean="0"/>
              <a:t> </a:t>
            </a:r>
            <a:fld id="{E1E29525-C903-49F9-BB30-68358B75B689}" type="slidenum">
              <a:rPr lang="en-US" smtClean="0"/>
              <a:pPr>
                <a:defRPr/>
              </a:pPr>
              <a:t>‹N›</a:t>
            </a:fld>
            <a:endParaRPr lang="en-US" dirty="0"/>
          </a:p>
        </p:txBody>
      </p:sp>
    </p:spTree>
    <p:extLst>
      <p:ext uri="{BB962C8B-B14F-4D97-AF65-F5344CB8AC3E}">
        <p14:creationId xmlns:p14="http://schemas.microsoft.com/office/powerpoint/2010/main" val="23504049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Issues - Gre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460375" y="1325563"/>
            <a:ext cx="11272838" cy="4679950"/>
          </a:xfrm>
        </p:spPr>
        <p:txBody>
          <a:bodyPr/>
          <a:lstStyle>
            <a:lvl1pPr marL="411480" indent="-411480">
              <a:buClrTx/>
              <a:buFont typeface="+mj-lt"/>
              <a:buAutoNum type="arabicPeriod"/>
              <a:defRPr>
                <a:solidFill>
                  <a:srgbClr val="919191"/>
                </a:solidFill>
              </a:defRPr>
            </a:lvl1pPr>
            <a:lvl2pPr marL="777240">
              <a:buClrTx/>
              <a:defRPr>
                <a:solidFill>
                  <a:srgbClr val="919191"/>
                </a:solidFill>
              </a:defRPr>
            </a:lvl2pPr>
            <a:lvl3pPr marL="1051560">
              <a:buClrTx/>
              <a:defRPr>
                <a:solidFill>
                  <a:srgbClr val="919191"/>
                </a:solidFill>
              </a:defRPr>
            </a:lvl3pPr>
            <a:lvl4pPr marL="1371600">
              <a:buClrTx/>
              <a:defRPr>
                <a:solidFill>
                  <a:srgbClr val="919191"/>
                </a:solidFill>
              </a:defRPr>
            </a:lvl4pPr>
            <a:lvl5pPr marL="1645920">
              <a:buClrTx/>
              <a:defRPr>
                <a:solidFill>
                  <a:srgbClr val="91919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375041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457200" y="1325563"/>
            <a:ext cx="5409248" cy="466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p:nvPr>
        </p:nvSpPr>
        <p:spPr bwMode="gray">
          <a:xfrm>
            <a:off x="6234113" y="1325563"/>
            <a:ext cx="5499100" cy="466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A Full">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chemeClr val="bg1"/>
              </a:solidFill>
            </a:endParaRPr>
          </a:p>
        </p:txBody>
      </p:sp>
      <p:sp>
        <p:nvSpPr>
          <p:cNvPr id="5" name="Content Placeholder 4"/>
          <p:cNvSpPr>
            <a:spLocks noGrp="1"/>
          </p:cNvSpPr>
          <p:nvPr>
            <p:ph sz="quarter" idx="11"/>
          </p:nvPr>
        </p:nvSpPr>
        <p:spPr bwMode="gray">
          <a:xfrm>
            <a:off x="460375" y="1325563"/>
            <a:ext cx="11272838" cy="4660900"/>
          </a:xfrm>
        </p:spPr>
        <p:txBody>
          <a:bodyPr/>
          <a:lstStyle>
            <a:lvl1pPr marL="0" indent="0">
              <a:buClr>
                <a:schemeClr val="bg1"/>
              </a:buClr>
              <a:buNone/>
              <a:defRPr>
                <a:solidFill>
                  <a:schemeClr val="bg1"/>
                </a:solidFill>
              </a:defRPr>
            </a:lvl1pPr>
            <a:lvl2pPr marL="274320" indent="-274320">
              <a:buClr>
                <a:schemeClr val="bg1"/>
              </a:buClr>
              <a:buFont typeface="Wingdings" panose="05000000000000000000" pitchFamily="2" charset="2"/>
              <a:buChar char="§"/>
              <a:defRPr sz="2800">
                <a:solidFill>
                  <a:schemeClr val="bg1"/>
                </a:solidFill>
              </a:defRPr>
            </a:lvl2pPr>
            <a:lvl3pPr marL="640080" indent="-274320">
              <a:buClr>
                <a:schemeClr val="bg1"/>
              </a:buClr>
              <a:buFont typeface="Arial" panose="020B0604020202020204" pitchFamily="34" charset="0"/>
              <a:buChar char="–"/>
              <a:defRPr sz="2400">
                <a:solidFill>
                  <a:schemeClr val="bg1"/>
                </a:solidFill>
              </a:defRPr>
            </a:lvl3pPr>
            <a:lvl4pPr marL="914400" indent="-274320">
              <a:buClr>
                <a:schemeClr val="bg1"/>
              </a:buClr>
              <a:buFont typeface="Wingdings" panose="05000000000000000000" pitchFamily="2" charset="2"/>
              <a:buChar char="§"/>
              <a:defRPr>
                <a:solidFill>
                  <a:schemeClr val="bg1"/>
                </a:solidFill>
              </a:defRPr>
            </a:lvl4pPr>
            <a:lvl5pPr marL="1234440" indent="-274320">
              <a:buClr>
                <a:schemeClr val="bg1"/>
              </a:buClr>
              <a:buFont typeface="Arial" panose="020B060402020202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85172747"/>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A Band">
    <p:spTree>
      <p:nvGrpSpPr>
        <p:cNvPr id="1" name=""/>
        <p:cNvGrpSpPr/>
        <p:nvPr/>
      </p:nvGrpSpPr>
      <p:grpSpPr>
        <a:xfrm>
          <a:off x="0" y="0"/>
          <a:ext cx="0" cy="0"/>
          <a:chOff x="0" y="0"/>
          <a:chExt cx="0" cy="0"/>
        </a:xfrm>
      </p:grpSpPr>
      <p:sp>
        <p:nvSpPr>
          <p:cNvPr id="14" name="Text Placeholder 13"/>
          <p:cNvSpPr>
            <a:spLocks noGrp="1"/>
          </p:cNvSpPr>
          <p:nvPr>
            <p:ph type="body" sz="quarter" idx="17"/>
          </p:nvPr>
        </p:nvSpPr>
        <p:spPr bwMode="gray">
          <a:xfrm>
            <a:off x="304800" y="945753"/>
            <a:ext cx="11576050" cy="1029537"/>
          </a:xfrm>
          <a:solidFill>
            <a:schemeClr val="accent1"/>
          </a:solidFill>
        </p:spPr>
        <p:txBody>
          <a:bodyPr lIns="0" tIns="0" rIns="91440" bIns="0" anchor="ctr" anchorCtr="0">
            <a:noAutofit/>
          </a:bodyPr>
          <a:lstStyle>
            <a:lvl1pPr marL="146304" indent="0">
              <a:lnSpc>
                <a:spcPct val="90000"/>
              </a:lnSpc>
              <a:buNone/>
              <a:defRPr>
                <a:solidFill>
                  <a:schemeClr val="bg1"/>
                </a:solidFill>
              </a:defRPr>
            </a:lvl1pPr>
          </a:lstStyle>
          <a:p>
            <a:pPr lvl="0"/>
            <a:r>
              <a:rPr lang="en-US" smtClean="0"/>
              <a:t>Click to edit Master text styles</a:t>
            </a:r>
          </a:p>
        </p:txBody>
      </p:sp>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8"/>
          </p:nvPr>
        </p:nvSpPr>
        <p:spPr bwMode="gray">
          <a:xfrm>
            <a:off x="460375" y="2111375"/>
            <a:ext cx="5407025" cy="3884613"/>
          </a:xfrm>
        </p:spPr>
        <p:txBody>
          <a:bodyPr/>
          <a:lstStyle>
            <a:lvl1pPr marL="0" indent="0">
              <a:buFontTx/>
              <a:buNone/>
              <a:defRPr sz="2400" b="1"/>
            </a:lvl1pPr>
            <a:lvl2pPr marL="274320" indent="-274320">
              <a:buClr>
                <a:srgbClr val="00529B"/>
              </a:buClr>
              <a:buFont typeface="Wingdings" panose="05000000000000000000" pitchFamily="2" charset="2"/>
              <a:buChar char="§"/>
              <a:defRPr sz="2400"/>
            </a:lvl2pPr>
            <a:lvl3pPr marL="594360" indent="-274320">
              <a:buFont typeface="Arial" panose="020B0604020202020204" pitchFamily="34" charset="0"/>
              <a:buChar char="–"/>
              <a:defRPr sz="2200"/>
            </a:lvl3pPr>
            <a:lvl4pPr marL="868680" indent="-274320">
              <a:buFont typeface="Wingdings" panose="05000000000000000000" pitchFamily="2" charset="2"/>
              <a:buChar char="§"/>
              <a:defRPr sz="2000"/>
            </a:lvl4pPr>
            <a:lvl5pPr marL="1188720" indent="-274320">
              <a:buFont typeface="Arial" panose="020B0604020202020204" pitchFamily="34" charset="0"/>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9"/>
          </p:nvPr>
        </p:nvSpPr>
        <p:spPr bwMode="gray">
          <a:xfrm>
            <a:off x="6324600" y="2111375"/>
            <a:ext cx="5408613" cy="3884613"/>
          </a:xfrm>
        </p:spPr>
        <p:txBody>
          <a:bodyPr/>
          <a:lstStyle>
            <a:lvl1pPr marL="0" indent="0">
              <a:buNone/>
              <a:defRPr sz="2400" b="1"/>
            </a:lvl1pPr>
            <a:lvl2pPr marL="274320" indent="-274320">
              <a:buClr>
                <a:srgbClr val="00529B"/>
              </a:buClr>
              <a:buFont typeface="Wingdings" panose="05000000000000000000" pitchFamily="2" charset="2"/>
              <a:buChar char="§"/>
              <a:defRPr sz="2400"/>
            </a:lvl2pPr>
            <a:lvl3pPr marL="594360" indent="-274320">
              <a:buFont typeface="Arial" panose="020B0604020202020204" pitchFamily="34" charset="0"/>
              <a:buChar char="–"/>
              <a:defRPr sz="2200"/>
            </a:lvl3pPr>
            <a:lvl4pPr marL="868680" indent="-274320">
              <a:buFont typeface="Wingdings" panose="05000000000000000000" pitchFamily="2" charset="2"/>
              <a:buChar char="§"/>
              <a:defRPr sz="2000"/>
            </a:lvl4pPr>
            <a:lvl5pPr marL="1188720" indent="-274320">
              <a:buFont typeface="Arial" panose="020B0604020202020204" pitchFamily="34" charset="0"/>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469589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orient="horz" pos="1330"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commendations">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bwMode="gray">
          <a:xfrm>
            <a:off x="460375" y="1325564"/>
            <a:ext cx="11272837" cy="4660900"/>
          </a:xfrm>
        </p:spPr>
        <p:txBody>
          <a:bodyPr/>
          <a:lstStyle>
            <a:lvl1pPr marL="411163" indent="-411163">
              <a:buClr>
                <a:schemeClr val="accent6"/>
              </a:buClr>
              <a:buFont typeface="Wingdings" panose="05000000000000000000" pitchFamily="2" charset="2"/>
              <a:buChar char="ü"/>
              <a:defRPr/>
            </a:lvl1pPr>
            <a:lvl2pPr marL="777240" indent="-274320">
              <a:buClr>
                <a:schemeClr val="accent6"/>
              </a:buClr>
              <a:defRPr/>
            </a:lvl2pPr>
            <a:lvl3pPr marL="1051560" indent="-273037">
              <a:buClr>
                <a:schemeClr val="accent6"/>
              </a:buClr>
              <a:buFont typeface="Wingdings" panose="05000000000000000000" pitchFamily="2" charset="2"/>
              <a:buChar char="§"/>
              <a:defRPr/>
            </a:lvl3pPr>
            <a:lvl4pPr marL="1371600" indent="-274320">
              <a:buClr>
                <a:schemeClr val="accent6"/>
              </a:buClr>
              <a:buFont typeface="Arial" panose="020B060402020202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itle 2"/>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2430032344"/>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7" name="Slide Number Placeholder 12"/>
          <p:cNvSpPr txBox="1">
            <a:spLocks/>
          </p:cNvSpPr>
          <p:nvPr userDrawn="1"/>
        </p:nvSpPr>
        <p:spPr bwMode="gray">
          <a:xfrm>
            <a:off x="460375" y="6446090"/>
            <a:ext cx="3066947"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rgbClr val="B2B2B2"/>
                </a:solidFill>
              </a:rPr>
              <a:pPr algn="l">
                <a:spcBef>
                  <a:spcPts val="0"/>
                </a:spcBef>
                <a:spcAft>
                  <a:spcPts val="600"/>
                </a:spcAft>
                <a:tabLst>
                  <a:tab pos="228600" algn="l"/>
                </a:tabLst>
              </a:pPr>
              <a:t>‹N›</a:t>
            </a:fld>
            <a:r>
              <a:rPr lang="en-US" dirty="0" smtClean="0">
                <a:solidFill>
                  <a:srgbClr val="B2B2B2"/>
                </a:solidFill>
              </a:rPr>
              <a:t>	© 2015 Gartner, Inc. and/or its affiliates. All rights reserved.</a:t>
            </a:r>
            <a:endParaRPr lang="en-US" dirty="0">
              <a:solidFill>
                <a:srgbClr val="B2B2B2"/>
              </a:solidFill>
            </a:endParaRPr>
          </a:p>
        </p:txBody>
      </p:sp>
      <p:sp>
        <p:nvSpPr>
          <p:cNvPr id="16" name="Rectangle 53"/>
          <p:cNvSpPr>
            <a:spLocks noGrp="1" noChangeArrowheads="1"/>
          </p:cNvSpPr>
          <p:nvPr>
            <p:ph type="title"/>
          </p:nvPr>
        </p:nvSpPr>
        <p:spPr bwMode="auto">
          <a:xfrm>
            <a:off x="460375" y="228600"/>
            <a:ext cx="11272838" cy="535531"/>
          </a:xfrm>
          <a:prstGeom prst="rect">
            <a:avLst/>
          </a:prstGeom>
          <a:noFill/>
          <a:ln w="9525" algn="ctr">
            <a:noFill/>
            <a:miter lim="800000"/>
            <a:headEnd/>
            <a:tailEnd/>
          </a:ln>
        </p:spPr>
        <p:txBody>
          <a:bodyPr vert="horz" wrap="square" lIns="0" tIns="9144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2" name="Text Placeholder 1"/>
          <p:cNvSpPr>
            <a:spLocks noGrp="1"/>
          </p:cNvSpPr>
          <p:nvPr userDrawn="1">
            <p:ph type="body" idx="1"/>
          </p:nvPr>
        </p:nvSpPr>
        <p:spPr bwMode="gray">
          <a:xfrm>
            <a:off x="460375" y="1325564"/>
            <a:ext cx="11272838" cy="4660900"/>
          </a:xfrm>
          <a:prstGeom prst="rect">
            <a:avLst/>
          </a:prstGeom>
        </p:spPr>
        <p:txBody>
          <a:bodyPr vert="horz" lIns="0" tIns="0" rIns="4572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1" name="Picture 20"/>
          <p:cNvPicPr>
            <a:picLocks noChangeAspect="1"/>
          </p:cNvPicPr>
          <p:nvPr userDrawn="1"/>
        </p:nvPicPr>
        <p:blipFill>
          <a:blip r:embed="rId42" cstate="screen">
            <a:extLst>
              <a:ext uri="{28A0092B-C50C-407E-A947-70E740481C1C}">
                <a14:useLocalDpi xmlns:a14="http://schemas.microsoft.com/office/drawing/2010/main"/>
              </a:ext>
            </a:extLst>
          </a:blip>
          <a:stretch>
            <a:fillRect/>
          </a:stretch>
        </p:blipFill>
        <p:spPr bwMode="gray">
          <a:xfrm>
            <a:off x="10317118" y="6205425"/>
            <a:ext cx="1417320" cy="325984"/>
          </a:xfrm>
          <a:prstGeom prst="rect">
            <a:avLst/>
          </a:prstGeom>
        </p:spPr>
      </p:pic>
    </p:spTree>
  </p:cSld>
  <p:clrMap bg1="lt1" tx1="dk1" bg2="lt2" tx2="dk2" accent1="accent1" accent2="accent2" accent3="accent3" accent4="accent4" accent5="accent5" accent6="accent6" hlink="hlink" folHlink="folHlink"/>
  <p:sldLayoutIdLst>
    <p:sldLayoutId id="2147483947" r:id="rId1"/>
    <p:sldLayoutId id="2147483952" r:id="rId2"/>
    <p:sldLayoutId id="2147483677" r:id="rId3"/>
    <p:sldLayoutId id="2147483707" r:id="rId4"/>
    <p:sldLayoutId id="2147483949" r:id="rId5"/>
    <p:sldLayoutId id="2147483679" r:id="rId6"/>
    <p:sldLayoutId id="2147483861" r:id="rId7"/>
    <p:sldLayoutId id="2147483859" r:id="rId8"/>
    <p:sldLayoutId id="2147483744" r:id="rId9"/>
    <p:sldLayoutId id="2147483840" r:id="rId10"/>
    <p:sldLayoutId id="2147483738" r:id="rId11"/>
    <p:sldLayoutId id="2147483681" r:id="rId12"/>
    <p:sldLayoutId id="2147483700" r:id="rId13"/>
    <p:sldLayoutId id="2147483701" r:id="rId14"/>
    <p:sldLayoutId id="2147483698" r:id="rId15"/>
    <p:sldLayoutId id="2147483954" r:id="rId16"/>
    <p:sldLayoutId id="2147483745" r:id="rId17"/>
    <p:sldLayoutId id="2147483790" r:id="rId18"/>
    <p:sldLayoutId id="2147483682" r:id="rId19"/>
    <p:sldLayoutId id="2147483865" r:id="rId20"/>
    <p:sldLayoutId id="2147483741" r:id="rId21"/>
    <p:sldLayoutId id="2147483950" r:id="rId22"/>
    <p:sldLayoutId id="2147483953" r:id="rId23"/>
    <p:sldLayoutId id="2147483826" r:id="rId24"/>
    <p:sldLayoutId id="2147483866" r:id="rId25"/>
    <p:sldLayoutId id="2147483827" r:id="rId26"/>
    <p:sldLayoutId id="2147483867" r:id="rId27"/>
    <p:sldLayoutId id="2147483937" r:id="rId28"/>
    <p:sldLayoutId id="2147483935" r:id="rId29"/>
    <p:sldLayoutId id="2147483940" r:id="rId30"/>
    <p:sldLayoutId id="2147483938" r:id="rId31"/>
    <p:sldLayoutId id="2147483936" r:id="rId32"/>
    <p:sldLayoutId id="2147483941" r:id="rId33"/>
    <p:sldLayoutId id="2147483951" r:id="rId34"/>
    <p:sldLayoutId id="2147483955" r:id="rId35"/>
    <p:sldLayoutId id="2147483956" r:id="rId36"/>
    <p:sldLayoutId id="2147483957" r:id="rId37"/>
    <p:sldLayoutId id="2147483958" r:id="rId38"/>
    <p:sldLayoutId id="2147483959" r:id="rId39"/>
    <p:sldLayoutId id="2147483960" r:id="rId40"/>
  </p:sldLayoutIdLst>
  <p:transition/>
  <p:timing>
    <p:tnLst>
      <p:par>
        <p:cTn id="1" dur="indefinite" restart="never" nodeType="tmRoot"/>
      </p:par>
    </p:tnLst>
  </p:timing>
  <p:hf sldNum="0" hdr="0" ftr="0" dt="0"/>
  <p:txStyles>
    <p:titleStyle>
      <a:lvl1pPr marL="0" marR="0" indent="0" algn="l" rtl="0" eaLnBrk="1" fontAlgn="base" hangingPunct="1">
        <a:lnSpc>
          <a:spcPct val="90000"/>
        </a:lnSpc>
        <a:spcBef>
          <a:spcPct val="0"/>
        </a:spcBef>
        <a:spcAft>
          <a:spcPct val="0"/>
        </a:spcAft>
        <a:defRPr lang="en-US" sz="3200" b="1" dirty="0"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178"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354"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532"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709"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p:titleStyle>
    <p:bodyStyle>
      <a:lvl1pPr marL="274306" marR="0" indent="-274306" algn="l" rtl="0" eaLnBrk="1" fontAlgn="base" hangingPunct="1">
        <a:lnSpc>
          <a:spcPct val="100000"/>
        </a:lnSpc>
        <a:spcBef>
          <a:spcPts val="0"/>
        </a:spcBef>
        <a:spcAft>
          <a:spcPts val="1200"/>
        </a:spcAft>
        <a:buClr>
          <a:srgbClr val="00529B"/>
        </a:buClr>
        <a:buSzPct val="90000"/>
        <a:buFont typeface="Wingdings" panose="05000000000000000000" pitchFamily="2" charset="2"/>
        <a:buChar char="§"/>
        <a:defRPr lang="en-US" sz="2800" dirty="0" smtClean="0">
          <a:solidFill>
            <a:schemeClr val="tx1"/>
          </a:solidFill>
          <a:latin typeface="+mn-lt"/>
          <a:ea typeface="+mn-ea"/>
          <a:cs typeface="+mn-cs"/>
        </a:defRPr>
      </a:lvl1pPr>
      <a:lvl2pPr marL="640080" marR="0" indent="-274320" algn="l" rtl="0" eaLnBrk="1" fontAlgn="base" hangingPunct="1">
        <a:lnSpc>
          <a:spcPct val="100000"/>
        </a:lnSpc>
        <a:spcBef>
          <a:spcPts val="0"/>
        </a:spcBef>
        <a:spcAft>
          <a:spcPts val="1200"/>
        </a:spcAft>
        <a:buClrTx/>
        <a:buSzPct val="90000"/>
        <a:buFont typeface="Arial" panose="020B0604020202020204" pitchFamily="34" charset="0"/>
        <a:buChar char="–"/>
        <a:tabLst/>
        <a:defRPr lang="en-US" sz="2400" dirty="0" smtClean="0">
          <a:solidFill>
            <a:schemeClr val="tx1"/>
          </a:solidFill>
          <a:latin typeface="+mn-lt"/>
          <a:ea typeface="+mn-ea"/>
          <a:cs typeface="+mn-cs"/>
        </a:defRPr>
      </a:lvl2pPr>
      <a:lvl3pPr marL="91440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3pPr>
      <a:lvl4pPr marL="1234440" marR="0" indent="-274320" algn="l" rtl="0" eaLnBrk="1" fontAlgn="base" hangingPunct="1">
        <a:lnSpc>
          <a:spcPct val="100000"/>
        </a:lnSpc>
        <a:spcBef>
          <a:spcPts val="0"/>
        </a:spcBef>
        <a:spcAft>
          <a:spcPts val="1200"/>
        </a:spcAft>
        <a:buClrTx/>
        <a:buSzPct val="90000"/>
        <a:buFont typeface="Arial" panose="020B0604020202020204" pitchFamily="34" charset="0"/>
        <a:buChar char="–"/>
        <a:defRPr lang="en-US" sz="2200" baseline="0" dirty="0" smtClean="0">
          <a:solidFill>
            <a:schemeClr val="tx1"/>
          </a:solidFill>
          <a:latin typeface="+mn-lt"/>
          <a:ea typeface="+mn-ea"/>
          <a:cs typeface="+mn-cs"/>
        </a:defRPr>
      </a:lvl4pPr>
      <a:lvl5pPr marL="150876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5pPr>
      <a:lvl6pPr marL="1954115"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293"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471"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648"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A4A3A4"/>
          </p15:clr>
        </p15:guide>
        <p15:guide id="2" pos="7391" userDrawn="1">
          <p15:clr>
            <a:srgbClr val="5ACBF0"/>
          </p15:clr>
        </p15:guide>
        <p15:guide id="3" pos="290" userDrawn="1">
          <p15:clr>
            <a:srgbClr val="5ACBF0"/>
          </p15:clr>
        </p15:guide>
        <p15:guide id="13" orient="horz" pos="768" userDrawn="1">
          <p15:clr>
            <a:srgbClr val="5ACBF0"/>
          </p15:clr>
        </p15:guide>
        <p15:guide id="15" orient="horz" pos="4109" userDrawn="1">
          <p15:clr>
            <a:srgbClr val="5ACBF0"/>
          </p15:clr>
        </p15:guide>
        <p15:guide id="17" orient="horz" pos="835" userDrawn="1">
          <p15:clr>
            <a:srgbClr val="5ACBF0"/>
          </p15:clr>
        </p15:guide>
        <p15:guide id="18" orient="horz" pos="3704" userDrawn="1">
          <p15:clr>
            <a:srgbClr val="5ACBF0"/>
          </p15:clr>
        </p15:guide>
        <p15:guide id="19" orient="horz" pos="4057" userDrawn="1">
          <p15:clr>
            <a:srgbClr val="5ACBF0"/>
          </p15:clr>
        </p15:guide>
        <p15:guide id="20" orient="horz" pos="194" userDrawn="1">
          <p15:clr>
            <a:srgbClr val="5ACBF0"/>
          </p15:clr>
        </p15:guide>
        <p15:guide id="21" pos="192" userDrawn="1">
          <p15:clr>
            <a:srgbClr val="5ACBF0"/>
          </p15:clr>
        </p15:guide>
        <p15:guide id="22" pos="7484"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4705" y="2323023"/>
            <a:ext cx="6048375" cy="1551194"/>
          </a:xfrm>
        </p:spPr>
        <p:txBody>
          <a:bodyPr/>
          <a:lstStyle/>
          <a:p>
            <a:r>
              <a:rPr lang="en-US" sz="2800" dirty="0">
                <a:solidFill>
                  <a:srgbClr val="000000"/>
                </a:solidFill>
              </a:rPr>
              <a:t>The Gartner Scenario for Application Software Providers: Building Digital Transformation in a Bimodal World</a:t>
            </a:r>
            <a:endParaRPr lang="en-US" dirty="0"/>
          </a:p>
        </p:txBody>
      </p:sp>
      <p:sp>
        <p:nvSpPr>
          <p:cNvPr id="3" name="Subtitle 2"/>
          <p:cNvSpPr>
            <a:spLocks noGrp="1"/>
          </p:cNvSpPr>
          <p:nvPr>
            <p:ph type="subTitle" idx="1"/>
          </p:nvPr>
        </p:nvSpPr>
        <p:spPr>
          <a:xfrm>
            <a:off x="5286037" y="4168782"/>
            <a:ext cx="3320996" cy="1240340"/>
          </a:xfrm>
        </p:spPr>
        <p:txBody>
          <a:bodyPr/>
          <a:lstStyle/>
          <a:p>
            <a:pPr lvl="0">
              <a:spcAft>
                <a:spcPts val="600"/>
              </a:spcAft>
            </a:pPr>
            <a:r>
              <a:rPr lang="en-US" sz="1400" dirty="0"/>
              <a:t>Bianca F. Granetto, Chris Howard, Daryl Plummer, Claudio DaRold, Robert Anderson, </a:t>
            </a:r>
            <a:r>
              <a:rPr lang="en-US" sz="1400" dirty="0" smtClean="0"/>
              <a:t>Chad </a:t>
            </a:r>
            <a:r>
              <a:rPr lang="en-US" sz="1400" dirty="0" err="1" smtClean="0"/>
              <a:t>Eschinger</a:t>
            </a:r>
            <a:r>
              <a:rPr lang="en-US" sz="1400" dirty="0"/>
              <a:t>, Joanne Correia, Nigel Montgomery, Jim Hare, Chris Pang, Neil McMurchy</a:t>
            </a:r>
          </a:p>
          <a:p>
            <a:pPr lvl="0">
              <a:spcAft>
                <a:spcPts val="600"/>
              </a:spcAft>
            </a:pPr>
            <a:r>
              <a:rPr lang="en-US" sz="1400" dirty="0"/>
              <a:t>January 2016</a:t>
            </a:r>
          </a:p>
        </p:txBody>
      </p:sp>
      <p:sp>
        <p:nvSpPr>
          <p:cNvPr id="4" name="TextBox 3"/>
          <p:cNvSpPr txBox="1"/>
          <p:nvPr/>
        </p:nvSpPr>
        <p:spPr>
          <a:xfrm>
            <a:off x="5051851" y="5568518"/>
            <a:ext cx="6494085" cy="424732"/>
          </a:xfrm>
          <a:prstGeom prst="rect">
            <a:avLst/>
          </a:prstGeom>
          <a:noFill/>
        </p:spPr>
        <p:txBody>
          <a:bodyPr wrap="none" rtlCol="0">
            <a:spAutoFit/>
          </a:bodyPr>
          <a:lstStyle/>
          <a:p>
            <a:r>
              <a:rPr lang="en-US" b="1" dirty="0" smtClean="0"/>
              <a:t>Primarily Written for Business Unit Leaders</a:t>
            </a:r>
            <a:endParaRPr lang="en-US" b="1" dirty="0"/>
          </a:p>
        </p:txBody>
      </p:sp>
    </p:spTree>
    <p:extLst>
      <p:ext uri="{BB962C8B-B14F-4D97-AF65-F5344CB8AC3E}">
        <p14:creationId xmlns:p14="http://schemas.microsoft.com/office/powerpoint/2010/main" val="2513381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4"/>
          <p:cNvSpPr>
            <a:spLocks noGrp="1" noChangeArrowheads="1"/>
          </p:cNvSpPr>
          <p:nvPr>
            <p:ph type="title"/>
          </p:nvPr>
        </p:nvSpPr>
        <p:spPr>
          <a:xfrm>
            <a:off x="460375" y="228600"/>
            <a:ext cx="11272838" cy="535531"/>
          </a:xfrm>
        </p:spPr>
        <p:txBody>
          <a:bodyPr>
            <a:noAutofit/>
          </a:bodyPr>
          <a:lstStyle/>
          <a:p>
            <a:r>
              <a:rPr lang="en-US" noProof="1" smtClean="0"/>
              <a:t>Buying Behavior: Digital Gets Strategic Attention and Sense of Urgency </a:t>
            </a:r>
          </a:p>
        </p:txBody>
      </p:sp>
      <p:grpSp>
        <p:nvGrpSpPr>
          <p:cNvPr id="3" name="Group 2"/>
          <p:cNvGrpSpPr/>
          <p:nvPr/>
        </p:nvGrpSpPr>
        <p:grpSpPr>
          <a:xfrm>
            <a:off x="457200" y="1325880"/>
            <a:ext cx="3489510" cy="4723021"/>
            <a:chOff x="1201841" y="1567729"/>
            <a:chExt cx="3489510" cy="4723021"/>
          </a:xfrm>
        </p:grpSpPr>
        <p:sp>
          <p:nvSpPr>
            <p:cNvPr id="10" name="Rectangle 9"/>
            <p:cNvSpPr/>
            <p:nvPr/>
          </p:nvSpPr>
          <p:spPr bwMode="auto">
            <a:xfrm>
              <a:off x="1201841" y="1567729"/>
              <a:ext cx="3489510" cy="4723021"/>
            </a:xfrm>
            <a:prstGeom prst="rect">
              <a:avLst/>
            </a:prstGeom>
            <a:solidFill>
              <a:srgbClr val="00529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rgbClr val="FF0000"/>
                </a:solidFill>
                <a:latin typeface="Arial" charset="0"/>
              </a:endParaRPr>
            </a:p>
          </p:txBody>
        </p:sp>
        <p:grpSp>
          <p:nvGrpSpPr>
            <p:cNvPr id="2" name="Group 1"/>
            <p:cNvGrpSpPr/>
            <p:nvPr/>
          </p:nvGrpSpPr>
          <p:grpSpPr>
            <a:xfrm>
              <a:off x="1346396" y="1734694"/>
              <a:ext cx="3200400" cy="4372931"/>
              <a:chOff x="1346396" y="1731167"/>
              <a:chExt cx="3200400" cy="4372931"/>
            </a:xfrm>
          </p:grpSpPr>
          <p:sp>
            <p:nvSpPr>
              <p:cNvPr id="9220" name="Text Box 15"/>
              <p:cNvSpPr txBox="1">
                <a:spLocks noChangeArrowheads="1"/>
              </p:cNvSpPr>
              <p:nvPr/>
            </p:nvSpPr>
            <p:spPr bwMode="gray">
              <a:xfrm>
                <a:off x="1346396" y="1731167"/>
                <a:ext cx="3200400" cy="993706"/>
              </a:xfrm>
              <a:prstGeom prst="rect">
                <a:avLst/>
              </a:prstGeom>
              <a:ln>
                <a:solidFill>
                  <a:schemeClr val="bg1"/>
                </a:solidFill>
                <a:headEnd/>
                <a:tailEnd/>
              </a:ln>
            </p:spPr>
            <p:style>
              <a:lnRef idx="2">
                <a:schemeClr val="accent2"/>
              </a:lnRef>
              <a:fillRef idx="1">
                <a:schemeClr val="lt1"/>
              </a:fillRef>
              <a:effectRef idx="0">
                <a:schemeClr val="accent2"/>
              </a:effectRef>
              <a:fontRef idx="minor">
                <a:schemeClr val="dk1"/>
              </a:fontRef>
            </p:style>
            <p:txBody>
              <a:bodyPr wrap="square" lIns="45720" tIns="108000" rIns="45720" bIns="108000">
                <a:spAutoFit/>
              </a:bodyPr>
              <a:lstStyle/>
              <a:p>
                <a:pPr eaLnBrk="0" hangingPunct="0"/>
                <a:r>
                  <a:rPr lang="en-US" b="1" noProof="1"/>
                  <a:t>Compete Globally</a:t>
                </a:r>
                <a:br>
                  <a:rPr lang="en-US" b="1" noProof="1"/>
                </a:br>
                <a:r>
                  <a:rPr lang="en-US" sz="1600" noProof="1">
                    <a:solidFill>
                      <a:srgbClr val="080808"/>
                    </a:solidFill>
                  </a:rPr>
                  <a:t>A source of competitive differentiation and advantage</a:t>
                </a:r>
                <a:endParaRPr lang="en-US" sz="1600" noProof="1"/>
              </a:p>
            </p:txBody>
          </p:sp>
          <p:sp>
            <p:nvSpPr>
              <p:cNvPr id="9221" name="Text Box 16"/>
              <p:cNvSpPr txBox="1">
                <a:spLocks noChangeArrowheads="1"/>
              </p:cNvSpPr>
              <p:nvPr/>
            </p:nvSpPr>
            <p:spPr bwMode="gray">
              <a:xfrm>
                <a:off x="1346396" y="2874861"/>
                <a:ext cx="3200400" cy="1658504"/>
              </a:xfrm>
              <a:prstGeom prst="rect">
                <a:avLst/>
              </a:prstGeom>
              <a:ln>
                <a:solidFill>
                  <a:schemeClr val="bg1"/>
                </a:solidFill>
                <a:headEnd/>
                <a:tailEnd/>
              </a:ln>
            </p:spPr>
            <p:style>
              <a:lnRef idx="2">
                <a:schemeClr val="accent2"/>
              </a:lnRef>
              <a:fillRef idx="1">
                <a:schemeClr val="lt1"/>
              </a:fillRef>
              <a:effectRef idx="0">
                <a:schemeClr val="accent2"/>
              </a:effectRef>
              <a:fontRef idx="minor">
                <a:schemeClr val="dk1"/>
              </a:fontRef>
            </p:style>
            <p:txBody>
              <a:bodyPr wrap="square" lIns="45720" tIns="108000" rIns="45720" bIns="108000">
                <a:spAutoFit/>
              </a:bodyPr>
              <a:lstStyle/>
              <a:p>
                <a:pPr eaLnBrk="0" hangingPunct="0"/>
                <a:r>
                  <a:rPr lang="en-US" b="1" noProof="1"/>
                  <a:t>Attain Operational Excellence</a:t>
                </a:r>
              </a:p>
              <a:p>
                <a:pPr eaLnBrk="0" hangingPunct="0"/>
                <a:r>
                  <a:rPr lang="en-US" sz="1600" noProof="1"/>
                  <a:t>Improve the efficiency and effectiveness of business operations</a:t>
                </a:r>
              </a:p>
            </p:txBody>
          </p:sp>
          <p:sp>
            <p:nvSpPr>
              <p:cNvPr id="9222" name="Text Box 17"/>
              <p:cNvSpPr txBox="1">
                <a:spLocks noChangeArrowheads="1"/>
              </p:cNvSpPr>
              <p:nvPr/>
            </p:nvSpPr>
            <p:spPr bwMode="gray">
              <a:xfrm>
                <a:off x="1346396" y="4683352"/>
                <a:ext cx="3200400" cy="1420746"/>
              </a:xfrm>
              <a:prstGeom prst="rect">
                <a:avLst/>
              </a:prstGeom>
              <a:ln>
                <a:solidFill>
                  <a:schemeClr val="bg1"/>
                </a:solidFill>
                <a:headEnd/>
                <a:tailEnd/>
              </a:ln>
            </p:spPr>
            <p:style>
              <a:lnRef idx="2">
                <a:schemeClr val="accent2"/>
              </a:lnRef>
              <a:fillRef idx="1">
                <a:schemeClr val="lt1"/>
              </a:fillRef>
              <a:effectRef idx="0">
                <a:schemeClr val="accent2"/>
              </a:effectRef>
              <a:fontRef idx="minor">
                <a:schemeClr val="dk1"/>
              </a:fontRef>
            </p:style>
            <p:txBody>
              <a:bodyPr wrap="square" lIns="45720" tIns="108000" rIns="45720" bIns="108000">
                <a:spAutoFit/>
              </a:bodyPr>
              <a:lstStyle/>
              <a:p>
                <a:pPr eaLnBrk="0" hangingPunct="0"/>
                <a:r>
                  <a:rPr lang="en-US" b="1" noProof="1"/>
                  <a:t>Implement Business Diversification</a:t>
                </a:r>
              </a:p>
              <a:p>
                <a:pPr eaLnBrk="0" hangingPunct="0"/>
                <a:r>
                  <a:rPr lang="en-US" sz="1550" noProof="1"/>
                  <a:t>Allows </a:t>
                </a:r>
                <a:r>
                  <a:rPr lang="en-US" sz="1550" noProof="1" smtClean="0"/>
                  <a:t>embracing </a:t>
                </a:r>
                <a:r>
                  <a:rPr lang="en-US" sz="1550" noProof="1"/>
                  <a:t>new business opportunities, </a:t>
                </a:r>
                <a:r>
                  <a:rPr lang="en-US" sz="1550" noProof="1" smtClean="0"/>
                  <a:t>reaching </a:t>
                </a:r>
                <a:r>
                  <a:rPr lang="en-US" sz="1550" noProof="1"/>
                  <a:t>new targets</a:t>
                </a:r>
              </a:p>
            </p:txBody>
          </p:sp>
        </p:grpSp>
      </p:grpSp>
      <p:sp>
        <p:nvSpPr>
          <p:cNvPr id="30" name="Text Box 91"/>
          <p:cNvSpPr txBox="1">
            <a:spLocks noChangeAspect="1" noChangeArrowheads="1"/>
          </p:cNvSpPr>
          <p:nvPr/>
        </p:nvSpPr>
        <p:spPr bwMode="gray">
          <a:xfrm>
            <a:off x="4401312" y="5830575"/>
            <a:ext cx="5986272" cy="517065"/>
          </a:xfrm>
          <a:prstGeom prst="rect">
            <a:avLst/>
          </a:prstGeom>
          <a:noFill/>
          <a:ln w="12700">
            <a:noFill/>
            <a:miter lim="800000"/>
            <a:headEnd/>
            <a:tailEnd/>
          </a:ln>
        </p:spPr>
        <p:txBody>
          <a:bodyPr wrap="square" lIns="0" tIns="91440" bIns="91440" anchor="b">
            <a:spAutoFit/>
          </a:bodyPr>
          <a:lstStyle/>
          <a:p>
            <a:pPr algn="l">
              <a:spcBef>
                <a:spcPct val="0"/>
              </a:spcBef>
              <a:spcAft>
                <a:spcPct val="0"/>
              </a:spcAft>
            </a:pPr>
            <a:r>
              <a:rPr lang="en-US" sz="1200" dirty="0"/>
              <a:t>Source: Gartner Digital Business Document Collections; Digital Business Survey 2015 (total </a:t>
            </a:r>
            <a:r>
              <a:rPr lang="en-US" sz="1200" dirty="0" smtClean="0"/>
              <a:t>number of respondents = 210</a:t>
            </a:r>
            <a:r>
              <a:rPr lang="en-US" sz="1200" dirty="0"/>
              <a:t>)</a:t>
            </a:r>
          </a:p>
        </p:txBody>
      </p:sp>
      <p:sp>
        <p:nvSpPr>
          <p:cNvPr id="4" name="Content Placeholder 3"/>
          <p:cNvSpPr>
            <a:spLocks noGrp="1"/>
          </p:cNvSpPr>
          <p:nvPr>
            <p:ph sz="half" idx="4294967295"/>
          </p:nvPr>
        </p:nvSpPr>
        <p:spPr>
          <a:xfrm>
            <a:off x="4401312" y="1325880"/>
            <a:ext cx="7331901" cy="4419600"/>
          </a:xfrm>
          <a:prstGeom prst="rect">
            <a:avLst/>
          </a:prstGeom>
        </p:spPr>
        <p:txBody>
          <a:bodyPr/>
          <a:lstStyle/>
          <a:p>
            <a:pPr marL="0" indent="0">
              <a:buNone/>
            </a:pPr>
            <a:r>
              <a:rPr lang="en-US" sz="2000" b="1" dirty="0" smtClean="0">
                <a:solidFill>
                  <a:srgbClr val="FF0000"/>
                </a:solidFill>
              </a:rPr>
              <a:t>Top Five Highly Relevant Factors </a:t>
            </a:r>
            <a:r>
              <a:rPr lang="en-US" sz="2000" dirty="0" smtClean="0"/>
              <a:t>to Organizations </a:t>
            </a:r>
            <a:br>
              <a:rPr lang="en-US" sz="2000" dirty="0" smtClean="0"/>
            </a:br>
            <a:r>
              <a:rPr lang="en-US" sz="2000" dirty="0" smtClean="0"/>
              <a:t>Definition and Execution of Digital Business</a:t>
            </a:r>
          </a:p>
          <a:p>
            <a:pPr>
              <a:buFont typeface="+mj-lt"/>
              <a:buAutoNum type="arabicPeriod"/>
            </a:pPr>
            <a:r>
              <a:rPr lang="en-US" sz="2000" dirty="0" smtClean="0"/>
              <a:t>Creation of client value and new </a:t>
            </a:r>
            <a:r>
              <a:rPr lang="en-US" sz="2000" b="1" dirty="0" smtClean="0">
                <a:solidFill>
                  <a:srgbClr val="FF0000"/>
                </a:solidFill>
              </a:rPr>
              <a:t>revenue</a:t>
            </a:r>
            <a:r>
              <a:rPr lang="en-US" sz="2000" dirty="0" smtClean="0">
                <a:solidFill>
                  <a:srgbClr val="FF0000"/>
                </a:solidFill>
              </a:rPr>
              <a:t> </a:t>
            </a:r>
            <a:r>
              <a:rPr lang="en-US" sz="2000" dirty="0" smtClean="0"/>
              <a:t>streams (66%)</a:t>
            </a:r>
          </a:p>
          <a:p>
            <a:pPr>
              <a:buFont typeface="+mj-lt"/>
              <a:buAutoNum type="arabicPeriod"/>
            </a:pPr>
            <a:r>
              <a:rPr lang="en-US" sz="2000" dirty="0" smtClean="0"/>
              <a:t>Focus on new front-office strategies to reach the customer or change the </a:t>
            </a:r>
            <a:r>
              <a:rPr lang="en-US" sz="2000" b="1" dirty="0" smtClean="0">
                <a:solidFill>
                  <a:srgbClr val="FF0000"/>
                </a:solidFill>
              </a:rPr>
              <a:t>customer experience</a:t>
            </a:r>
            <a:r>
              <a:rPr lang="en-US" sz="2000" dirty="0" smtClean="0"/>
              <a:t> (this includes improving the end-to-end product visibility) (61%) </a:t>
            </a:r>
          </a:p>
          <a:p>
            <a:pPr>
              <a:buFont typeface="+mj-lt"/>
              <a:buAutoNum type="arabicPeriod"/>
            </a:pPr>
            <a:r>
              <a:rPr lang="en-US" sz="2000" dirty="0" smtClean="0"/>
              <a:t>Creation and introduction of new business </a:t>
            </a:r>
            <a:r>
              <a:rPr lang="en-US" sz="2000" b="1" dirty="0" smtClean="0">
                <a:solidFill>
                  <a:srgbClr val="FF0000"/>
                </a:solidFill>
              </a:rPr>
              <a:t>strategy/models</a:t>
            </a:r>
            <a:r>
              <a:rPr lang="en-US" sz="2000" dirty="0" smtClean="0"/>
              <a:t> (56%)</a:t>
            </a:r>
          </a:p>
          <a:p>
            <a:pPr>
              <a:buFont typeface="+mj-lt"/>
              <a:buAutoNum type="arabicPeriod"/>
            </a:pPr>
            <a:r>
              <a:rPr lang="en-US" sz="2000" dirty="0" smtClean="0"/>
              <a:t>Clearer </a:t>
            </a:r>
            <a:r>
              <a:rPr lang="en-US" sz="2000" b="1" dirty="0" smtClean="0">
                <a:solidFill>
                  <a:srgbClr val="FF0000"/>
                </a:solidFill>
              </a:rPr>
              <a:t>understanding of clients' </a:t>
            </a:r>
            <a:r>
              <a:rPr lang="en-US" sz="2000" dirty="0" smtClean="0"/>
              <a:t>requirements to launch new products or services (55%)</a:t>
            </a:r>
          </a:p>
          <a:p>
            <a:pPr>
              <a:buFont typeface="+mj-lt"/>
              <a:buAutoNum type="arabicPeriod"/>
            </a:pPr>
            <a:r>
              <a:rPr lang="en-US" sz="2000" dirty="0" smtClean="0"/>
              <a:t>Focus on new back-office strategies to change and enhance or </a:t>
            </a:r>
            <a:r>
              <a:rPr lang="en-US" sz="2000" b="1" dirty="0" smtClean="0">
                <a:solidFill>
                  <a:srgbClr val="FF0000"/>
                </a:solidFill>
              </a:rPr>
              <a:t>modernize</a:t>
            </a:r>
            <a:r>
              <a:rPr lang="en-US" sz="2000" dirty="0" smtClean="0"/>
              <a:t> business processes (47%)</a:t>
            </a:r>
            <a:endParaRPr lang="en-US" sz="2000" dirty="0"/>
          </a:p>
        </p:txBody>
      </p:sp>
      <p:sp>
        <p:nvSpPr>
          <p:cNvPr id="5" name="Explosion 1 4"/>
          <p:cNvSpPr/>
          <p:nvPr/>
        </p:nvSpPr>
        <p:spPr bwMode="auto">
          <a:xfrm>
            <a:off x="10387584" y="1006890"/>
            <a:ext cx="1720315" cy="982808"/>
          </a:xfrm>
          <a:prstGeom prst="irregularSeal1">
            <a:avLst/>
          </a:prstGeom>
          <a:ln>
            <a:headEnd type="none" w="med" len="med"/>
            <a:tailEnd type="none" w="med" len="med"/>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600" b="1" dirty="0" smtClean="0">
                <a:solidFill>
                  <a:schemeClr val="bg1"/>
                </a:solidFill>
                <a:latin typeface="Arial" charset="0"/>
              </a:rPr>
              <a:t>GROWTH</a:t>
            </a:r>
            <a:endParaRPr lang="en-US" sz="1600" b="1" dirty="0">
              <a:solidFill>
                <a:schemeClr val="bg1"/>
              </a:solidFill>
              <a:latin typeface="Arial" charset="0"/>
            </a:endParaRPr>
          </a:p>
        </p:txBody>
      </p:sp>
    </p:spTree>
    <p:extLst>
      <p:ext uri="{BB962C8B-B14F-4D97-AF65-F5344CB8AC3E}">
        <p14:creationId xmlns:p14="http://schemas.microsoft.com/office/powerpoint/2010/main" val="378492989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1"/>
          </p:nvPr>
        </p:nvSpPr>
        <p:spPr>
          <a:xfrm>
            <a:off x="457200" y="1325880"/>
            <a:ext cx="5614416" cy="4846636"/>
          </a:xfrm>
        </p:spPr>
        <p:txBody>
          <a:bodyPr>
            <a:noAutofit/>
          </a:bodyPr>
          <a:lstStyle/>
          <a:p>
            <a:r>
              <a:rPr lang="en-US" sz="1600" dirty="0" smtClean="0"/>
              <a:t>Bimodal IT is the practice of managing two separate, coherent modes of IT delivery within the same enterprise, with one mode focused on stability and the other focused on </a:t>
            </a:r>
            <a:r>
              <a:rPr lang="en-US" sz="1600" dirty="0"/>
              <a:t>agility, predictability and experimentation or uncertainty. </a:t>
            </a:r>
            <a:endParaRPr lang="en-US" sz="1600" dirty="0" smtClean="0"/>
          </a:p>
          <a:p>
            <a:r>
              <a:rPr lang="en-US" sz="1600" dirty="0" smtClean="0"/>
              <a:t>Mode 1 is sequential, emphasizing predictability and accuracy; Mode 2 is exploratory and nonlinear, emphasizing agility and managing uncertainty.</a:t>
            </a:r>
          </a:p>
          <a:p>
            <a:r>
              <a:rPr lang="en-US" sz="1600" dirty="0" smtClean="0"/>
              <a:t>Each mode has specific requirements for people, resources, partners, structure, culture, methodologies, governance and metrics, as well as different attitudes toward value and risk. </a:t>
            </a:r>
          </a:p>
          <a:p>
            <a:r>
              <a:rPr lang="en-US" sz="1600" dirty="0" smtClean="0"/>
              <a:t>New investments are deployed through one of the two modes, depending on the balance of business priorities. When the balance changes, investments and operations move seamlessly between modes as the situation dictates (see "Kick-Start Bimodal IT by Launching Mode 2" [G00273955]).</a:t>
            </a:r>
            <a:endParaRPr lang="en-US" sz="1600" dirty="0"/>
          </a:p>
        </p:txBody>
      </p:sp>
      <p:sp>
        <p:nvSpPr>
          <p:cNvPr id="2" name="Title 1"/>
          <p:cNvSpPr>
            <a:spLocks noGrp="1"/>
          </p:cNvSpPr>
          <p:nvPr>
            <p:ph type="title"/>
          </p:nvPr>
        </p:nvSpPr>
        <p:spPr>
          <a:xfrm>
            <a:off x="460375" y="228600"/>
            <a:ext cx="11272838" cy="978729"/>
          </a:xfrm>
        </p:spPr>
        <p:txBody>
          <a:bodyPr/>
          <a:lstStyle/>
          <a:p>
            <a:r>
              <a:rPr lang="en-US" noProof="1"/>
              <a:t>Buying </a:t>
            </a:r>
            <a:r>
              <a:rPr lang="en-US" noProof="1" smtClean="0"/>
              <a:t>Behavior</a:t>
            </a:r>
            <a:r>
              <a:rPr lang="en-US" noProof="1"/>
              <a:t>: </a:t>
            </a:r>
            <a:r>
              <a:rPr lang="en-US" noProof="1" smtClean="0"/>
              <a:t>Bimodal IT Practice for IT Delivery Will Extend and Change the Decision-Making Structures</a:t>
            </a:r>
            <a:endParaRPr lang="en-US" dirty="0"/>
          </a:p>
        </p:txBody>
      </p:sp>
      <p:graphicFrame>
        <p:nvGraphicFramePr>
          <p:cNvPr id="25" name="Chart"/>
          <p:cNvGraphicFramePr>
            <a:graphicFrameLocks noGrp="1"/>
          </p:cNvGraphicFramePr>
          <p:nvPr>
            <p:ph sz="half" idx="4294967295"/>
            <p:extLst>
              <p:ext uri="{D42A27DB-BD31-4B8C-83A1-F6EECF244321}">
                <p14:modId xmlns:p14="http://schemas.microsoft.com/office/powerpoint/2010/main" val="1586298958"/>
              </p:ext>
            </p:extLst>
          </p:nvPr>
        </p:nvGraphicFramePr>
        <p:xfrm>
          <a:off x="6341365" y="1325881"/>
          <a:ext cx="4989512" cy="4319016"/>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6341365" y="5680387"/>
            <a:ext cx="5052024" cy="258532"/>
          </a:xfrm>
          <a:prstGeom prst="rect">
            <a:avLst/>
          </a:prstGeom>
          <a:noFill/>
        </p:spPr>
        <p:txBody>
          <a:bodyPr wrap="none" lIns="0" rtlCol="0">
            <a:spAutoFit/>
          </a:bodyPr>
          <a:lstStyle/>
          <a:p>
            <a:pPr algn="l"/>
            <a:r>
              <a:rPr lang="en-US" sz="1200" dirty="0"/>
              <a:t>Source: 2016 Gartner CIO Survey (948 </a:t>
            </a:r>
            <a:r>
              <a:rPr lang="en-US" sz="1200" dirty="0" smtClean="0"/>
              <a:t>CIO respondents </a:t>
            </a:r>
            <a:r>
              <a:rPr lang="en-US" sz="1200" dirty="0"/>
              <a:t>represent 32%)</a:t>
            </a:r>
          </a:p>
        </p:txBody>
      </p:sp>
      <p:sp>
        <p:nvSpPr>
          <p:cNvPr id="4" name="Left Arrow Callout 3"/>
          <p:cNvSpPr/>
          <p:nvPr/>
        </p:nvSpPr>
        <p:spPr bwMode="auto">
          <a:xfrm>
            <a:off x="10662059" y="3157728"/>
            <a:ext cx="1071154" cy="1963782"/>
          </a:xfrm>
          <a:prstGeom prst="leftArrowCallou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i="0" u="none" strike="noStrike" normalizeH="0" baseline="0" dirty="0" smtClean="0">
                <a:ln w="0"/>
                <a:solidFill>
                  <a:schemeClr val="tx1"/>
                </a:solidFill>
                <a:latin typeface="Arial" charset="0"/>
              </a:rPr>
              <a:t>64%</a:t>
            </a:r>
          </a:p>
        </p:txBody>
      </p:sp>
    </p:spTree>
    <p:extLst>
      <p:ext uri="{BB962C8B-B14F-4D97-AF65-F5344CB8AC3E}">
        <p14:creationId xmlns:p14="http://schemas.microsoft.com/office/powerpoint/2010/main" val="4224774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228600"/>
            <a:ext cx="11272838" cy="978729"/>
          </a:xfrm>
        </p:spPr>
        <p:txBody>
          <a:bodyPr/>
          <a:lstStyle/>
          <a:p>
            <a:r>
              <a:rPr lang="en-US" noProof="1" smtClean="0"/>
              <a:t>Buying Behavior: Many More and New </a:t>
            </a:r>
            <a:r>
              <a:rPr lang="en-US" dirty="0" smtClean="0"/>
              <a:t>Decision Makers to Align</a:t>
            </a:r>
            <a:endParaRPr lang="en-US" dirty="0"/>
          </a:p>
        </p:txBody>
      </p:sp>
      <p:sp>
        <p:nvSpPr>
          <p:cNvPr id="3" name="Content Placeholder 2"/>
          <p:cNvSpPr>
            <a:spLocks noGrp="1"/>
          </p:cNvSpPr>
          <p:nvPr>
            <p:ph type="body" sz="quarter" idx="4294967295"/>
          </p:nvPr>
        </p:nvSpPr>
        <p:spPr>
          <a:xfrm>
            <a:off x="457200" y="1325880"/>
            <a:ext cx="11274552" cy="550862"/>
          </a:xfrm>
        </p:spPr>
        <p:txBody>
          <a:bodyPr>
            <a:noAutofit/>
          </a:bodyPr>
          <a:lstStyle/>
          <a:p>
            <a:pPr marL="0" indent="0">
              <a:buNone/>
            </a:pPr>
            <a:r>
              <a:rPr lang="en-US" b="1" dirty="0" smtClean="0"/>
              <a:t>Digital Business Decision Makers Versus Application Ones</a:t>
            </a:r>
          </a:p>
          <a:p>
            <a:endParaRPr lang="en-US" b="1" dirty="0"/>
          </a:p>
        </p:txBody>
      </p:sp>
      <p:sp>
        <p:nvSpPr>
          <p:cNvPr id="10" name="Text Placeholder 9"/>
          <p:cNvSpPr>
            <a:spLocks noGrp="1"/>
          </p:cNvSpPr>
          <p:nvPr>
            <p:ph type="body" sz="quarter" idx="4294967295"/>
          </p:nvPr>
        </p:nvSpPr>
        <p:spPr>
          <a:xfrm>
            <a:off x="457200" y="1977644"/>
            <a:ext cx="5545138" cy="4103688"/>
          </a:xfrm>
        </p:spPr>
        <p:txBody>
          <a:bodyPr>
            <a:normAutofit fontScale="70000" lnSpcReduction="20000"/>
          </a:bodyPr>
          <a:lstStyle/>
          <a:p>
            <a:pPr>
              <a:lnSpc>
                <a:spcPct val="120000"/>
              </a:lnSpc>
            </a:pPr>
            <a:r>
              <a:rPr lang="en-US" b="0" dirty="0"/>
              <a:t>The CIO is still in the lead of most </a:t>
            </a:r>
            <a:r>
              <a:rPr lang="en-US" dirty="0"/>
              <a:t>d</a:t>
            </a:r>
            <a:r>
              <a:rPr lang="en-US" b="0" dirty="0" smtClean="0"/>
              <a:t>igital business efforts.</a:t>
            </a:r>
            <a:endParaRPr lang="en-US" b="0" dirty="0"/>
          </a:p>
          <a:p>
            <a:pPr>
              <a:lnSpc>
                <a:spcPct val="120000"/>
              </a:lnSpc>
            </a:pPr>
            <a:r>
              <a:rPr lang="en-US" b="0" dirty="0"/>
              <a:t>The </a:t>
            </a:r>
            <a:r>
              <a:rPr lang="en-US" b="0" dirty="0" smtClean="0"/>
              <a:t>fastest-rising </a:t>
            </a:r>
            <a:r>
              <a:rPr lang="en-US" b="0" dirty="0"/>
              <a:t>single job title </a:t>
            </a:r>
            <a:r>
              <a:rPr lang="en-US" b="0" dirty="0" smtClean="0"/>
              <a:t>in digital business </a:t>
            </a:r>
            <a:r>
              <a:rPr lang="en-US" b="0" dirty="0"/>
              <a:t>leadership is the VP of </a:t>
            </a:r>
            <a:r>
              <a:rPr lang="en-US" dirty="0"/>
              <a:t>d</a:t>
            </a:r>
            <a:r>
              <a:rPr lang="en-US" b="0" dirty="0" smtClean="0"/>
              <a:t>igital business.</a:t>
            </a:r>
            <a:endParaRPr lang="en-US" b="0" dirty="0"/>
          </a:p>
          <a:p>
            <a:pPr>
              <a:lnSpc>
                <a:spcPct val="120000"/>
              </a:lnSpc>
            </a:pPr>
            <a:r>
              <a:rPr lang="en-US" b="0" dirty="0"/>
              <a:t>The </a:t>
            </a:r>
            <a:r>
              <a:rPr lang="en-US" b="0" dirty="0" smtClean="0"/>
              <a:t>chief digital/innovation officer </a:t>
            </a:r>
            <a:r>
              <a:rPr lang="en-US" b="0" dirty="0"/>
              <a:t>has slowed down in </a:t>
            </a:r>
            <a:r>
              <a:rPr lang="en-US" b="0" dirty="0" smtClean="0"/>
              <a:t>comparison — growing </a:t>
            </a:r>
            <a:r>
              <a:rPr lang="en-US" b="0" dirty="0"/>
              <a:t>but not as much as the other </a:t>
            </a:r>
            <a:r>
              <a:rPr lang="en-US" b="0" dirty="0" smtClean="0"/>
              <a:t>titles.</a:t>
            </a:r>
            <a:endParaRPr lang="en-US" b="0" dirty="0"/>
          </a:p>
          <a:p>
            <a:pPr>
              <a:lnSpc>
                <a:spcPct val="120000"/>
              </a:lnSpc>
            </a:pPr>
            <a:r>
              <a:rPr lang="en-US" b="0" dirty="0" smtClean="0"/>
              <a:t>Powerful stakeholders: CEO and CFO.</a:t>
            </a:r>
          </a:p>
          <a:p>
            <a:pPr>
              <a:lnSpc>
                <a:spcPct val="120000"/>
              </a:lnSpc>
            </a:pPr>
            <a:r>
              <a:rPr lang="en-US" b="0" dirty="0" smtClean="0"/>
              <a:t>Many others are involved: COO, CxOs.</a:t>
            </a:r>
          </a:p>
          <a:p>
            <a:pPr>
              <a:lnSpc>
                <a:spcPct val="120000"/>
              </a:lnSpc>
            </a:pPr>
            <a:endParaRPr lang="en-US" b="0" dirty="0"/>
          </a:p>
        </p:txBody>
      </p:sp>
      <p:sp>
        <p:nvSpPr>
          <p:cNvPr id="4" name="TextBox 3"/>
          <p:cNvSpPr txBox="1"/>
          <p:nvPr/>
        </p:nvSpPr>
        <p:spPr>
          <a:xfrm>
            <a:off x="457199" y="5870448"/>
            <a:ext cx="10484793" cy="424732"/>
          </a:xfrm>
          <a:prstGeom prst="rect">
            <a:avLst/>
          </a:prstGeom>
          <a:noFill/>
        </p:spPr>
        <p:txBody>
          <a:bodyPr wrap="none" lIns="0" rIns="0" rtlCol="0">
            <a:spAutoFit/>
          </a:bodyPr>
          <a:lstStyle/>
          <a:p>
            <a:pPr algn="l"/>
            <a:r>
              <a:rPr lang="en-US" sz="1200" dirty="0" smtClean="0"/>
              <a:t>Sources: Digital Business Survey (number of respondents = 304; Digital Business Application Fulfillment Survey, October 2015 (number of respondents = </a:t>
            </a:r>
            <a:br>
              <a:rPr lang="en-US" sz="1200" dirty="0" smtClean="0"/>
            </a:br>
            <a:r>
              <a:rPr lang="en-US" sz="1200" dirty="0" smtClean="0"/>
              <a:t>167 IT and business leaders).</a:t>
            </a:r>
            <a:endParaRPr lang="en-US" sz="1200" i="1" dirty="0"/>
          </a:p>
        </p:txBody>
      </p:sp>
      <p:graphicFrame>
        <p:nvGraphicFramePr>
          <p:cNvPr id="6" name="TY.RC_PR.9251_SL.09068f05_IT.dbbf8a7d448e_DPH.fce5320b_TH.990dbf19ccf1_DPS.1_TS.28"/>
          <p:cNvGraphicFramePr/>
          <p:nvPr>
            <p:extLst>
              <p:ext uri="{D42A27DB-BD31-4B8C-83A1-F6EECF244321}">
                <p14:modId xmlns:p14="http://schemas.microsoft.com/office/powerpoint/2010/main" val="3001561031"/>
              </p:ext>
            </p:extLst>
          </p:nvPr>
        </p:nvGraphicFramePr>
        <p:xfrm>
          <a:off x="6230112" y="1803196"/>
          <a:ext cx="5503100" cy="3866084"/>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p:cNvSpPr/>
          <p:nvPr/>
        </p:nvSpPr>
        <p:spPr bwMode="auto">
          <a:xfrm>
            <a:off x="8223790" y="1239759"/>
            <a:ext cx="4064679" cy="551245"/>
          </a:xfrm>
          <a:prstGeom prst="roundRect">
            <a:avLst/>
          </a:prstGeom>
          <a:no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50649057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0375" y="1325880"/>
            <a:ext cx="11272838" cy="4318055"/>
            <a:chOff x="460375" y="1411640"/>
            <a:chExt cx="11272838" cy="4318055"/>
          </a:xfrm>
        </p:grpSpPr>
        <p:sp>
          <p:nvSpPr>
            <p:cNvPr id="5" name="Rounded Rectangle 4"/>
            <p:cNvSpPr/>
            <p:nvPr/>
          </p:nvSpPr>
          <p:spPr>
            <a:xfrm>
              <a:off x="460375" y="1411640"/>
              <a:ext cx="11272838" cy="2152079"/>
            </a:xfrm>
            <a:prstGeom prst="roundRect">
              <a:avLst/>
            </a:prstGeom>
            <a:solidFill>
              <a:srgbClr val="00529B"/>
            </a:solidFill>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txBody>
            <a:bodyPr spcFirstLastPara="0" vert="horz" wrap="square" lIns="91440" tIns="91440" rIns="91440" bIns="91440" numCol="1" spcCol="1270" anchor="ctr" anchorCtr="0">
              <a:spAutoFit/>
            </a:bodyPr>
            <a:lstStyle/>
            <a:p>
              <a:pPr lvl="0" algn="l" defTabSz="711200">
                <a:lnSpc>
                  <a:spcPct val="90000"/>
                </a:lnSpc>
                <a:spcBef>
                  <a:spcPct val="0"/>
                </a:spcBef>
                <a:spcAft>
                  <a:spcPct val="35000"/>
                </a:spcAft>
              </a:pPr>
              <a:r>
                <a:rPr lang="en-US" sz="1600" b="1" kern="1200" dirty="0" smtClean="0"/>
                <a:t>Business applications fulfilling digital business initiatives:</a:t>
              </a:r>
            </a:p>
            <a:p>
              <a:pPr lvl="0" algn="l" defTabSz="711200">
                <a:lnSpc>
                  <a:spcPct val="90000"/>
                </a:lnSpc>
                <a:spcBef>
                  <a:spcPct val="0"/>
                </a:spcBef>
                <a:spcAft>
                  <a:spcPct val="35000"/>
                </a:spcAft>
              </a:pPr>
              <a:r>
                <a:rPr lang="en-US" sz="1600" b="1" kern="1200" dirty="0" smtClean="0"/>
                <a:t>1. Mobile applications </a:t>
              </a:r>
            </a:p>
            <a:p>
              <a:pPr lvl="0" algn="l" defTabSz="711200">
                <a:lnSpc>
                  <a:spcPct val="90000"/>
                </a:lnSpc>
                <a:spcBef>
                  <a:spcPct val="0"/>
                </a:spcBef>
                <a:spcAft>
                  <a:spcPct val="35000"/>
                </a:spcAft>
              </a:pPr>
              <a:r>
                <a:rPr lang="en-US" sz="1600" b="1" kern="1200" dirty="0" smtClean="0"/>
                <a:t>2. Enterprise software applications </a:t>
              </a:r>
            </a:p>
            <a:p>
              <a:pPr lvl="0" algn="l" defTabSz="711200">
                <a:lnSpc>
                  <a:spcPct val="90000"/>
                </a:lnSpc>
                <a:spcBef>
                  <a:spcPct val="0"/>
                </a:spcBef>
                <a:spcAft>
                  <a:spcPct val="35000"/>
                </a:spcAft>
              </a:pPr>
              <a:r>
                <a:rPr lang="en-US" sz="1600" b="1" kern="1200" dirty="0" smtClean="0"/>
                <a:t>3. Business analytics applications</a:t>
              </a:r>
            </a:p>
            <a:p>
              <a:pPr lvl="0" algn="l" defTabSz="711200">
                <a:lnSpc>
                  <a:spcPct val="90000"/>
                </a:lnSpc>
                <a:spcBef>
                  <a:spcPct val="0"/>
                </a:spcBef>
                <a:spcAft>
                  <a:spcPct val="35000"/>
                </a:spcAft>
              </a:pPr>
              <a:r>
                <a:rPr lang="en-US" sz="1600" b="1" kern="1200" dirty="0" smtClean="0"/>
                <a:t>4. SaaS applications</a:t>
              </a:r>
            </a:p>
            <a:p>
              <a:pPr lvl="0" algn="l" defTabSz="711200">
                <a:lnSpc>
                  <a:spcPct val="90000"/>
                </a:lnSpc>
                <a:spcBef>
                  <a:spcPct val="0"/>
                </a:spcBef>
                <a:spcAft>
                  <a:spcPct val="35000"/>
                </a:spcAft>
              </a:pPr>
              <a:r>
                <a:rPr lang="en-US" sz="1600" b="1" kern="1200" dirty="0" smtClean="0"/>
                <a:t>5. Digital marketing applications</a:t>
              </a:r>
            </a:p>
          </p:txBody>
        </p:sp>
        <p:sp>
          <p:nvSpPr>
            <p:cNvPr id="6" name="Rounded Rectangle 5"/>
            <p:cNvSpPr/>
            <p:nvPr/>
          </p:nvSpPr>
          <p:spPr>
            <a:xfrm>
              <a:off x="460375" y="3577616"/>
              <a:ext cx="11272838" cy="2152079"/>
            </a:xfrm>
            <a:prstGeom prst="roundRect">
              <a:avLst/>
            </a:prstGeom>
            <a:solidFill>
              <a:srgbClr val="6697C3"/>
            </a:solidFill>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1">
                <a:shade val="80000"/>
                <a:hueOff val="841102"/>
                <a:satOff val="-74220"/>
                <a:lumOff val="39463"/>
                <a:alphaOff val="0"/>
              </a:schemeClr>
            </a:fillRef>
            <a:effectRef idx="3">
              <a:schemeClr val="accent1">
                <a:shade val="80000"/>
                <a:hueOff val="841102"/>
                <a:satOff val="-74220"/>
                <a:lumOff val="39463"/>
                <a:alphaOff val="0"/>
              </a:schemeClr>
            </a:effectRef>
            <a:fontRef idx="minor">
              <a:schemeClr val="lt1"/>
            </a:fontRef>
          </p:style>
          <p:txBody>
            <a:bodyPr spcFirstLastPara="0" vert="horz" wrap="square" lIns="91440" tIns="91440" rIns="91440" bIns="91440" numCol="1" spcCol="1270" anchor="ctr" anchorCtr="0">
              <a:spAutoFit/>
            </a:bodyPr>
            <a:lstStyle/>
            <a:p>
              <a:pPr lvl="0" algn="l" defTabSz="711200">
                <a:lnSpc>
                  <a:spcPct val="90000"/>
                </a:lnSpc>
                <a:spcBef>
                  <a:spcPct val="0"/>
                </a:spcBef>
                <a:spcAft>
                  <a:spcPct val="35000"/>
                </a:spcAft>
              </a:pPr>
              <a:r>
                <a:rPr lang="en-US" sz="1600" b="1" kern="1200" dirty="0" smtClean="0"/>
                <a:t>Most influential in evaluation and selection of application provider:</a:t>
              </a:r>
            </a:p>
            <a:p>
              <a:pPr lvl="0" algn="l" defTabSz="711200">
                <a:lnSpc>
                  <a:spcPct val="90000"/>
                </a:lnSpc>
                <a:spcBef>
                  <a:spcPct val="0"/>
                </a:spcBef>
                <a:spcAft>
                  <a:spcPct val="35000"/>
                </a:spcAft>
              </a:pPr>
              <a:r>
                <a:rPr lang="en-US" sz="1600" b="1" kern="1200" dirty="0" smtClean="0"/>
                <a:t>1. Has a demonstrated understanding of the business/industry/business process</a:t>
              </a:r>
            </a:p>
            <a:p>
              <a:pPr lvl="0" algn="l" defTabSz="711200">
                <a:lnSpc>
                  <a:spcPct val="90000"/>
                </a:lnSpc>
                <a:spcBef>
                  <a:spcPct val="0"/>
                </a:spcBef>
                <a:spcAft>
                  <a:spcPct val="35000"/>
                </a:spcAft>
              </a:pPr>
              <a:r>
                <a:rPr lang="en-US" sz="1600" b="1" kern="1200" dirty="0" smtClean="0"/>
                <a:t>2. Has openness, integration and </a:t>
              </a:r>
              <a:r>
                <a:rPr lang="en-US" sz="1600" b="1" dirty="0" smtClean="0"/>
                <a:t>i</a:t>
              </a:r>
              <a:r>
                <a:rPr lang="en-US" sz="1600" b="1" kern="1200" dirty="0" smtClean="0"/>
                <a:t>nteroperability standards</a:t>
              </a:r>
            </a:p>
            <a:p>
              <a:pPr lvl="0" algn="l" defTabSz="711200">
                <a:lnSpc>
                  <a:spcPct val="90000"/>
                </a:lnSpc>
                <a:spcBef>
                  <a:spcPct val="0"/>
                </a:spcBef>
                <a:spcAft>
                  <a:spcPct val="35000"/>
                </a:spcAft>
              </a:pPr>
              <a:r>
                <a:rPr lang="en-US" sz="1600" b="1" kern="1200" dirty="0" smtClean="0"/>
                <a:t>3. Is a trusted brand with credibility in my organization</a:t>
              </a:r>
            </a:p>
            <a:p>
              <a:pPr lvl="0" algn="l" defTabSz="711200">
                <a:lnSpc>
                  <a:spcPct val="90000"/>
                </a:lnSpc>
                <a:spcBef>
                  <a:spcPct val="0"/>
                </a:spcBef>
                <a:spcAft>
                  <a:spcPct val="35000"/>
                </a:spcAft>
              </a:pPr>
              <a:r>
                <a:rPr lang="en-US" sz="1600" b="1" kern="1200" dirty="0" smtClean="0"/>
                <a:t>4. Offers a choice in delivery, pricing and licensing options</a:t>
              </a:r>
            </a:p>
            <a:p>
              <a:pPr lvl="0" algn="l" defTabSz="711200">
                <a:lnSpc>
                  <a:spcPct val="90000"/>
                </a:lnSpc>
                <a:spcBef>
                  <a:spcPct val="0"/>
                </a:spcBef>
                <a:spcAft>
                  <a:spcPct val="35000"/>
                </a:spcAft>
              </a:pPr>
              <a:r>
                <a:rPr lang="en-US" sz="1600" b="1" kern="1200" dirty="0" smtClean="0"/>
                <a:t>5. Has a center of excellence and/or innovation center</a:t>
              </a:r>
            </a:p>
          </p:txBody>
        </p:sp>
      </p:grpSp>
      <p:sp>
        <p:nvSpPr>
          <p:cNvPr id="14340" name="Rectangle 76"/>
          <p:cNvSpPr>
            <a:spLocks noGrp="1" noChangeArrowheads="1"/>
          </p:cNvSpPr>
          <p:nvPr>
            <p:ph type="title"/>
          </p:nvPr>
        </p:nvSpPr>
        <p:spPr/>
        <p:txBody>
          <a:bodyPr/>
          <a:lstStyle/>
          <a:p>
            <a:r>
              <a:rPr lang="en-US" dirty="0" smtClean="0"/>
              <a:t>Buying Behavior: Top Five Applications Priorities in 2016</a:t>
            </a:r>
          </a:p>
        </p:txBody>
      </p:sp>
      <p:sp>
        <p:nvSpPr>
          <p:cNvPr id="2" name="TextBox 1"/>
          <p:cNvSpPr txBox="1"/>
          <p:nvPr/>
        </p:nvSpPr>
        <p:spPr>
          <a:xfrm>
            <a:off x="457200" y="5870448"/>
            <a:ext cx="8596712" cy="258532"/>
          </a:xfrm>
          <a:prstGeom prst="rect">
            <a:avLst/>
          </a:prstGeom>
          <a:noFill/>
        </p:spPr>
        <p:txBody>
          <a:bodyPr wrap="none" lIns="0" rIns="0" rtlCol="0">
            <a:spAutoFit/>
          </a:bodyPr>
          <a:lstStyle>
            <a:defPPr>
              <a:defRPr lang="en-US"/>
            </a:defPPr>
            <a:lvl1pPr algn="l">
              <a:defRPr sz="1200"/>
            </a:lvl1pPr>
          </a:lstStyle>
          <a:p>
            <a:r>
              <a:rPr lang="en-US" dirty="0" smtClean="0"/>
              <a:t>Source: Digital Business Application Fulfillment Survey, October 2015 (number of respondents = 167 IT and Business leaders)</a:t>
            </a:r>
            <a:endParaRPr lang="en-US" dirty="0"/>
          </a:p>
        </p:txBody>
      </p:sp>
    </p:spTree>
    <p:extLst>
      <p:ext uri="{BB962C8B-B14F-4D97-AF65-F5344CB8AC3E}">
        <p14:creationId xmlns:p14="http://schemas.microsoft.com/office/powerpoint/2010/main" val="424961065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Buying Behavior: Looking for New Sources of Help</a:t>
            </a:r>
            <a:endParaRPr lang="en-US" dirty="0"/>
          </a:p>
        </p:txBody>
      </p:sp>
      <p:graphicFrame>
        <p:nvGraphicFramePr>
          <p:cNvPr id="4" name="TY.RC_PR.9251_SL.09068f05_IT.dbbf8a7d448e_DPH.fce5320b_TH.990dbf19ccf1_DPS.1_TS.28"/>
          <p:cNvGraphicFramePr/>
          <p:nvPr>
            <p:extLst>
              <p:ext uri="{D42A27DB-BD31-4B8C-83A1-F6EECF244321}">
                <p14:modId xmlns:p14="http://schemas.microsoft.com/office/powerpoint/2010/main" val="3800365567"/>
              </p:ext>
            </p:extLst>
          </p:nvPr>
        </p:nvGraphicFramePr>
        <p:xfrm>
          <a:off x="457200" y="2133599"/>
          <a:ext cx="11274552" cy="3828289"/>
        </p:xfrm>
        <a:graphic>
          <a:graphicData uri="http://schemas.openxmlformats.org/drawingml/2006/chart">
            <c:chart xmlns:c="http://schemas.openxmlformats.org/drawingml/2006/chart" xmlns:r="http://schemas.openxmlformats.org/officeDocument/2006/relationships" r:id="rId3"/>
          </a:graphicData>
        </a:graphic>
      </p:graphicFrame>
      <p:sp>
        <p:nvSpPr>
          <p:cNvPr id="2" name="Right Arrow 1"/>
          <p:cNvSpPr/>
          <p:nvPr/>
        </p:nvSpPr>
        <p:spPr bwMode="auto">
          <a:xfrm>
            <a:off x="457200" y="4029457"/>
            <a:ext cx="2712027" cy="332509"/>
          </a:xfrm>
          <a:prstGeom prst="rightArrow">
            <a:avLst/>
          </a:prstGeom>
          <a:ln>
            <a:noFill/>
            <a:headEnd type="none" w="med" len="med"/>
            <a:tailEnd type="none" w="med" len="med"/>
          </a:ln>
          <a:effectLst/>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chemeClr val="bg1"/>
              </a:solidFill>
              <a:latin typeface="Arial" charset="0"/>
            </a:endParaRPr>
          </a:p>
        </p:txBody>
      </p:sp>
      <p:sp>
        <p:nvSpPr>
          <p:cNvPr id="23" name="Right Arrow 22"/>
          <p:cNvSpPr/>
          <p:nvPr/>
        </p:nvSpPr>
        <p:spPr bwMode="auto">
          <a:xfrm>
            <a:off x="457200" y="5267498"/>
            <a:ext cx="2712027" cy="332509"/>
          </a:xfrm>
          <a:prstGeom prst="rightArrow">
            <a:avLst/>
          </a:prstGeom>
          <a:ln>
            <a:noFill/>
            <a:headEnd type="none" w="med" len="med"/>
            <a:tailEnd type="none" w="med" len="med"/>
          </a:ln>
          <a:effectLst/>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chemeClr val="bg1"/>
              </a:solidFill>
              <a:latin typeface="Arial" charset="0"/>
            </a:endParaRPr>
          </a:p>
        </p:txBody>
      </p:sp>
      <p:sp>
        <p:nvSpPr>
          <p:cNvPr id="25" name="TY.RX_PR.9251_SL.09068f05_IT.819143edc5ef"/>
          <p:cNvSpPr txBox="1">
            <a:spLocks/>
          </p:cNvSpPr>
          <p:nvPr/>
        </p:nvSpPr>
        <p:spPr bwMode="auto">
          <a:xfrm>
            <a:off x="457200" y="1325880"/>
            <a:ext cx="11274552" cy="747897"/>
          </a:xfrm>
          <a:prstGeom prst="rect">
            <a:avLst/>
          </a:prstGeom>
          <a:noFill/>
          <a:ln w="9525" algn="ctr">
            <a:noFill/>
            <a:miter lim="800000"/>
            <a:headEnd/>
            <a:tailEnd/>
          </a:ln>
        </p:spPr>
        <p:txBody>
          <a:bodyPr vert="horz" wrap="square" lIns="0" tIns="0" rIns="0" bIns="0" numCol="1" rtlCol="0" anchor="ctr" anchorCtr="0" compatLnSpc="1">
            <a:prstTxWarp prst="textNoShape">
              <a:avLst/>
            </a:prstTxWarp>
            <a:spAutoFit/>
          </a:bodyPr>
          <a:lstStyle>
            <a:lvl1pPr algn="l" rtl="0" eaLnBrk="1" fontAlgn="base" hangingPunct="1">
              <a:lnSpc>
                <a:spcPct val="90000"/>
              </a:lnSpc>
              <a:spcBef>
                <a:spcPct val="0"/>
              </a:spcBef>
              <a:spcAft>
                <a:spcPct val="0"/>
              </a:spcAft>
              <a:defRPr lang="en-US" sz="3200" b="1"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r>
              <a:rPr lang="en-US" sz="1800" kern="0" dirty="0">
                <a:solidFill>
                  <a:schemeClr val="tx1"/>
                </a:solidFill>
                <a:cs typeface="Arial"/>
              </a:rPr>
              <a:t>From an application perspective, which of the following have you been using in order to fulfill your digital business initiatives and which ones will you add in order to support your digital business initiatives for end of 2015/early 2016? </a:t>
            </a:r>
            <a:endParaRPr lang="en-US" sz="1800" kern="0" dirty="0">
              <a:solidFill>
                <a:schemeClr val="tx1"/>
              </a:solidFill>
              <a:latin typeface="Arial"/>
              <a:cs typeface="Arial"/>
            </a:endParaRPr>
          </a:p>
        </p:txBody>
      </p:sp>
      <p:sp>
        <p:nvSpPr>
          <p:cNvPr id="6" name="Rectangle 5"/>
          <p:cNvSpPr/>
          <p:nvPr/>
        </p:nvSpPr>
        <p:spPr>
          <a:xfrm>
            <a:off x="457200" y="6005452"/>
            <a:ext cx="5319213" cy="424732"/>
          </a:xfrm>
          <a:prstGeom prst="rect">
            <a:avLst/>
          </a:prstGeom>
          <a:noFill/>
        </p:spPr>
        <p:txBody>
          <a:bodyPr wrap="none" lIns="0" rIns="0" rtlCol="0">
            <a:spAutoFit/>
          </a:bodyPr>
          <a:lstStyle/>
          <a:p>
            <a:pPr algn="l"/>
            <a:r>
              <a:rPr lang="en-US" sz="1200" dirty="0"/>
              <a:t>Source: Digital Business Application Fulfillment </a:t>
            </a:r>
            <a:r>
              <a:rPr lang="en-US" sz="1200" dirty="0" smtClean="0"/>
              <a:t>Survey, </a:t>
            </a:r>
            <a:r>
              <a:rPr lang="en-US" sz="1200" dirty="0"/>
              <a:t>October </a:t>
            </a:r>
            <a:r>
              <a:rPr lang="en-US" sz="1200" dirty="0" smtClean="0"/>
              <a:t>2015</a:t>
            </a:r>
            <a:br>
              <a:rPr lang="en-US" sz="1200" dirty="0" smtClean="0"/>
            </a:br>
            <a:r>
              <a:rPr lang="en-US" sz="1200" dirty="0" smtClean="0"/>
              <a:t>(number of respondents = 167 </a:t>
            </a:r>
            <a:r>
              <a:rPr lang="en-US" sz="1200" dirty="0"/>
              <a:t>IT and </a:t>
            </a:r>
            <a:r>
              <a:rPr lang="en-US" sz="1200" dirty="0" smtClean="0"/>
              <a:t>business leaders, excludes don't knows)</a:t>
            </a:r>
            <a:endParaRPr lang="en-US" sz="1200" dirty="0"/>
          </a:p>
        </p:txBody>
      </p:sp>
    </p:spTree>
    <p:extLst>
      <p:ext uri="{BB962C8B-B14F-4D97-AF65-F5344CB8AC3E}">
        <p14:creationId xmlns:p14="http://schemas.microsoft.com/office/powerpoint/2010/main" val="151139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1"/>
          </p:nvPr>
        </p:nvSpPr>
        <p:spPr>
          <a:xfrm>
            <a:off x="457199" y="1325562"/>
            <a:ext cx="5776913" cy="5291138"/>
          </a:xfrm>
        </p:spPr>
        <p:txBody>
          <a:bodyPr>
            <a:normAutofit/>
          </a:bodyPr>
          <a:lstStyle/>
          <a:p>
            <a:r>
              <a:rPr lang="en-US" sz="2400" dirty="0" smtClean="0"/>
              <a:t>Global Application Software Providers</a:t>
            </a:r>
          </a:p>
          <a:p>
            <a:pPr lvl="2"/>
            <a:endParaRPr lang="it-IT" sz="2000" dirty="0" smtClean="0"/>
          </a:p>
        </p:txBody>
      </p:sp>
      <p:sp>
        <p:nvSpPr>
          <p:cNvPr id="2" name="Text Placeholder 1"/>
          <p:cNvSpPr>
            <a:spLocks noGrp="1"/>
          </p:cNvSpPr>
          <p:nvPr>
            <p:ph type="body" sz="quarter" idx="12"/>
          </p:nvPr>
        </p:nvSpPr>
        <p:spPr>
          <a:xfrm>
            <a:off x="6234113" y="1325563"/>
            <a:ext cx="5499100" cy="4660900"/>
          </a:xfrm>
        </p:spPr>
        <p:txBody>
          <a:bodyPr>
            <a:normAutofit/>
          </a:bodyPr>
          <a:lstStyle/>
          <a:p>
            <a:r>
              <a:rPr lang="en-US" sz="2400" dirty="0" smtClean="0"/>
              <a:t>SMB Application Software Providers</a:t>
            </a:r>
          </a:p>
          <a:p>
            <a:endParaRPr lang="en-US" sz="2400" dirty="0"/>
          </a:p>
        </p:txBody>
      </p:sp>
      <p:sp>
        <p:nvSpPr>
          <p:cNvPr id="4" name="Title 3"/>
          <p:cNvSpPr>
            <a:spLocks noGrp="1"/>
          </p:cNvSpPr>
          <p:nvPr>
            <p:ph type="title"/>
          </p:nvPr>
        </p:nvSpPr>
        <p:spPr/>
        <p:txBody>
          <a:bodyPr/>
          <a:lstStyle/>
          <a:p>
            <a:r>
              <a:rPr lang="en-US" dirty="0" smtClean="0"/>
              <a:t>Recommendations by Market Segment </a:t>
            </a:r>
            <a:endParaRPr lang="en-US" dirty="0"/>
          </a:p>
        </p:txBody>
      </p:sp>
      <p:grpSp>
        <p:nvGrpSpPr>
          <p:cNvPr id="31" name="Group 30"/>
          <p:cNvGrpSpPr/>
          <p:nvPr/>
        </p:nvGrpSpPr>
        <p:grpSpPr>
          <a:xfrm>
            <a:off x="1460865" y="2371088"/>
            <a:ext cx="3403820" cy="3731307"/>
            <a:chOff x="1743541" y="2371088"/>
            <a:chExt cx="3403820" cy="3731307"/>
          </a:xfrm>
        </p:grpSpPr>
        <p:grpSp>
          <p:nvGrpSpPr>
            <p:cNvPr id="25" name="Group 24"/>
            <p:cNvGrpSpPr/>
            <p:nvPr/>
          </p:nvGrpSpPr>
          <p:grpSpPr>
            <a:xfrm>
              <a:off x="1743541" y="2371088"/>
              <a:ext cx="3403819" cy="1088136"/>
              <a:chOff x="1743541" y="2371088"/>
              <a:chExt cx="3403819" cy="1088136"/>
            </a:xfrm>
          </p:grpSpPr>
          <p:sp>
            <p:nvSpPr>
              <p:cNvPr id="6" name="Freeform 5"/>
              <p:cNvSpPr/>
              <p:nvPr/>
            </p:nvSpPr>
            <p:spPr>
              <a:xfrm>
                <a:off x="2285288" y="2371088"/>
                <a:ext cx="2862072" cy="1088136"/>
              </a:xfrm>
              <a:custGeom>
                <a:avLst/>
                <a:gdLst>
                  <a:gd name="connsiteX0" fmla="*/ 0 w 2552077"/>
                  <a:gd name="connsiteY0" fmla="*/ 0 h 1083497"/>
                  <a:gd name="connsiteX1" fmla="*/ 2010329 w 2552077"/>
                  <a:gd name="connsiteY1" fmla="*/ 0 h 1083497"/>
                  <a:gd name="connsiteX2" fmla="*/ 2552077 w 2552077"/>
                  <a:gd name="connsiteY2" fmla="*/ 541749 h 1083497"/>
                  <a:gd name="connsiteX3" fmla="*/ 2010329 w 2552077"/>
                  <a:gd name="connsiteY3" fmla="*/ 1083497 h 1083497"/>
                  <a:gd name="connsiteX4" fmla="*/ 0 w 2552077"/>
                  <a:gd name="connsiteY4" fmla="*/ 1083497 h 1083497"/>
                  <a:gd name="connsiteX5" fmla="*/ 0 w 2552077"/>
                  <a:gd name="connsiteY5" fmla="*/ 0 h 108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077" h="1083497">
                    <a:moveTo>
                      <a:pt x="2552077" y="1083497"/>
                    </a:moveTo>
                    <a:lnTo>
                      <a:pt x="541748" y="1083497"/>
                    </a:lnTo>
                    <a:lnTo>
                      <a:pt x="0" y="541748"/>
                    </a:lnTo>
                    <a:lnTo>
                      <a:pt x="541748" y="0"/>
                    </a:lnTo>
                    <a:lnTo>
                      <a:pt x="2552077" y="0"/>
                    </a:lnTo>
                    <a:lnTo>
                      <a:pt x="2552077" y="10834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8666" tIns="72391" rIns="135128" bIns="72391" numCol="1" spcCol="1270" anchor="ctr" anchorCtr="0">
                <a:noAutofit/>
              </a:bodyPr>
              <a:lstStyle/>
              <a:p>
                <a:pPr lvl="0" algn="ctr" defTabSz="844550">
                  <a:lnSpc>
                    <a:spcPct val="90000"/>
                  </a:lnSpc>
                  <a:spcBef>
                    <a:spcPct val="0"/>
                  </a:spcBef>
                  <a:spcAft>
                    <a:spcPct val="35000"/>
                  </a:spcAft>
                </a:pPr>
                <a:r>
                  <a:rPr lang="en-US" sz="1900" kern="1200" dirty="0" smtClean="0"/>
                  <a:t>Accelerate Modernization</a:t>
                </a:r>
                <a:endParaRPr lang="en-US" sz="1900" kern="1200" dirty="0"/>
              </a:p>
            </p:txBody>
          </p:sp>
          <p:sp>
            <p:nvSpPr>
              <p:cNvPr id="10" name="Oval 9"/>
              <p:cNvSpPr/>
              <p:nvPr/>
            </p:nvSpPr>
            <p:spPr>
              <a:xfrm>
                <a:off x="1743541" y="2373408"/>
                <a:ext cx="1083497" cy="1083497"/>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6" name="Group 25"/>
            <p:cNvGrpSpPr/>
            <p:nvPr/>
          </p:nvGrpSpPr>
          <p:grpSpPr>
            <a:xfrm>
              <a:off x="1743541" y="3692674"/>
              <a:ext cx="3403820" cy="1088136"/>
              <a:chOff x="1743541" y="3778018"/>
              <a:chExt cx="3403820" cy="1088136"/>
            </a:xfrm>
          </p:grpSpPr>
          <p:sp>
            <p:nvSpPr>
              <p:cNvPr id="11" name="Freeform 10"/>
              <p:cNvSpPr/>
              <p:nvPr/>
            </p:nvSpPr>
            <p:spPr>
              <a:xfrm>
                <a:off x="2285289" y="3778018"/>
                <a:ext cx="2862072" cy="1088136"/>
              </a:xfrm>
              <a:custGeom>
                <a:avLst/>
                <a:gdLst>
                  <a:gd name="connsiteX0" fmla="*/ 0 w 2552077"/>
                  <a:gd name="connsiteY0" fmla="*/ 0 h 1083497"/>
                  <a:gd name="connsiteX1" fmla="*/ 2010329 w 2552077"/>
                  <a:gd name="connsiteY1" fmla="*/ 0 h 1083497"/>
                  <a:gd name="connsiteX2" fmla="*/ 2552077 w 2552077"/>
                  <a:gd name="connsiteY2" fmla="*/ 541749 h 1083497"/>
                  <a:gd name="connsiteX3" fmla="*/ 2010329 w 2552077"/>
                  <a:gd name="connsiteY3" fmla="*/ 1083497 h 1083497"/>
                  <a:gd name="connsiteX4" fmla="*/ 0 w 2552077"/>
                  <a:gd name="connsiteY4" fmla="*/ 1083497 h 1083497"/>
                  <a:gd name="connsiteX5" fmla="*/ 0 w 2552077"/>
                  <a:gd name="connsiteY5" fmla="*/ 0 h 108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077" h="1083497">
                    <a:moveTo>
                      <a:pt x="2552077" y="1083497"/>
                    </a:moveTo>
                    <a:lnTo>
                      <a:pt x="541748" y="1083497"/>
                    </a:lnTo>
                    <a:lnTo>
                      <a:pt x="0" y="541748"/>
                    </a:lnTo>
                    <a:lnTo>
                      <a:pt x="541748" y="0"/>
                    </a:lnTo>
                    <a:lnTo>
                      <a:pt x="2552077" y="0"/>
                    </a:lnTo>
                    <a:lnTo>
                      <a:pt x="2552077" y="10834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8666" tIns="72391" rIns="135129" bIns="72390" numCol="1" spcCol="1270" anchor="ctr" anchorCtr="0">
                <a:noAutofit/>
              </a:bodyPr>
              <a:lstStyle/>
              <a:p>
                <a:pPr lvl="0" algn="ctr" defTabSz="844550">
                  <a:lnSpc>
                    <a:spcPct val="90000"/>
                  </a:lnSpc>
                  <a:spcBef>
                    <a:spcPct val="0"/>
                  </a:spcBef>
                  <a:spcAft>
                    <a:spcPct val="35000"/>
                  </a:spcAft>
                </a:pPr>
                <a:r>
                  <a:rPr lang="en-US" sz="1900" kern="1200" dirty="0" smtClean="0"/>
                  <a:t>Unique Advanced Analytics</a:t>
                </a:r>
                <a:endParaRPr lang="en-US" sz="1900" kern="1200" dirty="0"/>
              </a:p>
            </p:txBody>
          </p:sp>
          <p:sp>
            <p:nvSpPr>
              <p:cNvPr id="12" name="Oval 11"/>
              <p:cNvSpPr/>
              <p:nvPr/>
            </p:nvSpPr>
            <p:spPr>
              <a:xfrm>
                <a:off x="1743541" y="3780338"/>
                <a:ext cx="1083497" cy="1083497"/>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7" name="Group 26"/>
            <p:cNvGrpSpPr/>
            <p:nvPr/>
          </p:nvGrpSpPr>
          <p:grpSpPr>
            <a:xfrm>
              <a:off x="1743541" y="5014259"/>
              <a:ext cx="3403820" cy="1088136"/>
              <a:chOff x="1743541" y="5184947"/>
              <a:chExt cx="3403820" cy="1088136"/>
            </a:xfrm>
          </p:grpSpPr>
          <p:sp>
            <p:nvSpPr>
              <p:cNvPr id="13" name="Freeform 12"/>
              <p:cNvSpPr/>
              <p:nvPr/>
            </p:nvSpPr>
            <p:spPr>
              <a:xfrm>
                <a:off x="2285289" y="5184947"/>
                <a:ext cx="2862072" cy="1088136"/>
              </a:xfrm>
              <a:custGeom>
                <a:avLst/>
                <a:gdLst>
                  <a:gd name="connsiteX0" fmla="*/ 0 w 2552077"/>
                  <a:gd name="connsiteY0" fmla="*/ 0 h 1083497"/>
                  <a:gd name="connsiteX1" fmla="*/ 2010329 w 2552077"/>
                  <a:gd name="connsiteY1" fmla="*/ 0 h 1083497"/>
                  <a:gd name="connsiteX2" fmla="*/ 2552077 w 2552077"/>
                  <a:gd name="connsiteY2" fmla="*/ 541749 h 1083497"/>
                  <a:gd name="connsiteX3" fmla="*/ 2010329 w 2552077"/>
                  <a:gd name="connsiteY3" fmla="*/ 1083497 h 1083497"/>
                  <a:gd name="connsiteX4" fmla="*/ 0 w 2552077"/>
                  <a:gd name="connsiteY4" fmla="*/ 1083497 h 1083497"/>
                  <a:gd name="connsiteX5" fmla="*/ 0 w 2552077"/>
                  <a:gd name="connsiteY5" fmla="*/ 0 h 108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077" h="1083497">
                    <a:moveTo>
                      <a:pt x="2552077" y="1083497"/>
                    </a:moveTo>
                    <a:lnTo>
                      <a:pt x="541748" y="1083497"/>
                    </a:lnTo>
                    <a:lnTo>
                      <a:pt x="0" y="541748"/>
                    </a:lnTo>
                    <a:lnTo>
                      <a:pt x="541748" y="0"/>
                    </a:lnTo>
                    <a:lnTo>
                      <a:pt x="2552077" y="0"/>
                    </a:lnTo>
                    <a:lnTo>
                      <a:pt x="2552077" y="10834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8666" tIns="72391" rIns="135129" bIns="72390" numCol="1" spcCol="1270" anchor="ctr" anchorCtr="0">
                <a:noAutofit/>
              </a:bodyPr>
              <a:lstStyle/>
              <a:p>
                <a:pPr lvl="0" algn="ctr" defTabSz="844550">
                  <a:lnSpc>
                    <a:spcPct val="90000"/>
                  </a:lnSpc>
                  <a:spcBef>
                    <a:spcPct val="0"/>
                  </a:spcBef>
                  <a:spcAft>
                    <a:spcPct val="35000"/>
                  </a:spcAft>
                </a:pPr>
                <a:r>
                  <a:rPr lang="en-US" sz="1900" kern="1200" dirty="0" smtClean="0"/>
                  <a:t>Value Creation</a:t>
                </a:r>
                <a:endParaRPr lang="en-US" sz="1900" kern="1200" dirty="0"/>
              </a:p>
            </p:txBody>
          </p:sp>
          <p:sp>
            <p:nvSpPr>
              <p:cNvPr id="14" name="Oval 13"/>
              <p:cNvSpPr/>
              <p:nvPr/>
            </p:nvSpPr>
            <p:spPr>
              <a:xfrm>
                <a:off x="1743541" y="5187267"/>
                <a:ext cx="1083497" cy="1083497"/>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grpSp>
        <p:nvGrpSpPr>
          <p:cNvPr id="32" name="Group 31"/>
          <p:cNvGrpSpPr/>
          <p:nvPr/>
        </p:nvGrpSpPr>
        <p:grpSpPr>
          <a:xfrm>
            <a:off x="7281753" y="2371088"/>
            <a:ext cx="3403820" cy="3731307"/>
            <a:chOff x="6437461" y="2371088"/>
            <a:chExt cx="3403820" cy="3731307"/>
          </a:xfrm>
        </p:grpSpPr>
        <p:grpSp>
          <p:nvGrpSpPr>
            <p:cNvPr id="28" name="Group 27"/>
            <p:cNvGrpSpPr/>
            <p:nvPr/>
          </p:nvGrpSpPr>
          <p:grpSpPr>
            <a:xfrm>
              <a:off x="6437461" y="2371088"/>
              <a:ext cx="3403819" cy="1088136"/>
              <a:chOff x="1743541" y="6528560"/>
              <a:chExt cx="3403819" cy="1088136"/>
            </a:xfrm>
          </p:grpSpPr>
          <p:sp>
            <p:nvSpPr>
              <p:cNvPr id="16" name="Freeform 15"/>
              <p:cNvSpPr/>
              <p:nvPr/>
            </p:nvSpPr>
            <p:spPr>
              <a:xfrm>
                <a:off x="2285288" y="6528560"/>
                <a:ext cx="2862072" cy="1088136"/>
              </a:xfrm>
              <a:custGeom>
                <a:avLst/>
                <a:gdLst>
                  <a:gd name="connsiteX0" fmla="*/ 0 w 2552077"/>
                  <a:gd name="connsiteY0" fmla="*/ 0 h 1083497"/>
                  <a:gd name="connsiteX1" fmla="*/ 2010329 w 2552077"/>
                  <a:gd name="connsiteY1" fmla="*/ 0 h 1083497"/>
                  <a:gd name="connsiteX2" fmla="*/ 2552077 w 2552077"/>
                  <a:gd name="connsiteY2" fmla="*/ 541749 h 1083497"/>
                  <a:gd name="connsiteX3" fmla="*/ 2010329 w 2552077"/>
                  <a:gd name="connsiteY3" fmla="*/ 1083497 h 1083497"/>
                  <a:gd name="connsiteX4" fmla="*/ 0 w 2552077"/>
                  <a:gd name="connsiteY4" fmla="*/ 1083497 h 1083497"/>
                  <a:gd name="connsiteX5" fmla="*/ 0 w 2552077"/>
                  <a:gd name="connsiteY5" fmla="*/ 0 h 108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077" h="1083497">
                    <a:moveTo>
                      <a:pt x="2552077" y="1083497"/>
                    </a:moveTo>
                    <a:lnTo>
                      <a:pt x="541748" y="1083497"/>
                    </a:lnTo>
                    <a:lnTo>
                      <a:pt x="0" y="541748"/>
                    </a:lnTo>
                    <a:lnTo>
                      <a:pt x="541748" y="0"/>
                    </a:lnTo>
                    <a:lnTo>
                      <a:pt x="2552077" y="0"/>
                    </a:lnTo>
                    <a:lnTo>
                      <a:pt x="2552077" y="10834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8666" tIns="68581" rIns="128016" bIns="68581" numCol="1" spcCol="1270" anchor="ctr" anchorCtr="0">
                <a:noAutofit/>
              </a:bodyPr>
              <a:lstStyle/>
              <a:p>
                <a:pPr lvl="0" algn="ctr" defTabSz="800100">
                  <a:lnSpc>
                    <a:spcPct val="90000"/>
                  </a:lnSpc>
                  <a:spcBef>
                    <a:spcPct val="0"/>
                  </a:spcBef>
                  <a:spcAft>
                    <a:spcPct val="35000"/>
                  </a:spcAft>
                </a:pPr>
                <a:r>
                  <a:rPr lang="en-US" sz="1800" kern="1200" dirty="0" smtClean="0"/>
                  <a:t>Value Prop: CxO, CIO, CFO</a:t>
                </a:r>
                <a:endParaRPr lang="en-US" sz="1800" kern="1200" dirty="0"/>
              </a:p>
            </p:txBody>
          </p:sp>
          <p:sp>
            <p:nvSpPr>
              <p:cNvPr id="17" name="Oval 16"/>
              <p:cNvSpPr/>
              <p:nvPr/>
            </p:nvSpPr>
            <p:spPr>
              <a:xfrm>
                <a:off x="1743541" y="6530880"/>
                <a:ext cx="1083497" cy="1083497"/>
              </a:xfrm>
              <a:prstGeom prst="ellipse">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9" name="Group 28"/>
            <p:cNvGrpSpPr/>
            <p:nvPr/>
          </p:nvGrpSpPr>
          <p:grpSpPr>
            <a:xfrm>
              <a:off x="6437461" y="3692674"/>
              <a:ext cx="3403820" cy="1088136"/>
              <a:chOff x="1743541" y="7935490"/>
              <a:chExt cx="3403820" cy="1088136"/>
            </a:xfrm>
          </p:grpSpPr>
          <p:sp>
            <p:nvSpPr>
              <p:cNvPr id="18" name="Freeform 17"/>
              <p:cNvSpPr/>
              <p:nvPr/>
            </p:nvSpPr>
            <p:spPr>
              <a:xfrm>
                <a:off x="2285289" y="7935490"/>
                <a:ext cx="2862072" cy="1088136"/>
              </a:xfrm>
              <a:custGeom>
                <a:avLst/>
                <a:gdLst>
                  <a:gd name="connsiteX0" fmla="*/ 0 w 2552077"/>
                  <a:gd name="connsiteY0" fmla="*/ 0 h 1083497"/>
                  <a:gd name="connsiteX1" fmla="*/ 2010329 w 2552077"/>
                  <a:gd name="connsiteY1" fmla="*/ 0 h 1083497"/>
                  <a:gd name="connsiteX2" fmla="*/ 2552077 w 2552077"/>
                  <a:gd name="connsiteY2" fmla="*/ 541749 h 1083497"/>
                  <a:gd name="connsiteX3" fmla="*/ 2010329 w 2552077"/>
                  <a:gd name="connsiteY3" fmla="*/ 1083497 h 1083497"/>
                  <a:gd name="connsiteX4" fmla="*/ 0 w 2552077"/>
                  <a:gd name="connsiteY4" fmla="*/ 1083497 h 1083497"/>
                  <a:gd name="connsiteX5" fmla="*/ 0 w 2552077"/>
                  <a:gd name="connsiteY5" fmla="*/ 0 h 108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077" h="1083497">
                    <a:moveTo>
                      <a:pt x="2552077" y="1083497"/>
                    </a:moveTo>
                    <a:lnTo>
                      <a:pt x="541748" y="1083497"/>
                    </a:lnTo>
                    <a:lnTo>
                      <a:pt x="0" y="541748"/>
                    </a:lnTo>
                    <a:lnTo>
                      <a:pt x="541748" y="0"/>
                    </a:lnTo>
                    <a:lnTo>
                      <a:pt x="2552077" y="0"/>
                    </a:lnTo>
                    <a:lnTo>
                      <a:pt x="2552077" y="10834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8666" tIns="68581" rIns="128017" bIns="68580" numCol="1" spcCol="1270" anchor="ctr" anchorCtr="0">
                <a:noAutofit/>
              </a:bodyPr>
              <a:lstStyle/>
              <a:p>
                <a:pPr lvl="0" algn="ctr" defTabSz="800100">
                  <a:lnSpc>
                    <a:spcPct val="90000"/>
                  </a:lnSpc>
                  <a:spcBef>
                    <a:spcPct val="0"/>
                  </a:spcBef>
                  <a:spcAft>
                    <a:spcPct val="35000"/>
                  </a:spcAft>
                </a:pPr>
                <a:r>
                  <a:rPr lang="en-US" sz="1800" kern="1200" dirty="0" smtClean="0"/>
                  <a:t>Realistic and Impactful ROI </a:t>
                </a:r>
                <a:endParaRPr lang="en-US" sz="1800" kern="1200" dirty="0"/>
              </a:p>
            </p:txBody>
          </p:sp>
          <p:sp>
            <p:nvSpPr>
              <p:cNvPr id="19" name="Oval 18"/>
              <p:cNvSpPr/>
              <p:nvPr/>
            </p:nvSpPr>
            <p:spPr>
              <a:xfrm>
                <a:off x="1743541" y="7937810"/>
                <a:ext cx="1083497" cy="1083497"/>
              </a:xfrm>
              <a:prstGeom prst="ellipse">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30" name="Group 29"/>
            <p:cNvGrpSpPr/>
            <p:nvPr/>
          </p:nvGrpSpPr>
          <p:grpSpPr>
            <a:xfrm>
              <a:off x="6437461" y="5014259"/>
              <a:ext cx="3403820" cy="1088136"/>
              <a:chOff x="1743541" y="9342419"/>
              <a:chExt cx="3403820" cy="1088136"/>
            </a:xfrm>
          </p:grpSpPr>
          <p:sp>
            <p:nvSpPr>
              <p:cNvPr id="20" name="Freeform 19"/>
              <p:cNvSpPr/>
              <p:nvPr/>
            </p:nvSpPr>
            <p:spPr>
              <a:xfrm>
                <a:off x="2285289" y="9342419"/>
                <a:ext cx="2862072" cy="1088136"/>
              </a:xfrm>
              <a:custGeom>
                <a:avLst/>
                <a:gdLst>
                  <a:gd name="connsiteX0" fmla="*/ 0 w 2552077"/>
                  <a:gd name="connsiteY0" fmla="*/ 0 h 1083497"/>
                  <a:gd name="connsiteX1" fmla="*/ 2010329 w 2552077"/>
                  <a:gd name="connsiteY1" fmla="*/ 0 h 1083497"/>
                  <a:gd name="connsiteX2" fmla="*/ 2552077 w 2552077"/>
                  <a:gd name="connsiteY2" fmla="*/ 541749 h 1083497"/>
                  <a:gd name="connsiteX3" fmla="*/ 2010329 w 2552077"/>
                  <a:gd name="connsiteY3" fmla="*/ 1083497 h 1083497"/>
                  <a:gd name="connsiteX4" fmla="*/ 0 w 2552077"/>
                  <a:gd name="connsiteY4" fmla="*/ 1083497 h 1083497"/>
                  <a:gd name="connsiteX5" fmla="*/ 0 w 2552077"/>
                  <a:gd name="connsiteY5" fmla="*/ 0 h 108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077" h="1083497">
                    <a:moveTo>
                      <a:pt x="2552077" y="1083497"/>
                    </a:moveTo>
                    <a:lnTo>
                      <a:pt x="541748" y="1083497"/>
                    </a:lnTo>
                    <a:lnTo>
                      <a:pt x="0" y="541748"/>
                    </a:lnTo>
                    <a:lnTo>
                      <a:pt x="541748" y="0"/>
                    </a:lnTo>
                    <a:lnTo>
                      <a:pt x="2552077" y="0"/>
                    </a:lnTo>
                    <a:lnTo>
                      <a:pt x="2552077" y="10834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8666" tIns="68581" rIns="128017" bIns="68580" numCol="1" spcCol="1270" anchor="ctr" anchorCtr="0">
                <a:noAutofit/>
              </a:bodyPr>
              <a:lstStyle/>
              <a:p>
                <a:pPr lvl="0" algn="ctr" defTabSz="800100">
                  <a:lnSpc>
                    <a:spcPct val="90000"/>
                  </a:lnSpc>
                  <a:spcBef>
                    <a:spcPct val="0"/>
                  </a:spcBef>
                  <a:spcAft>
                    <a:spcPct val="35000"/>
                  </a:spcAft>
                </a:pPr>
                <a:r>
                  <a:rPr lang="en-US" sz="1800" kern="1200" dirty="0" smtClean="0"/>
                  <a:t>Co-create</a:t>
                </a:r>
                <a:endParaRPr lang="en-US" sz="1800" kern="1200" dirty="0"/>
              </a:p>
            </p:txBody>
          </p:sp>
          <p:sp>
            <p:nvSpPr>
              <p:cNvPr id="21" name="Oval 20"/>
              <p:cNvSpPr/>
              <p:nvPr/>
            </p:nvSpPr>
            <p:spPr>
              <a:xfrm>
                <a:off x="1743541" y="9344739"/>
                <a:ext cx="1083497" cy="1083497"/>
              </a:xfrm>
              <a:prstGeom prst="ellipse">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spTree>
    <p:extLst>
      <p:ext uri="{BB962C8B-B14F-4D97-AF65-F5344CB8AC3E}">
        <p14:creationId xmlns:p14="http://schemas.microsoft.com/office/powerpoint/2010/main" val="349667293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1"/>
          </p:nvPr>
        </p:nvSpPr>
        <p:spPr>
          <a:xfrm>
            <a:off x="457200" y="1325563"/>
            <a:ext cx="5409248" cy="4660900"/>
          </a:xfrm>
        </p:spPr>
        <p:txBody>
          <a:bodyPr/>
          <a:lstStyle/>
          <a:p>
            <a:r>
              <a:rPr lang="en-US" sz="2400" dirty="0" smtClean="0"/>
              <a:t>Cloud-Native Application Providers</a:t>
            </a:r>
          </a:p>
        </p:txBody>
      </p:sp>
      <p:sp>
        <p:nvSpPr>
          <p:cNvPr id="2" name="Text Placeholder 1"/>
          <p:cNvSpPr>
            <a:spLocks noGrp="1"/>
          </p:cNvSpPr>
          <p:nvPr>
            <p:ph type="body" sz="quarter" idx="12"/>
          </p:nvPr>
        </p:nvSpPr>
        <p:spPr>
          <a:xfrm>
            <a:off x="6234113" y="1325563"/>
            <a:ext cx="5499100" cy="4660900"/>
          </a:xfrm>
        </p:spPr>
        <p:txBody>
          <a:bodyPr/>
          <a:lstStyle/>
          <a:p>
            <a:r>
              <a:rPr lang="en-US" sz="2400" dirty="0" smtClean="0"/>
              <a:t>On-Premises Application Providers</a:t>
            </a:r>
          </a:p>
          <a:p>
            <a:endParaRPr lang="en-US" sz="2400" dirty="0"/>
          </a:p>
        </p:txBody>
      </p:sp>
      <p:sp>
        <p:nvSpPr>
          <p:cNvPr id="4" name="Title 3"/>
          <p:cNvSpPr>
            <a:spLocks noGrp="1"/>
          </p:cNvSpPr>
          <p:nvPr>
            <p:ph type="title"/>
          </p:nvPr>
        </p:nvSpPr>
        <p:spPr/>
        <p:txBody>
          <a:bodyPr/>
          <a:lstStyle/>
          <a:p>
            <a:r>
              <a:rPr lang="en-US" dirty="0" smtClean="0"/>
              <a:t>Recommendations by Deployment Model</a:t>
            </a:r>
            <a:endParaRPr lang="en-US" dirty="0"/>
          </a:p>
        </p:txBody>
      </p:sp>
      <p:grpSp>
        <p:nvGrpSpPr>
          <p:cNvPr id="25" name="Group 24"/>
          <p:cNvGrpSpPr/>
          <p:nvPr/>
        </p:nvGrpSpPr>
        <p:grpSpPr>
          <a:xfrm>
            <a:off x="1459914" y="2371088"/>
            <a:ext cx="3403820" cy="1088136"/>
            <a:chOff x="1743541" y="2371088"/>
            <a:chExt cx="3403820" cy="1088136"/>
          </a:xfrm>
        </p:grpSpPr>
        <p:sp>
          <p:nvSpPr>
            <p:cNvPr id="11" name="Freeform 10"/>
            <p:cNvSpPr/>
            <p:nvPr/>
          </p:nvSpPr>
          <p:spPr>
            <a:xfrm>
              <a:off x="2285289" y="2371088"/>
              <a:ext cx="2862072" cy="1088136"/>
            </a:xfrm>
            <a:custGeom>
              <a:avLst/>
              <a:gdLst>
                <a:gd name="connsiteX0" fmla="*/ 0 w 2552077"/>
                <a:gd name="connsiteY0" fmla="*/ 0 h 1083497"/>
                <a:gd name="connsiteX1" fmla="*/ 2010329 w 2552077"/>
                <a:gd name="connsiteY1" fmla="*/ 0 h 1083497"/>
                <a:gd name="connsiteX2" fmla="*/ 2552077 w 2552077"/>
                <a:gd name="connsiteY2" fmla="*/ 541749 h 1083497"/>
                <a:gd name="connsiteX3" fmla="*/ 2010329 w 2552077"/>
                <a:gd name="connsiteY3" fmla="*/ 1083497 h 1083497"/>
                <a:gd name="connsiteX4" fmla="*/ 0 w 2552077"/>
                <a:gd name="connsiteY4" fmla="*/ 1083497 h 1083497"/>
                <a:gd name="connsiteX5" fmla="*/ 0 w 2552077"/>
                <a:gd name="connsiteY5" fmla="*/ 0 h 108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077" h="1083497">
                  <a:moveTo>
                    <a:pt x="2552077" y="1083497"/>
                  </a:moveTo>
                  <a:lnTo>
                    <a:pt x="541748" y="1083497"/>
                  </a:lnTo>
                  <a:lnTo>
                    <a:pt x="0" y="541748"/>
                  </a:lnTo>
                  <a:lnTo>
                    <a:pt x="541748" y="0"/>
                  </a:lnTo>
                  <a:lnTo>
                    <a:pt x="2552077" y="0"/>
                  </a:lnTo>
                  <a:lnTo>
                    <a:pt x="2552077" y="10834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8666" tIns="80011" rIns="149352" bIns="80011" numCol="1" spcCol="1270" anchor="ctr" anchorCtr="0">
              <a:noAutofit/>
            </a:bodyPr>
            <a:lstStyle/>
            <a:p>
              <a:pPr lvl="0" algn="ctr" defTabSz="933450">
                <a:lnSpc>
                  <a:spcPct val="90000"/>
                </a:lnSpc>
                <a:spcBef>
                  <a:spcPct val="0"/>
                </a:spcBef>
                <a:spcAft>
                  <a:spcPct val="35000"/>
                </a:spcAft>
              </a:pPr>
              <a:r>
                <a:rPr lang="en-US" sz="2100" kern="1200" dirty="0" smtClean="0"/>
                <a:t>Customer Satisfaction</a:t>
              </a:r>
              <a:endParaRPr lang="en-US" sz="2100" kern="1200" dirty="0"/>
            </a:p>
          </p:txBody>
        </p:sp>
        <p:sp>
          <p:nvSpPr>
            <p:cNvPr id="12" name="Oval 11"/>
            <p:cNvSpPr/>
            <p:nvPr/>
          </p:nvSpPr>
          <p:spPr>
            <a:xfrm>
              <a:off x="1743541" y="2373408"/>
              <a:ext cx="1083497" cy="1083497"/>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6" name="Group 25"/>
          <p:cNvGrpSpPr/>
          <p:nvPr/>
        </p:nvGrpSpPr>
        <p:grpSpPr>
          <a:xfrm>
            <a:off x="1459914" y="3691000"/>
            <a:ext cx="3403820" cy="1088136"/>
            <a:chOff x="1743541" y="3778018"/>
            <a:chExt cx="3403820" cy="1088136"/>
          </a:xfrm>
        </p:grpSpPr>
        <p:sp>
          <p:nvSpPr>
            <p:cNvPr id="13" name="Freeform 12"/>
            <p:cNvSpPr/>
            <p:nvPr/>
          </p:nvSpPr>
          <p:spPr>
            <a:xfrm>
              <a:off x="2285289" y="3778018"/>
              <a:ext cx="2862072" cy="1088136"/>
            </a:xfrm>
            <a:custGeom>
              <a:avLst/>
              <a:gdLst>
                <a:gd name="connsiteX0" fmla="*/ 0 w 2552077"/>
                <a:gd name="connsiteY0" fmla="*/ 0 h 1083497"/>
                <a:gd name="connsiteX1" fmla="*/ 2010329 w 2552077"/>
                <a:gd name="connsiteY1" fmla="*/ 0 h 1083497"/>
                <a:gd name="connsiteX2" fmla="*/ 2552077 w 2552077"/>
                <a:gd name="connsiteY2" fmla="*/ 541749 h 1083497"/>
                <a:gd name="connsiteX3" fmla="*/ 2010329 w 2552077"/>
                <a:gd name="connsiteY3" fmla="*/ 1083497 h 1083497"/>
                <a:gd name="connsiteX4" fmla="*/ 0 w 2552077"/>
                <a:gd name="connsiteY4" fmla="*/ 1083497 h 1083497"/>
                <a:gd name="connsiteX5" fmla="*/ 0 w 2552077"/>
                <a:gd name="connsiteY5" fmla="*/ 0 h 108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077" h="1083497">
                  <a:moveTo>
                    <a:pt x="2552077" y="1083497"/>
                  </a:moveTo>
                  <a:lnTo>
                    <a:pt x="541748" y="1083497"/>
                  </a:lnTo>
                  <a:lnTo>
                    <a:pt x="0" y="541748"/>
                  </a:lnTo>
                  <a:lnTo>
                    <a:pt x="541748" y="0"/>
                  </a:lnTo>
                  <a:lnTo>
                    <a:pt x="2552077" y="0"/>
                  </a:lnTo>
                  <a:lnTo>
                    <a:pt x="2552077" y="10834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8666" tIns="80011" rIns="149353" bIns="80010" numCol="1" spcCol="1270" anchor="ctr" anchorCtr="0">
              <a:noAutofit/>
            </a:bodyPr>
            <a:lstStyle/>
            <a:p>
              <a:pPr lvl="0" algn="ctr" defTabSz="933450">
                <a:lnSpc>
                  <a:spcPct val="90000"/>
                </a:lnSpc>
                <a:spcBef>
                  <a:spcPct val="0"/>
                </a:spcBef>
                <a:spcAft>
                  <a:spcPct val="35000"/>
                </a:spcAft>
              </a:pPr>
              <a:r>
                <a:rPr lang="en-US" sz="2100" kern="1200" dirty="0" smtClean="0"/>
                <a:t>Integration in Mode 2 POCs, Pilots</a:t>
              </a:r>
              <a:endParaRPr lang="en-US" sz="2100" kern="1200" dirty="0"/>
            </a:p>
          </p:txBody>
        </p:sp>
        <p:sp>
          <p:nvSpPr>
            <p:cNvPr id="14" name="Oval 13"/>
            <p:cNvSpPr/>
            <p:nvPr/>
          </p:nvSpPr>
          <p:spPr>
            <a:xfrm>
              <a:off x="1743541" y="3780338"/>
              <a:ext cx="1083497" cy="1083497"/>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7" name="Group 26"/>
          <p:cNvGrpSpPr/>
          <p:nvPr/>
        </p:nvGrpSpPr>
        <p:grpSpPr>
          <a:xfrm>
            <a:off x="1459914" y="5010912"/>
            <a:ext cx="3403820" cy="1088136"/>
            <a:chOff x="1743541" y="5184947"/>
            <a:chExt cx="3403820" cy="1088136"/>
          </a:xfrm>
        </p:grpSpPr>
        <p:sp>
          <p:nvSpPr>
            <p:cNvPr id="15" name="Freeform 14"/>
            <p:cNvSpPr/>
            <p:nvPr/>
          </p:nvSpPr>
          <p:spPr>
            <a:xfrm>
              <a:off x="2285289" y="5184947"/>
              <a:ext cx="2862072" cy="1088136"/>
            </a:xfrm>
            <a:custGeom>
              <a:avLst/>
              <a:gdLst>
                <a:gd name="connsiteX0" fmla="*/ 0 w 2552077"/>
                <a:gd name="connsiteY0" fmla="*/ 0 h 1083497"/>
                <a:gd name="connsiteX1" fmla="*/ 2010329 w 2552077"/>
                <a:gd name="connsiteY1" fmla="*/ 0 h 1083497"/>
                <a:gd name="connsiteX2" fmla="*/ 2552077 w 2552077"/>
                <a:gd name="connsiteY2" fmla="*/ 541749 h 1083497"/>
                <a:gd name="connsiteX3" fmla="*/ 2010329 w 2552077"/>
                <a:gd name="connsiteY3" fmla="*/ 1083497 h 1083497"/>
                <a:gd name="connsiteX4" fmla="*/ 0 w 2552077"/>
                <a:gd name="connsiteY4" fmla="*/ 1083497 h 1083497"/>
                <a:gd name="connsiteX5" fmla="*/ 0 w 2552077"/>
                <a:gd name="connsiteY5" fmla="*/ 0 h 108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077" h="1083497">
                  <a:moveTo>
                    <a:pt x="2552077" y="1083497"/>
                  </a:moveTo>
                  <a:lnTo>
                    <a:pt x="541748" y="1083497"/>
                  </a:lnTo>
                  <a:lnTo>
                    <a:pt x="0" y="541748"/>
                  </a:lnTo>
                  <a:lnTo>
                    <a:pt x="541748" y="0"/>
                  </a:lnTo>
                  <a:lnTo>
                    <a:pt x="2552077" y="0"/>
                  </a:lnTo>
                  <a:lnTo>
                    <a:pt x="2552077" y="10834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8666" tIns="80011" rIns="149353" bIns="80010" numCol="1" spcCol="1270" anchor="ctr" anchorCtr="0">
              <a:noAutofit/>
            </a:bodyPr>
            <a:lstStyle/>
            <a:p>
              <a:pPr lvl="0" algn="ctr" defTabSz="933450">
                <a:lnSpc>
                  <a:spcPct val="90000"/>
                </a:lnSpc>
                <a:spcBef>
                  <a:spcPct val="0"/>
                </a:spcBef>
                <a:spcAft>
                  <a:spcPct val="35000"/>
                </a:spcAft>
              </a:pPr>
              <a:r>
                <a:rPr lang="en-US" sz="2100" kern="1200" dirty="0" smtClean="0"/>
                <a:t>How Cloud Changed the Business</a:t>
              </a:r>
              <a:endParaRPr lang="en-US" sz="2100" kern="1200" dirty="0"/>
            </a:p>
          </p:txBody>
        </p:sp>
        <p:sp>
          <p:nvSpPr>
            <p:cNvPr id="16" name="Oval 15"/>
            <p:cNvSpPr/>
            <p:nvPr/>
          </p:nvSpPr>
          <p:spPr>
            <a:xfrm>
              <a:off x="1743541" y="5187267"/>
              <a:ext cx="1083497" cy="1083497"/>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8" name="Group 27"/>
          <p:cNvGrpSpPr/>
          <p:nvPr/>
        </p:nvGrpSpPr>
        <p:grpSpPr>
          <a:xfrm>
            <a:off x="7281753" y="2371088"/>
            <a:ext cx="3403820" cy="1088136"/>
            <a:chOff x="1743541" y="6418832"/>
            <a:chExt cx="3403820" cy="1088136"/>
          </a:xfrm>
        </p:grpSpPr>
        <p:sp>
          <p:nvSpPr>
            <p:cNvPr id="18" name="Freeform 17"/>
            <p:cNvSpPr/>
            <p:nvPr/>
          </p:nvSpPr>
          <p:spPr>
            <a:xfrm>
              <a:off x="2285289" y="6418832"/>
              <a:ext cx="2862072" cy="1088136"/>
            </a:xfrm>
            <a:custGeom>
              <a:avLst/>
              <a:gdLst>
                <a:gd name="connsiteX0" fmla="*/ 0 w 2552077"/>
                <a:gd name="connsiteY0" fmla="*/ 0 h 1083497"/>
                <a:gd name="connsiteX1" fmla="*/ 2010329 w 2552077"/>
                <a:gd name="connsiteY1" fmla="*/ 0 h 1083497"/>
                <a:gd name="connsiteX2" fmla="*/ 2552077 w 2552077"/>
                <a:gd name="connsiteY2" fmla="*/ 541749 h 1083497"/>
                <a:gd name="connsiteX3" fmla="*/ 2010329 w 2552077"/>
                <a:gd name="connsiteY3" fmla="*/ 1083497 h 1083497"/>
                <a:gd name="connsiteX4" fmla="*/ 0 w 2552077"/>
                <a:gd name="connsiteY4" fmla="*/ 1083497 h 1083497"/>
                <a:gd name="connsiteX5" fmla="*/ 0 w 2552077"/>
                <a:gd name="connsiteY5" fmla="*/ 0 h 108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077" h="1083497">
                  <a:moveTo>
                    <a:pt x="2552077" y="1083497"/>
                  </a:moveTo>
                  <a:lnTo>
                    <a:pt x="541748" y="1083497"/>
                  </a:lnTo>
                  <a:lnTo>
                    <a:pt x="0" y="541748"/>
                  </a:lnTo>
                  <a:lnTo>
                    <a:pt x="541748" y="0"/>
                  </a:lnTo>
                  <a:lnTo>
                    <a:pt x="2552077" y="0"/>
                  </a:lnTo>
                  <a:lnTo>
                    <a:pt x="2552077" y="10834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8666" tIns="87631" rIns="163576" bIns="87631" numCol="1" spcCol="1270" anchor="ctr" anchorCtr="0">
              <a:noAutofit/>
            </a:bodyPr>
            <a:lstStyle/>
            <a:p>
              <a:pPr lvl="0" algn="ctr" defTabSz="1022350">
                <a:lnSpc>
                  <a:spcPct val="90000"/>
                </a:lnSpc>
                <a:spcBef>
                  <a:spcPct val="0"/>
                </a:spcBef>
                <a:spcAft>
                  <a:spcPct val="35000"/>
                </a:spcAft>
              </a:pPr>
              <a:r>
                <a:rPr lang="en-US" sz="2300" kern="1200" dirty="0" smtClean="0"/>
                <a:t>Easy Adoption for Mode 2</a:t>
              </a:r>
              <a:endParaRPr lang="en-US" sz="2300" kern="1200" dirty="0"/>
            </a:p>
          </p:txBody>
        </p:sp>
        <p:sp>
          <p:nvSpPr>
            <p:cNvPr id="19" name="Oval 18"/>
            <p:cNvSpPr/>
            <p:nvPr/>
          </p:nvSpPr>
          <p:spPr>
            <a:xfrm>
              <a:off x="1743541" y="6421152"/>
              <a:ext cx="1083497" cy="1083497"/>
            </a:xfrm>
            <a:prstGeom prst="ellipse">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9" name="Group 28"/>
          <p:cNvGrpSpPr/>
          <p:nvPr/>
        </p:nvGrpSpPr>
        <p:grpSpPr>
          <a:xfrm>
            <a:off x="7281753" y="3691000"/>
            <a:ext cx="3403820" cy="1088136"/>
            <a:chOff x="1743541" y="7825762"/>
            <a:chExt cx="3403820" cy="1088136"/>
          </a:xfrm>
        </p:grpSpPr>
        <p:sp>
          <p:nvSpPr>
            <p:cNvPr id="20" name="Freeform 19"/>
            <p:cNvSpPr/>
            <p:nvPr/>
          </p:nvSpPr>
          <p:spPr>
            <a:xfrm>
              <a:off x="2285289" y="7825762"/>
              <a:ext cx="2862072" cy="1088136"/>
            </a:xfrm>
            <a:custGeom>
              <a:avLst/>
              <a:gdLst>
                <a:gd name="connsiteX0" fmla="*/ 0 w 2552077"/>
                <a:gd name="connsiteY0" fmla="*/ 0 h 1083497"/>
                <a:gd name="connsiteX1" fmla="*/ 2010329 w 2552077"/>
                <a:gd name="connsiteY1" fmla="*/ 0 h 1083497"/>
                <a:gd name="connsiteX2" fmla="*/ 2552077 w 2552077"/>
                <a:gd name="connsiteY2" fmla="*/ 541749 h 1083497"/>
                <a:gd name="connsiteX3" fmla="*/ 2010329 w 2552077"/>
                <a:gd name="connsiteY3" fmla="*/ 1083497 h 1083497"/>
                <a:gd name="connsiteX4" fmla="*/ 0 w 2552077"/>
                <a:gd name="connsiteY4" fmla="*/ 1083497 h 1083497"/>
                <a:gd name="connsiteX5" fmla="*/ 0 w 2552077"/>
                <a:gd name="connsiteY5" fmla="*/ 0 h 108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077" h="1083497">
                  <a:moveTo>
                    <a:pt x="2552077" y="1083497"/>
                  </a:moveTo>
                  <a:lnTo>
                    <a:pt x="541748" y="1083497"/>
                  </a:lnTo>
                  <a:lnTo>
                    <a:pt x="0" y="541748"/>
                  </a:lnTo>
                  <a:lnTo>
                    <a:pt x="541748" y="0"/>
                  </a:lnTo>
                  <a:lnTo>
                    <a:pt x="2552077" y="0"/>
                  </a:lnTo>
                  <a:lnTo>
                    <a:pt x="2552077" y="10834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8666" tIns="87631" rIns="163577" bIns="87630" numCol="1" spcCol="1270" anchor="ctr" anchorCtr="0">
              <a:noAutofit/>
            </a:bodyPr>
            <a:lstStyle/>
            <a:p>
              <a:pPr lvl="0" algn="ctr" defTabSz="1022350">
                <a:lnSpc>
                  <a:spcPct val="90000"/>
                </a:lnSpc>
                <a:spcBef>
                  <a:spcPct val="0"/>
                </a:spcBef>
                <a:spcAft>
                  <a:spcPct val="35000"/>
                </a:spcAft>
              </a:pPr>
              <a:r>
                <a:rPr lang="en-US" sz="2300" kern="1200" dirty="0" smtClean="0"/>
                <a:t>Hybrid</a:t>
              </a:r>
              <a:endParaRPr lang="en-US" sz="2300" kern="1200" dirty="0"/>
            </a:p>
          </p:txBody>
        </p:sp>
        <p:sp>
          <p:nvSpPr>
            <p:cNvPr id="21" name="Oval 20"/>
            <p:cNvSpPr/>
            <p:nvPr/>
          </p:nvSpPr>
          <p:spPr>
            <a:xfrm>
              <a:off x="1743541" y="7828082"/>
              <a:ext cx="1083497" cy="1083497"/>
            </a:xfrm>
            <a:prstGeom prst="ellipse">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30" name="Group 29"/>
          <p:cNvGrpSpPr/>
          <p:nvPr/>
        </p:nvGrpSpPr>
        <p:grpSpPr>
          <a:xfrm>
            <a:off x="7281753" y="5010912"/>
            <a:ext cx="3403820" cy="1088136"/>
            <a:chOff x="1743541" y="9232691"/>
            <a:chExt cx="3403820" cy="1088136"/>
          </a:xfrm>
        </p:grpSpPr>
        <p:sp>
          <p:nvSpPr>
            <p:cNvPr id="22" name="Freeform 21"/>
            <p:cNvSpPr/>
            <p:nvPr/>
          </p:nvSpPr>
          <p:spPr>
            <a:xfrm>
              <a:off x="2285289" y="9232691"/>
              <a:ext cx="2862072" cy="1088136"/>
            </a:xfrm>
            <a:custGeom>
              <a:avLst/>
              <a:gdLst>
                <a:gd name="connsiteX0" fmla="*/ 0 w 2552077"/>
                <a:gd name="connsiteY0" fmla="*/ 0 h 1083497"/>
                <a:gd name="connsiteX1" fmla="*/ 2010329 w 2552077"/>
                <a:gd name="connsiteY1" fmla="*/ 0 h 1083497"/>
                <a:gd name="connsiteX2" fmla="*/ 2552077 w 2552077"/>
                <a:gd name="connsiteY2" fmla="*/ 541749 h 1083497"/>
                <a:gd name="connsiteX3" fmla="*/ 2010329 w 2552077"/>
                <a:gd name="connsiteY3" fmla="*/ 1083497 h 1083497"/>
                <a:gd name="connsiteX4" fmla="*/ 0 w 2552077"/>
                <a:gd name="connsiteY4" fmla="*/ 1083497 h 1083497"/>
                <a:gd name="connsiteX5" fmla="*/ 0 w 2552077"/>
                <a:gd name="connsiteY5" fmla="*/ 0 h 108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077" h="1083497">
                  <a:moveTo>
                    <a:pt x="2552077" y="1083497"/>
                  </a:moveTo>
                  <a:lnTo>
                    <a:pt x="541748" y="1083497"/>
                  </a:lnTo>
                  <a:lnTo>
                    <a:pt x="0" y="541748"/>
                  </a:lnTo>
                  <a:lnTo>
                    <a:pt x="541748" y="0"/>
                  </a:lnTo>
                  <a:lnTo>
                    <a:pt x="2552077" y="0"/>
                  </a:lnTo>
                  <a:lnTo>
                    <a:pt x="2552077" y="10834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8666" tIns="87631" rIns="163577" bIns="87630" numCol="1" spcCol="1270" anchor="ctr" anchorCtr="0">
              <a:noAutofit/>
            </a:bodyPr>
            <a:lstStyle/>
            <a:p>
              <a:pPr lvl="0" algn="ctr" defTabSz="1022350">
                <a:lnSpc>
                  <a:spcPct val="90000"/>
                </a:lnSpc>
                <a:spcBef>
                  <a:spcPct val="0"/>
                </a:spcBef>
                <a:spcAft>
                  <a:spcPct val="35000"/>
                </a:spcAft>
              </a:pPr>
              <a:r>
                <a:rPr lang="en-US" sz="2300" kern="1200" dirty="0" smtClean="0"/>
                <a:t>Enter Near </a:t>
              </a:r>
              <a:r>
                <a:rPr lang="en-US" sz="2300" dirty="0" smtClean="0"/>
                <a:t>M</a:t>
              </a:r>
              <a:r>
                <a:rPr lang="en-US" sz="2300" kern="1200" dirty="0" smtClean="0"/>
                <a:t>arkets</a:t>
              </a:r>
              <a:endParaRPr lang="en-US" sz="2300" kern="1200" dirty="0"/>
            </a:p>
          </p:txBody>
        </p:sp>
        <p:sp>
          <p:nvSpPr>
            <p:cNvPr id="23" name="Oval 22"/>
            <p:cNvSpPr/>
            <p:nvPr/>
          </p:nvSpPr>
          <p:spPr>
            <a:xfrm>
              <a:off x="1743541" y="9235011"/>
              <a:ext cx="1083497" cy="1083497"/>
            </a:xfrm>
            <a:prstGeom prst="ellipse">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137767396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434" y="2087939"/>
            <a:ext cx="11272839" cy="2714589"/>
          </a:xfrm>
        </p:spPr>
        <p:txBody>
          <a:bodyPr/>
          <a:lstStyle/>
          <a:p>
            <a:r>
              <a:rPr lang="en-US" dirty="0" smtClean="0"/>
              <a:t>How Can the Application Software Providers Seize That Growth?</a:t>
            </a:r>
            <a:br>
              <a:rPr lang="en-US" dirty="0" smtClean="0"/>
            </a:br>
            <a:r>
              <a:rPr lang="en-US" dirty="0" smtClean="0"/>
              <a:t/>
            </a:r>
            <a:br>
              <a:rPr lang="en-US" dirty="0" smtClean="0"/>
            </a:br>
            <a:r>
              <a:rPr lang="en-US" sz="3200" dirty="0" smtClean="0"/>
              <a:t>What do successful competitive and </a:t>
            </a:r>
            <a:br>
              <a:rPr lang="en-US" sz="3200" dirty="0" smtClean="0"/>
            </a:br>
            <a:r>
              <a:rPr lang="en-US" sz="3200" dirty="0" smtClean="0"/>
              <a:t>go-to-market strategies look like?</a:t>
            </a:r>
            <a:endParaRPr lang="en-US" sz="3200" dirty="0"/>
          </a:p>
        </p:txBody>
      </p:sp>
    </p:spTree>
    <p:extLst>
      <p:ext uri="{BB962C8B-B14F-4D97-AF65-F5344CB8AC3E}">
        <p14:creationId xmlns:p14="http://schemas.microsoft.com/office/powerpoint/2010/main" val="184991741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739896" y="1325563"/>
            <a:ext cx="4608576" cy="4404867"/>
            <a:chOff x="3916182" y="1325563"/>
            <a:chExt cx="4432290" cy="4404867"/>
          </a:xfrm>
        </p:grpSpPr>
        <p:sp>
          <p:nvSpPr>
            <p:cNvPr id="7" name="Freeform 6"/>
            <p:cNvSpPr/>
            <p:nvPr/>
          </p:nvSpPr>
          <p:spPr>
            <a:xfrm>
              <a:off x="3916182" y="2121423"/>
              <a:ext cx="2097568" cy="2743200"/>
            </a:xfrm>
            <a:custGeom>
              <a:avLst/>
              <a:gdLst>
                <a:gd name="connsiteX0" fmla="*/ 305257 w 2996492"/>
                <a:gd name="connsiteY0" fmla="*/ 0 h 1831174"/>
                <a:gd name="connsiteX1" fmla="*/ 2691235 w 2996492"/>
                <a:gd name="connsiteY1" fmla="*/ 0 h 1831174"/>
                <a:gd name="connsiteX2" fmla="*/ 2996492 w 2996492"/>
                <a:gd name="connsiteY2" fmla="*/ 305257 h 1831174"/>
                <a:gd name="connsiteX3" fmla="*/ 2996492 w 2996492"/>
                <a:gd name="connsiteY3" fmla="*/ 1831174 h 1831174"/>
                <a:gd name="connsiteX4" fmla="*/ 2996492 w 2996492"/>
                <a:gd name="connsiteY4" fmla="*/ 1831174 h 1831174"/>
                <a:gd name="connsiteX5" fmla="*/ 0 w 2996492"/>
                <a:gd name="connsiteY5" fmla="*/ 1831174 h 1831174"/>
                <a:gd name="connsiteX6" fmla="*/ 0 w 2996492"/>
                <a:gd name="connsiteY6" fmla="*/ 1831174 h 1831174"/>
                <a:gd name="connsiteX7" fmla="*/ 0 w 2996492"/>
                <a:gd name="connsiteY7" fmla="*/ 305257 h 1831174"/>
                <a:gd name="connsiteX8" fmla="*/ 305257 w 2996492"/>
                <a:gd name="connsiteY8" fmla="*/ 0 h 183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492" h="1831174">
                  <a:moveTo>
                    <a:pt x="1" y="1644630"/>
                  </a:moveTo>
                  <a:lnTo>
                    <a:pt x="1" y="186544"/>
                  </a:lnTo>
                  <a:cubicBezTo>
                    <a:pt x="1" y="83519"/>
                    <a:pt x="223641" y="0"/>
                    <a:pt x="499516" y="0"/>
                  </a:cubicBezTo>
                  <a:lnTo>
                    <a:pt x="2996491" y="0"/>
                  </a:lnTo>
                  <a:lnTo>
                    <a:pt x="2996491" y="0"/>
                  </a:lnTo>
                  <a:lnTo>
                    <a:pt x="2996491" y="1831174"/>
                  </a:lnTo>
                  <a:lnTo>
                    <a:pt x="2996491" y="1831174"/>
                  </a:lnTo>
                  <a:lnTo>
                    <a:pt x="499516" y="1831174"/>
                  </a:lnTo>
                  <a:cubicBezTo>
                    <a:pt x="223641" y="1831174"/>
                    <a:pt x="1" y="1747655"/>
                    <a:pt x="1" y="1644630"/>
                  </a:cubicBezTo>
                  <a:close/>
                </a:path>
              </a:pathLst>
            </a:custGeom>
            <a:solidFill>
              <a:srgbClr val="F3CDB2"/>
            </a:solidFill>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txBody>
            <a:bodyPr spcFirstLastPara="0" vert="horz" wrap="square" lIns="180847" tIns="241808" rIns="137160" bIns="241806"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1"/>
                  </a:solidFill>
                </a:rPr>
                <a:t>Mode 1</a:t>
              </a:r>
            </a:p>
            <a:p>
              <a:pPr lvl="0" algn="l" defTabSz="1066800">
                <a:lnSpc>
                  <a:spcPct val="90000"/>
                </a:lnSpc>
                <a:spcBef>
                  <a:spcPct val="0"/>
                </a:spcBef>
                <a:spcAft>
                  <a:spcPct val="35000"/>
                </a:spcAft>
              </a:pPr>
              <a:r>
                <a:rPr lang="en-US" sz="1600" kern="1200" dirty="0" smtClean="0">
                  <a:solidFill>
                    <a:schemeClr val="tx1"/>
                  </a:solidFill>
                </a:rPr>
                <a:t>Digitization</a:t>
              </a:r>
            </a:p>
            <a:p>
              <a:pPr lvl="0" algn="l" defTabSz="1066800">
                <a:lnSpc>
                  <a:spcPct val="90000"/>
                </a:lnSpc>
                <a:spcBef>
                  <a:spcPct val="0"/>
                </a:spcBef>
                <a:spcAft>
                  <a:spcPct val="35000"/>
                </a:spcAft>
              </a:pPr>
              <a:r>
                <a:rPr lang="en-US" sz="1600" kern="1200" dirty="0" smtClean="0">
                  <a:solidFill>
                    <a:schemeClr val="tx1"/>
                  </a:solidFill>
                </a:rPr>
                <a:t>Commercial Reinvention — Bundling SaaS</a:t>
              </a:r>
            </a:p>
            <a:p>
              <a:pPr lvl="0" algn="l" defTabSz="1066800">
                <a:lnSpc>
                  <a:spcPct val="90000"/>
                </a:lnSpc>
                <a:spcBef>
                  <a:spcPct val="0"/>
                </a:spcBef>
                <a:spcAft>
                  <a:spcPct val="35000"/>
                </a:spcAft>
              </a:pPr>
              <a:r>
                <a:rPr lang="en-US" sz="1600" kern="1200" dirty="0" smtClean="0">
                  <a:solidFill>
                    <a:schemeClr val="tx1"/>
                  </a:solidFill>
                </a:rPr>
                <a:t>Transition Services</a:t>
              </a:r>
            </a:p>
            <a:p>
              <a:pPr lvl="0" algn="l" defTabSz="1066800">
                <a:lnSpc>
                  <a:spcPct val="90000"/>
                </a:lnSpc>
                <a:spcBef>
                  <a:spcPct val="0"/>
                </a:spcBef>
                <a:spcAft>
                  <a:spcPct val="35000"/>
                </a:spcAft>
              </a:pPr>
              <a:r>
                <a:rPr lang="en-US" sz="1600" kern="1200" dirty="0" smtClean="0">
                  <a:solidFill>
                    <a:schemeClr val="tx1"/>
                  </a:solidFill>
                </a:rPr>
                <a:t>Enabling Components</a:t>
              </a:r>
              <a:endParaRPr lang="en-US" sz="1600" kern="1200" dirty="0">
                <a:solidFill>
                  <a:schemeClr val="tx1"/>
                </a:solidFill>
              </a:endParaRPr>
            </a:p>
          </p:txBody>
        </p:sp>
        <p:sp>
          <p:nvSpPr>
            <p:cNvPr id="8" name="Freeform 7"/>
            <p:cNvSpPr/>
            <p:nvPr/>
          </p:nvSpPr>
          <p:spPr>
            <a:xfrm>
              <a:off x="6141675" y="2157999"/>
              <a:ext cx="2206797" cy="2706624"/>
            </a:xfrm>
            <a:custGeom>
              <a:avLst/>
              <a:gdLst>
                <a:gd name="connsiteX0" fmla="*/ 305257 w 2996492"/>
                <a:gd name="connsiteY0" fmla="*/ 0 h 1831174"/>
                <a:gd name="connsiteX1" fmla="*/ 2691235 w 2996492"/>
                <a:gd name="connsiteY1" fmla="*/ 0 h 1831174"/>
                <a:gd name="connsiteX2" fmla="*/ 2996492 w 2996492"/>
                <a:gd name="connsiteY2" fmla="*/ 305257 h 1831174"/>
                <a:gd name="connsiteX3" fmla="*/ 2996492 w 2996492"/>
                <a:gd name="connsiteY3" fmla="*/ 1831174 h 1831174"/>
                <a:gd name="connsiteX4" fmla="*/ 2996492 w 2996492"/>
                <a:gd name="connsiteY4" fmla="*/ 1831174 h 1831174"/>
                <a:gd name="connsiteX5" fmla="*/ 0 w 2996492"/>
                <a:gd name="connsiteY5" fmla="*/ 1831174 h 1831174"/>
                <a:gd name="connsiteX6" fmla="*/ 0 w 2996492"/>
                <a:gd name="connsiteY6" fmla="*/ 1831174 h 1831174"/>
                <a:gd name="connsiteX7" fmla="*/ 0 w 2996492"/>
                <a:gd name="connsiteY7" fmla="*/ 305257 h 1831174"/>
                <a:gd name="connsiteX8" fmla="*/ 305257 w 2996492"/>
                <a:gd name="connsiteY8" fmla="*/ 0 h 183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492" h="1831174">
                  <a:moveTo>
                    <a:pt x="2996492" y="186544"/>
                  </a:moveTo>
                  <a:lnTo>
                    <a:pt x="2996492" y="1644630"/>
                  </a:lnTo>
                  <a:cubicBezTo>
                    <a:pt x="2996492" y="1747655"/>
                    <a:pt x="2772852" y="1831174"/>
                    <a:pt x="2496976" y="1831174"/>
                  </a:cubicBezTo>
                  <a:lnTo>
                    <a:pt x="0" y="1831174"/>
                  </a:lnTo>
                  <a:lnTo>
                    <a:pt x="0" y="1831174"/>
                  </a:lnTo>
                  <a:lnTo>
                    <a:pt x="0" y="0"/>
                  </a:lnTo>
                  <a:lnTo>
                    <a:pt x="0" y="0"/>
                  </a:lnTo>
                  <a:lnTo>
                    <a:pt x="2496976" y="0"/>
                  </a:lnTo>
                  <a:cubicBezTo>
                    <a:pt x="2772852" y="0"/>
                    <a:pt x="2996492" y="83519"/>
                    <a:pt x="2996492" y="186544"/>
                  </a:cubicBezTo>
                  <a:close/>
                </a:path>
              </a:pathLst>
            </a:custGeom>
          </p:spPr>
          <p:style>
            <a:lnRef idx="2">
              <a:schemeClr val="lt1">
                <a:hueOff val="0"/>
                <a:satOff val="0"/>
                <a:lumOff val="0"/>
                <a:alphaOff val="0"/>
              </a:schemeClr>
            </a:lnRef>
            <a:fillRef idx="1">
              <a:schemeClr val="accent3">
                <a:tint val="50000"/>
                <a:hueOff val="12367578"/>
                <a:satOff val="-36082"/>
                <a:lumOff val="9548"/>
                <a:alphaOff val="0"/>
              </a:schemeClr>
            </a:fillRef>
            <a:effectRef idx="0">
              <a:schemeClr val="accent3">
                <a:tint val="50000"/>
                <a:hueOff val="12367578"/>
                <a:satOff val="-36082"/>
                <a:lumOff val="9548"/>
                <a:alphaOff val="0"/>
              </a:schemeClr>
            </a:effectRef>
            <a:fontRef idx="minor">
              <a:schemeClr val="lt1">
                <a:hueOff val="0"/>
                <a:satOff val="0"/>
                <a:lumOff val="0"/>
                <a:alphaOff val="0"/>
              </a:schemeClr>
            </a:fontRef>
          </p:style>
          <p:txBody>
            <a:bodyPr spcFirstLastPara="0" vert="horz" wrap="square" lIns="137160" tIns="241808" rIns="180847" bIns="241806"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1"/>
                  </a:solidFill>
                </a:rPr>
                <a:t>Mode 2</a:t>
              </a:r>
            </a:p>
            <a:p>
              <a:pPr lvl="0" algn="l" defTabSz="1066800">
                <a:lnSpc>
                  <a:spcPct val="90000"/>
                </a:lnSpc>
                <a:spcBef>
                  <a:spcPct val="0"/>
                </a:spcBef>
                <a:spcAft>
                  <a:spcPct val="35000"/>
                </a:spcAft>
              </a:pPr>
              <a:r>
                <a:rPr lang="en-US" sz="1600" kern="1200" dirty="0" smtClean="0">
                  <a:solidFill>
                    <a:schemeClr val="tx1"/>
                  </a:solidFill>
                </a:rPr>
                <a:t>Digitalization</a:t>
              </a:r>
            </a:p>
            <a:p>
              <a:pPr lvl="0" algn="l" defTabSz="1066800">
                <a:lnSpc>
                  <a:spcPct val="90000"/>
                </a:lnSpc>
                <a:spcBef>
                  <a:spcPct val="0"/>
                </a:spcBef>
                <a:spcAft>
                  <a:spcPct val="35000"/>
                </a:spcAft>
              </a:pPr>
              <a:r>
                <a:rPr lang="en-US" sz="1600" kern="1200" dirty="0" smtClean="0">
                  <a:solidFill>
                    <a:schemeClr val="tx1"/>
                  </a:solidFill>
                </a:rPr>
                <a:t>Business Co-creation — Shared Risk Models</a:t>
              </a:r>
            </a:p>
            <a:p>
              <a:pPr lvl="0" algn="l" defTabSz="1066800">
                <a:lnSpc>
                  <a:spcPct val="90000"/>
                </a:lnSpc>
                <a:spcBef>
                  <a:spcPct val="0"/>
                </a:spcBef>
                <a:spcAft>
                  <a:spcPct val="35000"/>
                </a:spcAft>
              </a:pPr>
              <a:r>
                <a:rPr lang="en-US" sz="1600" kern="1200" dirty="0" smtClean="0">
                  <a:solidFill>
                    <a:schemeClr val="tx1"/>
                  </a:solidFill>
                </a:rPr>
                <a:t>Bring Insight, Vision, Clarity, Rigor</a:t>
              </a:r>
            </a:p>
            <a:p>
              <a:pPr lvl="0" algn="l" defTabSz="1066800">
                <a:lnSpc>
                  <a:spcPct val="90000"/>
                </a:lnSpc>
                <a:spcBef>
                  <a:spcPct val="0"/>
                </a:spcBef>
                <a:spcAft>
                  <a:spcPct val="35000"/>
                </a:spcAft>
              </a:pPr>
              <a:r>
                <a:rPr lang="en-US" sz="1600" kern="1200" dirty="0" smtClean="0">
                  <a:solidFill>
                    <a:schemeClr val="tx1"/>
                  </a:solidFill>
                </a:rPr>
                <a:t>Transforming</a:t>
              </a:r>
            </a:p>
          </p:txBody>
        </p:sp>
        <p:sp>
          <p:nvSpPr>
            <p:cNvPr id="10" name="Circular Arrow 9"/>
            <p:cNvSpPr/>
            <p:nvPr/>
          </p:nvSpPr>
          <p:spPr>
            <a:xfrm>
              <a:off x="5044257" y="1325563"/>
              <a:ext cx="2103074" cy="1914231"/>
            </a:xfrm>
            <a:prstGeom prst="circularArrow">
              <a:avLst>
                <a:gd name="adj1" fmla="val 12500"/>
                <a:gd name="adj2" fmla="val 1142322"/>
                <a:gd name="adj3" fmla="val 20457678"/>
                <a:gd name="adj4" fmla="val 10800000"/>
                <a:gd name="adj5" fmla="val 12500"/>
              </a:avLst>
            </a:prstGeom>
            <a:solidFill>
              <a:srgbClr val="E5550D"/>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Circular Arrow 10"/>
            <p:cNvSpPr/>
            <p:nvPr/>
          </p:nvSpPr>
          <p:spPr>
            <a:xfrm rot="10800000">
              <a:off x="5044257" y="3816199"/>
              <a:ext cx="2103074" cy="1914231"/>
            </a:xfrm>
            <a:prstGeom prst="circularArrow">
              <a:avLst>
                <a:gd name="adj1" fmla="val 12500"/>
                <a:gd name="adj2" fmla="val 1142322"/>
                <a:gd name="adj3" fmla="val 20457678"/>
                <a:gd name="adj4" fmla="val 10800000"/>
                <a:gd name="adj5" fmla="val 12500"/>
              </a:avLst>
            </a:prstGeom>
          </p:spPr>
          <p:style>
            <a:lnRef idx="2">
              <a:schemeClr val="lt1">
                <a:hueOff val="0"/>
                <a:satOff val="0"/>
                <a:lumOff val="0"/>
                <a:alphaOff val="0"/>
              </a:schemeClr>
            </a:lnRef>
            <a:fillRef idx="1">
              <a:schemeClr val="accent3">
                <a:hueOff val="11303081"/>
                <a:satOff val="-45606"/>
                <a:lumOff val="10787"/>
                <a:alphaOff val="0"/>
              </a:schemeClr>
            </a:fillRef>
            <a:effectRef idx="0">
              <a:schemeClr val="accent3">
                <a:hueOff val="11303081"/>
                <a:satOff val="-45606"/>
                <a:lumOff val="10787"/>
                <a:alphaOff val="0"/>
              </a:schemeClr>
            </a:effectRef>
            <a:fontRef idx="minor">
              <a:schemeClr val="lt1"/>
            </a:fontRef>
          </p:style>
        </p:sp>
      </p:grpSp>
      <p:sp>
        <p:nvSpPr>
          <p:cNvPr id="12" name="Title 11"/>
          <p:cNvSpPr>
            <a:spLocks noGrp="1"/>
          </p:cNvSpPr>
          <p:nvPr>
            <p:ph type="title"/>
          </p:nvPr>
        </p:nvSpPr>
        <p:spPr>
          <a:xfrm>
            <a:off x="460375" y="228600"/>
            <a:ext cx="11272838" cy="923330"/>
          </a:xfrm>
        </p:spPr>
        <p:txBody>
          <a:bodyPr/>
          <a:lstStyle/>
          <a:p>
            <a:r>
              <a:rPr lang="en-US" sz="3000" dirty="0" smtClean="0"/>
              <a:t>Application Software Providers Also Must Develop a Bimodal Strategy and Bridge the Gap Between the Two Modes</a:t>
            </a:r>
            <a:endParaRPr lang="en-US" sz="3000" dirty="0"/>
          </a:p>
        </p:txBody>
      </p:sp>
      <p:sp>
        <p:nvSpPr>
          <p:cNvPr id="20" name="TextBox 19"/>
          <p:cNvSpPr txBox="1"/>
          <p:nvPr/>
        </p:nvSpPr>
        <p:spPr>
          <a:xfrm>
            <a:off x="4201475" y="5868360"/>
            <a:ext cx="3789051" cy="424732"/>
          </a:xfrm>
          <a:prstGeom prst="rect">
            <a:avLst/>
          </a:prstGeom>
          <a:noFill/>
        </p:spPr>
        <p:txBody>
          <a:bodyPr wrap="none" rtlCol="0">
            <a:spAutoFit/>
          </a:bodyPr>
          <a:lstStyle/>
          <a:p>
            <a:r>
              <a:rPr lang="en-US" dirty="0" smtClean="0"/>
              <a:t>Offer the right bimodal mix</a:t>
            </a:r>
            <a:endParaRPr lang="en-US" dirty="0"/>
          </a:p>
        </p:txBody>
      </p:sp>
      <p:grpSp>
        <p:nvGrpSpPr>
          <p:cNvPr id="13" name="Group 12"/>
          <p:cNvGrpSpPr/>
          <p:nvPr/>
        </p:nvGrpSpPr>
        <p:grpSpPr>
          <a:xfrm>
            <a:off x="731868" y="1803622"/>
            <a:ext cx="2827697" cy="3044910"/>
            <a:chOff x="1259172" y="1657318"/>
            <a:chExt cx="2827697" cy="3044910"/>
          </a:xfrm>
        </p:grpSpPr>
        <p:sp>
          <p:nvSpPr>
            <p:cNvPr id="9" name="Rectangle 8"/>
            <p:cNvSpPr/>
            <p:nvPr/>
          </p:nvSpPr>
          <p:spPr>
            <a:xfrm>
              <a:off x="1259172" y="2356971"/>
              <a:ext cx="2827697" cy="2345257"/>
            </a:xfrm>
            <a:prstGeom prst="rect">
              <a:avLst/>
            </a:prstGeom>
            <a:noFill/>
          </p:spPr>
          <p:txBody>
            <a:bodyPr wrap="none" lIns="0" tIns="45720" rIns="0" bIns="45720">
              <a:spAutoFit/>
            </a:bodyPr>
            <a:lstStyle/>
            <a:p>
              <a:pPr algn="ctr"/>
              <a:r>
                <a:rPr lang="en-US" dirty="0" smtClean="0">
                  <a:ln w="0"/>
                  <a:solidFill>
                    <a:schemeClr val="accent1"/>
                  </a:solidFill>
                </a:rPr>
                <a:t>Replacements</a:t>
              </a:r>
            </a:p>
            <a:p>
              <a:pPr algn="ctr"/>
              <a:r>
                <a:rPr lang="en-US" dirty="0" smtClean="0">
                  <a:ln w="0"/>
                  <a:solidFill>
                    <a:schemeClr val="accent1"/>
                  </a:solidFill>
                </a:rPr>
                <a:t>Rapid Modernization</a:t>
              </a:r>
            </a:p>
            <a:p>
              <a:pPr algn="ctr"/>
              <a:r>
                <a:rPr lang="en-US" dirty="0" smtClean="0">
                  <a:ln w="0"/>
                  <a:solidFill>
                    <a:schemeClr val="accent1"/>
                  </a:solidFill>
                </a:rPr>
                <a:t>Legacy Transition</a:t>
              </a:r>
            </a:p>
            <a:p>
              <a:pPr algn="ctr"/>
              <a:r>
                <a:rPr lang="en-US" dirty="0" smtClean="0">
                  <a:ln w="0"/>
                  <a:solidFill>
                    <a:schemeClr val="accent1"/>
                  </a:solidFill>
                </a:rPr>
                <a:t>SaaS</a:t>
              </a:r>
            </a:p>
            <a:p>
              <a:pPr algn="ctr"/>
              <a:r>
                <a:rPr lang="en-US" dirty="0" smtClean="0">
                  <a:ln w="0"/>
                  <a:solidFill>
                    <a:schemeClr val="accent1"/>
                  </a:solidFill>
                </a:rPr>
                <a:t>Enabling Platforms</a:t>
              </a:r>
            </a:p>
          </p:txBody>
        </p:sp>
        <p:sp>
          <p:nvSpPr>
            <p:cNvPr id="3" name="TextBox 2"/>
            <p:cNvSpPr txBox="1"/>
            <p:nvPr/>
          </p:nvSpPr>
          <p:spPr>
            <a:xfrm>
              <a:off x="1311040" y="1657318"/>
              <a:ext cx="2541080" cy="424732"/>
            </a:xfrm>
            <a:prstGeom prst="rect">
              <a:avLst/>
            </a:prstGeom>
            <a:noFill/>
          </p:spPr>
          <p:txBody>
            <a:bodyPr wrap="none" rtlCol="0">
              <a:spAutoFit/>
            </a:bodyPr>
            <a:lstStyle/>
            <a:p>
              <a:r>
                <a:rPr lang="en-US" b="1" dirty="0" smtClean="0"/>
                <a:t>Industrialization</a:t>
              </a:r>
              <a:endParaRPr lang="en-US" b="1" dirty="0"/>
            </a:p>
          </p:txBody>
        </p:sp>
      </p:grpSp>
      <p:grpSp>
        <p:nvGrpSpPr>
          <p:cNvPr id="14" name="Group 13"/>
          <p:cNvGrpSpPr/>
          <p:nvPr/>
        </p:nvGrpSpPr>
        <p:grpSpPr>
          <a:xfrm>
            <a:off x="8404708" y="1675606"/>
            <a:ext cx="2985113" cy="3044910"/>
            <a:chOff x="7798156" y="1657318"/>
            <a:chExt cx="2985113" cy="3044910"/>
          </a:xfrm>
        </p:grpSpPr>
        <p:sp>
          <p:nvSpPr>
            <p:cNvPr id="2" name="Rectangle 1"/>
            <p:cNvSpPr/>
            <p:nvPr/>
          </p:nvSpPr>
          <p:spPr>
            <a:xfrm>
              <a:off x="7989875" y="2356971"/>
              <a:ext cx="2601674" cy="2345257"/>
            </a:xfrm>
            <a:prstGeom prst="rect">
              <a:avLst/>
            </a:prstGeom>
            <a:noFill/>
          </p:spPr>
          <p:txBody>
            <a:bodyPr wrap="none" lIns="0" tIns="45720" rIns="0" bIns="45720">
              <a:spAutoFit/>
            </a:bodyPr>
            <a:lstStyle/>
            <a:p>
              <a:pPr algn="ctr"/>
              <a:r>
                <a:rPr lang="en-US" dirty="0">
                  <a:ln w="0"/>
                  <a:solidFill>
                    <a:schemeClr val="accent1"/>
                  </a:solidFill>
                </a:rPr>
                <a:t>New Designs </a:t>
              </a:r>
            </a:p>
            <a:p>
              <a:pPr algn="ctr"/>
              <a:r>
                <a:rPr lang="en-US" dirty="0">
                  <a:ln w="0"/>
                  <a:solidFill>
                    <a:schemeClr val="accent1"/>
                  </a:solidFill>
                </a:rPr>
                <a:t>New Skills</a:t>
              </a:r>
            </a:p>
            <a:p>
              <a:pPr algn="ctr"/>
              <a:r>
                <a:rPr lang="en-US" dirty="0">
                  <a:ln w="0"/>
                  <a:solidFill>
                    <a:schemeClr val="accent1"/>
                  </a:solidFill>
                </a:rPr>
                <a:t>New </a:t>
              </a:r>
              <a:r>
                <a:rPr lang="en-US" dirty="0" smtClean="0">
                  <a:ln w="0"/>
                  <a:solidFill>
                    <a:schemeClr val="accent1"/>
                  </a:solidFill>
                </a:rPr>
                <a:t>Approach</a:t>
              </a:r>
              <a:endParaRPr lang="en-US" dirty="0">
                <a:ln w="0"/>
                <a:solidFill>
                  <a:schemeClr val="accent1"/>
                </a:solidFill>
              </a:endParaRPr>
            </a:p>
            <a:p>
              <a:pPr algn="ctr"/>
              <a:r>
                <a:rPr lang="en-US" dirty="0" smtClean="0">
                  <a:ln w="0"/>
                  <a:solidFill>
                    <a:schemeClr val="accent1"/>
                  </a:solidFill>
                </a:rPr>
                <a:t>Digital Ecosystems</a:t>
              </a:r>
            </a:p>
            <a:p>
              <a:pPr algn="ctr"/>
              <a:r>
                <a:rPr lang="en-US" dirty="0" smtClean="0">
                  <a:ln w="0"/>
                  <a:solidFill>
                    <a:schemeClr val="accent1"/>
                  </a:solidFill>
                </a:rPr>
                <a:t>Digital Platforms</a:t>
              </a:r>
            </a:p>
          </p:txBody>
        </p:sp>
        <p:sp>
          <p:nvSpPr>
            <p:cNvPr id="5" name="TextBox 4"/>
            <p:cNvSpPr txBox="1"/>
            <p:nvPr/>
          </p:nvSpPr>
          <p:spPr>
            <a:xfrm>
              <a:off x="7798156" y="1657318"/>
              <a:ext cx="2985113" cy="424732"/>
            </a:xfrm>
            <a:prstGeom prst="rect">
              <a:avLst/>
            </a:prstGeom>
            <a:noFill/>
          </p:spPr>
          <p:txBody>
            <a:bodyPr wrap="none" rtlCol="0">
              <a:spAutoFit/>
            </a:bodyPr>
            <a:lstStyle/>
            <a:p>
              <a:r>
                <a:rPr lang="en-US" b="1" dirty="0" smtClean="0"/>
                <a:t>Shaping the Future</a:t>
              </a:r>
              <a:endParaRPr lang="en-US" b="1" dirty="0"/>
            </a:p>
          </p:txBody>
        </p:sp>
      </p:grpSp>
    </p:spTree>
    <p:extLst>
      <p:ext uri="{BB962C8B-B14F-4D97-AF65-F5344CB8AC3E}">
        <p14:creationId xmlns:p14="http://schemas.microsoft.com/office/powerpoint/2010/main" val="93321512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1"/>
          </p:nvPr>
        </p:nvSpPr>
        <p:spPr>
          <a:xfrm>
            <a:off x="460375" y="1745725"/>
            <a:ext cx="5408613" cy="4660900"/>
          </a:xfrm>
        </p:spPr>
        <p:txBody>
          <a:bodyPr>
            <a:normAutofit fontScale="85000" lnSpcReduction="10000"/>
          </a:bodyPr>
          <a:lstStyle/>
          <a:p>
            <a:r>
              <a:rPr lang="en-US" dirty="0" smtClean="0"/>
              <a:t>Legal entity created in June 2013, with goal to play a leading role in digital transformation initiatives of its customers (B2B), their industries and their customers (B2B2C)</a:t>
            </a:r>
          </a:p>
          <a:p>
            <a:r>
              <a:rPr lang="en-US" dirty="0" smtClean="0"/>
              <a:t>Platform-based E2E solution provider</a:t>
            </a:r>
          </a:p>
          <a:p>
            <a:r>
              <a:rPr lang="en-US" dirty="0" smtClean="0"/>
              <a:t>Commercial operations expanding to selected countries by opportunity (South America, EMEA …)</a:t>
            </a:r>
          </a:p>
          <a:p>
            <a:r>
              <a:rPr lang="en-US" dirty="0" smtClean="0"/>
              <a:t>CAGR +75% by LOBs; profitability target CAGR +23%; partner business development: CAGR +13%</a:t>
            </a:r>
          </a:p>
          <a:p>
            <a:endParaRPr lang="en-US" dirty="0" smtClean="0"/>
          </a:p>
          <a:p>
            <a:endParaRPr lang="en-US" dirty="0"/>
          </a:p>
        </p:txBody>
      </p:sp>
      <p:sp>
        <p:nvSpPr>
          <p:cNvPr id="2" name="Title 1"/>
          <p:cNvSpPr>
            <a:spLocks noGrp="1"/>
          </p:cNvSpPr>
          <p:nvPr>
            <p:ph type="title"/>
          </p:nvPr>
        </p:nvSpPr>
        <p:spPr>
          <a:xfrm>
            <a:off x="460375" y="228600"/>
            <a:ext cx="11272838" cy="978729"/>
          </a:xfrm>
        </p:spPr>
        <p:txBody>
          <a:bodyPr/>
          <a:lstStyle/>
          <a:p>
            <a:r>
              <a:rPr lang="en-US" dirty="0" smtClean="0"/>
              <a:t>Case Study Snapshot: Telecom Italia Digital Solutions — Exemplifies Mode 2 Strategy</a:t>
            </a:r>
            <a:endParaRPr lang="en-US" dirty="0"/>
          </a:p>
        </p:txBody>
      </p:sp>
      <p:grpSp>
        <p:nvGrpSpPr>
          <p:cNvPr id="19" name="Group 18"/>
          <p:cNvGrpSpPr/>
          <p:nvPr/>
        </p:nvGrpSpPr>
        <p:grpSpPr>
          <a:xfrm>
            <a:off x="6129481" y="1325880"/>
            <a:ext cx="5603732" cy="4925995"/>
            <a:chOff x="6129481" y="1270802"/>
            <a:chExt cx="5603732" cy="4925995"/>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9481" y="1270802"/>
              <a:ext cx="1079086" cy="4925995"/>
            </a:xfrm>
            <a:prstGeom prst="rect">
              <a:avLst/>
            </a:prstGeom>
          </p:spPr>
        </p:pic>
        <p:grpSp>
          <p:nvGrpSpPr>
            <p:cNvPr id="17" name="Group 16"/>
            <p:cNvGrpSpPr/>
            <p:nvPr/>
          </p:nvGrpSpPr>
          <p:grpSpPr>
            <a:xfrm>
              <a:off x="6159196" y="1561428"/>
              <a:ext cx="5574017" cy="4344742"/>
              <a:chOff x="6159196" y="1558398"/>
              <a:chExt cx="5574017" cy="4344742"/>
            </a:xfrm>
          </p:grpSpPr>
          <p:grpSp>
            <p:nvGrpSpPr>
              <p:cNvPr id="14" name="Group 13"/>
              <p:cNvGrpSpPr/>
              <p:nvPr/>
            </p:nvGrpSpPr>
            <p:grpSpPr>
              <a:xfrm>
                <a:off x="6159196" y="1558398"/>
                <a:ext cx="5574017" cy="1277865"/>
                <a:chOff x="6159196" y="1558398"/>
                <a:chExt cx="5574017" cy="1277865"/>
              </a:xfrm>
            </p:grpSpPr>
            <p:sp>
              <p:nvSpPr>
                <p:cNvPr id="7" name="Freeform 6"/>
                <p:cNvSpPr/>
                <p:nvPr/>
              </p:nvSpPr>
              <p:spPr>
                <a:xfrm>
                  <a:off x="6819004" y="1686184"/>
                  <a:ext cx="4914209" cy="1022292"/>
                </a:xfrm>
                <a:custGeom>
                  <a:avLst/>
                  <a:gdLst>
                    <a:gd name="connsiteX0" fmla="*/ 0 w 4914209"/>
                    <a:gd name="connsiteY0" fmla="*/ 0 h 1022292"/>
                    <a:gd name="connsiteX1" fmla="*/ 4914209 w 4914209"/>
                    <a:gd name="connsiteY1" fmla="*/ 0 h 1022292"/>
                    <a:gd name="connsiteX2" fmla="*/ 4914209 w 4914209"/>
                    <a:gd name="connsiteY2" fmla="*/ 1022292 h 1022292"/>
                    <a:gd name="connsiteX3" fmla="*/ 0 w 4914209"/>
                    <a:gd name="connsiteY3" fmla="*/ 1022292 h 1022292"/>
                    <a:gd name="connsiteX4" fmla="*/ 0 w 4914209"/>
                    <a:gd name="connsiteY4" fmla="*/ 0 h 102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209" h="1022292">
                      <a:moveTo>
                        <a:pt x="0" y="0"/>
                      </a:moveTo>
                      <a:lnTo>
                        <a:pt x="4914209" y="0"/>
                      </a:lnTo>
                      <a:lnTo>
                        <a:pt x="4914209" y="1022292"/>
                      </a:lnTo>
                      <a:lnTo>
                        <a:pt x="0" y="1022292"/>
                      </a:lnTo>
                      <a:lnTo>
                        <a:pt x="0" y="0"/>
                      </a:lnTo>
                      <a:close/>
                    </a:path>
                  </a:pathLst>
                </a:custGeom>
                <a:solidFill>
                  <a:srgbClr val="00529B"/>
                </a:solidFill>
                <a:ln>
                  <a:noFill/>
                </a:ln>
                <a:effectLst/>
              </p:spPr>
              <p:style>
                <a:lnRef idx="0">
                  <a:schemeClr val="lt1">
                    <a:hueOff val="0"/>
                    <a:satOff val="0"/>
                    <a:lumOff val="0"/>
                    <a:alphaOff val="0"/>
                  </a:schemeClr>
                </a:lnRef>
                <a:fillRef idx="1">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spcFirstLastPara="0" vert="horz" wrap="square" lIns="811444" tIns="33020" rIns="91440" bIns="33020" numCol="1" spcCol="1270" anchor="ctr" anchorCtr="0">
                  <a:noAutofit/>
                </a:bodyPr>
                <a:lstStyle/>
                <a:p>
                  <a:pPr lvl="0" algn="l" defTabSz="577850">
                    <a:lnSpc>
                      <a:spcPct val="90000"/>
                    </a:lnSpc>
                    <a:spcBef>
                      <a:spcPct val="0"/>
                    </a:spcBef>
                    <a:spcAft>
                      <a:spcPct val="35000"/>
                    </a:spcAft>
                  </a:pPr>
                  <a:r>
                    <a:rPr lang="en-US" sz="1300" b="1" kern="1200" dirty="0" smtClean="0"/>
                    <a:t>Accountability:</a:t>
                  </a:r>
                  <a:r>
                    <a:rPr lang="en-US" sz="1300" kern="1200" dirty="0" smtClean="0"/>
                    <a:t> Dedicated and accountable LOB/company for each digital offering: cloud; IoT; analytics; security and identity; customer data monetization; and verticals</a:t>
                  </a:r>
                  <a:endParaRPr lang="en-US" sz="1300" kern="1200" dirty="0"/>
                </a:p>
              </p:txBody>
            </p:sp>
            <p:sp>
              <p:nvSpPr>
                <p:cNvPr id="9" name="Right Arrow 8"/>
                <p:cNvSpPr/>
                <p:nvPr/>
              </p:nvSpPr>
              <p:spPr>
                <a:xfrm>
                  <a:off x="6159196" y="1558398"/>
                  <a:ext cx="1277865" cy="1277865"/>
                </a:xfrm>
                <a:prstGeom prst="rightArrow">
                  <a:avLst/>
                </a:prstGeom>
                <a:solidFill>
                  <a:schemeClr val="bg1">
                    <a:lumMod val="95000"/>
                  </a:schemeClr>
                </a:solidFill>
              </p:spPr>
              <p:style>
                <a:lnRef idx="0">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15" name="Group 14"/>
              <p:cNvGrpSpPr/>
              <p:nvPr/>
            </p:nvGrpSpPr>
            <p:grpSpPr>
              <a:xfrm>
                <a:off x="6530799" y="3091837"/>
                <a:ext cx="5202414" cy="1277865"/>
                <a:chOff x="6530799" y="3091836"/>
                <a:chExt cx="5202414" cy="1277865"/>
              </a:xfrm>
            </p:grpSpPr>
            <p:sp>
              <p:nvSpPr>
                <p:cNvPr id="10" name="Freeform 9"/>
                <p:cNvSpPr/>
                <p:nvPr/>
              </p:nvSpPr>
              <p:spPr>
                <a:xfrm>
                  <a:off x="7190608" y="3219622"/>
                  <a:ext cx="4542605" cy="1022292"/>
                </a:xfrm>
                <a:custGeom>
                  <a:avLst/>
                  <a:gdLst>
                    <a:gd name="connsiteX0" fmla="*/ 0 w 4542605"/>
                    <a:gd name="connsiteY0" fmla="*/ 0 h 1022292"/>
                    <a:gd name="connsiteX1" fmla="*/ 4542605 w 4542605"/>
                    <a:gd name="connsiteY1" fmla="*/ 0 h 1022292"/>
                    <a:gd name="connsiteX2" fmla="*/ 4542605 w 4542605"/>
                    <a:gd name="connsiteY2" fmla="*/ 1022292 h 1022292"/>
                    <a:gd name="connsiteX3" fmla="*/ 0 w 4542605"/>
                    <a:gd name="connsiteY3" fmla="*/ 1022292 h 1022292"/>
                    <a:gd name="connsiteX4" fmla="*/ 0 w 4542605"/>
                    <a:gd name="connsiteY4" fmla="*/ 0 h 102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2605" h="1022292">
                      <a:moveTo>
                        <a:pt x="0" y="0"/>
                      </a:moveTo>
                      <a:lnTo>
                        <a:pt x="4542605" y="0"/>
                      </a:lnTo>
                      <a:lnTo>
                        <a:pt x="4542605" y="1022292"/>
                      </a:lnTo>
                      <a:lnTo>
                        <a:pt x="0" y="1022292"/>
                      </a:lnTo>
                      <a:lnTo>
                        <a:pt x="0" y="0"/>
                      </a:lnTo>
                      <a:close/>
                    </a:path>
                  </a:pathLst>
                </a:custGeom>
                <a:solidFill>
                  <a:srgbClr val="6697C3"/>
                </a:solidFill>
                <a:ln>
                  <a:noFill/>
                </a:ln>
                <a:effectLst/>
              </p:spPr>
              <p:style>
                <a:lnRef idx="0">
                  <a:schemeClr val="lt1">
                    <a:hueOff val="0"/>
                    <a:satOff val="0"/>
                    <a:lumOff val="0"/>
                    <a:alphaOff val="0"/>
                  </a:schemeClr>
                </a:lnRef>
                <a:fillRef idx="1">
                  <a:schemeClr val="accent1">
                    <a:shade val="80000"/>
                    <a:hueOff val="420551"/>
                    <a:satOff val="-37110"/>
                    <a:lumOff val="19732"/>
                    <a:alphaOff val="0"/>
                  </a:schemeClr>
                </a:fillRef>
                <a:effectRef idx="2">
                  <a:schemeClr val="accent1">
                    <a:shade val="80000"/>
                    <a:hueOff val="420551"/>
                    <a:satOff val="-37110"/>
                    <a:lumOff val="19732"/>
                    <a:alphaOff val="0"/>
                  </a:schemeClr>
                </a:effectRef>
                <a:fontRef idx="minor">
                  <a:schemeClr val="lt1"/>
                </a:fontRef>
              </p:style>
              <p:txBody>
                <a:bodyPr spcFirstLastPara="0" vert="horz" wrap="square" lIns="811444" tIns="33020" rIns="91440" bIns="33020" numCol="1" spcCol="1270" anchor="ctr" anchorCtr="0">
                  <a:noAutofit/>
                </a:bodyPr>
                <a:lstStyle/>
                <a:p>
                  <a:pPr lvl="0" algn="l" defTabSz="577850">
                    <a:lnSpc>
                      <a:spcPct val="90000"/>
                    </a:lnSpc>
                    <a:spcBef>
                      <a:spcPct val="0"/>
                    </a:spcBef>
                    <a:spcAft>
                      <a:spcPct val="35000"/>
                    </a:spcAft>
                  </a:pPr>
                  <a:r>
                    <a:rPr lang="en-US" sz="1300" b="1" kern="1200" dirty="0" smtClean="0"/>
                    <a:t>Decisional and executional autonomy:</a:t>
                  </a:r>
                  <a:r>
                    <a:rPr lang="en-US" sz="1300" kern="1200" dirty="0" smtClean="0"/>
                    <a:t> Each LOB runs its operations autonomously including platforms, sales and marketing</a:t>
                  </a:r>
                  <a:endParaRPr lang="en-US" sz="1300" kern="1200" dirty="0"/>
                </a:p>
              </p:txBody>
            </p:sp>
            <p:sp>
              <p:nvSpPr>
                <p:cNvPr id="11" name="Right Arrow 10"/>
                <p:cNvSpPr/>
                <p:nvPr/>
              </p:nvSpPr>
              <p:spPr>
                <a:xfrm>
                  <a:off x="6530799" y="3091836"/>
                  <a:ext cx="1277865" cy="1277865"/>
                </a:xfrm>
                <a:prstGeom prst="rightArrow">
                  <a:avLst/>
                </a:prstGeom>
                <a:solidFill>
                  <a:schemeClr val="bg1">
                    <a:lumMod val="95000"/>
                  </a:schemeClr>
                </a:solidFill>
              </p:spPr>
              <p:style>
                <a:lnRef idx="0">
                  <a:schemeClr val="accent1">
                    <a:shade val="80000"/>
                    <a:hueOff val="420551"/>
                    <a:satOff val="-37110"/>
                    <a:lumOff val="1973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16" name="Group 15"/>
              <p:cNvGrpSpPr/>
              <p:nvPr/>
            </p:nvGrpSpPr>
            <p:grpSpPr>
              <a:xfrm>
                <a:off x="6159196" y="4625275"/>
                <a:ext cx="5574017" cy="1277865"/>
                <a:chOff x="6159196" y="4625275"/>
                <a:chExt cx="5574017" cy="1277865"/>
              </a:xfrm>
            </p:grpSpPr>
            <p:sp>
              <p:nvSpPr>
                <p:cNvPr id="12" name="Freeform 11"/>
                <p:cNvSpPr/>
                <p:nvPr/>
              </p:nvSpPr>
              <p:spPr>
                <a:xfrm>
                  <a:off x="6819004" y="4753061"/>
                  <a:ext cx="4914209" cy="1022292"/>
                </a:xfrm>
                <a:custGeom>
                  <a:avLst/>
                  <a:gdLst>
                    <a:gd name="connsiteX0" fmla="*/ 0 w 4914209"/>
                    <a:gd name="connsiteY0" fmla="*/ 0 h 1022292"/>
                    <a:gd name="connsiteX1" fmla="*/ 4914209 w 4914209"/>
                    <a:gd name="connsiteY1" fmla="*/ 0 h 1022292"/>
                    <a:gd name="connsiteX2" fmla="*/ 4914209 w 4914209"/>
                    <a:gd name="connsiteY2" fmla="*/ 1022292 h 1022292"/>
                    <a:gd name="connsiteX3" fmla="*/ 0 w 4914209"/>
                    <a:gd name="connsiteY3" fmla="*/ 1022292 h 1022292"/>
                    <a:gd name="connsiteX4" fmla="*/ 0 w 4914209"/>
                    <a:gd name="connsiteY4" fmla="*/ 0 h 102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209" h="1022292">
                      <a:moveTo>
                        <a:pt x="0" y="0"/>
                      </a:moveTo>
                      <a:lnTo>
                        <a:pt x="4914209" y="0"/>
                      </a:lnTo>
                      <a:lnTo>
                        <a:pt x="4914209" y="1022292"/>
                      </a:lnTo>
                      <a:lnTo>
                        <a:pt x="0" y="1022292"/>
                      </a:lnTo>
                      <a:lnTo>
                        <a:pt x="0" y="0"/>
                      </a:lnTo>
                      <a:close/>
                    </a:path>
                  </a:pathLst>
                </a:custGeom>
                <a:solidFill>
                  <a:srgbClr val="666666"/>
                </a:solidFill>
                <a:ln>
                  <a:noFill/>
                </a:ln>
                <a:effectLst/>
              </p:spPr>
              <p:style>
                <a:lnRef idx="0">
                  <a:schemeClr val="lt1">
                    <a:hueOff val="0"/>
                    <a:satOff val="0"/>
                    <a:lumOff val="0"/>
                    <a:alphaOff val="0"/>
                  </a:schemeClr>
                </a:lnRef>
                <a:fillRef idx="1">
                  <a:schemeClr val="accent1">
                    <a:shade val="80000"/>
                    <a:hueOff val="841102"/>
                    <a:satOff val="-74220"/>
                    <a:lumOff val="39463"/>
                    <a:alphaOff val="0"/>
                  </a:schemeClr>
                </a:fillRef>
                <a:effectRef idx="2">
                  <a:schemeClr val="accent1">
                    <a:shade val="80000"/>
                    <a:hueOff val="841102"/>
                    <a:satOff val="-74220"/>
                    <a:lumOff val="39463"/>
                    <a:alphaOff val="0"/>
                  </a:schemeClr>
                </a:effectRef>
                <a:fontRef idx="minor">
                  <a:schemeClr val="lt1"/>
                </a:fontRef>
              </p:style>
              <p:txBody>
                <a:bodyPr spcFirstLastPara="0" vert="horz" wrap="square" lIns="811444" tIns="33020" rIns="91440" bIns="33020" numCol="1" spcCol="1270" anchor="ctr" anchorCtr="0">
                  <a:noAutofit/>
                </a:bodyPr>
                <a:lstStyle/>
                <a:p>
                  <a:pPr lvl="0" algn="l" defTabSz="577850">
                    <a:lnSpc>
                      <a:spcPct val="90000"/>
                    </a:lnSpc>
                    <a:spcBef>
                      <a:spcPct val="0"/>
                    </a:spcBef>
                    <a:spcAft>
                      <a:spcPct val="35000"/>
                    </a:spcAft>
                  </a:pPr>
                  <a:r>
                    <a:rPr lang="en-US" sz="1300" b="1" kern="1200" dirty="0" smtClean="0"/>
                    <a:t>Multifaceted partner ecosystem:</a:t>
                  </a:r>
                  <a:r>
                    <a:rPr lang="en-US" sz="1300" kern="1200" dirty="0" smtClean="0"/>
                    <a:t> Developed partnerships and reseller agreements with traditional IT value networks, global-scale cloud providers, developers and governmental agencies (provisioning to citizens of digital identities)</a:t>
                  </a:r>
                  <a:endParaRPr lang="en-US" sz="1300" kern="1200" dirty="0"/>
                </a:p>
              </p:txBody>
            </p:sp>
            <p:sp>
              <p:nvSpPr>
                <p:cNvPr id="13" name="Right Arrow 12"/>
                <p:cNvSpPr/>
                <p:nvPr/>
              </p:nvSpPr>
              <p:spPr>
                <a:xfrm>
                  <a:off x="6159196" y="4625275"/>
                  <a:ext cx="1277865" cy="1277865"/>
                </a:xfrm>
                <a:prstGeom prst="rightArrow">
                  <a:avLst/>
                </a:prstGeom>
                <a:solidFill>
                  <a:schemeClr val="bg1">
                    <a:lumMod val="95000"/>
                  </a:schemeClr>
                </a:solidFill>
              </p:spPr>
              <p:style>
                <a:lnRef idx="0">
                  <a:schemeClr val="accent1">
                    <a:shade val="80000"/>
                    <a:hueOff val="841102"/>
                    <a:satOff val="-74220"/>
                    <a:lumOff val="3946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grpSp>
      <p:pic>
        <p:nvPicPr>
          <p:cNvPr id="8" name="Immagine 3" descr="TI digitalSolution.pdf"/>
          <p:cNvPicPr>
            <a:picLocks noChangeAspect="1"/>
          </p:cNvPicPr>
          <p:nvPr/>
        </p:nvPicPr>
        <p:blipFill rotWithShape="1">
          <a:blip r:embed="rId4" cstate="print">
            <a:extLst>
              <a:ext uri="{28A0092B-C50C-407E-A947-70E740481C1C}">
                <a14:useLocalDpi xmlns:a14="http://schemas.microsoft.com/office/drawing/2010/main" val="0"/>
              </a:ext>
            </a:extLst>
          </a:blip>
          <a:srcRect l="27469" t="46536" r="5449" b="46066"/>
          <a:stretch/>
        </p:blipFill>
        <p:spPr>
          <a:xfrm>
            <a:off x="460375" y="1325880"/>
            <a:ext cx="2328263" cy="363422"/>
          </a:xfrm>
          <a:prstGeom prst="rect">
            <a:avLst/>
          </a:prstGeom>
        </p:spPr>
      </p:pic>
    </p:spTree>
    <p:extLst>
      <p:ext uri="{BB962C8B-B14F-4D97-AF65-F5344CB8AC3E}">
        <p14:creationId xmlns:p14="http://schemas.microsoft.com/office/powerpoint/2010/main" val="354993366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228600"/>
            <a:ext cx="11272838" cy="978729"/>
          </a:xfrm>
        </p:spPr>
        <p:txBody>
          <a:bodyPr/>
          <a:lstStyle/>
          <a:p>
            <a:r>
              <a:rPr lang="en-US" dirty="0" smtClean="0"/>
              <a:t>Growth and Profit Will Come From Leveraging the Bimodal Dynamics Set in Motion by Your Customers</a:t>
            </a:r>
            <a:endParaRPr lang="en-US" dirty="0"/>
          </a:p>
        </p:txBody>
      </p:sp>
      <p:grpSp>
        <p:nvGrpSpPr>
          <p:cNvPr id="17" name="Group 16"/>
          <p:cNvGrpSpPr/>
          <p:nvPr/>
        </p:nvGrpSpPr>
        <p:grpSpPr>
          <a:xfrm>
            <a:off x="1433525" y="1325880"/>
            <a:ext cx="9324950" cy="5185760"/>
            <a:chOff x="1848741" y="1128717"/>
            <a:chExt cx="9324950" cy="5185760"/>
          </a:xfrm>
        </p:grpSpPr>
        <p:cxnSp>
          <p:nvCxnSpPr>
            <p:cNvPr id="11" name="Straight Connector 10"/>
            <p:cNvCxnSpPr/>
            <p:nvPr/>
          </p:nvCxnSpPr>
          <p:spPr bwMode="auto">
            <a:xfrm flipV="1">
              <a:off x="3425537" y="1724892"/>
              <a:ext cx="5195455" cy="4125191"/>
            </a:xfrm>
            <a:prstGeom prst="line">
              <a:avLst/>
            </a:prstGeom>
            <a:solidFill>
              <a:srgbClr val="00529B"/>
            </a:solidFill>
            <a:ln w="12700" cap="flat" cmpd="sng" algn="ctr">
              <a:solidFill>
                <a:schemeClr val="tx1"/>
              </a:solidFill>
              <a:prstDash val="solid"/>
              <a:round/>
              <a:headEnd type="none" w="med" len="med"/>
              <a:tailEnd type="none" w="lg" len="lg"/>
            </a:ln>
            <a:effectLst/>
          </p:spPr>
        </p:cxnSp>
        <p:grpSp>
          <p:nvGrpSpPr>
            <p:cNvPr id="3" name="Group 2"/>
            <p:cNvGrpSpPr/>
            <p:nvPr/>
          </p:nvGrpSpPr>
          <p:grpSpPr>
            <a:xfrm>
              <a:off x="3951747" y="1128717"/>
              <a:ext cx="5001312" cy="5185760"/>
              <a:chOff x="3951747" y="1128717"/>
              <a:chExt cx="5001312" cy="5185760"/>
            </a:xfrm>
            <a:effectLst/>
          </p:grpSpPr>
          <p:sp>
            <p:nvSpPr>
              <p:cNvPr id="8" name="Freeform 7"/>
              <p:cNvSpPr/>
              <p:nvPr/>
            </p:nvSpPr>
            <p:spPr>
              <a:xfrm>
                <a:off x="5863749" y="3422968"/>
                <a:ext cx="2563495" cy="2563495"/>
              </a:xfrm>
              <a:custGeom>
                <a:avLst/>
                <a:gdLst>
                  <a:gd name="connsiteX0" fmla="*/ 1819580 w 2563495"/>
                  <a:gd name="connsiteY0" fmla="*/ 408720 h 2563495"/>
                  <a:gd name="connsiteX1" fmla="*/ 2018979 w 2563495"/>
                  <a:gd name="connsiteY1" fmla="*/ 241395 h 2563495"/>
                  <a:gd name="connsiteX2" fmla="*/ 2178276 w 2563495"/>
                  <a:gd name="connsiteY2" fmla="*/ 375061 h 2563495"/>
                  <a:gd name="connsiteX3" fmla="*/ 2048118 w 2563495"/>
                  <a:gd name="connsiteY3" fmla="*/ 600486 h 2563495"/>
                  <a:gd name="connsiteX4" fmla="*/ 2254922 w 2563495"/>
                  <a:gd name="connsiteY4" fmla="*/ 958681 h 2563495"/>
                  <a:gd name="connsiteX5" fmla="*/ 2515225 w 2563495"/>
                  <a:gd name="connsiteY5" fmla="*/ 958674 h 2563495"/>
                  <a:gd name="connsiteX6" fmla="*/ 2551335 w 2563495"/>
                  <a:gd name="connsiteY6" fmla="*/ 1163463 h 2563495"/>
                  <a:gd name="connsiteX7" fmla="*/ 2306728 w 2563495"/>
                  <a:gd name="connsiteY7" fmla="*/ 1252485 h 2563495"/>
                  <a:gd name="connsiteX8" fmla="*/ 2234906 w 2563495"/>
                  <a:gd name="connsiteY8" fmla="*/ 1659809 h 2563495"/>
                  <a:gd name="connsiteX9" fmla="*/ 2434314 w 2563495"/>
                  <a:gd name="connsiteY9" fmla="*/ 1827123 h 2563495"/>
                  <a:gd name="connsiteX10" fmla="*/ 2330340 w 2563495"/>
                  <a:gd name="connsiteY10" fmla="*/ 2007211 h 2563495"/>
                  <a:gd name="connsiteX11" fmla="*/ 2085738 w 2563495"/>
                  <a:gd name="connsiteY11" fmla="*/ 1918176 h 2563495"/>
                  <a:gd name="connsiteX12" fmla="*/ 1768896 w 2563495"/>
                  <a:gd name="connsiteY12" fmla="*/ 2184038 h 2563495"/>
                  <a:gd name="connsiteX13" fmla="*/ 1814103 w 2563495"/>
                  <a:gd name="connsiteY13" fmla="*/ 2440385 h 2563495"/>
                  <a:gd name="connsiteX14" fmla="*/ 1618697 w 2563495"/>
                  <a:gd name="connsiteY14" fmla="*/ 2511507 h 2563495"/>
                  <a:gd name="connsiteX15" fmla="*/ 1488551 w 2563495"/>
                  <a:gd name="connsiteY15" fmla="*/ 2286075 h 2563495"/>
                  <a:gd name="connsiteX16" fmla="*/ 1074943 w 2563495"/>
                  <a:gd name="connsiteY16" fmla="*/ 2286075 h 2563495"/>
                  <a:gd name="connsiteX17" fmla="*/ 944798 w 2563495"/>
                  <a:gd name="connsiteY17" fmla="*/ 2511507 h 2563495"/>
                  <a:gd name="connsiteX18" fmla="*/ 749392 w 2563495"/>
                  <a:gd name="connsiteY18" fmla="*/ 2440385 h 2563495"/>
                  <a:gd name="connsiteX19" fmla="*/ 794599 w 2563495"/>
                  <a:gd name="connsiteY19" fmla="*/ 2184038 h 2563495"/>
                  <a:gd name="connsiteX20" fmla="*/ 477757 w 2563495"/>
                  <a:gd name="connsiteY20" fmla="*/ 1918176 h 2563495"/>
                  <a:gd name="connsiteX21" fmla="*/ 233155 w 2563495"/>
                  <a:gd name="connsiteY21" fmla="*/ 2007211 h 2563495"/>
                  <a:gd name="connsiteX22" fmla="*/ 129181 w 2563495"/>
                  <a:gd name="connsiteY22" fmla="*/ 1827123 h 2563495"/>
                  <a:gd name="connsiteX23" fmla="*/ 328589 w 2563495"/>
                  <a:gd name="connsiteY23" fmla="*/ 1659809 h 2563495"/>
                  <a:gd name="connsiteX24" fmla="*/ 256767 w 2563495"/>
                  <a:gd name="connsiteY24" fmla="*/ 1252485 h 2563495"/>
                  <a:gd name="connsiteX25" fmla="*/ 12160 w 2563495"/>
                  <a:gd name="connsiteY25" fmla="*/ 1163463 h 2563495"/>
                  <a:gd name="connsiteX26" fmla="*/ 48270 w 2563495"/>
                  <a:gd name="connsiteY26" fmla="*/ 958674 h 2563495"/>
                  <a:gd name="connsiteX27" fmla="*/ 308573 w 2563495"/>
                  <a:gd name="connsiteY27" fmla="*/ 958681 h 2563495"/>
                  <a:gd name="connsiteX28" fmla="*/ 515377 w 2563495"/>
                  <a:gd name="connsiteY28" fmla="*/ 600486 h 2563495"/>
                  <a:gd name="connsiteX29" fmla="*/ 385219 w 2563495"/>
                  <a:gd name="connsiteY29" fmla="*/ 375061 h 2563495"/>
                  <a:gd name="connsiteX30" fmla="*/ 544516 w 2563495"/>
                  <a:gd name="connsiteY30" fmla="*/ 241395 h 2563495"/>
                  <a:gd name="connsiteX31" fmla="*/ 743915 w 2563495"/>
                  <a:gd name="connsiteY31" fmla="*/ 408720 h 2563495"/>
                  <a:gd name="connsiteX32" fmla="*/ 1132579 w 2563495"/>
                  <a:gd name="connsiteY32" fmla="*/ 267258 h 2563495"/>
                  <a:gd name="connsiteX33" fmla="*/ 1177774 w 2563495"/>
                  <a:gd name="connsiteY33" fmla="*/ 10908 h 2563495"/>
                  <a:gd name="connsiteX34" fmla="*/ 1385721 w 2563495"/>
                  <a:gd name="connsiteY34" fmla="*/ 10908 h 2563495"/>
                  <a:gd name="connsiteX35" fmla="*/ 1430916 w 2563495"/>
                  <a:gd name="connsiteY35" fmla="*/ 267258 h 2563495"/>
                  <a:gd name="connsiteX36" fmla="*/ 1819580 w 2563495"/>
                  <a:gd name="connsiteY36" fmla="*/ 408720 h 256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63495" h="2563495">
                    <a:moveTo>
                      <a:pt x="1819580" y="408720"/>
                    </a:moveTo>
                    <a:lnTo>
                      <a:pt x="2018979" y="241395"/>
                    </a:lnTo>
                    <a:lnTo>
                      <a:pt x="2178276" y="375061"/>
                    </a:lnTo>
                    <a:lnTo>
                      <a:pt x="2048118" y="600486"/>
                    </a:lnTo>
                    <a:cubicBezTo>
                      <a:pt x="2140667" y="704598"/>
                      <a:pt x="2211033" y="826475"/>
                      <a:pt x="2254922" y="958681"/>
                    </a:cubicBezTo>
                    <a:lnTo>
                      <a:pt x="2515225" y="958674"/>
                    </a:lnTo>
                    <a:lnTo>
                      <a:pt x="2551335" y="1163463"/>
                    </a:lnTo>
                    <a:lnTo>
                      <a:pt x="2306728" y="1252485"/>
                    </a:lnTo>
                    <a:cubicBezTo>
                      <a:pt x="2310703" y="1391729"/>
                      <a:pt x="2286266" y="1530322"/>
                      <a:pt x="2234906" y="1659809"/>
                    </a:cubicBezTo>
                    <a:lnTo>
                      <a:pt x="2434314" y="1827123"/>
                    </a:lnTo>
                    <a:lnTo>
                      <a:pt x="2330340" y="2007211"/>
                    </a:lnTo>
                    <a:lnTo>
                      <a:pt x="2085738" y="1918176"/>
                    </a:lnTo>
                    <a:cubicBezTo>
                      <a:pt x="1999279" y="2027398"/>
                      <a:pt x="1891472" y="2117859"/>
                      <a:pt x="1768896" y="2184038"/>
                    </a:cubicBezTo>
                    <a:lnTo>
                      <a:pt x="1814103" y="2440385"/>
                    </a:lnTo>
                    <a:lnTo>
                      <a:pt x="1618697" y="2511507"/>
                    </a:lnTo>
                    <a:lnTo>
                      <a:pt x="1488551" y="2286075"/>
                    </a:lnTo>
                    <a:cubicBezTo>
                      <a:pt x="1352113" y="2314169"/>
                      <a:pt x="1211381" y="2314169"/>
                      <a:pt x="1074943" y="2286075"/>
                    </a:cubicBezTo>
                    <a:lnTo>
                      <a:pt x="944798" y="2511507"/>
                    </a:lnTo>
                    <a:lnTo>
                      <a:pt x="749392" y="2440385"/>
                    </a:lnTo>
                    <a:lnTo>
                      <a:pt x="794599" y="2184038"/>
                    </a:lnTo>
                    <a:cubicBezTo>
                      <a:pt x="672023" y="2117859"/>
                      <a:pt x="564216" y="2027398"/>
                      <a:pt x="477757" y="1918176"/>
                    </a:cubicBezTo>
                    <a:lnTo>
                      <a:pt x="233155" y="2007211"/>
                    </a:lnTo>
                    <a:lnTo>
                      <a:pt x="129181" y="1827123"/>
                    </a:lnTo>
                    <a:lnTo>
                      <a:pt x="328589" y="1659809"/>
                    </a:lnTo>
                    <a:cubicBezTo>
                      <a:pt x="277229" y="1530322"/>
                      <a:pt x="252791" y="1391729"/>
                      <a:pt x="256767" y="1252485"/>
                    </a:cubicBezTo>
                    <a:lnTo>
                      <a:pt x="12160" y="1163463"/>
                    </a:lnTo>
                    <a:lnTo>
                      <a:pt x="48270" y="958674"/>
                    </a:lnTo>
                    <a:lnTo>
                      <a:pt x="308573" y="958681"/>
                    </a:lnTo>
                    <a:cubicBezTo>
                      <a:pt x="352462" y="826475"/>
                      <a:pt x="422827" y="704598"/>
                      <a:pt x="515377" y="600486"/>
                    </a:cubicBezTo>
                    <a:lnTo>
                      <a:pt x="385219" y="375061"/>
                    </a:lnTo>
                    <a:lnTo>
                      <a:pt x="544516" y="241395"/>
                    </a:lnTo>
                    <a:lnTo>
                      <a:pt x="743915" y="408720"/>
                    </a:lnTo>
                    <a:cubicBezTo>
                      <a:pt x="862516" y="335655"/>
                      <a:pt x="994760" y="287522"/>
                      <a:pt x="1132579" y="267258"/>
                    </a:cubicBezTo>
                    <a:lnTo>
                      <a:pt x="1177774" y="10908"/>
                    </a:lnTo>
                    <a:lnTo>
                      <a:pt x="1385721" y="10908"/>
                    </a:lnTo>
                    <a:lnTo>
                      <a:pt x="1430916" y="267258"/>
                    </a:lnTo>
                    <a:cubicBezTo>
                      <a:pt x="1568735" y="287522"/>
                      <a:pt x="1700979" y="335656"/>
                      <a:pt x="1819580" y="408720"/>
                    </a:cubicBezTo>
                    <a:close/>
                  </a:path>
                </a:pathLst>
              </a:custGeom>
              <a:solidFill>
                <a:srgbClr val="6697C3"/>
              </a:solidFill>
              <a:effectLst/>
              <a:scene3d>
                <a:camera prst="orthographicFront"/>
                <a:lightRig rig="threePt" dir="t">
                  <a:rot lat="0" lon="0" rev="7500000"/>
                </a:lightRig>
              </a:scene3d>
              <a:sp3d prstMaterial="plastic"/>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530617" tIns="615726" rIns="530617" bIns="660559" numCol="1" spcCol="1270" anchor="ctr" anchorCtr="0">
                <a:noAutofit/>
              </a:bodyPr>
              <a:lstStyle/>
              <a:p>
                <a:pPr lvl="0" algn="ctr" defTabSz="533400">
                  <a:lnSpc>
                    <a:spcPct val="90000"/>
                  </a:lnSpc>
                  <a:spcBef>
                    <a:spcPct val="0"/>
                  </a:spcBef>
                  <a:spcAft>
                    <a:spcPct val="35000"/>
                  </a:spcAft>
                </a:pPr>
                <a:r>
                  <a:rPr lang="en-US" sz="1600" kern="1200" dirty="0" smtClean="0"/>
                  <a:t>Digitalization/</a:t>
                </a:r>
                <a:br>
                  <a:rPr lang="en-US" sz="1600" kern="1200" dirty="0" smtClean="0"/>
                </a:br>
                <a:r>
                  <a:rPr lang="en-US" sz="1600" kern="1200" dirty="0" smtClean="0"/>
                  <a:t>Digital Business</a:t>
                </a:r>
                <a:endParaRPr lang="en-US" sz="1600" kern="1200" dirty="0"/>
              </a:p>
            </p:txBody>
          </p:sp>
          <p:sp>
            <p:nvSpPr>
              <p:cNvPr id="9" name="Freeform 8"/>
              <p:cNvSpPr/>
              <p:nvPr/>
            </p:nvSpPr>
            <p:spPr>
              <a:xfrm>
                <a:off x="4232829" y="2774637"/>
                <a:ext cx="2003792" cy="1906774"/>
              </a:xfrm>
              <a:custGeom>
                <a:avLst/>
                <a:gdLst>
                  <a:gd name="connsiteX0" fmla="*/ 1395002 w 1864360"/>
                  <a:gd name="connsiteY0" fmla="*/ 472195 h 1864360"/>
                  <a:gd name="connsiteX1" fmla="*/ 1670058 w 1864360"/>
                  <a:gd name="connsiteY1" fmla="*/ 389298 h 1864360"/>
                  <a:gd name="connsiteX2" fmla="*/ 1771268 w 1864360"/>
                  <a:gd name="connsiteY2" fmla="*/ 564600 h 1864360"/>
                  <a:gd name="connsiteX3" fmla="*/ 1561950 w 1864360"/>
                  <a:gd name="connsiteY3" fmla="*/ 761357 h 1864360"/>
                  <a:gd name="connsiteX4" fmla="*/ 1561950 w 1864360"/>
                  <a:gd name="connsiteY4" fmla="*/ 1103003 h 1864360"/>
                  <a:gd name="connsiteX5" fmla="*/ 1771268 w 1864360"/>
                  <a:gd name="connsiteY5" fmla="*/ 1299760 h 1864360"/>
                  <a:gd name="connsiteX6" fmla="*/ 1670058 w 1864360"/>
                  <a:gd name="connsiteY6" fmla="*/ 1475062 h 1864360"/>
                  <a:gd name="connsiteX7" fmla="*/ 1395002 w 1864360"/>
                  <a:gd name="connsiteY7" fmla="*/ 1392165 h 1864360"/>
                  <a:gd name="connsiteX8" fmla="*/ 1099128 w 1864360"/>
                  <a:gd name="connsiteY8" fmla="*/ 1562988 h 1864360"/>
                  <a:gd name="connsiteX9" fmla="*/ 1033390 w 1864360"/>
                  <a:gd name="connsiteY9" fmla="*/ 1842642 h 1864360"/>
                  <a:gd name="connsiteX10" fmla="*/ 830970 w 1864360"/>
                  <a:gd name="connsiteY10" fmla="*/ 1842642 h 1864360"/>
                  <a:gd name="connsiteX11" fmla="*/ 765232 w 1864360"/>
                  <a:gd name="connsiteY11" fmla="*/ 1562988 h 1864360"/>
                  <a:gd name="connsiteX12" fmla="*/ 469358 w 1864360"/>
                  <a:gd name="connsiteY12" fmla="*/ 1392165 h 1864360"/>
                  <a:gd name="connsiteX13" fmla="*/ 194302 w 1864360"/>
                  <a:gd name="connsiteY13" fmla="*/ 1475062 h 1864360"/>
                  <a:gd name="connsiteX14" fmla="*/ 93092 w 1864360"/>
                  <a:gd name="connsiteY14" fmla="*/ 1299760 h 1864360"/>
                  <a:gd name="connsiteX15" fmla="*/ 302410 w 1864360"/>
                  <a:gd name="connsiteY15" fmla="*/ 1103003 h 1864360"/>
                  <a:gd name="connsiteX16" fmla="*/ 302410 w 1864360"/>
                  <a:gd name="connsiteY16" fmla="*/ 761357 h 1864360"/>
                  <a:gd name="connsiteX17" fmla="*/ 93092 w 1864360"/>
                  <a:gd name="connsiteY17" fmla="*/ 564600 h 1864360"/>
                  <a:gd name="connsiteX18" fmla="*/ 194302 w 1864360"/>
                  <a:gd name="connsiteY18" fmla="*/ 389298 h 1864360"/>
                  <a:gd name="connsiteX19" fmla="*/ 469358 w 1864360"/>
                  <a:gd name="connsiteY19" fmla="*/ 472195 h 1864360"/>
                  <a:gd name="connsiteX20" fmla="*/ 765232 w 1864360"/>
                  <a:gd name="connsiteY20" fmla="*/ 301372 h 1864360"/>
                  <a:gd name="connsiteX21" fmla="*/ 830970 w 1864360"/>
                  <a:gd name="connsiteY21" fmla="*/ 21718 h 1864360"/>
                  <a:gd name="connsiteX22" fmla="*/ 1033390 w 1864360"/>
                  <a:gd name="connsiteY22" fmla="*/ 21718 h 1864360"/>
                  <a:gd name="connsiteX23" fmla="*/ 1099128 w 1864360"/>
                  <a:gd name="connsiteY23" fmla="*/ 301372 h 1864360"/>
                  <a:gd name="connsiteX24" fmla="*/ 1395002 w 1864360"/>
                  <a:gd name="connsiteY24" fmla="*/ 472195 h 186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4360" h="1864360">
                    <a:moveTo>
                      <a:pt x="1395002" y="472195"/>
                    </a:moveTo>
                    <a:lnTo>
                      <a:pt x="1670058" y="389298"/>
                    </a:lnTo>
                    <a:lnTo>
                      <a:pt x="1771268" y="564600"/>
                    </a:lnTo>
                    <a:lnTo>
                      <a:pt x="1561950" y="761357"/>
                    </a:lnTo>
                    <a:cubicBezTo>
                      <a:pt x="1592292" y="873218"/>
                      <a:pt x="1592292" y="991142"/>
                      <a:pt x="1561950" y="1103003"/>
                    </a:cubicBezTo>
                    <a:lnTo>
                      <a:pt x="1771268" y="1299760"/>
                    </a:lnTo>
                    <a:lnTo>
                      <a:pt x="1670058" y="1475062"/>
                    </a:lnTo>
                    <a:lnTo>
                      <a:pt x="1395002" y="1392165"/>
                    </a:lnTo>
                    <a:cubicBezTo>
                      <a:pt x="1313299" y="1474372"/>
                      <a:pt x="1211173" y="1533334"/>
                      <a:pt x="1099128" y="1562988"/>
                    </a:cubicBezTo>
                    <a:lnTo>
                      <a:pt x="1033390" y="1842642"/>
                    </a:lnTo>
                    <a:lnTo>
                      <a:pt x="830970" y="1842642"/>
                    </a:lnTo>
                    <a:lnTo>
                      <a:pt x="765232" y="1562988"/>
                    </a:lnTo>
                    <a:cubicBezTo>
                      <a:pt x="653187" y="1533334"/>
                      <a:pt x="551061" y="1474372"/>
                      <a:pt x="469358" y="1392165"/>
                    </a:cubicBezTo>
                    <a:lnTo>
                      <a:pt x="194302" y="1475062"/>
                    </a:lnTo>
                    <a:lnTo>
                      <a:pt x="93092" y="1299760"/>
                    </a:lnTo>
                    <a:lnTo>
                      <a:pt x="302410" y="1103003"/>
                    </a:lnTo>
                    <a:cubicBezTo>
                      <a:pt x="272068" y="991142"/>
                      <a:pt x="272068" y="873218"/>
                      <a:pt x="302410" y="761357"/>
                    </a:cubicBezTo>
                    <a:lnTo>
                      <a:pt x="93092" y="564600"/>
                    </a:lnTo>
                    <a:lnTo>
                      <a:pt x="194302" y="389298"/>
                    </a:lnTo>
                    <a:lnTo>
                      <a:pt x="469358" y="472195"/>
                    </a:lnTo>
                    <a:cubicBezTo>
                      <a:pt x="551061" y="389988"/>
                      <a:pt x="653187" y="331026"/>
                      <a:pt x="765232" y="301372"/>
                    </a:cubicBezTo>
                    <a:lnTo>
                      <a:pt x="830970" y="21718"/>
                    </a:lnTo>
                    <a:lnTo>
                      <a:pt x="1033390" y="21718"/>
                    </a:lnTo>
                    <a:lnTo>
                      <a:pt x="1099128" y="301372"/>
                    </a:lnTo>
                    <a:cubicBezTo>
                      <a:pt x="1211173" y="331026"/>
                      <a:pt x="1313299" y="389988"/>
                      <a:pt x="1395002" y="472195"/>
                    </a:cubicBezTo>
                    <a:close/>
                  </a:path>
                </a:pathLst>
              </a:custGeom>
              <a:solidFill>
                <a:srgbClr val="90C88C"/>
              </a:solidFill>
              <a:effectLst/>
              <a:scene3d>
                <a:camera prst="orthographicFront"/>
                <a:lightRig rig="threePt" dir="t">
                  <a:rot lat="0" lon="0" rev="7500000"/>
                </a:lightRig>
              </a:scene3d>
              <a:sp3d prstMaterial="plastic"/>
            </p:spPr>
            <p:style>
              <a:lnRef idx="0">
                <a:schemeClr val="lt1">
                  <a:hueOff val="0"/>
                  <a:satOff val="0"/>
                  <a:lumOff val="0"/>
                  <a:alphaOff val="0"/>
                </a:schemeClr>
              </a:lnRef>
              <a:fillRef idx="3">
                <a:schemeClr val="accent4">
                  <a:hueOff val="-6251607"/>
                  <a:satOff val="-21831"/>
                  <a:lumOff val="11078"/>
                  <a:alphaOff val="0"/>
                </a:schemeClr>
              </a:fillRef>
              <a:effectRef idx="2">
                <a:schemeClr val="accent4">
                  <a:hueOff val="-6251607"/>
                  <a:satOff val="-21831"/>
                  <a:lumOff val="11078"/>
                  <a:alphaOff val="0"/>
                </a:schemeClr>
              </a:effectRef>
              <a:fontRef idx="minor">
                <a:schemeClr val="lt1"/>
              </a:fontRef>
            </p:style>
            <p:txBody>
              <a:bodyPr spcFirstLastPara="0" vert="horz" wrap="square" lIns="484598" tIns="487435" rIns="484598" bIns="487435" numCol="1" spcCol="1270" anchor="ctr" anchorCtr="0">
                <a:noAutofit/>
              </a:bodyPr>
              <a:lstStyle/>
              <a:p>
                <a:pPr lvl="0" algn="ctr" defTabSz="533400">
                  <a:lnSpc>
                    <a:spcPct val="90000"/>
                  </a:lnSpc>
                  <a:spcBef>
                    <a:spcPct val="0"/>
                  </a:spcBef>
                  <a:spcAft>
                    <a:spcPct val="35000"/>
                  </a:spcAft>
                </a:pPr>
                <a:r>
                  <a:rPr lang="en-US" sz="1600" kern="1200" dirty="0" smtClean="0"/>
                  <a:t>Digitization</a:t>
                </a:r>
                <a:endParaRPr lang="en-US" sz="1600" kern="1200" dirty="0"/>
              </a:p>
            </p:txBody>
          </p:sp>
          <p:sp>
            <p:nvSpPr>
              <p:cNvPr id="10" name="Freeform 9"/>
              <p:cNvSpPr/>
              <p:nvPr/>
            </p:nvSpPr>
            <p:spPr>
              <a:xfrm>
                <a:off x="5211221" y="1260498"/>
                <a:ext cx="2545187" cy="2302296"/>
              </a:xfrm>
              <a:custGeom>
                <a:avLst/>
                <a:gdLst>
                  <a:gd name="connsiteX0" fmla="*/ 1366817 w 1826692"/>
                  <a:gd name="connsiteY0" fmla="*/ 462655 h 1826692"/>
                  <a:gd name="connsiteX1" fmla="*/ 1636316 w 1826692"/>
                  <a:gd name="connsiteY1" fmla="*/ 381433 h 1826692"/>
                  <a:gd name="connsiteX2" fmla="*/ 1735481 w 1826692"/>
                  <a:gd name="connsiteY2" fmla="*/ 553193 h 1826692"/>
                  <a:gd name="connsiteX3" fmla="*/ 1530392 w 1826692"/>
                  <a:gd name="connsiteY3" fmla="*/ 745974 h 1826692"/>
                  <a:gd name="connsiteX4" fmla="*/ 1530392 w 1826692"/>
                  <a:gd name="connsiteY4" fmla="*/ 1080717 h 1826692"/>
                  <a:gd name="connsiteX5" fmla="*/ 1735481 w 1826692"/>
                  <a:gd name="connsiteY5" fmla="*/ 1273499 h 1826692"/>
                  <a:gd name="connsiteX6" fmla="*/ 1636316 w 1826692"/>
                  <a:gd name="connsiteY6" fmla="*/ 1445259 h 1826692"/>
                  <a:gd name="connsiteX7" fmla="*/ 1366817 w 1826692"/>
                  <a:gd name="connsiteY7" fmla="*/ 1364037 h 1826692"/>
                  <a:gd name="connsiteX8" fmla="*/ 1076921 w 1826692"/>
                  <a:gd name="connsiteY8" fmla="*/ 1531409 h 1826692"/>
                  <a:gd name="connsiteX9" fmla="*/ 1012512 w 1826692"/>
                  <a:gd name="connsiteY9" fmla="*/ 1805413 h 1826692"/>
                  <a:gd name="connsiteX10" fmla="*/ 814180 w 1826692"/>
                  <a:gd name="connsiteY10" fmla="*/ 1805413 h 1826692"/>
                  <a:gd name="connsiteX11" fmla="*/ 749771 w 1826692"/>
                  <a:gd name="connsiteY11" fmla="*/ 1531409 h 1826692"/>
                  <a:gd name="connsiteX12" fmla="*/ 459875 w 1826692"/>
                  <a:gd name="connsiteY12" fmla="*/ 1364037 h 1826692"/>
                  <a:gd name="connsiteX13" fmla="*/ 190376 w 1826692"/>
                  <a:gd name="connsiteY13" fmla="*/ 1445259 h 1826692"/>
                  <a:gd name="connsiteX14" fmla="*/ 91211 w 1826692"/>
                  <a:gd name="connsiteY14" fmla="*/ 1273499 h 1826692"/>
                  <a:gd name="connsiteX15" fmla="*/ 296300 w 1826692"/>
                  <a:gd name="connsiteY15" fmla="*/ 1080718 h 1826692"/>
                  <a:gd name="connsiteX16" fmla="*/ 296300 w 1826692"/>
                  <a:gd name="connsiteY16" fmla="*/ 745975 h 1826692"/>
                  <a:gd name="connsiteX17" fmla="*/ 91211 w 1826692"/>
                  <a:gd name="connsiteY17" fmla="*/ 553193 h 1826692"/>
                  <a:gd name="connsiteX18" fmla="*/ 190376 w 1826692"/>
                  <a:gd name="connsiteY18" fmla="*/ 381433 h 1826692"/>
                  <a:gd name="connsiteX19" fmla="*/ 459875 w 1826692"/>
                  <a:gd name="connsiteY19" fmla="*/ 462655 h 1826692"/>
                  <a:gd name="connsiteX20" fmla="*/ 749771 w 1826692"/>
                  <a:gd name="connsiteY20" fmla="*/ 295283 h 1826692"/>
                  <a:gd name="connsiteX21" fmla="*/ 814180 w 1826692"/>
                  <a:gd name="connsiteY21" fmla="*/ 21279 h 1826692"/>
                  <a:gd name="connsiteX22" fmla="*/ 1012512 w 1826692"/>
                  <a:gd name="connsiteY22" fmla="*/ 21279 h 1826692"/>
                  <a:gd name="connsiteX23" fmla="*/ 1076921 w 1826692"/>
                  <a:gd name="connsiteY23" fmla="*/ 295283 h 1826692"/>
                  <a:gd name="connsiteX24" fmla="*/ 1366817 w 1826692"/>
                  <a:gd name="connsiteY24" fmla="*/ 462655 h 182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26692" h="1826692">
                    <a:moveTo>
                      <a:pt x="1175745" y="462068"/>
                    </a:moveTo>
                    <a:lnTo>
                      <a:pt x="1371128" y="341058"/>
                    </a:lnTo>
                    <a:lnTo>
                      <a:pt x="1485634" y="455565"/>
                    </a:lnTo>
                    <a:lnTo>
                      <a:pt x="1364625" y="650947"/>
                    </a:lnTo>
                    <a:cubicBezTo>
                      <a:pt x="1411233" y="731104"/>
                      <a:pt x="1435650" y="822228"/>
                      <a:pt x="1435364" y="914950"/>
                    </a:cubicBezTo>
                    <a:lnTo>
                      <a:pt x="1637853" y="1023652"/>
                    </a:lnTo>
                    <a:lnTo>
                      <a:pt x="1595941" y="1180071"/>
                    </a:lnTo>
                    <a:lnTo>
                      <a:pt x="1366229" y="1172965"/>
                    </a:lnTo>
                    <a:cubicBezTo>
                      <a:pt x="1320115" y="1253407"/>
                      <a:pt x="1253408" y="1320115"/>
                      <a:pt x="1172966" y="1366229"/>
                    </a:cubicBezTo>
                    <a:lnTo>
                      <a:pt x="1180072" y="1595941"/>
                    </a:lnTo>
                    <a:lnTo>
                      <a:pt x="1023652" y="1637853"/>
                    </a:lnTo>
                    <a:lnTo>
                      <a:pt x="914951" y="1435364"/>
                    </a:lnTo>
                    <a:cubicBezTo>
                      <a:pt x="822228" y="1435650"/>
                      <a:pt x="731104" y="1411233"/>
                      <a:pt x="650947" y="1364624"/>
                    </a:cubicBezTo>
                    <a:lnTo>
                      <a:pt x="455564" y="1485634"/>
                    </a:lnTo>
                    <a:lnTo>
                      <a:pt x="341058" y="1371127"/>
                    </a:lnTo>
                    <a:lnTo>
                      <a:pt x="462067" y="1175745"/>
                    </a:lnTo>
                    <a:cubicBezTo>
                      <a:pt x="415459" y="1095588"/>
                      <a:pt x="391042" y="1004464"/>
                      <a:pt x="391328" y="911742"/>
                    </a:cubicBezTo>
                    <a:lnTo>
                      <a:pt x="188839" y="803040"/>
                    </a:lnTo>
                    <a:lnTo>
                      <a:pt x="230751" y="646621"/>
                    </a:lnTo>
                    <a:lnTo>
                      <a:pt x="460463" y="653727"/>
                    </a:lnTo>
                    <a:cubicBezTo>
                      <a:pt x="506577" y="573285"/>
                      <a:pt x="573284" y="506577"/>
                      <a:pt x="653726" y="460463"/>
                    </a:cubicBezTo>
                    <a:lnTo>
                      <a:pt x="646620" y="230751"/>
                    </a:lnTo>
                    <a:lnTo>
                      <a:pt x="803040" y="188839"/>
                    </a:lnTo>
                    <a:lnTo>
                      <a:pt x="911741" y="391328"/>
                    </a:lnTo>
                    <a:cubicBezTo>
                      <a:pt x="1004464" y="391042"/>
                      <a:pt x="1095588" y="415459"/>
                      <a:pt x="1175745" y="462068"/>
                    </a:cubicBezTo>
                    <a:close/>
                  </a:path>
                </a:pathLst>
              </a:custGeom>
              <a:solidFill>
                <a:srgbClr val="666666"/>
              </a:solidFill>
              <a:effectLst/>
              <a:scene3d>
                <a:camera prst="orthographicFront"/>
                <a:lightRig rig="threePt" dir="t">
                  <a:rot lat="0" lon="0" rev="7500000"/>
                </a:lightRig>
              </a:scene3d>
              <a:sp3d prstMaterial="plastic"/>
            </p:spPr>
            <p:style>
              <a:lnRef idx="0">
                <a:schemeClr val="lt1">
                  <a:hueOff val="0"/>
                  <a:satOff val="0"/>
                  <a:lumOff val="0"/>
                  <a:alphaOff val="0"/>
                </a:schemeClr>
              </a:lnRef>
              <a:fillRef idx="3">
                <a:schemeClr val="accent4">
                  <a:hueOff val="-12503213"/>
                  <a:satOff val="-43661"/>
                  <a:lumOff val="22157"/>
                  <a:alphaOff val="0"/>
                </a:schemeClr>
              </a:fillRef>
              <a:effectRef idx="2">
                <a:schemeClr val="accent4">
                  <a:hueOff val="-12503213"/>
                  <a:satOff val="-43661"/>
                  <a:lumOff val="22157"/>
                  <a:alphaOff val="0"/>
                </a:schemeClr>
              </a:effectRef>
              <a:fontRef idx="minor">
                <a:schemeClr val="lt1"/>
              </a:fontRef>
            </p:style>
            <p:txBody>
              <a:bodyPr spcFirstLastPara="0" vert="horz" wrap="square" lIns="621158" tIns="621158" rIns="621156" bIns="621156" numCol="1" spcCol="1270" anchor="ctr" anchorCtr="0">
                <a:noAutofit/>
              </a:bodyPr>
              <a:lstStyle/>
              <a:p>
                <a:pPr lvl="0" algn="ctr" defTabSz="533400">
                  <a:lnSpc>
                    <a:spcPct val="90000"/>
                  </a:lnSpc>
                  <a:spcBef>
                    <a:spcPct val="0"/>
                  </a:spcBef>
                  <a:spcAft>
                    <a:spcPct val="35000"/>
                  </a:spcAft>
                </a:pPr>
                <a:r>
                  <a:rPr lang="en-US" sz="1600" kern="1200" dirty="0" smtClean="0"/>
                  <a:t>Modernization</a:t>
                </a:r>
                <a:endParaRPr lang="en-US" sz="1600" kern="1200" dirty="0"/>
              </a:p>
            </p:txBody>
          </p:sp>
          <p:sp>
            <p:nvSpPr>
              <p:cNvPr id="14" name="Circular Arrow 13"/>
              <p:cNvSpPr/>
              <p:nvPr/>
            </p:nvSpPr>
            <p:spPr>
              <a:xfrm>
                <a:off x="5671786" y="3033204"/>
                <a:ext cx="3281273" cy="3281273"/>
              </a:xfrm>
              <a:prstGeom prst="circularArrow">
                <a:avLst>
                  <a:gd name="adj1" fmla="val 4687"/>
                  <a:gd name="adj2" fmla="val 299029"/>
                  <a:gd name="adj3" fmla="val 2526290"/>
                  <a:gd name="adj4" fmla="val 15839637"/>
                  <a:gd name="adj5" fmla="val 5469"/>
                </a:avLst>
              </a:prstGeom>
              <a:solidFill>
                <a:srgbClr val="6697C3"/>
              </a:solidFill>
              <a:effectLst/>
              <a:scene3d>
                <a:camera prst="orthographicFront"/>
                <a:lightRig rig="threePt" dir="t">
                  <a:rot lat="0" lon="0" rev="7500000"/>
                </a:lightRig>
              </a:scene3d>
              <a:sp3d z="-70000" extrusionH="63500" prstMaterial="matte">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5" name="Shape 14"/>
              <p:cNvSpPr/>
              <p:nvPr/>
            </p:nvSpPr>
            <p:spPr>
              <a:xfrm>
                <a:off x="3951747" y="2422709"/>
                <a:ext cx="2384050" cy="2384050"/>
              </a:xfrm>
              <a:prstGeom prst="leftCircularArrow">
                <a:avLst>
                  <a:gd name="adj1" fmla="val 6452"/>
                  <a:gd name="adj2" fmla="val 429999"/>
                  <a:gd name="adj3" fmla="val 10489124"/>
                  <a:gd name="adj4" fmla="val 14837806"/>
                  <a:gd name="adj5" fmla="val 7527"/>
                </a:avLst>
              </a:prstGeom>
              <a:solidFill>
                <a:srgbClr val="90C88C"/>
              </a:solidFill>
              <a:effectLst/>
              <a:scene3d>
                <a:camera prst="orthographicFront"/>
                <a:lightRig rig="threePt" dir="t">
                  <a:rot lat="0" lon="0" rev="7500000"/>
                </a:lightRig>
              </a:scene3d>
              <a:sp3d z="-70000" extrusionH="63500" prstMaterial="matte">
                <a:contourClr>
                  <a:schemeClr val="bg1"/>
                </a:contourClr>
              </a:sp3d>
            </p:spPr>
            <p:style>
              <a:lnRef idx="0">
                <a:schemeClr val="lt1">
                  <a:hueOff val="0"/>
                  <a:satOff val="0"/>
                  <a:lumOff val="0"/>
                  <a:alphaOff val="0"/>
                </a:schemeClr>
              </a:lnRef>
              <a:fillRef idx="1">
                <a:schemeClr val="accent4">
                  <a:hueOff val="-6251607"/>
                  <a:satOff val="-21831"/>
                  <a:lumOff val="11078"/>
                  <a:alphaOff val="0"/>
                </a:schemeClr>
              </a:fillRef>
              <a:effectRef idx="2">
                <a:schemeClr val="accent4">
                  <a:hueOff val="-6251607"/>
                  <a:satOff val="-21831"/>
                  <a:lumOff val="11078"/>
                  <a:alphaOff val="0"/>
                </a:schemeClr>
              </a:effectRef>
              <a:fontRef idx="minor">
                <a:schemeClr val="lt1"/>
              </a:fontRef>
            </p:style>
          </p:sp>
          <p:sp>
            <p:nvSpPr>
              <p:cNvPr id="16" name="Circular Arrow 15"/>
              <p:cNvSpPr/>
              <p:nvPr/>
            </p:nvSpPr>
            <p:spPr>
              <a:xfrm>
                <a:off x="4993960" y="1128717"/>
                <a:ext cx="2570486" cy="2570486"/>
              </a:xfrm>
              <a:prstGeom prst="circularArrow">
                <a:avLst>
                  <a:gd name="adj1" fmla="val 5984"/>
                  <a:gd name="adj2" fmla="val 819898"/>
                  <a:gd name="adj3" fmla="val 13313824"/>
                  <a:gd name="adj4" fmla="val 10508221"/>
                  <a:gd name="adj5" fmla="val 6981"/>
                </a:avLst>
              </a:prstGeom>
              <a:solidFill>
                <a:srgbClr val="666666"/>
              </a:solidFill>
              <a:effectLst/>
              <a:scene3d>
                <a:camera prst="orthographicFront"/>
                <a:lightRig rig="threePt" dir="t">
                  <a:rot lat="0" lon="0" rev="7500000"/>
                </a:lightRig>
              </a:scene3d>
              <a:sp3d z="-70000" extrusionH="63500" prstMaterial="matte">
                <a:contourClr>
                  <a:schemeClr val="bg1"/>
                </a:contourClr>
              </a:sp3d>
            </p:spPr>
            <p:style>
              <a:lnRef idx="0">
                <a:schemeClr val="lt1">
                  <a:hueOff val="0"/>
                  <a:satOff val="0"/>
                  <a:lumOff val="0"/>
                  <a:alphaOff val="0"/>
                </a:schemeClr>
              </a:lnRef>
              <a:fillRef idx="1">
                <a:schemeClr val="accent4">
                  <a:hueOff val="-12503213"/>
                  <a:satOff val="-43661"/>
                  <a:lumOff val="22157"/>
                  <a:alphaOff val="0"/>
                </a:schemeClr>
              </a:fillRef>
              <a:effectRef idx="2">
                <a:schemeClr val="accent4">
                  <a:hueOff val="-12503213"/>
                  <a:satOff val="-43661"/>
                  <a:lumOff val="22157"/>
                  <a:alphaOff val="0"/>
                </a:schemeClr>
              </a:effectRef>
              <a:fontRef idx="minor">
                <a:schemeClr val="lt1"/>
              </a:fontRef>
            </p:style>
          </p:sp>
        </p:grpSp>
        <p:sp>
          <p:nvSpPr>
            <p:cNvPr id="6" name="TextBox 5"/>
            <p:cNvSpPr txBox="1"/>
            <p:nvPr/>
          </p:nvSpPr>
          <p:spPr>
            <a:xfrm>
              <a:off x="2061919" y="1375032"/>
              <a:ext cx="2296390" cy="1643527"/>
            </a:xfrm>
            <a:prstGeom prst="rect">
              <a:avLst/>
            </a:prstGeom>
            <a:noFill/>
          </p:spPr>
          <p:txBody>
            <a:bodyPr wrap="square" rtlCol="0">
              <a:spAutoFit/>
            </a:bodyPr>
            <a:lstStyle/>
            <a:p>
              <a:r>
                <a:rPr lang="en-US" dirty="0" smtClean="0"/>
                <a:t>Window of opportunity 2010-2030+</a:t>
              </a:r>
            </a:p>
            <a:p>
              <a:r>
                <a:rPr lang="en-US" sz="2800" b="1" dirty="0" smtClean="0"/>
                <a:t>Mode 1</a:t>
              </a:r>
              <a:endParaRPr lang="en-US" sz="2800" b="1" dirty="0"/>
            </a:p>
          </p:txBody>
        </p:sp>
        <p:sp>
          <p:nvSpPr>
            <p:cNvPr id="7" name="TextBox 6"/>
            <p:cNvSpPr txBox="1"/>
            <p:nvPr/>
          </p:nvSpPr>
          <p:spPr>
            <a:xfrm>
              <a:off x="8877301" y="4052768"/>
              <a:ext cx="2296390" cy="1975926"/>
            </a:xfrm>
            <a:prstGeom prst="rect">
              <a:avLst/>
            </a:prstGeom>
            <a:noFill/>
          </p:spPr>
          <p:txBody>
            <a:bodyPr wrap="square" rtlCol="0">
              <a:spAutoFit/>
            </a:bodyPr>
            <a:lstStyle/>
            <a:p>
              <a:r>
                <a:rPr lang="en-US" dirty="0" smtClean="0"/>
                <a:t>Window of opportunity </a:t>
              </a:r>
              <a:br>
                <a:rPr lang="en-US" dirty="0" smtClean="0"/>
              </a:br>
              <a:r>
                <a:rPr lang="en-US" dirty="0" smtClean="0"/>
                <a:t>is open! </a:t>
              </a:r>
              <a:br>
                <a:rPr lang="en-US" dirty="0" smtClean="0"/>
              </a:br>
              <a:r>
                <a:rPr lang="en-US" dirty="0" smtClean="0"/>
                <a:t>2015-2030+</a:t>
              </a:r>
            </a:p>
            <a:p>
              <a:r>
                <a:rPr lang="en-US" sz="2800" b="1" dirty="0" smtClean="0"/>
                <a:t>Mode 2</a:t>
              </a:r>
              <a:endParaRPr lang="en-US" sz="2800" b="1" dirty="0"/>
            </a:p>
          </p:txBody>
        </p:sp>
        <p:sp>
          <p:nvSpPr>
            <p:cNvPr id="12" name="TextBox 11"/>
            <p:cNvSpPr txBox="1"/>
            <p:nvPr/>
          </p:nvSpPr>
          <p:spPr>
            <a:xfrm>
              <a:off x="1848741" y="4312227"/>
              <a:ext cx="2127779" cy="7571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The world we know</a:t>
              </a:r>
              <a:endParaRPr lang="en-US" dirty="0"/>
            </a:p>
          </p:txBody>
        </p:sp>
        <p:sp>
          <p:nvSpPr>
            <p:cNvPr id="13" name="TextBox 12"/>
            <p:cNvSpPr txBox="1"/>
            <p:nvPr/>
          </p:nvSpPr>
          <p:spPr>
            <a:xfrm>
              <a:off x="8669699" y="2310601"/>
              <a:ext cx="2127779" cy="7571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The world in the making!</a:t>
              </a:r>
              <a:endParaRPr lang="en-US" dirty="0"/>
            </a:p>
          </p:txBody>
        </p:sp>
      </p:grpSp>
    </p:spTree>
    <p:extLst>
      <p:ext uri="{BB962C8B-B14F-4D97-AF65-F5344CB8AC3E}">
        <p14:creationId xmlns:p14="http://schemas.microsoft.com/office/powerpoint/2010/main" val="35166805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gray">
          <a:xfrm>
            <a:off x="0" y="6230112"/>
            <a:ext cx="3364992" cy="627888"/>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pic>
        <p:nvPicPr>
          <p:cNvPr id="5" name="Content Placeholder 4"/>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959429" y="1558637"/>
            <a:ext cx="8052155" cy="4551218"/>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
        <p:nvSpPr>
          <p:cNvPr id="2" name="Title 1"/>
          <p:cNvSpPr>
            <a:spLocks noGrp="1"/>
          </p:cNvSpPr>
          <p:nvPr>
            <p:ph type="title"/>
          </p:nvPr>
        </p:nvSpPr>
        <p:spPr/>
        <p:txBody>
          <a:bodyPr/>
          <a:lstStyle/>
          <a:p>
            <a:r>
              <a:rPr lang="en-US" dirty="0" smtClean="0"/>
              <a:t>GE's Digital Reinvention</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60" y="3834246"/>
            <a:ext cx="3354267" cy="1883822"/>
          </a:xfrm>
          <a:prstGeom prst="rect">
            <a:avLst/>
          </a:prstGeom>
        </p:spPr>
      </p:pic>
      <p:sp>
        <p:nvSpPr>
          <p:cNvPr id="11" name="TextBox 10"/>
          <p:cNvSpPr txBox="1"/>
          <p:nvPr/>
        </p:nvSpPr>
        <p:spPr>
          <a:xfrm>
            <a:off x="6819905" y="1441838"/>
            <a:ext cx="4499656" cy="2203680"/>
          </a:xfrm>
          <a:prstGeom prst="rect">
            <a:avLst/>
          </a:prstGeom>
          <a:solidFill>
            <a:srgbClr val="00529B"/>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b="1" dirty="0"/>
              <a:t>"On our current trajectory, GE is on track to be a </a:t>
            </a:r>
            <a:r>
              <a:rPr lang="en-US" sz="2800" b="1" dirty="0" smtClean="0"/>
              <a:t>Top </a:t>
            </a:r>
            <a:r>
              <a:rPr lang="en-US" sz="2800" b="1" dirty="0"/>
              <a:t>10 software company</a:t>
            </a:r>
            <a:r>
              <a:rPr lang="en-US" sz="2800" b="1" dirty="0" smtClean="0"/>
              <a:t>."</a:t>
            </a:r>
            <a:endParaRPr lang="en-US" sz="2800" b="1" dirty="0"/>
          </a:p>
          <a:p>
            <a:r>
              <a:rPr lang="en-US" sz="2800" b="1" dirty="0"/>
              <a:t>Jeff Immelt, CEO, 2015</a:t>
            </a:r>
          </a:p>
        </p:txBody>
      </p:sp>
    </p:spTree>
    <p:extLst>
      <p:ext uri="{BB962C8B-B14F-4D97-AF65-F5344CB8AC3E}">
        <p14:creationId xmlns:p14="http://schemas.microsoft.com/office/powerpoint/2010/main" val="142507636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434" y="2309538"/>
            <a:ext cx="11272839" cy="2271391"/>
          </a:xfrm>
        </p:spPr>
        <p:txBody>
          <a:bodyPr/>
          <a:lstStyle/>
          <a:p>
            <a:r>
              <a:rPr lang="en-US" dirty="0" smtClean="0"/>
              <a:t>How Can the Application Software Providers Seize That Growth?</a:t>
            </a:r>
            <a:br>
              <a:rPr lang="en-US" dirty="0" smtClean="0"/>
            </a:br>
            <a:r>
              <a:rPr lang="en-US" dirty="0" smtClean="0"/>
              <a:t/>
            </a:r>
            <a:br>
              <a:rPr lang="en-US" dirty="0" smtClean="0"/>
            </a:br>
            <a:r>
              <a:rPr lang="en-US" sz="3200" dirty="0" smtClean="0"/>
              <a:t>How can providers differentiate? Unique selling points?</a:t>
            </a:r>
            <a:endParaRPr lang="en-US" sz="3200" dirty="0"/>
          </a:p>
        </p:txBody>
      </p:sp>
    </p:spTree>
    <p:extLst>
      <p:ext uri="{BB962C8B-B14F-4D97-AF65-F5344CB8AC3E}">
        <p14:creationId xmlns:p14="http://schemas.microsoft.com/office/powerpoint/2010/main" val="306532507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228600"/>
            <a:ext cx="11272838" cy="978729"/>
          </a:xfrm>
        </p:spPr>
        <p:txBody>
          <a:bodyPr/>
          <a:lstStyle/>
          <a:p>
            <a:r>
              <a:rPr lang="en-US" dirty="0" smtClean="0"/>
              <a:t>In the Digital Realm, Ecosystems Are Foundational, Not Optional</a:t>
            </a:r>
            <a:endParaRPr lang="en-US" dirty="0"/>
          </a:p>
        </p:txBody>
      </p:sp>
      <p:grpSp>
        <p:nvGrpSpPr>
          <p:cNvPr id="5" name="Group 4"/>
          <p:cNvGrpSpPr/>
          <p:nvPr/>
        </p:nvGrpSpPr>
        <p:grpSpPr>
          <a:xfrm>
            <a:off x="2452963" y="1566952"/>
            <a:ext cx="7286077" cy="4483905"/>
            <a:chOff x="928962" y="1566951"/>
            <a:chExt cx="7286077" cy="4483905"/>
          </a:xfrm>
        </p:grpSpPr>
        <p:sp>
          <p:nvSpPr>
            <p:cNvPr id="6" name="Rounded Rectangle 5"/>
            <p:cNvSpPr/>
            <p:nvPr/>
          </p:nvSpPr>
          <p:spPr bwMode="auto">
            <a:xfrm>
              <a:off x="1685777" y="1566951"/>
              <a:ext cx="6529262" cy="3250336"/>
            </a:xfrm>
            <a:prstGeom prst="roundRect">
              <a:avLst>
                <a:gd name="adj" fmla="val 0"/>
              </a:avLst>
            </a:prstGeom>
            <a:noFill/>
            <a:ln w="12700">
              <a:solidFill>
                <a:srgbClr val="00529B"/>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dirty="0"/>
            </a:p>
          </p:txBody>
        </p:sp>
        <p:sp>
          <p:nvSpPr>
            <p:cNvPr id="8" name="Rectangle 7"/>
            <p:cNvSpPr/>
            <p:nvPr/>
          </p:nvSpPr>
          <p:spPr bwMode="auto">
            <a:xfrm>
              <a:off x="928962" y="2562402"/>
              <a:ext cx="3326237" cy="2078806"/>
            </a:xfrm>
            <a:prstGeom prst="rect">
              <a:avLst/>
            </a:prstGeom>
            <a:solidFill>
              <a:srgbClr val="B2CBE1"/>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dirty="0"/>
            </a:p>
          </p:txBody>
        </p:sp>
        <p:cxnSp>
          <p:nvCxnSpPr>
            <p:cNvPr id="19" name="Straight Arrow Connector 18"/>
            <p:cNvCxnSpPr/>
            <p:nvPr/>
          </p:nvCxnSpPr>
          <p:spPr bwMode="auto">
            <a:xfrm>
              <a:off x="4172292" y="3839135"/>
              <a:ext cx="467406" cy="0"/>
            </a:xfrm>
            <a:prstGeom prst="straightConnector1">
              <a:avLst/>
            </a:prstGeom>
            <a:ln w="12700">
              <a:solidFill>
                <a:schemeClr val="tx1"/>
              </a:solidFill>
              <a:headEnd type="triangle" w="sm" len="med"/>
              <a:tailEnd type="triangle" w="sm" len="med"/>
            </a:ln>
          </p:spPr>
          <p:style>
            <a:lnRef idx="1">
              <a:schemeClr val="accent2"/>
            </a:lnRef>
            <a:fillRef idx="0">
              <a:schemeClr val="accent2"/>
            </a:fillRef>
            <a:effectRef idx="0">
              <a:schemeClr val="accent2"/>
            </a:effectRef>
            <a:fontRef idx="minor">
              <a:schemeClr val="tx1"/>
            </a:fontRef>
          </p:style>
        </p:cxnSp>
        <p:sp>
          <p:nvSpPr>
            <p:cNvPr id="21" name="TextBox 20"/>
            <p:cNvSpPr txBox="1"/>
            <p:nvPr/>
          </p:nvSpPr>
          <p:spPr>
            <a:xfrm>
              <a:off x="936826" y="2666350"/>
              <a:ext cx="3318373" cy="313932"/>
            </a:xfrm>
            <a:prstGeom prst="rect">
              <a:avLst/>
            </a:prstGeom>
            <a:noFill/>
          </p:spPr>
          <p:txBody>
            <a:bodyPr wrap="square" rtlCol="0">
              <a:spAutoFit/>
            </a:bodyPr>
            <a:lstStyle/>
            <a:p>
              <a:pPr algn="l"/>
              <a:r>
                <a:rPr lang="en-US" sz="1600" dirty="0"/>
                <a:t>Enterprise Internal Domain</a:t>
              </a:r>
            </a:p>
          </p:txBody>
        </p:sp>
        <p:grpSp>
          <p:nvGrpSpPr>
            <p:cNvPr id="36" name="Group 178"/>
            <p:cNvGrpSpPr/>
            <p:nvPr/>
          </p:nvGrpSpPr>
          <p:grpSpPr>
            <a:xfrm>
              <a:off x="5490153" y="5029199"/>
              <a:ext cx="400205" cy="365760"/>
              <a:chOff x="3284538" y="3255963"/>
              <a:chExt cx="242888" cy="242887"/>
            </a:xfrm>
            <a:solidFill>
              <a:srgbClr val="00529B"/>
            </a:solidFill>
          </p:grpSpPr>
          <p:sp>
            <p:nvSpPr>
              <p:cNvPr id="37" name="Freeform 168"/>
              <p:cNvSpPr>
                <a:spLocks/>
              </p:cNvSpPr>
              <p:nvPr/>
            </p:nvSpPr>
            <p:spPr bwMode="auto">
              <a:xfrm>
                <a:off x="3284538" y="3255963"/>
                <a:ext cx="242888" cy="242887"/>
              </a:xfrm>
              <a:custGeom>
                <a:avLst/>
                <a:gdLst>
                  <a:gd name="T0" fmla="*/ 132 w 153"/>
                  <a:gd name="T1" fmla="*/ 56 h 153"/>
                  <a:gd name="T2" fmla="*/ 132 w 153"/>
                  <a:gd name="T3" fmla="*/ 7 h 153"/>
                  <a:gd name="T4" fmla="*/ 105 w 153"/>
                  <a:gd name="T5" fmla="*/ 7 h 153"/>
                  <a:gd name="T6" fmla="*/ 105 w 153"/>
                  <a:gd name="T7" fmla="*/ 28 h 153"/>
                  <a:gd name="T8" fmla="*/ 77 w 153"/>
                  <a:gd name="T9" fmla="*/ 0 h 153"/>
                  <a:gd name="T10" fmla="*/ 0 w 153"/>
                  <a:gd name="T11" fmla="*/ 76 h 153"/>
                  <a:gd name="T12" fmla="*/ 14 w 153"/>
                  <a:gd name="T13" fmla="*/ 76 h 153"/>
                  <a:gd name="T14" fmla="*/ 14 w 153"/>
                  <a:gd name="T15" fmla="*/ 153 h 153"/>
                  <a:gd name="T16" fmla="*/ 56 w 153"/>
                  <a:gd name="T17" fmla="*/ 153 h 153"/>
                  <a:gd name="T18" fmla="*/ 56 w 153"/>
                  <a:gd name="T19" fmla="*/ 91 h 153"/>
                  <a:gd name="T20" fmla="*/ 98 w 153"/>
                  <a:gd name="T21" fmla="*/ 91 h 153"/>
                  <a:gd name="T22" fmla="*/ 98 w 153"/>
                  <a:gd name="T23" fmla="*/ 153 h 153"/>
                  <a:gd name="T24" fmla="*/ 139 w 153"/>
                  <a:gd name="T25" fmla="*/ 153 h 153"/>
                  <a:gd name="T26" fmla="*/ 139 w 153"/>
                  <a:gd name="T27" fmla="*/ 76 h 153"/>
                  <a:gd name="T28" fmla="*/ 153 w 153"/>
                  <a:gd name="T29" fmla="*/ 76 h 153"/>
                  <a:gd name="T30" fmla="*/ 132 w 153"/>
                  <a:gd name="T31" fmla="*/ 5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53">
                    <a:moveTo>
                      <a:pt x="132" y="56"/>
                    </a:moveTo>
                    <a:lnTo>
                      <a:pt x="132" y="7"/>
                    </a:lnTo>
                    <a:lnTo>
                      <a:pt x="105" y="7"/>
                    </a:lnTo>
                    <a:lnTo>
                      <a:pt x="105" y="28"/>
                    </a:lnTo>
                    <a:lnTo>
                      <a:pt x="77" y="0"/>
                    </a:lnTo>
                    <a:lnTo>
                      <a:pt x="0" y="76"/>
                    </a:lnTo>
                    <a:lnTo>
                      <a:pt x="14" y="76"/>
                    </a:lnTo>
                    <a:lnTo>
                      <a:pt x="14" y="153"/>
                    </a:lnTo>
                    <a:lnTo>
                      <a:pt x="56" y="153"/>
                    </a:lnTo>
                    <a:lnTo>
                      <a:pt x="56" y="91"/>
                    </a:lnTo>
                    <a:lnTo>
                      <a:pt x="98" y="91"/>
                    </a:lnTo>
                    <a:lnTo>
                      <a:pt x="98" y="153"/>
                    </a:lnTo>
                    <a:lnTo>
                      <a:pt x="139" y="153"/>
                    </a:lnTo>
                    <a:lnTo>
                      <a:pt x="139" y="76"/>
                    </a:lnTo>
                    <a:lnTo>
                      <a:pt x="153" y="76"/>
                    </a:lnTo>
                    <a:lnTo>
                      <a:pt x="132"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69"/>
              <p:cNvSpPr>
                <a:spLocks/>
              </p:cNvSpPr>
              <p:nvPr/>
            </p:nvSpPr>
            <p:spPr bwMode="auto">
              <a:xfrm>
                <a:off x="3284538" y="3255963"/>
                <a:ext cx="242888" cy="242887"/>
              </a:xfrm>
              <a:custGeom>
                <a:avLst/>
                <a:gdLst>
                  <a:gd name="T0" fmla="*/ 132 w 153"/>
                  <a:gd name="T1" fmla="*/ 56 h 153"/>
                  <a:gd name="T2" fmla="*/ 132 w 153"/>
                  <a:gd name="T3" fmla="*/ 7 h 153"/>
                  <a:gd name="T4" fmla="*/ 105 w 153"/>
                  <a:gd name="T5" fmla="*/ 7 h 153"/>
                  <a:gd name="T6" fmla="*/ 105 w 153"/>
                  <a:gd name="T7" fmla="*/ 28 h 153"/>
                  <a:gd name="T8" fmla="*/ 77 w 153"/>
                  <a:gd name="T9" fmla="*/ 0 h 153"/>
                  <a:gd name="T10" fmla="*/ 0 w 153"/>
                  <a:gd name="T11" fmla="*/ 76 h 153"/>
                  <a:gd name="T12" fmla="*/ 14 w 153"/>
                  <a:gd name="T13" fmla="*/ 76 h 153"/>
                  <a:gd name="T14" fmla="*/ 14 w 153"/>
                  <a:gd name="T15" fmla="*/ 153 h 153"/>
                  <a:gd name="T16" fmla="*/ 56 w 153"/>
                  <a:gd name="T17" fmla="*/ 153 h 153"/>
                  <a:gd name="T18" fmla="*/ 56 w 153"/>
                  <a:gd name="T19" fmla="*/ 91 h 153"/>
                  <a:gd name="T20" fmla="*/ 98 w 153"/>
                  <a:gd name="T21" fmla="*/ 91 h 153"/>
                  <a:gd name="T22" fmla="*/ 98 w 153"/>
                  <a:gd name="T23" fmla="*/ 153 h 153"/>
                  <a:gd name="T24" fmla="*/ 139 w 153"/>
                  <a:gd name="T25" fmla="*/ 153 h 153"/>
                  <a:gd name="T26" fmla="*/ 139 w 153"/>
                  <a:gd name="T27" fmla="*/ 76 h 153"/>
                  <a:gd name="T28" fmla="*/ 153 w 153"/>
                  <a:gd name="T29" fmla="*/ 76 h 153"/>
                  <a:gd name="T30" fmla="*/ 132 w 153"/>
                  <a:gd name="T31" fmla="*/ 5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53">
                    <a:moveTo>
                      <a:pt x="132" y="56"/>
                    </a:moveTo>
                    <a:lnTo>
                      <a:pt x="132" y="7"/>
                    </a:lnTo>
                    <a:lnTo>
                      <a:pt x="105" y="7"/>
                    </a:lnTo>
                    <a:lnTo>
                      <a:pt x="105" y="28"/>
                    </a:lnTo>
                    <a:lnTo>
                      <a:pt x="77" y="0"/>
                    </a:lnTo>
                    <a:lnTo>
                      <a:pt x="0" y="76"/>
                    </a:lnTo>
                    <a:lnTo>
                      <a:pt x="14" y="76"/>
                    </a:lnTo>
                    <a:lnTo>
                      <a:pt x="14" y="153"/>
                    </a:lnTo>
                    <a:lnTo>
                      <a:pt x="56" y="153"/>
                    </a:lnTo>
                    <a:lnTo>
                      <a:pt x="56" y="91"/>
                    </a:lnTo>
                    <a:lnTo>
                      <a:pt x="98" y="91"/>
                    </a:lnTo>
                    <a:lnTo>
                      <a:pt x="98" y="153"/>
                    </a:lnTo>
                    <a:lnTo>
                      <a:pt x="139" y="153"/>
                    </a:lnTo>
                    <a:lnTo>
                      <a:pt x="139" y="76"/>
                    </a:lnTo>
                    <a:lnTo>
                      <a:pt x="153" y="76"/>
                    </a:lnTo>
                    <a:lnTo>
                      <a:pt x="132" y="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41" name="Straight Arrow Connector 40"/>
            <p:cNvCxnSpPr/>
            <p:nvPr/>
          </p:nvCxnSpPr>
          <p:spPr bwMode="auto">
            <a:xfrm flipV="1">
              <a:off x="5695372" y="4477974"/>
              <a:ext cx="0" cy="485644"/>
            </a:xfrm>
            <a:prstGeom prst="straightConnector1">
              <a:avLst/>
            </a:prstGeom>
            <a:ln w="12700">
              <a:solidFill>
                <a:schemeClr val="tx1"/>
              </a:solidFill>
              <a:headEnd type="triangle" w="sm" len="med"/>
              <a:tailEnd type="triangle" w="sm" len="med"/>
            </a:ln>
          </p:spPr>
          <p:style>
            <a:lnRef idx="1">
              <a:schemeClr val="accent2"/>
            </a:lnRef>
            <a:fillRef idx="0">
              <a:schemeClr val="accent2"/>
            </a:fillRef>
            <a:effectRef idx="0">
              <a:schemeClr val="accent2"/>
            </a:effectRef>
            <a:fontRef idx="minor">
              <a:schemeClr val="tx1"/>
            </a:fontRef>
          </p:style>
        </p:cxnSp>
        <p:sp>
          <p:nvSpPr>
            <p:cNvPr id="49" name="TextBox 48"/>
            <p:cNvSpPr txBox="1"/>
            <p:nvPr/>
          </p:nvSpPr>
          <p:spPr>
            <a:xfrm>
              <a:off x="1685777" y="1680237"/>
              <a:ext cx="4284618" cy="313932"/>
            </a:xfrm>
            <a:prstGeom prst="rect">
              <a:avLst/>
            </a:prstGeom>
            <a:noFill/>
          </p:spPr>
          <p:txBody>
            <a:bodyPr wrap="square" rtlCol="0">
              <a:spAutoFit/>
            </a:bodyPr>
            <a:lstStyle/>
            <a:p>
              <a:pPr algn="l"/>
              <a:r>
                <a:rPr lang="en-US" sz="1600" dirty="0"/>
                <a:t>External </a:t>
              </a:r>
              <a:r>
                <a:rPr lang="en-US" sz="1600" dirty="0">
                  <a:solidFill>
                    <a:srgbClr val="000000"/>
                  </a:solidFill>
                </a:rPr>
                <a:t>"</a:t>
              </a:r>
              <a:r>
                <a:rPr lang="en-US" sz="1600" dirty="0"/>
                <a:t>Digital</a:t>
              </a:r>
              <a:r>
                <a:rPr lang="en-US" sz="1600" dirty="0">
                  <a:solidFill>
                    <a:srgbClr val="000000"/>
                  </a:solidFill>
                </a:rPr>
                <a:t>"</a:t>
              </a:r>
              <a:r>
                <a:rPr lang="en-US" sz="1600" dirty="0"/>
                <a:t> Domain</a:t>
              </a:r>
            </a:p>
          </p:txBody>
        </p:sp>
        <p:sp>
          <p:nvSpPr>
            <p:cNvPr id="50" name="TextBox 49"/>
            <p:cNvSpPr txBox="1"/>
            <p:nvPr/>
          </p:nvSpPr>
          <p:spPr>
            <a:xfrm>
              <a:off x="936826" y="5709224"/>
              <a:ext cx="7278213" cy="341632"/>
            </a:xfrm>
            <a:prstGeom prst="rect">
              <a:avLst/>
            </a:prstGeom>
            <a:noFill/>
          </p:spPr>
          <p:txBody>
            <a:bodyPr wrap="square" rtlCol="0">
              <a:spAutoFit/>
            </a:bodyPr>
            <a:lstStyle/>
            <a:p>
              <a:r>
                <a:rPr lang="en-US" sz="1800" b="1" dirty="0">
                  <a:solidFill>
                    <a:srgbClr val="00529B"/>
                  </a:solidFill>
                </a:rPr>
                <a:t>New Value Networks, Opportunities, Competition</a:t>
              </a:r>
            </a:p>
          </p:txBody>
        </p:sp>
        <p:sp>
          <p:nvSpPr>
            <p:cNvPr id="55" name="Freeform 6"/>
            <p:cNvSpPr>
              <a:spLocks noEditPoints="1"/>
            </p:cNvSpPr>
            <p:nvPr/>
          </p:nvSpPr>
          <p:spPr bwMode="auto">
            <a:xfrm>
              <a:off x="3370473" y="4963617"/>
              <a:ext cx="245101" cy="431342"/>
            </a:xfrm>
            <a:custGeom>
              <a:avLst/>
              <a:gdLst>
                <a:gd name="T0" fmla="*/ 0 w 115"/>
                <a:gd name="T1" fmla="*/ 12 h 205"/>
                <a:gd name="T2" fmla="*/ 0 w 115"/>
                <a:gd name="T3" fmla="*/ 193 h 205"/>
                <a:gd name="T4" fmla="*/ 13 w 115"/>
                <a:gd name="T5" fmla="*/ 205 h 205"/>
                <a:gd name="T6" fmla="*/ 102 w 115"/>
                <a:gd name="T7" fmla="*/ 205 h 205"/>
                <a:gd name="T8" fmla="*/ 115 w 115"/>
                <a:gd name="T9" fmla="*/ 193 h 205"/>
                <a:gd name="T10" fmla="*/ 115 w 115"/>
                <a:gd name="T11" fmla="*/ 12 h 205"/>
                <a:gd name="T12" fmla="*/ 102 w 115"/>
                <a:gd name="T13" fmla="*/ 0 h 205"/>
                <a:gd name="T14" fmla="*/ 13 w 115"/>
                <a:gd name="T15" fmla="*/ 0 h 205"/>
                <a:gd name="T16" fmla="*/ 0 w 115"/>
                <a:gd name="T17" fmla="*/ 12 h 205"/>
                <a:gd name="T18" fmla="*/ 68 w 115"/>
                <a:gd name="T19" fmla="*/ 188 h 205"/>
                <a:gd name="T20" fmla="*/ 61 w 115"/>
                <a:gd name="T21" fmla="*/ 198 h 205"/>
                <a:gd name="T22" fmla="*/ 58 w 115"/>
                <a:gd name="T23" fmla="*/ 199 h 205"/>
                <a:gd name="T24" fmla="*/ 54 w 115"/>
                <a:gd name="T25" fmla="*/ 198 h 205"/>
                <a:gd name="T26" fmla="*/ 48 w 115"/>
                <a:gd name="T27" fmla="*/ 188 h 205"/>
                <a:gd name="T28" fmla="*/ 58 w 115"/>
                <a:gd name="T29" fmla="*/ 178 h 205"/>
                <a:gd name="T30" fmla="*/ 68 w 115"/>
                <a:gd name="T31" fmla="*/ 188 h 205"/>
                <a:gd name="T32" fmla="*/ 105 w 115"/>
                <a:gd name="T33" fmla="*/ 26 h 205"/>
                <a:gd name="T34" fmla="*/ 105 w 115"/>
                <a:gd name="T35" fmla="*/ 172 h 205"/>
                <a:gd name="T36" fmla="*/ 10 w 115"/>
                <a:gd name="T37" fmla="*/ 172 h 205"/>
                <a:gd name="T38" fmla="*/ 10 w 115"/>
                <a:gd name="T39" fmla="*/ 26 h 205"/>
                <a:gd name="T40" fmla="*/ 105 w 115"/>
                <a:gd name="T41" fmla="*/ 26 h 205"/>
                <a:gd name="T42" fmla="*/ 67 w 115"/>
                <a:gd name="T43" fmla="*/ 11 h 205"/>
                <a:gd name="T44" fmla="*/ 70 w 115"/>
                <a:gd name="T45" fmla="*/ 14 h 205"/>
                <a:gd name="T46" fmla="*/ 67 w 115"/>
                <a:gd name="T47" fmla="*/ 17 h 205"/>
                <a:gd name="T48" fmla="*/ 49 w 115"/>
                <a:gd name="T49" fmla="*/ 17 h 205"/>
                <a:gd name="T50" fmla="*/ 46 w 115"/>
                <a:gd name="T51" fmla="*/ 14 h 205"/>
                <a:gd name="T52" fmla="*/ 49 w 115"/>
                <a:gd name="T53" fmla="*/ 11 h 205"/>
                <a:gd name="T54" fmla="*/ 67 w 115"/>
                <a:gd name="T55" fmla="*/ 1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205">
                  <a:moveTo>
                    <a:pt x="0" y="12"/>
                  </a:moveTo>
                  <a:cubicBezTo>
                    <a:pt x="0" y="133"/>
                    <a:pt x="0" y="193"/>
                    <a:pt x="0" y="193"/>
                  </a:cubicBezTo>
                  <a:cubicBezTo>
                    <a:pt x="0" y="199"/>
                    <a:pt x="7" y="205"/>
                    <a:pt x="13" y="205"/>
                  </a:cubicBezTo>
                  <a:cubicBezTo>
                    <a:pt x="70" y="205"/>
                    <a:pt x="102" y="205"/>
                    <a:pt x="102" y="205"/>
                  </a:cubicBezTo>
                  <a:cubicBezTo>
                    <a:pt x="109" y="205"/>
                    <a:pt x="115" y="199"/>
                    <a:pt x="115" y="193"/>
                  </a:cubicBezTo>
                  <a:cubicBezTo>
                    <a:pt x="115" y="72"/>
                    <a:pt x="115" y="12"/>
                    <a:pt x="115" y="12"/>
                  </a:cubicBezTo>
                  <a:cubicBezTo>
                    <a:pt x="115" y="5"/>
                    <a:pt x="109" y="0"/>
                    <a:pt x="102" y="0"/>
                  </a:cubicBezTo>
                  <a:cubicBezTo>
                    <a:pt x="45" y="0"/>
                    <a:pt x="13" y="0"/>
                    <a:pt x="13" y="0"/>
                  </a:cubicBezTo>
                  <a:cubicBezTo>
                    <a:pt x="7" y="0"/>
                    <a:pt x="0" y="5"/>
                    <a:pt x="0" y="12"/>
                  </a:cubicBezTo>
                  <a:close/>
                  <a:moveTo>
                    <a:pt x="68" y="188"/>
                  </a:moveTo>
                  <a:cubicBezTo>
                    <a:pt x="68" y="193"/>
                    <a:pt x="65" y="196"/>
                    <a:pt x="61" y="198"/>
                  </a:cubicBezTo>
                  <a:cubicBezTo>
                    <a:pt x="60" y="198"/>
                    <a:pt x="59" y="199"/>
                    <a:pt x="58" y="199"/>
                  </a:cubicBezTo>
                  <a:cubicBezTo>
                    <a:pt x="57" y="199"/>
                    <a:pt x="55" y="198"/>
                    <a:pt x="54" y="198"/>
                  </a:cubicBezTo>
                  <a:cubicBezTo>
                    <a:pt x="50" y="196"/>
                    <a:pt x="48" y="193"/>
                    <a:pt x="48" y="188"/>
                  </a:cubicBezTo>
                  <a:cubicBezTo>
                    <a:pt x="48" y="183"/>
                    <a:pt x="52" y="178"/>
                    <a:pt x="58" y="178"/>
                  </a:cubicBezTo>
                  <a:cubicBezTo>
                    <a:pt x="63" y="178"/>
                    <a:pt x="68" y="183"/>
                    <a:pt x="68" y="188"/>
                  </a:cubicBezTo>
                  <a:close/>
                  <a:moveTo>
                    <a:pt x="105" y="26"/>
                  </a:moveTo>
                  <a:cubicBezTo>
                    <a:pt x="105" y="172"/>
                    <a:pt x="105" y="172"/>
                    <a:pt x="105" y="172"/>
                  </a:cubicBezTo>
                  <a:cubicBezTo>
                    <a:pt x="10" y="172"/>
                    <a:pt x="10" y="172"/>
                    <a:pt x="10" y="172"/>
                  </a:cubicBezTo>
                  <a:cubicBezTo>
                    <a:pt x="10" y="26"/>
                    <a:pt x="10" y="26"/>
                    <a:pt x="10" y="26"/>
                  </a:cubicBezTo>
                  <a:lnTo>
                    <a:pt x="105" y="26"/>
                  </a:lnTo>
                  <a:close/>
                  <a:moveTo>
                    <a:pt x="67" y="11"/>
                  </a:moveTo>
                  <a:cubicBezTo>
                    <a:pt x="68" y="11"/>
                    <a:pt x="70" y="12"/>
                    <a:pt x="70" y="14"/>
                  </a:cubicBezTo>
                  <a:cubicBezTo>
                    <a:pt x="70" y="15"/>
                    <a:pt x="68" y="17"/>
                    <a:pt x="67" y="17"/>
                  </a:cubicBezTo>
                  <a:cubicBezTo>
                    <a:pt x="49" y="17"/>
                    <a:pt x="49" y="17"/>
                    <a:pt x="49" y="17"/>
                  </a:cubicBezTo>
                  <a:cubicBezTo>
                    <a:pt x="47" y="17"/>
                    <a:pt x="46" y="15"/>
                    <a:pt x="46" y="14"/>
                  </a:cubicBezTo>
                  <a:cubicBezTo>
                    <a:pt x="46" y="12"/>
                    <a:pt x="47" y="11"/>
                    <a:pt x="49" y="11"/>
                  </a:cubicBezTo>
                  <a:lnTo>
                    <a:pt x="67" y="11"/>
                  </a:lnTo>
                  <a:close/>
                </a:path>
              </a:pathLst>
            </a:custGeom>
            <a:solidFill>
              <a:srgbClr val="015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152" name="Group 6151"/>
            <p:cNvGrpSpPr/>
            <p:nvPr/>
          </p:nvGrpSpPr>
          <p:grpSpPr>
            <a:xfrm>
              <a:off x="7440981" y="5032161"/>
              <a:ext cx="405585" cy="362798"/>
              <a:chOff x="6501804" y="5385563"/>
              <a:chExt cx="405585" cy="362798"/>
            </a:xfrm>
          </p:grpSpPr>
          <p:grpSp>
            <p:nvGrpSpPr>
              <p:cNvPr id="6145" name="Group 6144"/>
              <p:cNvGrpSpPr/>
              <p:nvPr/>
            </p:nvGrpSpPr>
            <p:grpSpPr>
              <a:xfrm>
                <a:off x="6501804" y="5456031"/>
                <a:ext cx="405585" cy="292330"/>
                <a:chOff x="7027676" y="5478065"/>
                <a:chExt cx="405585" cy="292330"/>
              </a:xfrm>
            </p:grpSpPr>
            <p:sp>
              <p:nvSpPr>
                <p:cNvPr id="6144" name="Rectangle 6143"/>
                <p:cNvSpPr/>
                <p:nvPr/>
              </p:nvSpPr>
              <p:spPr bwMode="auto">
                <a:xfrm>
                  <a:off x="7062609" y="5720472"/>
                  <a:ext cx="335719" cy="49923"/>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chemeClr val="bg1"/>
                    </a:solidFill>
                  </a:endParaRPr>
                </a:p>
              </p:txBody>
            </p:sp>
            <p:grpSp>
              <p:nvGrpSpPr>
                <p:cNvPr id="56" name="Group 55"/>
                <p:cNvGrpSpPr/>
                <p:nvPr/>
              </p:nvGrpSpPr>
              <p:grpSpPr>
                <a:xfrm>
                  <a:off x="7027676" y="5478065"/>
                  <a:ext cx="405585" cy="274493"/>
                  <a:chOff x="6990216" y="5407076"/>
                  <a:chExt cx="702718" cy="475588"/>
                </a:xfrm>
              </p:grpSpPr>
              <p:sp>
                <p:nvSpPr>
                  <p:cNvPr id="52" name="Rounded Rectangle 51"/>
                  <p:cNvSpPr/>
                  <p:nvPr/>
                </p:nvSpPr>
                <p:spPr bwMode="auto">
                  <a:xfrm>
                    <a:off x="6990216" y="5407076"/>
                    <a:ext cx="702718" cy="475588"/>
                  </a:xfrm>
                  <a:prstGeom prst="roundRect">
                    <a:avLst>
                      <a:gd name="adj" fmla="val 2061"/>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chemeClr val="bg1"/>
                      </a:solidFill>
                    </a:endParaRPr>
                  </a:p>
                </p:txBody>
              </p:sp>
              <p:sp>
                <p:nvSpPr>
                  <p:cNvPr id="57" name="Rounded Rectangle 56"/>
                  <p:cNvSpPr/>
                  <p:nvPr/>
                </p:nvSpPr>
                <p:spPr bwMode="auto">
                  <a:xfrm>
                    <a:off x="7040624" y="5453415"/>
                    <a:ext cx="483660" cy="382909"/>
                  </a:xfrm>
                  <a:prstGeom prst="roundRect">
                    <a:avLst>
                      <a:gd name="adj" fmla="val 0"/>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chemeClr val="bg1"/>
                      </a:solidFill>
                    </a:endParaRPr>
                  </a:p>
                </p:txBody>
              </p:sp>
              <p:sp>
                <p:nvSpPr>
                  <p:cNvPr id="54" name="Oval 53"/>
                  <p:cNvSpPr/>
                  <p:nvPr/>
                </p:nvSpPr>
                <p:spPr bwMode="auto">
                  <a:xfrm>
                    <a:off x="7562714" y="5468377"/>
                    <a:ext cx="91789" cy="91789"/>
                  </a:xfrm>
                  <a:prstGeom prst="ellipse">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chemeClr val="bg1"/>
                      </a:solidFill>
                    </a:endParaRPr>
                  </a:p>
                </p:txBody>
              </p:sp>
              <p:sp>
                <p:nvSpPr>
                  <p:cNvPr id="59" name="Oval 58"/>
                  <p:cNvSpPr/>
                  <p:nvPr/>
                </p:nvSpPr>
                <p:spPr bwMode="auto">
                  <a:xfrm>
                    <a:off x="7562714" y="5598976"/>
                    <a:ext cx="91789" cy="91789"/>
                  </a:xfrm>
                  <a:prstGeom prst="ellipse">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chemeClr val="bg1"/>
                      </a:solidFill>
                    </a:endParaRPr>
                  </a:p>
                </p:txBody>
              </p:sp>
            </p:grpSp>
          </p:grpSp>
          <p:grpSp>
            <p:nvGrpSpPr>
              <p:cNvPr id="6151" name="Group 6150"/>
              <p:cNvGrpSpPr/>
              <p:nvPr/>
            </p:nvGrpSpPr>
            <p:grpSpPr>
              <a:xfrm>
                <a:off x="6631858" y="5385563"/>
                <a:ext cx="146668" cy="77842"/>
                <a:chOff x="6631858" y="5328116"/>
                <a:chExt cx="146668" cy="132831"/>
              </a:xfrm>
            </p:grpSpPr>
            <p:cxnSp>
              <p:nvCxnSpPr>
                <p:cNvPr id="6149" name="Straight Connector 6148"/>
                <p:cNvCxnSpPr/>
                <p:nvPr/>
              </p:nvCxnSpPr>
              <p:spPr bwMode="auto">
                <a:xfrm flipH="1" flipV="1">
                  <a:off x="6631858" y="5328116"/>
                  <a:ext cx="72739" cy="132831"/>
                </a:xfrm>
                <a:prstGeom prst="line">
                  <a:avLst/>
                </a:prstGeom>
                <a:solidFill>
                  <a:srgbClr val="00529B"/>
                </a:solidFill>
                <a:ln w="12700" cap="rnd" cmpd="sng" algn="ctr">
                  <a:solidFill>
                    <a:srgbClr val="00529B"/>
                  </a:solidFill>
                  <a:prstDash val="solid"/>
                  <a:round/>
                  <a:headEnd type="none" w="med" len="med"/>
                  <a:tailEnd type="none" w="lg" len="lg"/>
                </a:ln>
                <a:effectLst/>
              </p:spPr>
            </p:cxnSp>
            <p:cxnSp>
              <p:nvCxnSpPr>
                <p:cNvPr id="71" name="Straight Connector 70"/>
                <p:cNvCxnSpPr/>
                <p:nvPr/>
              </p:nvCxnSpPr>
              <p:spPr bwMode="auto">
                <a:xfrm flipH="1">
                  <a:off x="6705787" y="5328116"/>
                  <a:ext cx="72739" cy="132831"/>
                </a:xfrm>
                <a:prstGeom prst="line">
                  <a:avLst/>
                </a:prstGeom>
                <a:solidFill>
                  <a:srgbClr val="00529B"/>
                </a:solidFill>
                <a:ln w="12700" cap="rnd" cmpd="sng" algn="ctr">
                  <a:solidFill>
                    <a:srgbClr val="00529B"/>
                  </a:solidFill>
                  <a:prstDash val="solid"/>
                  <a:round/>
                  <a:headEnd type="none" w="med" len="med"/>
                  <a:tailEnd type="none" w="lg" len="lg"/>
                </a:ln>
                <a:effectLst/>
              </p:spPr>
            </p:cxnSp>
          </p:grpSp>
        </p:grpSp>
        <p:sp>
          <p:nvSpPr>
            <p:cNvPr id="74" name="Freeform 73"/>
            <p:cNvSpPr>
              <a:spLocks noEditPoints="1"/>
            </p:cNvSpPr>
            <p:nvPr/>
          </p:nvSpPr>
          <p:spPr bwMode="auto">
            <a:xfrm>
              <a:off x="4364143" y="5053426"/>
              <a:ext cx="133198" cy="341533"/>
            </a:xfrm>
            <a:custGeom>
              <a:avLst/>
              <a:gdLst>
                <a:gd name="T0" fmla="*/ 57 w 71"/>
                <a:gd name="T1" fmla="*/ 118 h 181"/>
                <a:gd name="T2" fmla="*/ 57 w 71"/>
                <a:gd name="T3" fmla="*/ 22 h 181"/>
                <a:gd name="T4" fmla="*/ 35 w 71"/>
                <a:gd name="T5" fmla="*/ 0 h 181"/>
                <a:gd name="T6" fmla="*/ 13 w 71"/>
                <a:gd name="T7" fmla="*/ 22 h 181"/>
                <a:gd name="T8" fmla="*/ 13 w 71"/>
                <a:gd name="T9" fmla="*/ 118 h 181"/>
                <a:gd name="T10" fmla="*/ 0 w 71"/>
                <a:gd name="T11" fmla="*/ 146 h 181"/>
                <a:gd name="T12" fmla="*/ 36 w 71"/>
                <a:gd name="T13" fmla="*/ 181 h 181"/>
                <a:gd name="T14" fmla="*/ 71 w 71"/>
                <a:gd name="T15" fmla="*/ 146 h 181"/>
                <a:gd name="T16" fmla="*/ 57 w 71"/>
                <a:gd name="T17" fmla="*/ 118 h 181"/>
                <a:gd name="T18" fmla="*/ 35 w 71"/>
                <a:gd name="T19" fmla="*/ 15 h 181"/>
                <a:gd name="T20" fmla="*/ 44 w 71"/>
                <a:gd name="T21" fmla="*/ 23 h 181"/>
                <a:gd name="T22" fmla="*/ 44 w 71"/>
                <a:gd name="T23" fmla="*/ 56 h 181"/>
                <a:gd name="T24" fmla="*/ 44 w 71"/>
                <a:gd name="T25" fmla="*/ 70 h 181"/>
                <a:gd name="T26" fmla="*/ 44 w 71"/>
                <a:gd name="T27" fmla="*/ 91 h 181"/>
                <a:gd name="T28" fmla="*/ 27 w 71"/>
                <a:gd name="T29" fmla="*/ 91 h 181"/>
                <a:gd name="T30" fmla="*/ 27 w 71"/>
                <a:gd name="T31" fmla="*/ 75 h 181"/>
                <a:gd name="T32" fmla="*/ 37 w 71"/>
                <a:gd name="T33" fmla="*/ 75 h 181"/>
                <a:gd name="T34" fmla="*/ 37 w 71"/>
                <a:gd name="T35" fmla="*/ 62 h 181"/>
                <a:gd name="T36" fmla="*/ 27 w 71"/>
                <a:gd name="T37" fmla="*/ 62 h 181"/>
                <a:gd name="T38" fmla="*/ 27 w 71"/>
                <a:gd name="T39" fmla="*/ 56 h 181"/>
                <a:gd name="T40" fmla="*/ 27 w 71"/>
                <a:gd name="T41" fmla="*/ 49 h 181"/>
                <a:gd name="T42" fmla="*/ 37 w 71"/>
                <a:gd name="T43" fmla="*/ 49 h 181"/>
                <a:gd name="T44" fmla="*/ 37 w 71"/>
                <a:gd name="T45" fmla="*/ 36 h 181"/>
                <a:gd name="T46" fmla="*/ 27 w 71"/>
                <a:gd name="T47" fmla="*/ 36 h 181"/>
                <a:gd name="T48" fmla="*/ 27 w 71"/>
                <a:gd name="T49" fmla="*/ 23 h 181"/>
                <a:gd name="T50" fmla="*/ 35 w 71"/>
                <a:gd name="T51" fmla="*/ 1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181">
                  <a:moveTo>
                    <a:pt x="57" y="118"/>
                  </a:moveTo>
                  <a:cubicBezTo>
                    <a:pt x="57" y="22"/>
                    <a:pt x="57" y="22"/>
                    <a:pt x="57" y="22"/>
                  </a:cubicBezTo>
                  <a:cubicBezTo>
                    <a:pt x="57" y="10"/>
                    <a:pt x="48" y="0"/>
                    <a:pt x="35" y="0"/>
                  </a:cubicBezTo>
                  <a:cubicBezTo>
                    <a:pt x="23" y="0"/>
                    <a:pt x="13" y="10"/>
                    <a:pt x="13" y="22"/>
                  </a:cubicBezTo>
                  <a:cubicBezTo>
                    <a:pt x="13" y="118"/>
                    <a:pt x="13" y="118"/>
                    <a:pt x="13" y="118"/>
                  </a:cubicBezTo>
                  <a:cubicBezTo>
                    <a:pt x="5" y="125"/>
                    <a:pt x="0" y="135"/>
                    <a:pt x="0" y="146"/>
                  </a:cubicBezTo>
                  <a:cubicBezTo>
                    <a:pt x="0" y="165"/>
                    <a:pt x="16" y="181"/>
                    <a:pt x="36" y="181"/>
                  </a:cubicBezTo>
                  <a:cubicBezTo>
                    <a:pt x="55" y="181"/>
                    <a:pt x="71" y="165"/>
                    <a:pt x="71" y="146"/>
                  </a:cubicBezTo>
                  <a:cubicBezTo>
                    <a:pt x="71" y="135"/>
                    <a:pt x="66" y="125"/>
                    <a:pt x="57" y="118"/>
                  </a:cubicBezTo>
                  <a:close/>
                  <a:moveTo>
                    <a:pt x="35" y="15"/>
                  </a:moveTo>
                  <a:cubicBezTo>
                    <a:pt x="40" y="15"/>
                    <a:pt x="44" y="18"/>
                    <a:pt x="44" y="23"/>
                  </a:cubicBezTo>
                  <a:cubicBezTo>
                    <a:pt x="44" y="56"/>
                    <a:pt x="44" y="56"/>
                    <a:pt x="44" y="56"/>
                  </a:cubicBezTo>
                  <a:cubicBezTo>
                    <a:pt x="44" y="70"/>
                    <a:pt x="44" y="70"/>
                    <a:pt x="44" y="70"/>
                  </a:cubicBezTo>
                  <a:cubicBezTo>
                    <a:pt x="44" y="91"/>
                    <a:pt x="44" y="91"/>
                    <a:pt x="44" y="91"/>
                  </a:cubicBezTo>
                  <a:cubicBezTo>
                    <a:pt x="27" y="91"/>
                    <a:pt x="27" y="91"/>
                    <a:pt x="27" y="91"/>
                  </a:cubicBezTo>
                  <a:cubicBezTo>
                    <a:pt x="27" y="75"/>
                    <a:pt x="27" y="75"/>
                    <a:pt x="27" y="75"/>
                  </a:cubicBezTo>
                  <a:cubicBezTo>
                    <a:pt x="37" y="75"/>
                    <a:pt x="37" y="75"/>
                    <a:pt x="37" y="75"/>
                  </a:cubicBezTo>
                  <a:cubicBezTo>
                    <a:pt x="37" y="62"/>
                    <a:pt x="37" y="62"/>
                    <a:pt x="37" y="62"/>
                  </a:cubicBezTo>
                  <a:cubicBezTo>
                    <a:pt x="27" y="62"/>
                    <a:pt x="27" y="62"/>
                    <a:pt x="27" y="62"/>
                  </a:cubicBezTo>
                  <a:cubicBezTo>
                    <a:pt x="27" y="56"/>
                    <a:pt x="27" y="56"/>
                    <a:pt x="27" y="56"/>
                  </a:cubicBezTo>
                  <a:cubicBezTo>
                    <a:pt x="27" y="49"/>
                    <a:pt x="27" y="49"/>
                    <a:pt x="27" y="49"/>
                  </a:cubicBezTo>
                  <a:cubicBezTo>
                    <a:pt x="37" y="49"/>
                    <a:pt x="37" y="49"/>
                    <a:pt x="37" y="49"/>
                  </a:cubicBezTo>
                  <a:cubicBezTo>
                    <a:pt x="37" y="36"/>
                    <a:pt x="37" y="36"/>
                    <a:pt x="37" y="36"/>
                  </a:cubicBezTo>
                  <a:cubicBezTo>
                    <a:pt x="27" y="36"/>
                    <a:pt x="27" y="36"/>
                    <a:pt x="27" y="36"/>
                  </a:cubicBezTo>
                  <a:cubicBezTo>
                    <a:pt x="27" y="23"/>
                    <a:pt x="27" y="23"/>
                    <a:pt x="27" y="23"/>
                  </a:cubicBezTo>
                  <a:cubicBezTo>
                    <a:pt x="27" y="18"/>
                    <a:pt x="31" y="15"/>
                    <a:pt x="35" y="15"/>
                  </a:cubicBezTo>
                  <a:close/>
                </a:path>
              </a:pathLst>
            </a:custGeom>
            <a:solidFill>
              <a:srgbClr val="00529B"/>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6168" name="Group 6167"/>
            <p:cNvGrpSpPr>
              <a:grpSpLocks noChangeAspect="1"/>
            </p:cNvGrpSpPr>
            <p:nvPr/>
          </p:nvGrpSpPr>
          <p:grpSpPr>
            <a:xfrm>
              <a:off x="7183894" y="3566164"/>
              <a:ext cx="866271" cy="548640"/>
              <a:chOff x="9350569" y="3155452"/>
              <a:chExt cx="1010649" cy="640080"/>
            </a:xfrm>
          </p:grpSpPr>
          <p:grpSp>
            <p:nvGrpSpPr>
              <p:cNvPr id="6167" name="Group 6166"/>
              <p:cNvGrpSpPr/>
              <p:nvPr/>
            </p:nvGrpSpPr>
            <p:grpSpPr>
              <a:xfrm>
                <a:off x="9350569" y="3155452"/>
                <a:ext cx="1010649" cy="640080"/>
                <a:chOff x="8868281" y="2897155"/>
                <a:chExt cx="1946531" cy="1232806"/>
              </a:xfrm>
            </p:grpSpPr>
            <p:sp>
              <p:nvSpPr>
                <p:cNvPr id="76" name="Freeform 16"/>
                <p:cNvSpPr>
                  <a:spLocks noChangeAspect="1"/>
                </p:cNvSpPr>
                <p:nvPr/>
              </p:nvSpPr>
              <p:spPr bwMode="auto">
                <a:xfrm>
                  <a:off x="8868281" y="2897155"/>
                  <a:ext cx="1946531" cy="1232806"/>
                </a:xfrm>
                <a:custGeom>
                  <a:avLst/>
                  <a:gdLst>
                    <a:gd name="T0" fmla="*/ 392 w 392"/>
                    <a:gd name="T1" fmla="*/ 183 h 258"/>
                    <a:gd name="T2" fmla="*/ 390 w 392"/>
                    <a:gd name="T3" fmla="*/ 171 h 258"/>
                    <a:gd name="T4" fmla="*/ 342 w 392"/>
                    <a:gd name="T5" fmla="*/ 117 h 258"/>
                    <a:gd name="T6" fmla="*/ 345 w 392"/>
                    <a:gd name="T7" fmla="*/ 94 h 258"/>
                    <a:gd name="T8" fmla="*/ 251 w 392"/>
                    <a:gd name="T9" fmla="*/ 0 h 258"/>
                    <a:gd name="T10" fmla="*/ 167 w 392"/>
                    <a:gd name="T11" fmla="*/ 52 h 258"/>
                    <a:gd name="T12" fmla="*/ 126 w 392"/>
                    <a:gd name="T13" fmla="*/ 37 h 258"/>
                    <a:gd name="T14" fmla="*/ 63 w 392"/>
                    <a:gd name="T15" fmla="*/ 94 h 258"/>
                    <a:gd name="T16" fmla="*/ 9 w 392"/>
                    <a:gd name="T17" fmla="*/ 138 h 258"/>
                    <a:gd name="T18" fmla="*/ 0 w 392"/>
                    <a:gd name="T19" fmla="*/ 170 h 258"/>
                    <a:gd name="T20" fmla="*/ 1 w 392"/>
                    <a:gd name="T21" fmla="*/ 172 h 258"/>
                    <a:gd name="T22" fmla="*/ 0 w 392"/>
                    <a:gd name="T23" fmla="*/ 174 h 258"/>
                    <a:gd name="T24" fmla="*/ 84 w 392"/>
                    <a:gd name="T25" fmla="*/ 258 h 258"/>
                    <a:gd name="T26" fmla="*/ 84 w 392"/>
                    <a:gd name="T27" fmla="*/ 258 h 258"/>
                    <a:gd name="T28" fmla="*/ 320 w 392"/>
                    <a:gd name="T29" fmla="*/ 258 h 258"/>
                    <a:gd name="T30" fmla="*/ 392 w 392"/>
                    <a:gd name="T31" fmla="*/ 185 h 258"/>
                    <a:gd name="T32" fmla="*/ 392 w 392"/>
                    <a:gd name="T33" fmla="*/ 184 h 258"/>
                    <a:gd name="T34" fmla="*/ 392 w 392"/>
                    <a:gd name="T35" fmla="*/ 18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2" h="258">
                      <a:moveTo>
                        <a:pt x="392" y="183"/>
                      </a:moveTo>
                      <a:cubicBezTo>
                        <a:pt x="392" y="179"/>
                        <a:pt x="391" y="175"/>
                        <a:pt x="390" y="171"/>
                      </a:cubicBezTo>
                      <a:cubicBezTo>
                        <a:pt x="385" y="146"/>
                        <a:pt x="367" y="125"/>
                        <a:pt x="342" y="117"/>
                      </a:cubicBezTo>
                      <a:cubicBezTo>
                        <a:pt x="344" y="110"/>
                        <a:pt x="345" y="102"/>
                        <a:pt x="345" y="94"/>
                      </a:cubicBezTo>
                      <a:cubicBezTo>
                        <a:pt x="345" y="42"/>
                        <a:pt x="303" y="0"/>
                        <a:pt x="251" y="0"/>
                      </a:cubicBezTo>
                      <a:cubicBezTo>
                        <a:pt x="214" y="0"/>
                        <a:pt x="182" y="21"/>
                        <a:pt x="167" y="52"/>
                      </a:cubicBezTo>
                      <a:cubicBezTo>
                        <a:pt x="156" y="43"/>
                        <a:pt x="142" y="37"/>
                        <a:pt x="126" y="37"/>
                      </a:cubicBezTo>
                      <a:cubicBezTo>
                        <a:pt x="93" y="37"/>
                        <a:pt x="66" y="62"/>
                        <a:pt x="63" y="94"/>
                      </a:cubicBezTo>
                      <a:cubicBezTo>
                        <a:pt x="39" y="100"/>
                        <a:pt x="20" y="116"/>
                        <a:pt x="9" y="138"/>
                      </a:cubicBezTo>
                      <a:cubicBezTo>
                        <a:pt x="4" y="147"/>
                        <a:pt x="0" y="158"/>
                        <a:pt x="0" y="170"/>
                      </a:cubicBezTo>
                      <a:cubicBezTo>
                        <a:pt x="0" y="171"/>
                        <a:pt x="1" y="172"/>
                        <a:pt x="1" y="172"/>
                      </a:cubicBezTo>
                      <a:cubicBezTo>
                        <a:pt x="1" y="173"/>
                        <a:pt x="0" y="174"/>
                        <a:pt x="0" y="174"/>
                      </a:cubicBezTo>
                      <a:cubicBezTo>
                        <a:pt x="0" y="220"/>
                        <a:pt x="38" y="258"/>
                        <a:pt x="84" y="258"/>
                      </a:cubicBezTo>
                      <a:cubicBezTo>
                        <a:pt x="84" y="258"/>
                        <a:pt x="84" y="258"/>
                        <a:pt x="84" y="258"/>
                      </a:cubicBezTo>
                      <a:cubicBezTo>
                        <a:pt x="320" y="258"/>
                        <a:pt x="320" y="258"/>
                        <a:pt x="320" y="258"/>
                      </a:cubicBezTo>
                      <a:cubicBezTo>
                        <a:pt x="360" y="258"/>
                        <a:pt x="392" y="225"/>
                        <a:pt x="392" y="185"/>
                      </a:cubicBezTo>
                      <a:cubicBezTo>
                        <a:pt x="392" y="185"/>
                        <a:pt x="392" y="185"/>
                        <a:pt x="392" y="184"/>
                      </a:cubicBezTo>
                      <a:cubicBezTo>
                        <a:pt x="392" y="184"/>
                        <a:pt x="392" y="184"/>
                        <a:pt x="392" y="183"/>
                      </a:cubicBezTo>
                      <a:close/>
                    </a:path>
                  </a:pathLst>
                </a:custGeom>
                <a:solidFill>
                  <a:srgbClr val="00529B"/>
                </a:solidFill>
                <a:ln>
                  <a:noFill/>
                </a:ln>
              </p:spPr>
              <p:txBody>
                <a:bodyPr vert="horz" wrap="square" lIns="91440" tIns="45720" rIns="91440" bIns="45720" numCol="1" anchor="t" anchorCtr="0" compatLnSpc="1">
                  <a:prstTxWarp prst="textNoShape">
                    <a:avLst/>
                  </a:prstTxWarp>
                </a:bodyPr>
                <a:lstStyle/>
                <a:p>
                  <a:endParaRPr lang="en-US" sz="1800" dirty="0"/>
                </a:p>
              </p:txBody>
            </p:sp>
            <p:grpSp>
              <p:nvGrpSpPr>
                <p:cNvPr id="6165" name="Group 6164"/>
                <p:cNvGrpSpPr/>
                <p:nvPr/>
              </p:nvGrpSpPr>
              <p:grpSpPr>
                <a:xfrm>
                  <a:off x="9495812" y="3298976"/>
                  <a:ext cx="825302" cy="708386"/>
                  <a:chOff x="-1152314" y="4994740"/>
                  <a:chExt cx="1639683" cy="1407395"/>
                </a:xfrm>
              </p:grpSpPr>
              <p:sp>
                <p:nvSpPr>
                  <p:cNvPr id="6154" name="AutoShape 3"/>
                  <p:cNvSpPr>
                    <a:spLocks noChangeAspect="1" noChangeArrowheads="1" noTextEdit="1"/>
                  </p:cNvSpPr>
                  <p:nvPr/>
                </p:nvSpPr>
                <p:spPr bwMode="auto">
                  <a:xfrm>
                    <a:off x="-1152314" y="4994740"/>
                    <a:ext cx="1639683" cy="140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56" name="Freeform 6"/>
                  <p:cNvSpPr>
                    <a:spLocks noEditPoints="1"/>
                  </p:cNvSpPr>
                  <p:nvPr/>
                </p:nvSpPr>
                <p:spPr bwMode="auto">
                  <a:xfrm>
                    <a:off x="-1152314" y="4994740"/>
                    <a:ext cx="1632851" cy="1407395"/>
                  </a:xfrm>
                  <a:custGeom>
                    <a:avLst/>
                    <a:gdLst>
                      <a:gd name="T0" fmla="*/ 282 w 290"/>
                      <a:gd name="T1" fmla="*/ 0 h 249"/>
                      <a:gd name="T2" fmla="*/ 8 w 290"/>
                      <a:gd name="T3" fmla="*/ 0 h 249"/>
                      <a:gd name="T4" fmla="*/ 0 w 290"/>
                      <a:gd name="T5" fmla="*/ 9 h 249"/>
                      <a:gd name="T6" fmla="*/ 0 w 290"/>
                      <a:gd name="T7" fmla="*/ 240 h 249"/>
                      <a:gd name="T8" fmla="*/ 8 w 290"/>
                      <a:gd name="T9" fmla="*/ 249 h 249"/>
                      <a:gd name="T10" fmla="*/ 282 w 290"/>
                      <a:gd name="T11" fmla="*/ 249 h 249"/>
                      <a:gd name="T12" fmla="*/ 290 w 290"/>
                      <a:gd name="T13" fmla="*/ 240 h 249"/>
                      <a:gd name="T14" fmla="*/ 290 w 290"/>
                      <a:gd name="T15" fmla="*/ 9 h 249"/>
                      <a:gd name="T16" fmla="*/ 282 w 290"/>
                      <a:gd name="T17" fmla="*/ 0 h 249"/>
                      <a:gd name="T18" fmla="*/ 275 w 290"/>
                      <a:gd name="T19" fmla="*/ 234 h 249"/>
                      <a:gd name="T20" fmla="*/ 15 w 290"/>
                      <a:gd name="T21" fmla="*/ 234 h 249"/>
                      <a:gd name="T22" fmla="*/ 15 w 290"/>
                      <a:gd name="T23" fmla="*/ 44 h 249"/>
                      <a:gd name="T24" fmla="*/ 275 w 290"/>
                      <a:gd name="T25" fmla="*/ 44 h 249"/>
                      <a:gd name="T26" fmla="*/ 275 w 290"/>
                      <a:gd name="T27" fmla="*/ 23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249">
                        <a:moveTo>
                          <a:pt x="282" y="0"/>
                        </a:moveTo>
                        <a:cubicBezTo>
                          <a:pt x="62" y="0"/>
                          <a:pt x="8" y="0"/>
                          <a:pt x="8" y="0"/>
                        </a:cubicBezTo>
                        <a:cubicBezTo>
                          <a:pt x="4" y="0"/>
                          <a:pt x="0" y="4"/>
                          <a:pt x="0" y="9"/>
                        </a:cubicBezTo>
                        <a:cubicBezTo>
                          <a:pt x="0" y="144"/>
                          <a:pt x="0" y="240"/>
                          <a:pt x="0" y="240"/>
                        </a:cubicBezTo>
                        <a:cubicBezTo>
                          <a:pt x="0" y="245"/>
                          <a:pt x="4" y="249"/>
                          <a:pt x="8" y="249"/>
                        </a:cubicBezTo>
                        <a:cubicBezTo>
                          <a:pt x="282" y="249"/>
                          <a:pt x="282" y="249"/>
                          <a:pt x="282" y="249"/>
                        </a:cubicBezTo>
                        <a:cubicBezTo>
                          <a:pt x="286" y="249"/>
                          <a:pt x="290" y="245"/>
                          <a:pt x="290" y="240"/>
                        </a:cubicBezTo>
                        <a:cubicBezTo>
                          <a:pt x="290" y="9"/>
                          <a:pt x="290" y="9"/>
                          <a:pt x="290" y="9"/>
                        </a:cubicBezTo>
                        <a:cubicBezTo>
                          <a:pt x="290" y="4"/>
                          <a:pt x="286" y="0"/>
                          <a:pt x="282" y="0"/>
                        </a:cubicBezTo>
                        <a:close/>
                        <a:moveTo>
                          <a:pt x="275" y="234"/>
                        </a:moveTo>
                        <a:cubicBezTo>
                          <a:pt x="15" y="234"/>
                          <a:pt x="15" y="234"/>
                          <a:pt x="15" y="234"/>
                        </a:cubicBezTo>
                        <a:cubicBezTo>
                          <a:pt x="15" y="44"/>
                          <a:pt x="15" y="44"/>
                          <a:pt x="15" y="44"/>
                        </a:cubicBezTo>
                        <a:cubicBezTo>
                          <a:pt x="275" y="44"/>
                          <a:pt x="275" y="44"/>
                          <a:pt x="275" y="44"/>
                        </a:cubicBezTo>
                        <a:lnTo>
                          <a:pt x="275" y="23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57" name="Oval 7"/>
                  <p:cNvSpPr>
                    <a:spLocks noChangeArrowheads="1"/>
                  </p:cNvSpPr>
                  <p:nvPr/>
                </p:nvSpPr>
                <p:spPr bwMode="auto">
                  <a:xfrm>
                    <a:off x="282409" y="5063060"/>
                    <a:ext cx="116144" cy="109312"/>
                  </a:xfrm>
                  <a:prstGeom prst="ellipse">
                    <a:avLst/>
                  </a:prstGeom>
                  <a:solidFill>
                    <a:srgbClr val="00529B"/>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58" name="Oval 8"/>
                  <p:cNvSpPr>
                    <a:spLocks noChangeArrowheads="1"/>
                  </p:cNvSpPr>
                  <p:nvPr/>
                </p:nvSpPr>
                <p:spPr bwMode="auto">
                  <a:xfrm>
                    <a:off x="118440" y="5063060"/>
                    <a:ext cx="109312" cy="109312"/>
                  </a:xfrm>
                  <a:prstGeom prst="ellipse">
                    <a:avLst/>
                  </a:prstGeom>
                  <a:solidFill>
                    <a:srgbClr val="00529B"/>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59" name="Oval 9"/>
                  <p:cNvSpPr>
                    <a:spLocks noChangeArrowheads="1"/>
                  </p:cNvSpPr>
                  <p:nvPr/>
                </p:nvSpPr>
                <p:spPr bwMode="auto">
                  <a:xfrm>
                    <a:off x="-52360" y="5063060"/>
                    <a:ext cx="109312" cy="109312"/>
                  </a:xfrm>
                  <a:prstGeom prst="ellipse">
                    <a:avLst/>
                  </a:prstGeom>
                  <a:solidFill>
                    <a:srgbClr val="00529B"/>
                  </a:solidFill>
                  <a:ln>
                    <a:noFill/>
                  </a:ln>
                </p:spPr>
                <p:txBody>
                  <a:bodyPr vert="horz" wrap="square" lIns="91440" tIns="45720" rIns="91440" bIns="45720" numCol="1" anchor="t" anchorCtr="0" compatLnSpc="1">
                    <a:prstTxWarp prst="textNoShape">
                      <a:avLst/>
                    </a:prstTxWarp>
                  </a:bodyPr>
                  <a:lstStyle/>
                  <a:p>
                    <a:endParaRPr lang="en-US" dirty="0"/>
                  </a:p>
                </p:txBody>
              </p:sp>
            </p:grpSp>
          </p:grpSp>
          <p:sp>
            <p:nvSpPr>
              <p:cNvPr id="6166" name="Rectangle 6165"/>
              <p:cNvSpPr/>
              <p:nvPr/>
            </p:nvSpPr>
            <p:spPr>
              <a:xfrm>
                <a:off x="9610269" y="3422336"/>
                <a:ext cx="563294" cy="287258"/>
              </a:xfrm>
              <a:prstGeom prst="rect">
                <a:avLst/>
              </a:prstGeom>
            </p:spPr>
            <p:txBody>
              <a:bodyPr wrap="none">
                <a:spAutoFit/>
              </a:bodyPr>
              <a:lstStyle/>
              <a:p>
                <a:pPr>
                  <a:lnSpc>
                    <a:spcPct val="100000"/>
                  </a:lnSpc>
                  <a:spcBef>
                    <a:spcPct val="50000"/>
                  </a:spcBef>
                  <a:spcAft>
                    <a:spcPct val="0"/>
                  </a:spcAft>
                </a:pPr>
                <a:r>
                  <a:rPr lang="en-US" sz="1000" b="1" dirty="0">
                    <a:solidFill>
                      <a:schemeClr val="bg1"/>
                    </a:solidFill>
                  </a:rPr>
                  <a:t>.com</a:t>
                </a:r>
              </a:p>
            </p:txBody>
          </p:sp>
        </p:grpSp>
        <p:grpSp>
          <p:nvGrpSpPr>
            <p:cNvPr id="85" name="Group 84"/>
            <p:cNvGrpSpPr/>
            <p:nvPr/>
          </p:nvGrpSpPr>
          <p:grpSpPr>
            <a:xfrm>
              <a:off x="1724684" y="3667186"/>
              <a:ext cx="946176" cy="854765"/>
              <a:chOff x="-770467" y="3865762"/>
              <a:chExt cx="946176" cy="854765"/>
            </a:xfrm>
          </p:grpSpPr>
          <p:grpSp>
            <p:nvGrpSpPr>
              <p:cNvPr id="84" name="Group 83"/>
              <p:cNvGrpSpPr>
                <a:grpSpLocks noChangeAspect="1"/>
              </p:cNvGrpSpPr>
              <p:nvPr/>
            </p:nvGrpSpPr>
            <p:grpSpPr>
              <a:xfrm>
                <a:off x="-658325" y="3865762"/>
                <a:ext cx="721893" cy="457200"/>
                <a:chOff x="-937235" y="3556088"/>
                <a:chExt cx="1209526" cy="766036"/>
              </a:xfrm>
            </p:grpSpPr>
            <p:sp>
              <p:nvSpPr>
                <p:cNvPr id="75" name="Freeform 16"/>
                <p:cNvSpPr>
                  <a:spLocks noChangeAspect="1"/>
                </p:cNvSpPr>
                <p:nvPr/>
              </p:nvSpPr>
              <p:spPr bwMode="auto">
                <a:xfrm>
                  <a:off x="-937235" y="3556088"/>
                  <a:ext cx="1209526" cy="766036"/>
                </a:xfrm>
                <a:custGeom>
                  <a:avLst/>
                  <a:gdLst>
                    <a:gd name="T0" fmla="*/ 392 w 392"/>
                    <a:gd name="T1" fmla="*/ 183 h 258"/>
                    <a:gd name="T2" fmla="*/ 390 w 392"/>
                    <a:gd name="T3" fmla="*/ 171 h 258"/>
                    <a:gd name="T4" fmla="*/ 342 w 392"/>
                    <a:gd name="T5" fmla="*/ 117 h 258"/>
                    <a:gd name="T6" fmla="*/ 345 w 392"/>
                    <a:gd name="T7" fmla="*/ 94 h 258"/>
                    <a:gd name="T8" fmla="*/ 251 w 392"/>
                    <a:gd name="T9" fmla="*/ 0 h 258"/>
                    <a:gd name="T10" fmla="*/ 167 w 392"/>
                    <a:gd name="T11" fmla="*/ 52 h 258"/>
                    <a:gd name="T12" fmla="*/ 126 w 392"/>
                    <a:gd name="T13" fmla="*/ 37 h 258"/>
                    <a:gd name="T14" fmla="*/ 63 w 392"/>
                    <a:gd name="T15" fmla="*/ 94 h 258"/>
                    <a:gd name="T16" fmla="*/ 9 w 392"/>
                    <a:gd name="T17" fmla="*/ 138 h 258"/>
                    <a:gd name="T18" fmla="*/ 0 w 392"/>
                    <a:gd name="T19" fmla="*/ 170 h 258"/>
                    <a:gd name="T20" fmla="*/ 1 w 392"/>
                    <a:gd name="T21" fmla="*/ 172 h 258"/>
                    <a:gd name="T22" fmla="*/ 0 w 392"/>
                    <a:gd name="T23" fmla="*/ 174 h 258"/>
                    <a:gd name="T24" fmla="*/ 84 w 392"/>
                    <a:gd name="T25" fmla="*/ 258 h 258"/>
                    <a:gd name="T26" fmla="*/ 84 w 392"/>
                    <a:gd name="T27" fmla="*/ 258 h 258"/>
                    <a:gd name="T28" fmla="*/ 320 w 392"/>
                    <a:gd name="T29" fmla="*/ 258 h 258"/>
                    <a:gd name="T30" fmla="*/ 392 w 392"/>
                    <a:gd name="T31" fmla="*/ 185 h 258"/>
                    <a:gd name="T32" fmla="*/ 392 w 392"/>
                    <a:gd name="T33" fmla="*/ 184 h 258"/>
                    <a:gd name="T34" fmla="*/ 392 w 392"/>
                    <a:gd name="T35" fmla="*/ 18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2" h="258">
                      <a:moveTo>
                        <a:pt x="392" y="183"/>
                      </a:moveTo>
                      <a:cubicBezTo>
                        <a:pt x="392" y="179"/>
                        <a:pt x="391" y="175"/>
                        <a:pt x="390" y="171"/>
                      </a:cubicBezTo>
                      <a:cubicBezTo>
                        <a:pt x="385" y="146"/>
                        <a:pt x="367" y="125"/>
                        <a:pt x="342" y="117"/>
                      </a:cubicBezTo>
                      <a:cubicBezTo>
                        <a:pt x="344" y="110"/>
                        <a:pt x="345" y="102"/>
                        <a:pt x="345" y="94"/>
                      </a:cubicBezTo>
                      <a:cubicBezTo>
                        <a:pt x="345" y="42"/>
                        <a:pt x="303" y="0"/>
                        <a:pt x="251" y="0"/>
                      </a:cubicBezTo>
                      <a:cubicBezTo>
                        <a:pt x="214" y="0"/>
                        <a:pt x="182" y="21"/>
                        <a:pt x="167" y="52"/>
                      </a:cubicBezTo>
                      <a:cubicBezTo>
                        <a:pt x="156" y="43"/>
                        <a:pt x="142" y="37"/>
                        <a:pt x="126" y="37"/>
                      </a:cubicBezTo>
                      <a:cubicBezTo>
                        <a:pt x="93" y="37"/>
                        <a:pt x="66" y="62"/>
                        <a:pt x="63" y="94"/>
                      </a:cubicBezTo>
                      <a:cubicBezTo>
                        <a:pt x="39" y="100"/>
                        <a:pt x="20" y="116"/>
                        <a:pt x="9" y="138"/>
                      </a:cubicBezTo>
                      <a:cubicBezTo>
                        <a:pt x="4" y="147"/>
                        <a:pt x="0" y="158"/>
                        <a:pt x="0" y="170"/>
                      </a:cubicBezTo>
                      <a:cubicBezTo>
                        <a:pt x="0" y="171"/>
                        <a:pt x="1" y="172"/>
                        <a:pt x="1" y="172"/>
                      </a:cubicBezTo>
                      <a:cubicBezTo>
                        <a:pt x="1" y="173"/>
                        <a:pt x="0" y="174"/>
                        <a:pt x="0" y="174"/>
                      </a:cubicBezTo>
                      <a:cubicBezTo>
                        <a:pt x="0" y="220"/>
                        <a:pt x="38" y="258"/>
                        <a:pt x="84" y="258"/>
                      </a:cubicBezTo>
                      <a:cubicBezTo>
                        <a:pt x="84" y="258"/>
                        <a:pt x="84" y="258"/>
                        <a:pt x="84" y="258"/>
                      </a:cubicBezTo>
                      <a:cubicBezTo>
                        <a:pt x="320" y="258"/>
                        <a:pt x="320" y="258"/>
                        <a:pt x="320" y="258"/>
                      </a:cubicBezTo>
                      <a:cubicBezTo>
                        <a:pt x="360" y="258"/>
                        <a:pt x="392" y="225"/>
                        <a:pt x="392" y="185"/>
                      </a:cubicBezTo>
                      <a:cubicBezTo>
                        <a:pt x="392" y="185"/>
                        <a:pt x="392" y="185"/>
                        <a:pt x="392" y="184"/>
                      </a:cubicBezTo>
                      <a:cubicBezTo>
                        <a:pt x="392" y="184"/>
                        <a:pt x="392" y="184"/>
                        <a:pt x="392" y="183"/>
                      </a:cubicBezTo>
                      <a:close/>
                    </a:path>
                  </a:pathLst>
                </a:custGeom>
                <a:solidFill>
                  <a:srgbClr val="00529B"/>
                </a:solidFill>
                <a:ln>
                  <a:noFill/>
                </a:ln>
              </p:spPr>
              <p:txBody>
                <a:bodyPr vert="horz" wrap="square" lIns="91440" tIns="45720" rIns="91440" bIns="45720" numCol="1" anchor="t" anchorCtr="0" compatLnSpc="1">
                  <a:prstTxWarp prst="textNoShape">
                    <a:avLst/>
                  </a:prstTxWarp>
                </a:bodyPr>
                <a:lstStyle/>
                <a:p>
                  <a:endParaRPr lang="en-US" sz="1800" dirty="0"/>
                </a:p>
              </p:txBody>
            </p:sp>
            <p:grpSp>
              <p:nvGrpSpPr>
                <p:cNvPr id="77" name="Group 76"/>
                <p:cNvGrpSpPr/>
                <p:nvPr/>
              </p:nvGrpSpPr>
              <p:grpSpPr>
                <a:xfrm>
                  <a:off x="-643889" y="3763347"/>
                  <a:ext cx="622833" cy="457200"/>
                  <a:chOff x="4388930" y="2599985"/>
                  <a:chExt cx="867375" cy="636710"/>
                </a:xfrm>
                <a:solidFill>
                  <a:schemeClr val="bg1"/>
                </a:solidFill>
              </p:grpSpPr>
              <p:sp>
                <p:nvSpPr>
                  <p:cNvPr id="78" name="Freeform 77"/>
                  <p:cNvSpPr>
                    <a:spLocks noChangeAspect="1" noEditPoints="1"/>
                  </p:cNvSpPr>
                  <p:nvPr/>
                </p:nvSpPr>
                <p:spPr bwMode="auto">
                  <a:xfrm>
                    <a:off x="4388930" y="2779495"/>
                    <a:ext cx="454289" cy="457200"/>
                  </a:xfrm>
                  <a:custGeom>
                    <a:avLst/>
                    <a:gdLst>
                      <a:gd name="T0" fmla="*/ 220 w 263"/>
                      <a:gd name="T1" fmla="*/ 76 h 263"/>
                      <a:gd name="T2" fmla="*/ 249 w 263"/>
                      <a:gd name="T3" fmla="*/ 63 h 263"/>
                      <a:gd name="T4" fmla="*/ 263 w 263"/>
                      <a:gd name="T5" fmla="*/ 96 h 263"/>
                      <a:gd name="T6" fmla="*/ 233 w 263"/>
                      <a:gd name="T7" fmla="*/ 108 h 263"/>
                      <a:gd name="T8" fmla="*/ 234 w 263"/>
                      <a:gd name="T9" fmla="*/ 155 h 263"/>
                      <a:gd name="T10" fmla="*/ 263 w 263"/>
                      <a:gd name="T11" fmla="*/ 167 h 263"/>
                      <a:gd name="T12" fmla="*/ 249 w 263"/>
                      <a:gd name="T13" fmla="*/ 200 h 263"/>
                      <a:gd name="T14" fmla="*/ 220 w 263"/>
                      <a:gd name="T15" fmla="*/ 188 h 263"/>
                      <a:gd name="T16" fmla="*/ 187 w 263"/>
                      <a:gd name="T17" fmla="*/ 220 h 263"/>
                      <a:gd name="T18" fmla="*/ 199 w 263"/>
                      <a:gd name="T19" fmla="*/ 249 h 263"/>
                      <a:gd name="T20" fmla="*/ 166 w 263"/>
                      <a:gd name="T21" fmla="*/ 263 h 263"/>
                      <a:gd name="T22" fmla="*/ 154 w 263"/>
                      <a:gd name="T23" fmla="*/ 234 h 263"/>
                      <a:gd name="T24" fmla="*/ 108 w 263"/>
                      <a:gd name="T25" fmla="*/ 234 h 263"/>
                      <a:gd name="T26" fmla="*/ 96 w 263"/>
                      <a:gd name="T27" fmla="*/ 263 h 263"/>
                      <a:gd name="T28" fmla="*/ 63 w 263"/>
                      <a:gd name="T29" fmla="*/ 249 h 263"/>
                      <a:gd name="T30" fmla="*/ 75 w 263"/>
                      <a:gd name="T31" fmla="*/ 220 h 263"/>
                      <a:gd name="T32" fmla="*/ 43 w 263"/>
                      <a:gd name="T33" fmla="*/ 188 h 263"/>
                      <a:gd name="T34" fmla="*/ 13 w 263"/>
                      <a:gd name="T35" fmla="*/ 200 h 263"/>
                      <a:gd name="T36" fmla="*/ 0 w 263"/>
                      <a:gd name="T37" fmla="*/ 167 h 263"/>
                      <a:gd name="T38" fmla="*/ 29 w 263"/>
                      <a:gd name="T39" fmla="*/ 155 h 263"/>
                      <a:gd name="T40" fmla="*/ 29 w 263"/>
                      <a:gd name="T41" fmla="*/ 108 h 263"/>
                      <a:gd name="T42" fmla="*/ 0 w 263"/>
                      <a:gd name="T43" fmla="*/ 96 h 263"/>
                      <a:gd name="T44" fmla="*/ 13 w 263"/>
                      <a:gd name="T45" fmla="*/ 63 h 263"/>
                      <a:gd name="T46" fmla="*/ 43 w 263"/>
                      <a:gd name="T47" fmla="*/ 76 h 263"/>
                      <a:gd name="T48" fmla="*/ 75 w 263"/>
                      <a:gd name="T49" fmla="*/ 43 h 263"/>
                      <a:gd name="T50" fmla="*/ 63 w 263"/>
                      <a:gd name="T51" fmla="*/ 14 h 263"/>
                      <a:gd name="T52" fmla="*/ 96 w 263"/>
                      <a:gd name="T53" fmla="*/ 0 h 263"/>
                      <a:gd name="T54" fmla="*/ 108 w 263"/>
                      <a:gd name="T55" fmla="*/ 29 h 263"/>
                      <a:gd name="T56" fmla="*/ 154 w 263"/>
                      <a:gd name="T57" fmla="*/ 29 h 263"/>
                      <a:gd name="T58" fmla="*/ 166 w 263"/>
                      <a:gd name="T59" fmla="*/ 0 h 263"/>
                      <a:gd name="T60" fmla="*/ 199 w 263"/>
                      <a:gd name="T61" fmla="*/ 14 h 263"/>
                      <a:gd name="T62" fmla="*/ 187 w 263"/>
                      <a:gd name="T63" fmla="*/ 43 h 263"/>
                      <a:gd name="T64" fmla="*/ 220 w 263"/>
                      <a:gd name="T65" fmla="*/ 76 h 263"/>
                      <a:gd name="T66" fmla="*/ 74 w 263"/>
                      <a:gd name="T67" fmla="*/ 108 h 263"/>
                      <a:gd name="T68" fmla="*/ 107 w 263"/>
                      <a:gd name="T69" fmla="*/ 189 h 263"/>
                      <a:gd name="T70" fmla="*/ 189 w 263"/>
                      <a:gd name="T71" fmla="*/ 155 h 263"/>
                      <a:gd name="T72" fmla="*/ 155 w 263"/>
                      <a:gd name="T73" fmla="*/ 74 h 263"/>
                      <a:gd name="T74" fmla="*/ 74 w 263"/>
                      <a:gd name="T75" fmla="*/ 108 h 263"/>
                      <a:gd name="T76" fmla="*/ 148 w 263"/>
                      <a:gd name="T77" fmla="*/ 148 h 263"/>
                      <a:gd name="T78" fmla="*/ 115 w 263"/>
                      <a:gd name="T79" fmla="*/ 148 h 263"/>
                      <a:gd name="T80" fmla="*/ 115 w 263"/>
                      <a:gd name="T81" fmla="*/ 115 h 263"/>
                      <a:gd name="T82" fmla="*/ 148 w 263"/>
                      <a:gd name="T83" fmla="*/ 115 h 263"/>
                      <a:gd name="T84" fmla="*/ 148 w 263"/>
                      <a:gd name="T85" fmla="*/ 14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 h="263">
                        <a:moveTo>
                          <a:pt x="220" y="76"/>
                        </a:moveTo>
                        <a:cubicBezTo>
                          <a:pt x="249" y="63"/>
                          <a:pt x="249" y="63"/>
                          <a:pt x="249" y="63"/>
                        </a:cubicBezTo>
                        <a:cubicBezTo>
                          <a:pt x="263" y="96"/>
                          <a:pt x="263" y="96"/>
                          <a:pt x="263" y="96"/>
                        </a:cubicBezTo>
                        <a:cubicBezTo>
                          <a:pt x="233" y="108"/>
                          <a:pt x="233" y="108"/>
                          <a:pt x="233" y="108"/>
                        </a:cubicBezTo>
                        <a:cubicBezTo>
                          <a:pt x="237" y="123"/>
                          <a:pt x="237" y="139"/>
                          <a:pt x="234" y="155"/>
                        </a:cubicBezTo>
                        <a:cubicBezTo>
                          <a:pt x="263" y="167"/>
                          <a:pt x="263" y="167"/>
                          <a:pt x="263" y="167"/>
                        </a:cubicBezTo>
                        <a:cubicBezTo>
                          <a:pt x="249" y="200"/>
                          <a:pt x="249" y="200"/>
                          <a:pt x="249" y="200"/>
                        </a:cubicBezTo>
                        <a:cubicBezTo>
                          <a:pt x="220" y="188"/>
                          <a:pt x="220" y="188"/>
                          <a:pt x="220" y="188"/>
                        </a:cubicBezTo>
                        <a:cubicBezTo>
                          <a:pt x="211" y="201"/>
                          <a:pt x="200" y="212"/>
                          <a:pt x="187" y="220"/>
                        </a:cubicBezTo>
                        <a:cubicBezTo>
                          <a:pt x="199" y="249"/>
                          <a:pt x="199" y="249"/>
                          <a:pt x="199" y="249"/>
                        </a:cubicBezTo>
                        <a:cubicBezTo>
                          <a:pt x="166" y="263"/>
                          <a:pt x="166" y="263"/>
                          <a:pt x="166" y="263"/>
                        </a:cubicBezTo>
                        <a:cubicBezTo>
                          <a:pt x="154" y="234"/>
                          <a:pt x="154" y="234"/>
                          <a:pt x="154" y="234"/>
                        </a:cubicBezTo>
                        <a:cubicBezTo>
                          <a:pt x="139" y="237"/>
                          <a:pt x="124" y="237"/>
                          <a:pt x="108" y="234"/>
                        </a:cubicBezTo>
                        <a:cubicBezTo>
                          <a:pt x="96" y="263"/>
                          <a:pt x="96" y="263"/>
                          <a:pt x="96" y="263"/>
                        </a:cubicBezTo>
                        <a:cubicBezTo>
                          <a:pt x="63" y="249"/>
                          <a:pt x="63" y="249"/>
                          <a:pt x="63" y="249"/>
                        </a:cubicBezTo>
                        <a:cubicBezTo>
                          <a:pt x="75" y="220"/>
                          <a:pt x="75" y="220"/>
                          <a:pt x="75" y="220"/>
                        </a:cubicBezTo>
                        <a:cubicBezTo>
                          <a:pt x="62" y="212"/>
                          <a:pt x="51" y="200"/>
                          <a:pt x="43" y="188"/>
                        </a:cubicBezTo>
                        <a:cubicBezTo>
                          <a:pt x="13" y="200"/>
                          <a:pt x="13" y="200"/>
                          <a:pt x="13" y="200"/>
                        </a:cubicBezTo>
                        <a:cubicBezTo>
                          <a:pt x="0" y="167"/>
                          <a:pt x="0" y="167"/>
                          <a:pt x="0" y="167"/>
                        </a:cubicBezTo>
                        <a:cubicBezTo>
                          <a:pt x="29" y="155"/>
                          <a:pt x="29" y="155"/>
                          <a:pt x="29" y="155"/>
                        </a:cubicBezTo>
                        <a:cubicBezTo>
                          <a:pt x="26" y="140"/>
                          <a:pt x="25" y="124"/>
                          <a:pt x="29" y="108"/>
                        </a:cubicBezTo>
                        <a:cubicBezTo>
                          <a:pt x="0" y="96"/>
                          <a:pt x="0" y="96"/>
                          <a:pt x="0" y="96"/>
                        </a:cubicBezTo>
                        <a:cubicBezTo>
                          <a:pt x="13" y="63"/>
                          <a:pt x="13" y="63"/>
                          <a:pt x="13" y="63"/>
                        </a:cubicBezTo>
                        <a:cubicBezTo>
                          <a:pt x="43" y="76"/>
                          <a:pt x="43" y="76"/>
                          <a:pt x="43" y="76"/>
                        </a:cubicBezTo>
                        <a:cubicBezTo>
                          <a:pt x="51" y="62"/>
                          <a:pt x="62" y="51"/>
                          <a:pt x="75" y="43"/>
                        </a:cubicBezTo>
                        <a:cubicBezTo>
                          <a:pt x="63" y="14"/>
                          <a:pt x="63" y="14"/>
                          <a:pt x="63" y="14"/>
                        </a:cubicBezTo>
                        <a:cubicBezTo>
                          <a:pt x="96" y="0"/>
                          <a:pt x="96" y="0"/>
                          <a:pt x="96" y="0"/>
                        </a:cubicBezTo>
                        <a:cubicBezTo>
                          <a:pt x="108" y="29"/>
                          <a:pt x="108" y="29"/>
                          <a:pt x="108" y="29"/>
                        </a:cubicBezTo>
                        <a:cubicBezTo>
                          <a:pt x="123" y="26"/>
                          <a:pt x="139" y="26"/>
                          <a:pt x="154" y="29"/>
                        </a:cubicBezTo>
                        <a:cubicBezTo>
                          <a:pt x="166" y="0"/>
                          <a:pt x="166" y="0"/>
                          <a:pt x="166" y="0"/>
                        </a:cubicBezTo>
                        <a:cubicBezTo>
                          <a:pt x="199" y="14"/>
                          <a:pt x="199" y="14"/>
                          <a:pt x="199" y="14"/>
                        </a:cubicBezTo>
                        <a:cubicBezTo>
                          <a:pt x="187" y="43"/>
                          <a:pt x="187" y="43"/>
                          <a:pt x="187" y="43"/>
                        </a:cubicBezTo>
                        <a:cubicBezTo>
                          <a:pt x="201" y="51"/>
                          <a:pt x="212" y="63"/>
                          <a:pt x="220" y="76"/>
                        </a:cubicBezTo>
                        <a:close/>
                        <a:moveTo>
                          <a:pt x="74" y="108"/>
                        </a:moveTo>
                        <a:cubicBezTo>
                          <a:pt x="61" y="139"/>
                          <a:pt x="76" y="176"/>
                          <a:pt x="107" y="189"/>
                        </a:cubicBezTo>
                        <a:cubicBezTo>
                          <a:pt x="139" y="202"/>
                          <a:pt x="176" y="187"/>
                          <a:pt x="189" y="155"/>
                        </a:cubicBezTo>
                        <a:cubicBezTo>
                          <a:pt x="202" y="124"/>
                          <a:pt x="187" y="87"/>
                          <a:pt x="155" y="74"/>
                        </a:cubicBezTo>
                        <a:cubicBezTo>
                          <a:pt x="123" y="61"/>
                          <a:pt x="87" y="76"/>
                          <a:pt x="74" y="108"/>
                        </a:cubicBezTo>
                        <a:close/>
                        <a:moveTo>
                          <a:pt x="148" y="148"/>
                        </a:moveTo>
                        <a:cubicBezTo>
                          <a:pt x="139" y="157"/>
                          <a:pt x="124" y="157"/>
                          <a:pt x="115" y="148"/>
                        </a:cubicBezTo>
                        <a:cubicBezTo>
                          <a:pt x="105" y="139"/>
                          <a:pt x="105" y="124"/>
                          <a:pt x="115" y="115"/>
                        </a:cubicBezTo>
                        <a:cubicBezTo>
                          <a:pt x="124" y="106"/>
                          <a:pt x="139" y="106"/>
                          <a:pt x="148" y="115"/>
                        </a:cubicBezTo>
                        <a:cubicBezTo>
                          <a:pt x="157" y="124"/>
                          <a:pt x="157" y="139"/>
                          <a:pt x="148"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solidFill>
                        <a:srgbClr val="7F7F7F"/>
                      </a:solidFill>
                    </a:endParaRPr>
                  </a:p>
                </p:txBody>
              </p:sp>
              <p:sp>
                <p:nvSpPr>
                  <p:cNvPr id="79" name="Freeform 78"/>
                  <p:cNvSpPr>
                    <a:spLocks noChangeAspect="1" noEditPoints="1"/>
                  </p:cNvSpPr>
                  <p:nvPr/>
                </p:nvSpPr>
                <p:spPr bwMode="auto">
                  <a:xfrm rot="1363046">
                    <a:off x="4802016" y="2599985"/>
                    <a:ext cx="454289" cy="457200"/>
                  </a:xfrm>
                  <a:custGeom>
                    <a:avLst/>
                    <a:gdLst>
                      <a:gd name="T0" fmla="*/ 220 w 263"/>
                      <a:gd name="T1" fmla="*/ 76 h 263"/>
                      <a:gd name="T2" fmla="*/ 249 w 263"/>
                      <a:gd name="T3" fmla="*/ 63 h 263"/>
                      <a:gd name="T4" fmla="*/ 263 w 263"/>
                      <a:gd name="T5" fmla="*/ 96 h 263"/>
                      <a:gd name="T6" fmla="*/ 233 w 263"/>
                      <a:gd name="T7" fmla="*/ 108 h 263"/>
                      <a:gd name="T8" fmla="*/ 234 w 263"/>
                      <a:gd name="T9" fmla="*/ 155 h 263"/>
                      <a:gd name="T10" fmla="*/ 263 w 263"/>
                      <a:gd name="T11" fmla="*/ 167 h 263"/>
                      <a:gd name="T12" fmla="*/ 249 w 263"/>
                      <a:gd name="T13" fmla="*/ 200 h 263"/>
                      <a:gd name="T14" fmla="*/ 220 w 263"/>
                      <a:gd name="T15" fmla="*/ 188 h 263"/>
                      <a:gd name="T16" fmla="*/ 187 w 263"/>
                      <a:gd name="T17" fmla="*/ 220 h 263"/>
                      <a:gd name="T18" fmla="*/ 199 w 263"/>
                      <a:gd name="T19" fmla="*/ 249 h 263"/>
                      <a:gd name="T20" fmla="*/ 166 w 263"/>
                      <a:gd name="T21" fmla="*/ 263 h 263"/>
                      <a:gd name="T22" fmla="*/ 154 w 263"/>
                      <a:gd name="T23" fmla="*/ 234 h 263"/>
                      <a:gd name="T24" fmla="*/ 108 w 263"/>
                      <a:gd name="T25" fmla="*/ 234 h 263"/>
                      <a:gd name="T26" fmla="*/ 96 w 263"/>
                      <a:gd name="T27" fmla="*/ 263 h 263"/>
                      <a:gd name="T28" fmla="*/ 63 w 263"/>
                      <a:gd name="T29" fmla="*/ 249 h 263"/>
                      <a:gd name="T30" fmla="*/ 75 w 263"/>
                      <a:gd name="T31" fmla="*/ 220 h 263"/>
                      <a:gd name="T32" fmla="*/ 43 w 263"/>
                      <a:gd name="T33" fmla="*/ 188 h 263"/>
                      <a:gd name="T34" fmla="*/ 13 w 263"/>
                      <a:gd name="T35" fmla="*/ 200 h 263"/>
                      <a:gd name="T36" fmla="*/ 0 w 263"/>
                      <a:gd name="T37" fmla="*/ 167 h 263"/>
                      <a:gd name="T38" fmla="*/ 29 w 263"/>
                      <a:gd name="T39" fmla="*/ 155 h 263"/>
                      <a:gd name="T40" fmla="*/ 29 w 263"/>
                      <a:gd name="T41" fmla="*/ 108 h 263"/>
                      <a:gd name="T42" fmla="*/ 0 w 263"/>
                      <a:gd name="T43" fmla="*/ 96 h 263"/>
                      <a:gd name="T44" fmla="*/ 13 w 263"/>
                      <a:gd name="T45" fmla="*/ 63 h 263"/>
                      <a:gd name="T46" fmla="*/ 43 w 263"/>
                      <a:gd name="T47" fmla="*/ 76 h 263"/>
                      <a:gd name="T48" fmla="*/ 75 w 263"/>
                      <a:gd name="T49" fmla="*/ 43 h 263"/>
                      <a:gd name="T50" fmla="*/ 63 w 263"/>
                      <a:gd name="T51" fmla="*/ 14 h 263"/>
                      <a:gd name="T52" fmla="*/ 96 w 263"/>
                      <a:gd name="T53" fmla="*/ 0 h 263"/>
                      <a:gd name="T54" fmla="*/ 108 w 263"/>
                      <a:gd name="T55" fmla="*/ 29 h 263"/>
                      <a:gd name="T56" fmla="*/ 154 w 263"/>
                      <a:gd name="T57" fmla="*/ 29 h 263"/>
                      <a:gd name="T58" fmla="*/ 166 w 263"/>
                      <a:gd name="T59" fmla="*/ 0 h 263"/>
                      <a:gd name="T60" fmla="*/ 199 w 263"/>
                      <a:gd name="T61" fmla="*/ 14 h 263"/>
                      <a:gd name="T62" fmla="*/ 187 w 263"/>
                      <a:gd name="T63" fmla="*/ 43 h 263"/>
                      <a:gd name="T64" fmla="*/ 220 w 263"/>
                      <a:gd name="T65" fmla="*/ 76 h 263"/>
                      <a:gd name="T66" fmla="*/ 74 w 263"/>
                      <a:gd name="T67" fmla="*/ 108 h 263"/>
                      <a:gd name="T68" fmla="*/ 107 w 263"/>
                      <a:gd name="T69" fmla="*/ 189 h 263"/>
                      <a:gd name="T70" fmla="*/ 189 w 263"/>
                      <a:gd name="T71" fmla="*/ 155 h 263"/>
                      <a:gd name="T72" fmla="*/ 155 w 263"/>
                      <a:gd name="T73" fmla="*/ 74 h 263"/>
                      <a:gd name="T74" fmla="*/ 74 w 263"/>
                      <a:gd name="T75" fmla="*/ 108 h 263"/>
                      <a:gd name="T76" fmla="*/ 148 w 263"/>
                      <a:gd name="T77" fmla="*/ 148 h 263"/>
                      <a:gd name="T78" fmla="*/ 115 w 263"/>
                      <a:gd name="T79" fmla="*/ 148 h 263"/>
                      <a:gd name="T80" fmla="*/ 115 w 263"/>
                      <a:gd name="T81" fmla="*/ 115 h 263"/>
                      <a:gd name="T82" fmla="*/ 148 w 263"/>
                      <a:gd name="T83" fmla="*/ 115 h 263"/>
                      <a:gd name="T84" fmla="*/ 148 w 263"/>
                      <a:gd name="T85" fmla="*/ 14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 h="263">
                        <a:moveTo>
                          <a:pt x="220" y="76"/>
                        </a:moveTo>
                        <a:cubicBezTo>
                          <a:pt x="249" y="63"/>
                          <a:pt x="249" y="63"/>
                          <a:pt x="249" y="63"/>
                        </a:cubicBezTo>
                        <a:cubicBezTo>
                          <a:pt x="263" y="96"/>
                          <a:pt x="263" y="96"/>
                          <a:pt x="263" y="96"/>
                        </a:cubicBezTo>
                        <a:cubicBezTo>
                          <a:pt x="233" y="108"/>
                          <a:pt x="233" y="108"/>
                          <a:pt x="233" y="108"/>
                        </a:cubicBezTo>
                        <a:cubicBezTo>
                          <a:pt x="237" y="123"/>
                          <a:pt x="237" y="139"/>
                          <a:pt x="234" y="155"/>
                        </a:cubicBezTo>
                        <a:cubicBezTo>
                          <a:pt x="263" y="167"/>
                          <a:pt x="263" y="167"/>
                          <a:pt x="263" y="167"/>
                        </a:cubicBezTo>
                        <a:cubicBezTo>
                          <a:pt x="249" y="200"/>
                          <a:pt x="249" y="200"/>
                          <a:pt x="249" y="200"/>
                        </a:cubicBezTo>
                        <a:cubicBezTo>
                          <a:pt x="220" y="188"/>
                          <a:pt x="220" y="188"/>
                          <a:pt x="220" y="188"/>
                        </a:cubicBezTo>
                        <a:cubicBezTo>
                          <a:pt x="211" y="201"/>
                          <a:pt x="200" y="212"/>
                          <a:pt x="187" y="220"/>
                        </a:cubicBezTo>
                        <a:cubicBezTo>
                          <a:pt x="199" y="249"/>
                          <a:pt x="199" y="249"/>
                          <a:pt x="199" y="249"/>
                        </a:cubicBezTo>
                        <a:cubicBezTo>
                          <a:pt x="166" y="263"/>
                          <a:pt x="166" y="263"/>
                          <a:pt x="166" y="263"/>
                        </a:cubicBezTo>
                        <a:cubicBezTo>
                          <a:pt x="154" y="234"/>
                          <a:pt x="154" y="234"/>
                          <a:pt x="154" y="234"/>
                        </a:cubicBezTo>
                        <a:cubicBezTo>
                          <a:pt x="139" y="237"/>
                          <a:pt x="124" y="237"/>
                          <a:pt x="108" y="234"/>
                        </a:cubicBezTo>
                        <a:cubicBezTo>
                          <a:pt x="96" y="263"/>
                          <a:pt x="96" y="263"/>
                          <a:pt x="96" y="263"/>
                        </a:cubicBezTo>
                        <a:cubicBezTo>
                          <a:pt x="63" y="249"/>
                          <a:pt x="63" y="249"/>
                          <a:pt x="63" y="249"/>
                        </a:cubicBezTo>
                        <a:cubicBezTo>
                          <a:pt x="75" y="220"/>
                          <a:pt x="75" y="220"/>
                          <a:pt x="75" y="220"/>
                        </a:cubicBezTo>
                        <a:cubicBezTo>
                          <a:pt x="62" y="212"/>
                          <a:pt x="51" y="200"/>
                          <a:pt x="43" y="188"/>
                        </a:cubicBezTo>
                        <a:cubicBezTo>
                          <a:pt x="13" y="200"/>
                          <a:pt x="13" y="200"/>
                          <a:pt x="13" y="200"/>
                        </a:cubicBezTo>
                        <a:cubicBezTo>
                          <a:pt x="0" y="167"/>
                          <a:pt x="0" y="167"/>
                          <a:pt x="0" y="167"/>
                        </a:cubicBezTo>
                        <a:cubicBezTo>
                          <a:pt x="29" y="155"/>
                          <a:pt x="29" y="155"/>
                          <a:pt x="29" y="155"/>
                        </a:cubicBezTo>
                        <a:cubicBezTo>
                          <a:pt x="26" y="140"/>
                          <a:pt x="25" y="124"/>
                          <a:pt x="29" y="108"/>
                        </a:cubicBezTo>
                        <a:cubicBezTo>
                          <a:pt x="0" y="96"/>
                          <a:pt x="0" y="96"/>
                          <a:pt x="0" y="96"/>
                        </a:cubicBezTo>
                        <a:cubicBezTo>
                          <a:pt x="13" y="63"/>
                          <a:pt x="13" y="63"/>
                          <a:pt x="13" y="63"/>
                        </a:cubicBezTo>
                        <a:cubicBezTo>
                          <a:pt x="43" y="76"/>
                          <a:pt x="43" y="76"/>
                          <a:pt x="43" y="76"/>
                        </a:cubicBezTo>
                        <a:cubicBezTo>
                          <a:pt x="51" y="62"/>
                          <a:pt x="62" y="51"/>
                          <a:pt x="75" y="43"/>
                        </a:cubicBezTo>
                        <a:cubicBezTo>
                          <a:pt x="63" y="14"/>
                          <a:pt x="63" y="14"/>
                          <a:pt x="63" y="14"/>
                        </a:cubicBezTo>
                        <a:cubicBezTo>
                          <a:pt x="96" y="0"/>
                          <a:pt x="96" y="0"/>
                          <a:pt x="96" y="0"/>
                        </a:cubicBezTo>
                        <a:cubicBezTo>
                          <a:pt x="108" y="29"/>
                          <a:pt x="108" y="29"/>
                          <a:pt x="108" y="29"/>
                        </a:cubicBezTo>
                        <a:cubicBezTo>
                          <a:pt x="123" y="26"/>
                          <a:pt x="139" y="26"/>
                          <a:pt x="154" y="29"/>
                        </a:cubicBezTo>
                        <a:cubicBezTo>
                          <a:pt x="166" y="0"/>
                          <a:pt x="166" y="0"/>
                          <a:pt x="166" y="0"/>
                        </a:cubicBezTo>
                        <a:cubicBezTo>
                          <a:pt x="199" y="14"/>
                          <a:pt x="199" y="14"/>
                          <a:pt x="199" y="14"/>
                        </a:cubicBezTo>
                        <a:cubicBezTo>
                          <a:pt x="187" y="43"/>
                          <a:pt x="187" y="43"/>
                          <a:pt x="187" y="43"/>
                        </a:cubicBezTo>
                        <a:cubicBezTo>
                          <a:pt x="201" y="51"/>
                          <a:pt x="212" y="63"/>
                          <a:pt x="220" y="76"/>
                        </a:cubicBezTo>
                        <a:close/>
                        <a:moveTo>
                          <a:pt x="74" y="108"/>
                        </a:moveTo>
                        <a:cubicBezTo>
                          <a:pt x="61" y="139"/>
                          <a:pt x="76" y="176"/>
                          <a:pt x="107" y="189"/>
                        </a:cubicBezTo>
                        <a:cubicBezTo>
                          <a:pt x="139" y="202"/>
                          <a:pt x="176" y="187"/>
                          <a:pt x="189" y="155"/>
                        </a:cubicBezTo>
                        <a:cubicBezTo>
                          <a:pt x="202" y="124"/>
                          <a:pt x="187" y="87"/>
                          <a:pt x="155" y="74"/>
                        </a:cubicBezTo>
                        <a:cubicBezTo>
                          <a:pt x="123" y="61"/>
                          <a:pt x="87" y="76"/>
                          <a:pt x="74" y="108"/>
                        </a:cubicBezTo>
                        <a:close/>
                        <a:moveTo>
                          <a:pt x="148" y="148"/>
                        </a:moveTo>
                        <a:cubicBezTo>
                          <a:pt x="139" y="157"/>
                          <a:pt x="124" y="157"/>
                          <a:pt x="115" y="148"/>
                        </a:cubicBezTo>
                        <a:cubicBezTo>
                          <a:pt x="105" y="139"/>
                          <a:pt x="105" y="124"/>
                          <a:pt x="115" y="115"/>
                        </a:cubicBezTo>
                        <a:cubicBezTo>
                          <a:pt x="124" y="106"/>
                          <a:pt x="139" y="106"/>
                          <a:pt x="148" y="115"/>
                        </a:cubicBezTo>
                        <a:cubicBezTo>
                          <a:pt x="157" y="124"/>
                          <a:pt x="157" y="139"/>
                          <a:pt x="148"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solidFill>
                        <a:srgbClr val="7F7F7F"/>
                      </a:solidFill>
                    </a:endParaRPr>
                  </a:p>
                </p:txBody>
              </p:sp>
            </p:grpSp>
          </p:grpSp>
          <p:sp>
            <p:nvSpPr>
              <p:cNvPr id="6171" name="Rectangle 6170"/>
              <p:cNvSpPr/>
              <p:nvPr/>
            </p:nvSpPr>
            <p:spPr>
              <a:xfrm>
                <a:off x="-770467" y="4320417"/>
                <a:ext cx="946176" cy="400110"/>
              </a:xfrm>
              <a:prstGeom prst="rect">
                <a:avLst/>
              </a:prstGeom>
            </p:spPr>
            <p:txBody>
              <a:bodyPr wrap="square">
                <a:spAutoFit/>
              </a:bodyPr>
              <a:lstStyle/>
              <a:p>
                <a:pPr>
                  <a:lnSpc>
                    <a:spcPct val="100000"/>
                  </a:lnSpc>
                  <a:spcBef>
                    <a:spcPct val="50000"/>
                  </a:spcBef>
                  <a:spcAft>
                    <a:spcPct val="0"/>
                  </a:spcAft>
                </a:pPr>
                <a:r>
                  <a:rPr lang="en-US" sz="1000" dirty="0"/>
                  <a:t>Business</a:t>
                </a:r>
                <a:br>
                  <a:rPr lang="en-US" sz="1000" dirty="0"/>
                </a:br>
                <a:r>
                  <a:rPr lang="en-US" sz="1000" dirty="0"/>
                  <a:t>Applications</a:t>
                </a:r>
              </a:p>
            </p:txBody>
          </p:sp>
        </p:grpSp>
        <p:grpSp>
          <p:nvGrpSpPr>
            <p:cNvPr id="118" name="Group 117"/>
            <p:cNvGrpSpPr/>
            <p:nvPr/>
          </p:nvGrpSpPr>
          <p:grpSpPr>
            <a:xfrm>
              <a:off x="4376632" y="2222883"/>
              <a:ext cx="603049" cy="697393"/>
              <a:chOff x="4733828" y="1862164"/>
              <a:chExt cx="603049" cy="697393"/>
            </a:xfrm>
          </p:grpSpPr>
          <p:sp>
            <p:nvSpPr>
              <p:cNvPr id="11" name="Rectangle 10"/>
              <p:cNvSpPr/>
              <p:nvPr/>
            </p:nvSpPr>
            <p:spPr bwMode="auto">
              <a:xfrm>
                <a:off x="4733828" y="2313336"/>
                <a:ext cx="603049" cy="246221"/>
              </a:xfrm>
              <a:prstGeom prst="rect">
                <a:avLst/>
              </a:prstGeom>
            </p:spPr>
            <p:txBody>
              <a:bodyPr wrap="none">
                <a:spAutoFit/>
              </a:bodyPr>
              <a:lstStyle/>
              <a:p>
                <a:pPr>
                  <a:lnSpc>
                    <a:spcPct val="100000"/>
                  </a:lnSpc>
                  <a:spcBef>
                    <a:spcPct val="50000"/>
                  </a:spcBef>
                  <a:spcAft>
                    <a:spcPct val="0"/>
                  </a:spcAft>
                </a:pPr>
                <a:r>
                  <a:rPr lang="en-US" sz="1000" dirty="0"/>
                  <a:t>Partner</a:t>
                </a:r>
              </a:p>
            </p:txBody>
          </p:sp>
          <p:grpSp>
            <p:nvGrpSpPr>
              <p:cNvPr id="107" name="Group 106"/>
              <p:cNvGrpSpPr>
                <a:grpSpLocks noChangeAspect="1"/>
              </p:cNvGrpSpPr>
              <p:nvPr/>
            </p:nvGrpSpPr>
            <p:grpSpPr>
              <a:xfrm>
                <a:off x="4835215" y="1862164"/>
                <a:ext cx="400274" cy="457199"/>
                <a:chOff x="477838" y="-815975"/>
                <a:chExt cx="1428750" cy="1631950"/>
              </a:xfrm>
              <a:solidFill>
                <a:srgbClr val="6697C3"/>
              </a:solidFill>
            </p:grpSpPr>
            <p:sp>
              <p:nvSpPr>
                <p:cNvPr id="108" name="Oval 107"/>
                <p:cNvSpPr>
                  <a:spLocks noChangeArrowheads="1"/>
                </p:cNvSpPr>
                <p:nvPr/>
              </p:nvSpPr>
              <p:spPr bwMode="auto">
                <a:xfrm>
                  <a:off x="885826" y="-815975"/>
                  <a:ext cx="612775" cy="6080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sp>
              <p:nvSpPr>
                <p:cNvPr id="109" name="Freeform 108"/>
                <p:cNvSpPr>
                  <a:spLocks/>
                </p:cNvSpPr>
                <p:nvPr/>
              </p:nvSpPr>
              <p:spPr bwMode="auto">
                <a:xfrm>
                  <a:off x="477838" y="-101600"/>
                  <a:ext cx="1428750" cy="917575"/>
                </a:xfrm>
                <a:custGeom>
                  <a:avLst/>
                  <a:gdLst>
                    <a:gd name="T0" fmla="*/ 0 w 378"/>
                    <a:gd name="T1" fmla="*/ 243 h 243"/>
                    <a:gd name="T2" fmla="*/ 0 w 378"/>
                    <a:gd name="T3" fmla="*/ 54 h 243"/>
                    <a:gd name="T4" fmla="*/ 53 w 378"/>
                    <a:gd name="T5" fmla="*/ 0 h 243"/>
                    <a:gd name="T6" fmla="*/ 325 w 378"/>
                    <a:gd name="T7" fmla="*/ 0 h 243"/>
                    <a:gd name="T8" fmla="*/ 378 w 378"/>
                    <a:gd name="T9" fmla="*/ 54 h 243"/>
                    <a:gd name="T10" fmla="*/ 378 w 378"/>
                    <a:gd name="T11" fmla="*/ 243 h 243"/>
                    <a:gd name="T12" fmla="*/ 331 w 378"/>
                    <a:gd name="T13" fmla="*/ 243 h 243"/>
                    <a:gd name="T14" fmla="*/ 324 w 378"/>
                    <a:gd name="T15" fmla="*/ 74 h 243"/>
                    <a:gd name="T16" fmla="*/ 294 w 378"/>
                    <a:gd name="T17" fmla="*/ 74 h 243"/>
                    <a:gd name="T18" fmla="*/ 294 w 378"/>
                    <a:gd name="T19" fmla="*/ 243 h 243"/>
                    <a:gd name="T20" fmla="*/ 84 w 378"/>
                    <a:gd name="T21" fmla="*/ 243 h 243"/>
                    <a:gd name="T22" fmla="*/ 84 w 378"/>
                    <a:gd name="T23" fmla="*/ 74 h 243"/>
                    <a:gd name="T24" fmla="*/ 54 w 378"/>
                    <a:gd name="T25" fmla="*/ 74 h 243"/>
                    <a:gd name="T26" fmla="*/ 47 w 378"/>
                    <a:gd name="T27" fmla="*/ 243 h 243"/>
                    <a:gd name="T28" fmla="*/ 0 w 378"/>
                    <a:gd name="T2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8" h="243">
                      <a:moveTo>
                        <a:pt x="0" y="243"/>
                      </a:moveTo>
                      <a:cubicBezTo>
                        <a:pt x="0" y="54"/>
                        <a:pt x="0" y="54"/>
                        <a:pt x="0" y="54"/>
                      </a:cubicBezTo>
                      <a:cubicBezTo>
                        <a:pt x="0" y="24"/>
                        <a:pt x="24" y="0"/>
                        <a:pt x="53" y="0"/>
                      </a:cubicBezTo>
                      <a:cubicBezTo>
                        <a:pt x="53" y="0"/>
                        <a:pt x="325" y="0"/>
                        <a:pt x="325" y="0"/>
                      </a:cubicBezTo>
                      <a:cubicBezTo>
                        <a:pt x="354" y="0"/>
                        <a:pt x="378" y="24"/>
                        <a:pt x="378" y="54"/>
                      </a:cubicBezTo>
                      <a:cubicBezTo>
                        <a:pt x="378" y="243"/>
                        <a:pt x="378" y="243"/>
                        <a:pt x="378" y="243"/>
                      </a:cubicBezTo>
                      <a:cubicBezTo>
                        <a:pt x="331" y="243"/>
                        <a:pt x="331" y="243"/>
                        <a:pt x="331" y="243"/>
                      </a:cubicBezTo>
                      <a:cubicBezTo>
                        <a:pt x="324" y="74"/>
                        <a:pt x="324" y="74"/>
                        <a:pt x="324" y="74"/>
                      </a:cubicBezTo>
                      <a:cubicBezTo>
                        <a:pt x="294" y="74"/>
                        <a:pt x="294" y="74"/>
                        <a:pt x="294" y="74"/>
                      </a:cubicBezTo>
                      <a:cubicBezTo>
                        <a:pt x="294" y="243"/>
                        <a:pt x="294" y="243"/>
                        <a:pt x="294" y="243"/>
                      </a:cubicBezTo>
                      <a:cubicBezTo>
                        <a:pt x="84" y="243"/>
                        <a:pt x="84" y="243"/>
                        <a:pt x="84" y="243"/>
                      </a:cubicBezTo>
                      <a:cubicBezTo>
                        <a:pt x="84" y="74"/>
                        <a:pt x="84" y="74"/>
                        <a:pt x="84" y="74"/>
                      </a:cubicBezTo>
                      <a:cubicBezTo>
                        <a:pt x="54" y="74"/>
                        <a:pt x="54" y="74"/>
                        <a:pt x="54" y="74"/>
                      </a:cubicBezTo>
                      <a:cubicBezTo>
                        <a:pt x="47" y="243"/>
                        <a:pt x="47" y="243"/>
                        <a:pt x="47" y="243"/>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grpSp>
        </p:grpSp>
        <p:grpSp>
          <p:nvGrpSpPr>
            <p:cNvPr id="117" name="Group 116"/>
            <p:cNvGrpSpPr/>
            <p:nvPr/>
          </p:nvGrpSpPr>
          <p:grpSpPr>
            <a:xfrm>
              <a:off x="6235086" y="2171035"/>
              <a:ext cx="940526" cy="901458"/>
              <a:chOff x="7400909" y="1556573"/>
              <a:chExt cx="940526" cy="901458"/>
            </a:xfrm>
          </p:grpSpPr>
          <p:sp>
            <p:nvSpPr>
              <p:cNvPr id="30" name="Rectangle 29"/>
              <p:cNvSpPr/>
              <p:nvPr/>
            </p:nvSpPr>
            <p:spPr bwMode="auto">
              <a:xfrm>
                <a:off x="7400909" y="2060586"/>
                <a:ext cx="940526" cy="397445"/>
              </a:xfrm>
              <a:prstGeom prst="rect">
                <a:avLst/>
              </a:prstGeom>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000" dirty="0"/>
                  <a:t>Government</a:t>
                </a:r>
                <a:br>
                  <a:rPr lang="en-US" sz="1000" dirty="0"/>
                </a:br>
                <a:r>
                  <a:rPr lang="en-US" sz="1000" dirty="0"/>
                  <a:t>Agency</a:t>
                </a:r>
              </a:p>
            </p:txBody>
          </p:sp>
          <p:grpSp>
            <p:nvGrpSpPr>
              <p:cNvPr id="6173" name="Group 6172"/>
              <p:cNvGrpSpPr>
                <a:grpSpLocks noChangeAspect="1"/>
              </p:cNvGrpSpPr>
              <p:nvPr/>
            </p:nvGrpSpPr>
            <p:grpSpPr>
              <a:xfrm>
                <a:off x="7688292" y="1556573"/>
                <a:ext cx="365760" cy="498207"/>
                <a:chOff x="7853306" y="1556572"/>
                <a:chExt cx="569913" cy="776288"/>
              </a:xfrm>
            </p:grpSpPr>
            <p:sp>
              <p:nvSpPr>
                <p:cNvPr id="110" name="Freeform 75"/>
                <p:cNvSpPr>
                  <a:spLocks noEditPoints="1"/>
                </p:cNvSpPr>
                <p:nvPr/>
              </p:nvSpPr>
              <p:spPr bwMode="auto">
                <a:xfrm>
                  <a:off x="7929506" y="1556572"/>
                  <a:ext cx="419100" cy="465138"/>
                </a:xfrm>
                <a:custGeom>
                  <a:avLst/>
                  <a:gdLst>
                    <a:gd name="T0" fmla="*/ 0 w 136"/>
                    <a:gd name="T1" fmla="*/ 151 h 151"/>
                    <a:gd name="T2" fmla="*/ 68 w 136"/>
                    <a:gd name="T3" fmla="*/ 130 h 151"/>
                    <a:gd name="T4" fmla="*/ 136 w 136"/>
                    <a:gd name="T5" fmla="*/ 151 h 151"/>
                    <a:gd name="T6" fmla="*/ 85 w 136"/>
                    <a:gd name="T7" fmla="*/ 77 h 151"/>
                    <a:gd name="T8" fmla="*/ 85 w 136"/>
                    <a:gd name="T9" fmla="*/ 47 h 151"/>
                    <a:gd name="T10" fmla="*/ 91 w 136"/>
                    <a:gd name="T11" fmla="*/ 41 h 151"/>
                    <a:gd name="T12" fmla="*/ 85 w 136"/>
                    <a:gd name="T13" fmla="*/ 36 h 151"/>
                    <a:gd name="T14" fmla="*/ 80 w 136"/>
                    <a:gd name="T15" fmla="*/ 36 h 151"/>
                    <a:gd name="T16" fmla="*/ 73 w 136"/>
                    <a:gd name="T17" fmla="*/ 24 h 151"/>
                    <a:gd name="T18" fmla="*/ 73 w 136"/>
                    <a:gd name="T19" fmla="*/ 18 h 151"/>
                    <a:gd name="T20" fmla="*/ 79 w 136"/>
                    <a:gd name="T21" fmla="*/ 18 h 151"/>
                    <a:gd name="T22" fmla="*/ 93 w 136"/>
                    <a:gd name="T23" fmla="*/ 14 h 151"/>
                    <a:gd name="T24" fmla="*/ 84 w 136"/>
                    <a:gd name="T25" fmla="*/ 8 h 151"/>
                    <a:gd name="T26" fmla="*/ 68 w 136"/>
                    <a:gd name="T27" fmla="*/ 1 h 151"/>
                    <a:gd name="T28" fmla="*/ 62 w 136"/>
                    <a:gd name="T29" fmla="*/ 7 h 151"/>
                    <a:gd name="T30" fmla="*/ 62 w 136"/>
                    <a:gd name="T31" fmla="*/ 24 h 151"/>
                    <a:gd name="T32" fmla="*/ 55 w 136"/>
                    <a:gd name="T33" fmla="*/ 36 h 151"/>
                    <a:gd name="T34" fmla="*/ 50 w 136"/>
                    <a:gd name="T35" fmla="*/ 36 h 151"/>
                    <a:gd name="T36" fmla="*/ 44 w 136"/>
                    <a:gd name="T37" fmla="*/ 41 h 151"/>
                    <a:gd name="T38" fmla="*/ 50 w 136"/>
                    <a:gd name="T39" fmla="*/ 47 h 151"/>
                    <a:gd name="T40" fmla="*/ 50 w 136"/>
                    <a:gd name="T41" fmla="*/ 77 h 151"/>
                    <a:gd name="T42" fmla="*/ 0 w 136"/>
                    <a:gd name="T43" fmla="*/ 151 h 151"/>
                    <a:gd name="T44" fmla="*/ 61 w 136"/>
                    <a:gd name="T45" fmla="*/ 47 h 151"/>
                    <a:gd name="T46" fmla="*/ 74 w 136"/>
                    <a:gd name="T47" fmla="*/ 47 h 151"/>
                    <a:gd name="T48" fmla="*/ 74 w 136"/>
                    <a:gd name="T49" fmla="*/ 75 h 151"/>
                    <a:gd name="T50" fmla="*/ 68 w 136"/>
                    <a:gd name="T51" fmla="*/ 74 h 151"/>
                    <a:gd name="T52" fmla="*/ 61 w 136"/>
                    <a:gd name="T53" fmla="*/ 75 h 151"/>
                    <a:gd name="T54" fmla="*/ 61 w 136"/>
                    <a:gd name="T55" fmla="*/ 4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6" h="151">
                      <a:moveTo>
                        <a:pt x="0" y="151"/>
                      </a:moveTo>
                      <a:cubicBezTo>
                        <a:pt x="68" y="130"/>
                        <a:pt x="68" y="130"/>
                        <a:pt x="68" y="130"/>
                      </a:cubicBezTo>
                      <a:cubicBezTo>
                        <a:pt x="136" y="151"/>
                        <a:pt x="136" y="151"/>
                        <a:pt x="136" y="151"/>
                      </a:cubicBezTo>
                      <a:cubicBezTo>
                        <a:pt x="136" y="104"/>
                        <a:pt x="113" y="84"/>
                        <a:pt x="85" y="77"/>
                      </a:cubicBezTo>
                      <a:cubicBezTo>
                        <a:pt x="85" y="47"/>
                        <a:pt x="85" y="47"/>
                        <a:pt x="85" y="47"/>
                      </a:cubicBezTo>
                      <a:cubicBezTo>
                        <a:pt x="89" y="47"/>
                        <a:pt x="91" y="45"/>
                        <a:pt x="91" y="41"/>
                      </a:cubicBezTo>
                      <a:cubicBezTo>
                        <a:pt x="91" y="38"/>
                        <a:pt x="89" y="36"/>
                        <a:pt x="85" y="36"/>
                      </a:cubicBezTo>
                      <a:cubicBezTo>
                        <a:pt x="80" y="36"/>
                        <a:pt x="80" y="36"/>
                        <a:pt x="80" y="36"/>
                      </a:cubicBezTo>
                      <a:cubicBezTo>
                        <a:pt x="80" y="31"/>
                        <a:pt x="78" y="27"/>
                        <a:pt x="73" y="24"/>
                      </a:cubicBezTo>
                      <a:cubicBezTo>
                        <a:pt x="73" y="18"/>
                        <a:pt x="73" y="18"/>
                        <a:pt x="73" y="18"/>
                      </a:cubicBezTo>
                      <a:cubicBezTo>
                        <a:pt x="75" y="17"/>
                        <a:pt x="77" y="17"/>
                        <a:pt x="79" y="18"/>
                      </a:cubicBezTo>
                      <a:cubicBezTo>
                        <a:pt x="85" y="21"/>
                        <a:pt x="95" y="15"/>
                        <a:pt x="93" y="14"/>
                      </a:cubicBezTo>
                      <a:cubicBezTo>
                        <a:pt x="93" y="13"/>
                        <a:pt x="86" y="13"/>
                        <a:pt x="84" y="8"/>
                      </a:cubicBezTo>
                      <a:cubicBezTo>
                        <a:pt x="81" y="0"/>
                        <a:pt x="68" y="1"/>
                        <a:pt x="68" y="1"/>
                      </a:cubicBezTo>
                      <a:cubicBezTo>
                        <a:pt x="65" y="1"/>
                        <a:pt x="62" y="4"/>
                        <a:pt x="62" y="7"/>
                      </a:cubicBezTo>
                      <a:cubicBezTo>
                        <a:pt x="62" y="24"/>
                        <a:pt x="62" y="24"/>
                        <a:pt x="62" y="24"/>
                      </a:cubicBezTo>
                      <a:cubicBezTo>
                        <a:pt x="58" y="27"/>
                        <a:pt x="55" y="31"/>
                        <a:pt x="55" y="36"/>
                      </a:cubicBezTo>
                      <a:cubicBezTo>
                        <a:pt x="50" y="36"/>
                        <a:pt x="50" y="36"/>
                        <a:pt x="50" y="36"/>
                      </a:cubicBezTo>
                      <a:cubicBezTo>
                        <a:pt x="47" y="36"/>
                        <a:pt x="44" y="38"/>
                        <a:pt x="44" y="41"/>
                      </a:cubicBezTo>
                      <a:cubicBezTo>
                        <a:pt x="44" y="45"/>
                        <a:pt x="47" y="47"/>
                        <a:pt x="50" y="47"/>
                      </a:cubicBezTo>
                      <a:cubicBezTo>
                        <a:pt x="50" y="77"/>
                        <a:pt x="50" y="77"/>
                        <a:pt x="50" y="77"/>
                      </a:cubicBezTo>
                      <a:cubicBezTo>
                        <a:pt x="23" y="84"/>
                        <a:pt x="0" y="104"/>
                        <a:pt x="0" y="151"/>
                      </a:cubicBezTo>
                      <a:close/>
                      <a:moveTo>
                        <a:pt x="61" y="47"/>
                      </a:moveTo>
                      <a:cubicBezTo>
                        <a:pt x="74" y="47"/>
                        <a:pt x="74" y="47"/>
                        <a:pt x="74" y="47"/>
                      </a:cubicBezTo>
                      <a:cubicBezTo>
                        <a:pt x="74" y="75"/>
                        <a:pt x="74" y="75"/>
                        <a:pt x="74" y="75"/>
                      </a:cubicBezTo>
                      <a:cubicBezTo>
                        <a:pt x="72" y="74"/>
                        <a:pt x="70" y="74"/>
                        <a:pt x="68" y="74"/>
                      </a:cubicBezTo>
                      <a:cubicBezTo>
                        <a:pt x="66" y="74"/>
                        <a:pt x="63" y="74"/>
                        <a:pt x="61" y="75"/>
                      </a:cubicBezTo>
                      <a:lnTo>
                        <a:pt x="61" y="47"/>
                      </a:lnTo>
                      <a:close/>
                    </a:path>
                  </a:pathLst>
                </a:custGeom>
                <a:solidFill>
                  <a:srgbClr val="6697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76"/>
                <p:cNvSpPr>
                  <a:spLocks noEditPoints="1"/>
                </p:cNvSpPr>
                <p:nvPr/>
              </p:nvSpPr>
              <p:spPr bwMode="auto">
                <a:xfrm>
                  <a:off x="7853306" y="1994722"/>
                  <a:ext cx="569913" cy="338138"/>
                </a:xfrm>
                <a:custGeom>
                  <a:avLst/>
                  <a:gdLst>
                    <a:gd name="T0" fmla="*/ 179 w 185"/>
                    <a:gd name="T1" fmla="*/ 97 h 110"/>
                    <a:gd name="T2" fmla="*/ 179 w 185"/>
                    <a:gd name="T3" fmla="*/ 38 h 110"/>
                    <a:gd name="T4" fmla="*/ 185 w 185"/>
                    <a:gd name="T5" fmla="*/ 32 h 110"/>
                    <a:gd name="T6" fmla="*/ 179 w 185"/>
                    <a:gd name="T7" fmla="*/ 26 h 110"/>
                    <a:gd name="T8" fmla="*/ 93 w 185"/>
                    <a:gd name="T9" fmla="*/ 0 h 110"/>
                    <a:gd name="T10" fmla="*/ 6 w 185"/>
                    <a:gd name="T11" fmla="*/ 26 h 110"/>
                    <a:gd name="T12" fmla="*/ 0 w 185"/>
                    <a:gd name="T13" fmla="*/ 32 h 110"/>
                    <a:gd name="T14" fmla="*/ 6 w 185"/>
                    <a:gd name="T15" fmla="*/ 38 h 110"/>
                    <a:gd name="T16" fmla="*/ 6 w 185"/>
                    <a:gd name="T17" fmla="*/ 97 h 110"/>
                    <a:gd name="T18" fmla="*/ 0 w 185"/>
                    <a:gd name="T19" fmla="*/ 103 h 110"/>
                    <a:gd name="T20" fmla="*/ 6 w 185"/>
                    <a:gd name="T21" fmla="*/ 110 h 110"/>
                    <a:gd name="T22" fmla="*/ 179 w 185"/>
                    <a:gd name="T23" fmla="*/ 110 h 110"/>
                    <a:gd name="T24" fmla="*/ 185 w 185"/>
                    <a:gd name="T25" fmla="*/ 103 h 110"/>
                    <a:gd name="T26" fmla="*/ 179 w 185"/>
                    <a:gd name="T27" fmla="*/ 97 h 110"/>
                    <a:gd name="T28" fmla="*/ 42 w 185"/>
                    <a:gd name="T29" fmla="*/ 97 h 110"/>
                    <a:gd name="T30" fmla="*/ 23 w 185"/>
                    <a:gd name="T31" fmla="*/ 97 h 110"/>
                    <a:gd name="T32" fmla="*/ 23 w 185"/>
                    <a:gd name="T33" fmla="*/ 54 h 110"/>
                    <a:gd name="T34" fmla="*/ 32 w 185"/>
                    <a:gd name="T35" fmla="*/ 44 h 110"/>
                    <a:gd name="T36" fmla="*/ 42 w 185"/>
                    <a:gd name="T37" fmla="*/ 54 h 110"/>
                    <a:gd name="T38" fmla="*/ 42 w 185"/>
                    <a:gd name="T39" fmla="*/ 97 h 110"/>
                    <a:gd name="T40" fmla="*/ 82 w 185"/>
                    <a:gd name="T41" fmla="*/ 97 h 110"/>
                    <a:gd name="T42" fmla="*/ 63 w 185"/>
                    <a:gd name="T43" fmla="*/ 97 h 110"/>
                    <a:gd name="T44" fmla="*/ 63 w 185"/>
                    <a:gd name="T45" fmla="*/ 54 h 110"/>
                    <a:gd name="T46" fmla="*/ 73 w 185"/>
                    <a:gd name="T47" fmla="*/ 44 h 110"/>
                    <a:gd name="T48" fmla="*/ 82 w 185"/>
                    <a:gd name="T49" fmla="*/ 54 h 110"/>
                    <a:gd name="T50" fmla="*/ 82 w 185"/>
                    <a:gd name="T51" fmla="*/ 54 h 110"/>
                    <a:gd name="T52" fmla="*/ 82 w 185"/>
                    <a:gd name="T53" fmla="*/ 97 h 110"/>
                    <a:gd name="T54" fmla="*/ 123 w 185"/>
                    <a:gd name="T55" fmla="*/ 97 h 110"/>
                    <a:gd name="T56" fmla="*/ 103 w 185"/>
                    <a:gd name="T57" fmla="*/ 97 h 110"/>
                    <a:gd name="T58" fmla="*/ 103 w 185"/>
                    <a:gd name="T59" fmla="*/ 54 h 110"/>
                    <a:gd name="T60" fmla="*/ 113 w 185"/>
                    <a:gd name="T61" fmla="*/ 44 h 110"/>
                    <a:gd name="T62" fmla="*/ 123 w 185"/>
                    <a:gd name="T63" fmla="*/ 54 h 110"/>
                    <a:gd name="T64" fmla="*/ 123 w 185"/>
                    <a:gd name="T65" fmla="*/ 97 h 110"/>
                    <a:gd name="T66" fmla="*/ 163 w 185"/>
                    <a:gd name="T67" fmla="*/ 97 h 110"/>
                    <a:gd name="T68" fmla="*/ 143 w 185"/>
                    <a:gd name="T69" fmla="*/ 97 h 110"/>
                    <a:gd name="T70" fmla="*/ 143 w 185"/>
                    <a:gd name="T71" fmla="*/ 54 h 110"/>
                    <a:gd name="T72" fmla="*/ 153 w 185"/>
                    <a:gd name="T73" fmla="*/ 44 h 110"/>
                    <a:gd name="T74" fmla="*/ 163 w 185"/>
                    <a:gd name="T75" fmla="*/ 54 h 110"/>
                    <a:gd name="T76" fmla="*/ 163 w 185"/>
                    <a:gd name="T77" fmla="*/ 54 h 110"/>
                    <a:gd name="T78" fmla="*/ 163 w 185"/>
                    <a:gd name="T7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110">
                      <a:moveTo>
                        <a:pt x="179" y="97"/>
                      </a:moveTo>
                      <a:cubicBezTo>
                        <a:pt x="179" y="38"/>
                        <a:pt x="179" y="38"/>
                        <a:pt x="179" y="38"/>
                      </a:cubicBezTo>
                      <a:cubicBezTo>
                        <a:pt x="182" y="38"/>
                        <a:pt x="185" y="35"/>
                        <a:pt x="185" y="32"/>
                      </a:cubicBezTo>
                      <a:cubicBezTo>
                        <a:pt x="185" y="29"/>
                        <a:pt x="182" y="26"/>
                        <a:pt x="179" y="26"/>
                      </a:cubicBezTo>
                      <a:cubicBezTo>
                        <a:pt x="93" y="0"/>
                        <a:pt x="93" y="0"/>
                        <a:pt x="93" y="0"/>
                      </a:cubicBezTo>
                      <a:cubicBezTo>
                        <a:pt x="6" y="26"/>
                        <a:pt x="6" y="26"/>
                        <a:pt x="6" y="26"/>
                      </a:cubicBezTo>
                      <a:cubicBezTo>
                        <a:pt x="3" y="26"/>
                        <a:pt x="0" y="29"/>
                        <a:pt x="0" y="32"/>
                      </a:cubicBezTo>
                      <a:cubicBezTo>
                        <a:pt x="0" y="35"/>
                        <a:pt x="3" y="38"/>
                        <a:pt x="6" y="38"/>
                      </a:cubicBezTo>
                      <a:cubicBezTo>
                        <a:pt x="6" y="97"/>
                        <a:pt x="6" y="97"/>
                        <a:pt x="6" y="97"/>
                      </a:cubicBezTo>
                      <a:cubicBezTo>
                        <a:pt x="3" y="97"/>
                        <a:pt x="0" y="100"/>
                        <a:pt x="0" y="103"/>
                      </a:cubicBezTo>
                      <a:cubicBezTo>
                        <a:pt x="0" y="107"/>
                        <a:pt x="3" y="110"/>
                        <a:pt x="6" y="110"/>
                      </a:cubicBezTo>
                      <a:cubicBezTo>
                        <a:pt x="179" y="110"/>
                        <a:pt x="179" y="110"/>
                        <a:pt x="179" y="110"/>
                      </a:cubicBezTo>
                      <a:cubicBezTo>
                        <a:pt x="182" y="110"/>
                        <a:pt x="185" y="107"/>
                        <a:pt x="185" y="103"/>
                      </a:cubicBezTo>
                      <a:cubicBezTo>
                        <a:pt x="185" y="100"/>
                        <a:pt x="182" y="97"/>
                        <a:pt x="179" y="97"/>
                      </a:cubicBezTo>
                      <a:close/>
                      <a:moveTo>
                        <a:pt x="42" y="97"/>
                      </a:moveTo>
                      <a:cubicBezTo>
                        <a:pt x="23" y="97"/>
                        <a:pt x="23" y="97"/>
                        <a:pt x="23" y="97"/>
                      </a:cubicBezTo>
                      <a:cubicBezTo>
                        <a:pt x="23" y="54"/>
                        <a:pt x="23" y="54"/>
                        <a:pt x="23" y="54"/>
                      </a:cubicBezTo>
                      <a:cubicBezTo>
                        <a:pt x="23" y="48"/>
                        <a:pt x="27" y="44"/>
                        <a:pt x="32" y="44"/>
                      </a:cubicBezTo>
                      <a:cubicBezTo>
                        <a:pt x="38" y="44"/>
                        <a:pt x="42" y="48"/>
                        <a:pt x="42" y="54"/>
                      </a:cubicBezTo>
                      <a:lnTo>
                        <a:pt x="42" y="97"/>
                      </a:lnTo>
                      <a:close/>
                      <a:moveTo>
                        <a:pt x="82" y="97"/>
                      </a:moveTo>
                      <a:cubicBezTo>
                        <a:pt x="63" y="97"/>
                        <a:pt x="63" y="97"/>
                        <a:pt x="63" y="97"/>
                      </a:cubicBezTo>
                      <a:cubicBezTo>
                        <a:pt x="63" y="54"/>
                        <a:pt x="63" y="54"/>
                        <a:pt x="63" y="54"/>
                      </a:cubicBezTo>
                      <a:cubicBezTo>
                        <a:pt x="63" y="48"/>
                        <a:pt x="67" y="44"/>
                        <a:pt x="73" y="44"/>
                      </a:cubicBezTo>
                      <a:cubicBezTo>
                        <a:pt x="78" y="44"/>
                        <a:pt x="82" y="48"/>
                        <a:pt x="82" y="54"/>
                      </a:cubicBezTo>
                      <a:cubicBezTo>
                        <a:pt x="82" y="54"/>
                        <a:pt x="82" y="54"/>
                        <a:pt x="82" y="54"/>
                      </a:cubicBezTo>
                      <a:lnTo>
                        <a:pt x="82" y="97"/>
                      </a:lnTo>
                      <a:close/>
                      <a:moveTo>
                        <a:pt x="123" y="97"/>
                      </a:moveTo>
                      <a:cubicBezTo>
                        <a:pt x="103" y="97"/>
                        <a:pt x="103" y="97"/>
                        <a:pt x="103" y="97"/>
                      </a:cubicBezTo>
                      <a:cubicBezTo>
                        <a:pt x="103" y="54"/>
                        <a:pt x="103" y="54"/>
                        <a:pt x="103" y="54"/>
                      </a:cubicBezTo>
                      <a:cubicBezTo>
                        <a:pt x="103" y="48"/>
                        <a:pt x="108" y="44"/>
                        <a:pt x="113" y="44"/>
                      </a:cubicBezTo>
                      <a:cubicBezTo>
                        <a:pt x="118" y="44"/>
                        <a:pt x="123" y="48"/>
                        <a:pt x="123" y="54"/>
                      </a:cubicBezTo>
                      <a:lnTo>
                        <a:pt x="123" y="97"/>
                      </a:lnTo>
                      <a:close/>
                      <a:moveTo>
                        <a:pt x="163" y="97"/>
                      </a:moveTo>
                      <a:cubicBezTo>
                        <a:pt x="143" y="97"/>
                        <a:pt x="143" y="97"/>
                        <a:pt x="143" y="97"/>
                      </a:cubicBezTo>
                      <a:cubicBezTo>
                        <a:pt x="143" y="54"/>
                        <a:pt x="143" y="54"/>
                        <a:pt x="143" y="54"/>
                      </a:cubicBezTo>
                      <a:cubicBezTo>
                        <a:pt x="143" y="48"/>
                        <a:pt x="148" y="44"/>
                        <a:pt x="153" y="44"/>
                      </a:cubicBezTo>
                      <a:cubicBezTo>
                        <a:pt x="158" y="44"/>
                        <a:pt x="163" y="48"/>
                        <a:pt x="163" y="54"/>
                      </a:cubicBezTo>
                      <a:cubicBezTo>
                        <a:pt x="163" y="54"/>
                        <a:pt x="163" y="54"/>
                        <a:pt x="163" y="54"/>
                      </a:cubicBezTo>
                      <a:lnTo>
                        <a:pt x="163" y="97"/>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 name="Group 2"/>
            <p:cNvGrpSpPr/>
            <p:nvPr/>
          </p:nvGrpSpPr>
          <p:grpSpPr>
            <a:xfrm>
              <a:off x="4613564" y="3119339"/>
              <a:ext cx="2153382" cy="1442290"/>
              <a:chOff x="4613564" y="3119339"/>
              <a:chExt cx="2153382" cy="1442290"/>
            </a:xfrm>
          </p:grpSpPr>
          <p:sp>
            <p:nvSpPr>
              <p:cNvPr id="113" name="Freeform 16"/>
              <p:cNvSpPr>
                <a:spLocks noChangeAspect="1"/>
              </p:cNvSpPr>
              <p:nvPr/>
            </p:nvSpPr>
            <p:spPr bwMode="auto">
              <a:xfrm rot="20833831">
                <a:off x="4613564" y="3119339"/>
                <a:ext cx="1784629" cy="1130269"/>
              </a:xfrm>
              <a:custGeom>
                <a:avLst/>
                <a:gdLst>
                  <a:gd name="T0" fmla="*/ 392 w 392"/>
                  <a:gd name="T1" fmla="*/ 183 h 258"/>
                  <a:gd name="T2" fmla="*/ 390 w 392"/>
                  <a:gd name="T3" fmla="*/ 171 h 258"/>
                  <a:gd name="T4" fmla="*/ 342 w 392"/>
                  <a:gd name="T5" fmla="*/ 117 h 258"/>
                  <a:gd name="T6" fmla="*/ 345 w 392"/>
                  <a:gd name="T7" fmla="*/ 94 h 258"/>
                  <a:gd name="T8" fmla="*/ 251 w 392"/>
                  <a:gd name="T9" fmla="*/ 0 h 258"/>
                  <a:gd name="T10" fmla="*/ 167 w 392"/>
                  <a:gd name="T11" fmla="*/ 52 h 258"/>
                  <a:gd name="T12" fmla="*/ 126 w 392"/>
                  <a:gd name="T13" fmla="*/ 37 h 258"/>
                  <a:gd name="T14" fmla="*/ 63 w 392"/>
                  <a:gd name="T15" fmla="*/ 94 h 258"/>
                  <a:gd name="T16" fmla="*/ 9 w 392"/>
                  <a:gd name="T17" fmla="*/ 138 h 258"/>
                  <a:gd name="T18" fmla="*/ 0 w 392"/>
                  <a:gd name="T19" fmla="*/ 170 h 258"/>
                  <a:gd name="T20" fmla="*/ 1 w 392"/>
                  <a:gd name="T21" fmla="*/ 172 h 258"/>
                  <a:gd name="T22" fmla="*/ 0 w 392"/>
                  <a:gd name="T23" fmla="*/ 174 h 258"/>
                  <a:gd name="T24" fmla="*/ 84 w 392"/>
                  <a:gd name="T25" fmla="*/ 258 h 258"/>
                  <a:gd name="T26" fmla="*/ 84 w 392"/>
                  <a:gd name="T27" fmla="*/ 258 h 258"/>
                  <a:gd name="T28" fmla="*/ 320 w 392"/>
                  <a:gd name="T29" fmla="*/ 258 h 258"/>
                  <a:gd name="T30" fmla="*/ 392 w 392"/>
                  <a:gd name="T31" fmla="*/ 185 h 258"/>
                  <a:gd name="T32" fmla="*/ 392 w 392"/>
                  <a:gd name="T33" fmla="*/ 184 h 258"/>
                  <a:gd name="T34" fmla="*/ 392 w 392"/>
                  <a:gd name="T35" fmla="*/ 18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2" h="258">
                    <a:moveTo>
                      <a:pt x="392" y="183"/>
                    </a:moveTo>
                    <a:cubicBezTo>
                      <a:pt x="392" y="179"/>
                      <a:pt x="391" y="175"/>
                      <a:pt x="390" y="171"/>
                    </a:cubicBezTo>
                    <a:cubicBezTo>
                      <a:pt x="385" y="146"/>
                      <a:pt x="367" y="125"/>
                      <a:pt x="342" y="117"/>
                    </a:cubicBezTo>
                    <a:cubicBezTo>
                      <a:pt x="344" y="110"/>
                      <a:pt x="345" y="102"/>
                      <a:pt x="345" y="94"/>
                    </a:cubicBezTo>
                    <a:cubicBezTo>
                      <a:pt x="345" y="42"/>
                      <a:pt x="303" y="0"/>
                      <a:pt x="251" y="0"/>
                    </a:cubicBezTo>
                    <a:cubicBezTo>
                      <a:pt x="214" y="0"/>
                      <a:pt x="182" y="21"/>
                      <a:pt x="167" y="52"/>
                    </a:cubicBezTo>
                    <a:cubicBezTo>
                      <a:pt x="156" y="43"/>
                      <a:pt x="142" y="37"/>
                      <a:pt x="126" y="37"/>
                    </a:cubicBezTo>
                    <a:cubicBezTo>
                      <a:pt x="93" y="37"/>
                      <a:pt x="66" y="62"/>
                      <a:pt x="63" y="94"/>
                    </a:cubicBezTo>
                    <a:cubicBezTo>
                      <a:pt x="39" y="100"/>
                      <a:pt x="20" y="116"/>
                      <a:pt x="9" y="138"/>
                    </a:cubicBezTo>
                    <a:cubicBezTo>
                      <a:pt x="4" y="147"/>
                      <a:pt x="0" y="158"/>
                      <a:pt x="0" y="170"/>
                    </a:cubicBezTo>
                    <a:cubicBezTo>
                      <a:pt x="0" y="171"/>
                      <a:pt x="1" y="172"/>
                      <a:pt x="1" y="172"/>
                    </a:cubicBezTo>
                    <a:cubicBezTo>
                      <a:pt x="1" y="173"/>
                      <a:pt x="0" y="174"/>
                      <a:pt x="0" y="174"/>
                    </a:cubicBezTo>
                    <a:cubicBezTo>
                      <a:pt x="0" y="220"/>
                      <a:pt x="38" y="258"/>
                      <a:pt x="84" y="258"/>
                    </a:cubicBezTo>
                    <a:cubicBezTo>
                      <a:pt x="84" y="258"/>
                      <a:pt x="84" y="258"/>
                      <a:pt x="84" y="258"/>
                    </a:cubicBezTo>
                    <a:cubicBezTo>
                      <a:pt x="320" y="258"/>
                      <a:pt x="320" y="258"/>
                      <a:pt x="320" y="258"/>
                    </a:cubicBezTo>
                    <a:cubicBezTo>
                      <a:pt x="360" y="258"/>
                      <a:pt x="392" y="225"/>
                      <a:pt x="392" y="185"/>
                    </a:cubicBezTo>
                    <a:cubicBezTo>
                      <a:pt x="392" y="185"/>
                      <a:pt x="392" y="185"/>
                      <a:pt x="392" y="184"/>
                    </a:cubicBezTo>
                    <a:cubicBezTo>
                      <a:pt x="392" y="184"/>
                      <a:pt x="392" y="184"/>
                      <a:pt x="392" y="183"/>
                    </a:cubicBezTo>
                    <a:close/>
                  </a:path>
                </a:pathLst>
              </a:custGeom>
              <a:solidFill>
                <a:srgbClr val="B2CBE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14" name="Freeform 16"/>
              <p:cNvSpPr>
                <a:spLocks noChangeAspect="1"/>
              </p:cNvSpPr>
              <p:nvPr/>
            </p:nvSpPr>
            <p:spPr bwMode="auto">
              <a:xfrm rot="20833831">
                <a:off x="5595953" y="3376588"/>
                <a:ext cx="1156202" cy="732264"/>
              </a:xfrm>
              <a:custGeom>
                <a:avLst/>
                <a:gdLst>
                  <a:gd name="T0" fmla="*/ 392 w 392"/>
                  <a:gd name="T1" fmla="*/ 183 h 258"/>
                  <a:gd name="T2" fmla="*/ 390 w 392"/>
                  <a:gd name="T3" fmla="*/ 171 h 258"/>
                  <a:gd name="T4" fmla="*/ 342 w 392"/>
                  <a:gd name="T5" fmla="*/ 117 h 258"/>
                  <a:gd name="T6" fmla="*/ 345 w 392"/>
                  <a:gd name="T7" fmla="*/ 94 h 258"/>
                  <a:gd name="T8" fmla="*/ 251 w 392"/>
                  <a:gd name="T9" fmla="*/ 0 h 258"/>
                  <a:gd name="T10" fmla="*/ 167 w 392"/>
                  <a:gd name="T11" fmla="*/ 52 h 258"/>
                  <a:gd name="T12" fmla="*/ 126 w 392"/>
                  <a:gd name="T13" fmla="*/ 37 h 258"/>
                  <a:gd name="T14" fmla="*/ 63 w 392"/>
                  <a:gd name="T15" fmla="*/ 94 h 258"/>
                  <a:gd name="T16" fmla="*/ 9 w 392"/>
                  <a:gd name="T17" fmla="*/ 138 h 258"/>
                  <a:gd name="T18" fmla="*/ 0 w 392"/>
                  <a:gd name="T19" fmla="*/ 170 h 258"/>
                  <a:gd name="T20" fmla="*/ 1 w 392"/>
                  <a:gd name="T21" fmla="*/ 172 h 258"/>
                  <a:gd name="T22" fmla="*/ 0 w 392"/>
                  <a:gd name="T23" fmla="*/ 174 h 258"/>
                  <a:gd name="T24" fmla="*/ 84 w 392"/>
                  <a:gd name="T25" fmla="*/ 258 h 258"/>
                  <a:gd name="T26" fmla="*/ 84 w 392"/>
                  <a:gd name="T27" fmla="*/ 258 h 258"/>
                  <a:gd name="T28" fmla="*/ 320 w 392"/>
                  <a:gd name="T29" fmla="*/ 258 h 258"/>
                  <a:gd name="T30" fmla="*/ 392 w 392"/>
                  <a:gd name="T31" fmla="*/ 185 h 258"/>
                  <a:gd name="T32" fmla="*/ 392 w 392"/>
                  <a:gd name="T33" fmla="*/ 184 h 258"/>
                  <a:gd name="T34" fmla="*/ 392 w 392"/>
                  <a:gd name="T35" fmla="*/ 18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2" h="258">
                    <a:moveTo>
                      <a:pt x="392" y="183"/>
                    </a:moveTo>
                    <a:cubicBezTo>
                      <a:pt x="392" y="179"/>
                      <a:pt x="391" y="175"/>
                      <a:pt x="390" y="171"/>
                    </a:cubicBezTo>
                    <a:cubicBezTo>
                      <a:pt x="385" y="146"/>
                      <a:pt x="367" y="125"/>
                      <a:pt x="342" y="117"/>
                    </a:cubicBezTo>
                    <a:cubicBezTo>
                      <a:pt x="344" y="110"/>
                      <a:pt x="345" y="102"/>
                      <a:pt x="345" y="94"/>
                    </a:cubicBezTo>
                    <a:cubicBezTo>
                      <a:pt x="345" y="42"/>
                      <a:pt x="303" y="0"/>
                      <a:pt x="251" y="0"/>
                    </a:cubicBezTo>
                    <a:cubicBezTo>
                      <a:pt x="214" y="0"/>
                      <a:pt x="182" y="21"/>
                      <a:pt x="167" y="52"/>
                    </a:cubicBezTo>
                    <a:cubicBezTo>
                      <a:pt x="156" y="43"/>
                      <a:pt x="142" y="37"/>
                      <a:pt x="126" y="37"/>
                    </a:cubicBezTo>
                    <a:cubicBezTo>
                      <a:pt x="93" y="37"/>
                      <a:pt x="66" y="62"/>
                      <a:pt x="63" y="94"/>
                    </a:cubicBezTo>
                    <a:cubicBezTo>
                      <a:pt x="39" y="100"/>
                      <a:pt x="20" y="116"/>
                      <a:pt x="9" y="138"/>
                    </a:cubicBezTo>
                    <a:cubicBezTo>
                      <a:pt x="4" y="147"/>
                      <a:pt x="0" y="158"/>
                      <a:pt x="0" y="170"/>
                    </a:cubicBezTo>
                    <a:cubicBezTo>
                      <a:pt x="0" y="171"/>
                      <a:pt x="1" y="172"/>
                      <a:pt x="1" y="172"/>
                    </a:cubicBezTo>
                    <a:cubicBezTo>
                      <a:pt x="1" y="173"/>
                      <a:pt x="0" y="174"/>
                      <a:pt x="0" y="174"/>
                    </a:cubicBezTo>
                    <a:cubicBezTo>
                      <a:pt x="0" y="220"/>
                      <a:pt x="38" y="258"/>
                      <a:pt x="84" y="258"/>
                    </a:cubicBezTo>
                    <a:cubicBezTo>
                      <a:pt x="84" y="258"/>
                      <a:pt x="84" y="258"/>
                      <a:pt x="84" y="258"/>
                    </a:cubicBezTo>
                    <a:cubicBezTo>
                      <a:pt x="320" y="258"/>
                      <a:pt x="320" y="258"/>
                      <a:pt x="320" y="258"/>
                    </a:cubicBezTo>
                    <a:cubicBezTo>
                      <a:pt x="360" y="258"/>
                      <a:pt x="392" y="225"/>
                      <a:pt x="392" y="185"/>
                    </a:cubicBezTo>
                    <a:cubicBezTo>
                      <a:pt x="392" y="185"/>
                      <a:pt x="392" y="185"/>
                      <a:pt x="392" y="184"/>
                    </a:cubicBezTo>
                    <a:cubicBezTo>
                      <a:pt x="392" y="184"/>
                      <a:pt x="392" y="184"/>
                      <a:pt x="392" y="183"/>
                    </a:cubicBezTo>
                    <a:close/>
                  </a:path>
                </a:pathLst>
              </a:custGeom>
              <a:solidFill>
                <a:srgbClr val="B2CBE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27" name="Freeform 126"/>
              <p:cNvSpPr>
                <a:spLocks noChangeAspect="1"/>
              </p:cNvSpPr>
              <p:nvPr/>
            </p:nvSpPr>
            <p:spPr bwMode="auto">
              <a:xfrm rot="10033831">
                <a:off x="4911285" y="3905389"/>
                <a:ext cx="1308063" cy="578612"/>
              </a:xfrm>
              <a:custGeom>
                <a:avLst/>
                <a:gdLst>
                  <a:gd name="connsiteX0" fmla="*/ 1810136 w 1810136"/>
                  <a:gd name="connsiteY0" fmla="*/ 800700 h 800700"/>
                  <a:gd name="connsiteX1" fmla="*/ 0 w 1810136"/>
                  <a:gd name="connsiteY1" fmla="*/ 390461 h 800700"/>
                  <a:gd name="connsiteX2" fmla="*/ 22343 w 1810136"/>
                  <a:gd name="connsiteY2" fmla="*/ 356200 h 800700"/>
                  <a:gd name="connsiteX3" fmla="*/ 324020 w 1810136"/>
                  <a:gd name="connsiteY3" fmla="*/ 212906 h 800700"/>
                  <a:gd name="connsiteX4" fmla="*/ 569192 w 1810136"/>
                  <a:gd name="connsiteY4" fmla="*/ 299220 h 800700"/>
                  <a:gd name="connsiteX5" fmla="*/ 1071495 w 1810136"/>
                  <a:gd name="connsiteY5" fmla="*/ 0 h 800700"/>
                  <a:gd name="connsiteX6" fmla="*/ 1633597 w 1810136"/>
                  <a:gd name="connsiteY6" fmla="*/ 540898 h 800700"/>
                  <a:gd name="connsiteX7" fmla="*/ 1615657 w 1810136"/>
                  <a:gd name="connsiteY7" fmla="*/ 673245 h 800700"/>
                  <a:gd name="connsiteX8" fmla="*/ 1804021 w 1810136"/>
                  <a:gd name="connsiteY8" fmla="*/ 791926 h 8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136" h="800700">
                    <a:moveTo>
                      <a:pt x="1810136" y="800700"/>
                    </a:moveTo>
                    <a:lnTo>
                      <a:pt x="0" y="390461"/>
                    </a:lnTo>
                    <a:lnTo>
                      <a:pt x="22343" y="356200"/>
                    </a:lnTo>
                    <a:cubicBezTo>
                      <a:pt x="91368" y="269100"/>
                      <a:pt x="200686" y="212907"/>
                      <a:pt x="324020" y="212906"/>
                    </a:cubicBezTo>
                    <a:cubicBezTo>
                      <a:pt x="419697" y="212906"/>
                      <a:pt x="503414" y="247432"/>
                      <a:pt x="569192" y="299220"/>
                    </a:cubicBezTo>
                    <a:cubicBezTo>
                      <a:pt x="658889" y="120839"/>
                      <a:pt x="850242" y="0"/>
                      <a:pt x="1071495" y="0"/>
                    </a:cubicBezTo>
                    <a:cubicBezTo>
                      <a:pt x="1382445" y="0"/>
                      <a:pt x="1633596" y="241678"/>
                      <a:pt x="1633597" y="540898"/>
                    </a:cubicBezTo>
                    <a:cubicBezTo>
                      <a:pt x="1633596" y="586931"/>
                      <a:pt x="1627617" y="632965"/>
                      <a:pt x="1615657" y="673245"/>
                    </a:cubicBezTo>
                    <a:cubicBezTo>
                      <a:pt x="1690405" y="696262"/>
                      <a:pt x="1754688" y="737980"/>
                      <a:pt x="1804021" y="791926"/>
                    </a:cubicBezTo>
                    <a:close/>
                  </a:path>
                </a:pathLst>
              </a:custGeom>
              <a:solidFill>
                <a:srgbClr val="B2CBE1"/>
              </a:solidFill>
              <a:ln>
                <a:noFill/>
              </a:ln>
            </p:spPr>
            <p:txBody>
              <a:bodyPr vert="horz" wrap="square" lIns="91440" tIns="45720" rIns="91440" bIns="45720" numCol="1" anchor="t" anchorCtr="0" compatLnSpc="1">
                <a:prstTxWarp prst="textNoShape">
                  <a:avLst/>
                </a:prstTxWarp>
                <a:noAutofit/>
              </a:bodyPr>
              <a:lstStyle/>
              <a:p>
                <a:endParaRPr lang="en-US" sz="1800" dirty="0"/>
              </a:p>
            </p:txBody>
          </p:sp>
          <p:sp>
            <p:nvSpPr>
              <p:cNvPr id="116" name="Freeform 16"/>
              <p:cNvSpPr>
                <a:spLocks noChangeAspect="1"/>
              </p:cNvSpPr>
              <p:nvPr/>
            </p:nvSpPr>
            <p:spPr bwMode="auto">
              <a:xfrm rot="9783480" flipH="1">
                <a:off x="5392146" y="3690919"/>
                <a:ext cx="1374800" cy="870710"/>
              </a:xfrm>
              <a:custGeom>
                <a:avLst/>
                <a:gdLst>
                  <a:gd name="T0" fmla="*/ 392 w 392"/>
                  <a:gd name="T1" fmla="*/ 183 h 258"/>
                  <a:gd name="T2" fmla="*/ 390 w 392"/>
                  <a:gd name="T3" fmla="*/ 171 h 258"/>
                  <a:gd name="T4" fmla="*/ 342 w 392"/>
                  <a:gd name="T5" fmla="*/ 117 h 258"/>
                  <a:gd name="T6" fmla="*/ 345 w 392"/>
                  <a:gd name="T7" fmla="*/ 94 h 258"/>
                  <a:gd name="T8" fmla="*/ 251 w 392"/>
                  <a:gd name="T9" fmla="*/ 0 h 258"/>
                  <a:gd name="T10" fmla="*/ 167 w 392"/>
                  <a:gd name="T11" fmla="*/ 52 h 258"/>
                  <a:gd name="T12" fmla="*/ 126 w 392"/>
                  <a:gd name="T13" fmla="*/ 37 h 258"/>
                  <a:gd name="T14" fmla="*/ 63 w 392"/>
                  <a:gd name="T15" fmla="*/ 94 h 258"/>
                  <a:gd name="T16" fmla="*/ 9 w 392"/>
                  <a:gd name="T17" fmla="*/ 138 h 258"/>
                  <a:gd name="T18" fmla="*/ 0 w 392"/>
                  <a:gd name="T19" fmla="*/ 170 h 258"/>
                  <a:gd name="T20" fmla="*/ 1 w 392"/>
                  <a:gd name="T21" fmla="*/ 172 h 258"/>
                  <a:gd name="T22" fmla="*/ 0 w 392"/>
                  <a:gd name="T23" fmla="*/ 174 h 258"/>
                  <a:gd name="T24" fmla="*/ 84 w 392"/>
                  <a:gd name="T25" fmla="*/ 258 h 258"/>
                  <a:gd name="T26" fmla="*/ 84 w 392"/>
                  <a:gd name="T27" fmla="*/ 258 h 258"/>
                  <a:gd name="T28" fmla="*/ 320 w 392"/>
                  <a:gd name="T29" fmla="*/ 258 h 258"/>
                  <a:gd name="T30" fmla="*/ 392 w 392"/>
                  <a:gd name="T31" fmla="*/ 185 h 258"/>
                  <a:gd name="T32" fmla="*/ 392 w 392"/>
                  <a:gd name="T33" fmla="*/ 184 h 258"/>
                  <a:gd name="T34" fmla="*/ 392 w 392"/>
                  <a:gd name="T35" fmla="*/ 18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2" h="258">
                    <a:moveTo>
                      <a:pt x="392" y="183"/>
                    </a:moveTo>
                    <a:cubicBezTo>
                      <a:pt x="392" y="179"/>
                      <a:pt x="391" y="175"/>
                      <a:pt x="390" y="171"/>
                    </a:cubicBezTo>
                    <a:cubicBezTo>
                      <a:pt x="385" y="146"/>
                      <a:pt x="367" y="125"/>
                      <a:pt x="342" y="117"/>
                    </a:cubicBezTo>
                    <a:cubicBezTo>
                      <a:pt x="344" y="110"/>
                      <a:pt x="345" y="102"/>
                      <a:pt x="345" y="94"/>
                    </a:cubicBezTo>
                    <a:cubicBezTo>
                      <a:pt x="345" y="42"/>
                      <a:pt x="303" y="0"/>
                      <a:pt x="251" y="0"/>
                    </a:cubicBezTo>
                    <a:cubicBezTo>
                      <a:pt x="214" y="0"/>
                      <a:pt x="182" y="21"/>
                      <a:pt x="167" y="52"/>
                    </a:cubicBezTo>
                    <a:cubicBezTo>
                      <a:pt x="156" y="43"/>
                      <a:pt x="142" y="37"/>
                      <a:pt x="126" y="37"/>
                    </a:cubicBezTo>
                    <a:cubicBezTo>
                      <a:pt x="93" y="37"/>
                      <a:pt x="66" y="62"/>
                      <a:pt x="63" y="94"/>
                    </a:cubicBezTo>
                    <a:cubicBezTo>
                      <a:pt x="39" y="100"/>
                      <a:pt x="20" y="116"/>
                      <a:pt x="9" y="138"/>
                    </a:cubicBezTo>
                    <a:cubicBezTo>
                      <a:pt x="4" y="147"/>
                      <a:pt x="0" y="158"/>
                      <a:pt x="0" y="170"/>
                    </a:cubicBezTo>
                    <a:cubicBezTo>
                      <a:pt x="0" y="171"/>
                      <a:pt x="1" y="172"/>
                      <a:pt x="1" y="172"/>
                    </a:cubicBezTo>
                    <a:cubicBezTo>
                      <a:pt x="1" y="173"/>
                      <a:pt x="0" y="174"/>
                      <a:pt x="0" y="174"/>
                    </a:cubicBezTo>
                    <a:cubicBezTo>
                      <a:pt x="0" y="220"/>
                      <a:pt x="38" y="258"/>
                      <a:pt x="84" y="258"/>
                    </a:cubicBezTo>
                    <a:cubicBezTo>
                      <a:pt x="84" y="258"/>
                      <a:pt x="84" y="258"/>
                      <a:pt x="84" y="258"/>
                    </a:cubicBezTo>
                    <a:cubicBezTo>
                      <a:pt x="320" y="258"/>
                      <a:pt x="320" y="258"/>
                      <a:pt x="320" y="258"/>
                    </a:cubicBezTo>
                    <a:cubicBezTo>
                      <a:pt x="360" y="258"/>
                      <a:pt x="392" y="225"/>
                      <a:pt x="392" y="185"/>
                    </a:cubicBezTo>
                    <a:cubicBezTo>
                      <a:pt x="392" y="185"/>
                      <a:pt x="392" y="185"/>
                      <a:pt x="392" y="184"/>
                    </a:cubicBezTo>
                    <a:cubicBezTo>
                      <a:pt x="392" y="184"/>
                      <a:pt x="392" y="184"/>
                      <a:pt x="392" y="183"/>
                    </a:cubicBezTo>
                    <a:close/>
                  </a:path>
                </a:pathLst>
              </a:custGeom>
              <a:solidFill>
                <a:srgbClr val="B2CBE1"/>
              </a:solidFill>
              <a:ln>
                <a:noFill/>
              </a:ln>
            </p:spPr>
            <p:txBody>
              <a:bodyPr vert="horz" wrap="square" lIns="91440" tIns="45720" rIns="91440" bIns="45720" numCol="1" anchor="t" anchorCtr="0" compatLnSpc="1">
                <a:prstTxWarp prst="textNoShape">
                  <a:avLst/>
                </a:prstTxWarp>
              </a:bodyPr>
              <a:lstStyle/>
              <a:p>
                <a:endParaRPr lang="en-US" sz="1800" dirty="0"/>
              </a:p>
            </p:txBody>
          </p:sp>
        </p:grpSp>
        <p:sp>
          <p:nvSpPr>
            <p:cNvPr id="65" name="Rectangle 64"/>
            <p:cNvSpPr/>
            <p:nvPr/>
          </p:nvSpPr>
          <p:spPr>
            <a:xfrm>
              <a:off x="5048962" y="3460275"/>
              <a:ext cx="1282585" cy="1015663"/>
            </a:xfrm>
            <a:prstGeom prst="rect">
              <a:avLst/>
            </a:prstGeom>
          </p:spPr>
          <p:txBody>
            <a:bodyPr wrap="square">
              <a:spAutoFit/>
            </a:bodyPr>
            <a:lstStyle/>
            <a:p>
              <a:pPr>
                <a:lnSpc>
                  <a:spcPct val="100000"/>
                </a:lnSpc>
                <a:spcBef>
                  <a:spcPct val="50000"/>
                </a:spcBef>
                <a:spcAft>
                  <a:spcPct val="0"/>
                </a:spcAft>
              </a:pPr>
              <a:r>
                <a:rPr lang="en-US" sz="1200" b="1" dirty="0"/>
                <a:t>What to What?</a:t>
              </a:r>
              <a:br>
                <a:rPr lang="en-US" sz="1200" b="1" dirty="0"/>
              </a:br>
              <a:r>
                <a:rPr lang="en-US" sz="1200" b="1" dirty="0"/>
                <a:t>What to Whom?</a:t>
              </a:r>
              <a:br>
                <a:rPr lang="en-US" sz="1200" b="1" dirty="0"/>
              </a:br>
              <a:r>
                <a:rPr lang="en-US" sz="1200" b="1" dirty="0"/>
                <a:t>By Whom? </a:t>
              </a:r>
              <a:br>
                <a:rPr lang="en-US" sz="1200" b="1" dirty="0"/>
              </a:br>
              <a:r>
                <a:rPr lang="en-US" sz="1200" b="1" dirty="0"/>
                <a:t>With Whom?</a:t>
              </a:r>
            </a:p>
          </p:txBody>
        </p:sp>
        <p:sp>
          <p:nvSpPr>
            <p:cNvPr id="9" name="Rectangle 8"/>
            <p:cNvSpPr/>
            <p:nvPr/>
          </p:nvSpPr>
          <p:spPr bwMode="auto">
            <a:xfrm>
              <a:off x="2813755" y="3126285"/>
              <a:ext cx="1358537" cy="1428472"/>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200" dirty="0">
                <a:solidFill>
                  <a:schemeClr val="bg1"/>
                </a:solidFill>
              </a:endParaRPr>
            </a:p>
          </p:txBody>
        </p:sp>
        <p:sp>
          <p:nvSpPr>
            <p:cNvPr id="51" name="Rectangle 50"/>
            <p:cNvSpPr/>
            <p:nvPr/>
          </p:nvSpPr>
          <p:spPr>
            <a:xfrm>
              <a:off x="2936621" y="3126211"/>
              <a:ext cx="1112804" cy="276999"/>
            </a:xfrm>
            <a:prstGeom prst="rect">
              <a:avLst/>
            </a:prstGeom>
          </p:spPr>
          <p:txBody>
            <a:bodyPr wrap="none">
              <a:spAutoFit/>
            </a:bodyPr>
            <a:lstStyle/>
            <a:p>
              <a:pPr>
                <a:lnSpc>
                  <a:spcPct val="100000"/>
                </a:lnSpc>
                <a:spcBef>
                  <a:spcPct val="50000"/>
                </a:spcBef>
                <a:spcAft>
                  <a:spcPct val="0"/>
                </a:spcAft>
              </a:pPr>
              <a:r>
                <a:rPr lang="en-US" sz="1200" dirty="0"/>
                <a:t>Headquarters</a:t>
              </a:r>
            </a:p>
          </p:txBody>
        </p:sp>
        <p:grpSp>
          <p:nvGrpSpPr>
            <p:cNvPr id="86" name="Group 85"/>
            <p:cNvGrpSpPr/>
            <p:nvPr/>
          </p:nvGrpSpPr>
          <p:grpSpPr>
            <a:xfrm>
              <a:off x="3030820" y="3478180"/>
              <a:ext cx="924407" cy="898623"/>
              <a:chOff x="3577833" y="3796995"/>
              <a:chExt cx="924407" cy="898623"/>
            </a:xfrm>
            <a:solidFill>
              <a:srgbClr val="6697C3"/>
            </a:solidFill>
          </p:grpSpPr>
          <p:sp>
            <p:nvSpPr>
              <p:cNvPr id="25" name="Flowchart: Magnetic Disk 24"/>
              <p:cNvSpPr/>
              <p:nvPr/>
            </p:nvSpPr>
            <p:spPr bwMode="auto">
              <a:xfrm>
                <a:off x="3577833" y="4382108"/>
                <a:ext cx="418013" cy="313510"/>
              </a:xfrm>
              <a:prstGeom prst="flowChartMagneticDisk">
                <a:avLst/>
              </a:prstGeom>
              <a:grpFill/>
              <a:ln w="9525">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91440" rIns="91440" bIns="45720" numCol="1" rtlCol="0" anchor="ctr" anchorCtr="0" compatLnSpc="1">
                <a:prstTxWarp prst="textNoShape">
                  <a:avLst/>
                </a:prstTxWarp>
                <a:noAutofit/>
              </a:bodyPr>
              <a:lstStyle/>
              <a:p>
                <a:pPr>
                  <a:lnSpc>
                    <a:spcPct val="100000"/>
                  </a:lnSpc>
                  <a:spcBef>
                    <a:spcPct val="50000"/>
                  </a:spcBef>
                  <a:spcAft>
                    <a:spcPct val="0"/>
                  </a:spcAft>
                </a:pPr>
                <a:r>
                  <a:rPr lang="en-US" sz="900" b="1" dirty="0">
                    <a:solidFill>
                      <a:schemeClr val="tx1"/>
                    </a:solidFill>
                    <a:latin typeface="Arial" charset="0"/>
                  </a:rPr>
                  <a:t>ECM</a:t>
                </a:r>
              </a:p>
            </p:txBody>
          </p:sp>
          <p:sp>
            <p:nvSpPr>
              <p:cNvPr id="26" name="Flowchart: Magnetic Disk 25"/>
              <p:cNvSpPr/>
              <p:nvPr/>
            </p:nvSpPr>
            <p:spPr bwMode="auto">
              <a:xfrm>
                <a:off x="4084227" y="4382108"/>
                <a:ext cx="418013" cy="313510"/>
              </a:xfrm>
              <a:prstGeom prst="flowChartMagneticDisk">
                <a:avLst/>
              </a:prstGeom>
              <a:grpFill/>
              <a:ln w="9525">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91440" rIns="91440" bIns="45720" numCol="1" rtlCol="0" anchor="ctr" anchorCtr="0" compatLnSpc="1">
                <a:prstTxWarp prst="textNoShape">
                  <a:avLst/>
                </a:prstTxWarp>
                <a:noAutofit/>
              </a:bodyPr>
              <a:lstStyle/>
              <a:p>
                <a:pPr>
                  <a:lnSpc>
                    <a:spcPct val="100000"/>
                  </a:lnSpc>
                  <a:spcBef>
                    <a:spcPct val="50000"/>
                  </a:spcBef>
                  <a:spcAft>
                    <a:spcPct val="0"/>
                  </a:spcAft>
                </a:pPr>
                <a:r>
                  <a:rPr lang="en-US" sz="900" b="1" dirty="0">
                    <a:solidFill>
                      <a:schemeClr val="tx1"/>
                    </a:solidFill>
                    <a:latin typeface="Arial" charset="0"/>
                  </a:rPr>
                  <a:t>Office</a:t>
                </a:r>
              </a:p>
            </p:txBody>
          </p:sp>
          <p:sp>
            <p:nvSpPr>
              <p:cNvPr id="28" name="Flowchart: Magnetic Disk 27"/>
              <p:cNvSpPr/>
              <p:nvPr/>
            </p:nvSpPr>
            <p:spPr bwMode="auto">
              <a:xfrm>
                <a:off x="4084227" y="4090858"/>
                <a:ext cx="418013" cy="310896"/>
              </a:xfrm>
              <a:prstGeom prst="flowChartMagneticDisk">
                <a:avLst/>
              </a:prstGeom>
              <a:grpFill/>
              <a:ln w="9525">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91440" rIns="91440" bIns="45720" numCol="1" rtlCol="0" anchor="ctr" anchorCtr="0" compatLnSpc="1">
                <a:prstTxWarp prst="textNoShape">
                  <a:avLst/>
                </a:prstTxWarp>
                <a:noAutofit/>
              </a:bodyPr>
              <a:lstStyle/>
              <a:p>
                <a:pPr>
                  <a:lnSpc>
                    <a:spcPct val="100000"/>
                  </a:lnSpc>
                  <a:spcBef>
                    <a:spcPct val="50000"/>
                  </a:spcBef>
                  <a:spcAft>
                    <a:spcPct val="0"/>
                  </a:spcAft>
                </a:pPr>
                <a:r>
                  <a:rPr lang="en-US" sz="900" b="1" dirty="0">
                    <a:solidFill>
                      <a:schemeClr val="tx1"/>
                    </a:solidFill>
                    <a:latin typeface="Arial" charset="0"/>
                  </a:rPr>
                  <a:t>SCP</a:t>
                </a:r>
              </a:p>
            </p:txBody>
          </p:sp>
          <p:sp>
            <p:nvSpPr>
              <p:cNvPr id="27" name="Flowchart: Magnetic Disk 26"/>
              <p:cNvSpPr/>
              <p:nvPr/>
            </p:nvSpPr>
            <p:spPr bwMode="auto">
              <a:xfrm>
                <a:off x="4084227" y="3796995"/>
                <a:ext cx="418013" cy="313510"/>
              </a:xfrm>
              <a:prstGeom prst="flowChartMagneticDisk">
                <a:avLst/>
              </a:prstGeom>
              <a:grpFill/>
              <a:ln w="9525">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91440" rIns="91440" bIns="45720" numCol="1" rtlCol="0" anchor="ctr" anchorCtr="0" compatLnSpc="1">
                <a:prstTxWarp prst="textNoShape">
                  <a:avLst/>
                </a:prstTxWarp>
                <a:noAutofit/>
              </a:bodyPr>
              <a:lstStyle/>
              <a:p>
                <a:pPr>
                  <a:lnSpc>
                    <a:spcPct val="100000"/>
                  </a:lnSpc>
                  <a:spcBef>
                    <a:spcPct val="50000"/>
                  </a:spcBef>
                  <a:spcAft>
                    <a:spcPct val="0"/>
                  </a:spcAft>
                </a:pPr>
                <a:r>
                  <a:rPr lang="en-US" sz="900" b="1" dirty="0">
                    <a:solidFill>
                      <a:schemeClr val="tx1"/>
                    </a:solidFill>
                    <a:latin typeface="Arial" charset="0"/>
                  </a:rPr>
                  <a:t>ERP</a:t>
                </a:r>
              </a:p>
            </p:txBody>
          </p:sp>
          <p:sp>
            <p:nvSpPr>
              <p:cNvPr id="24" name="Flowchart: Magnetic Disk 23"/>
              <p:cNvSpPr/>
              <p:nvPr/>
            </p:nvSpPr>
            <p:spPr bwMode="auto">
              <a:xfrm>
                <a:off x="3577833" y="4090858"/>
                <a:ext cx="418013" cy="313510"/>
              </a:xfrm>
              <a:prstGeom prst="flowChartMagneticDisk">
                <a:avLst/>
              </a:prstGeom>
              <a:grpFill/>
              <a:ln w="9525">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91440" rIns="91440" bIns="45720" numCol="1" rtlCol="0" anchor="ctr" anchorCtr="0" compatLnSpc="1">
                <a:prstTxWarp prst="textNoShape">
                  <a:avLst/>
                </a:prstTxWarp>
                <a:noAutofit/>
              </a:bodyPr>
              <a:lstStyle/>
              <a:p>
                <a:pPr>
                  <a:lnSpc>
                    <a:spcPct val="100000"/>
                  </a:lnSpc>
                  <a:spcBef>
                    <a:spcPct val="50000"/>
                  </a:spcBef>
                  <a:spcAft>
                    <a:spcPct val="0"/>
                  </a:spcAft>
                </a:pPr>
                <a:r>
                  <a:rPr lang="en-US" sz="900" b="1" dirty="0">
                    <a:solidFill>
                      <a:schemeClr val="tx1"/>
                    </a:solidFill>
                    <a:latin typeface="Arial" charset="0"/>
                  </a:rPr>
                  <a:t>CRM</a:t>
                </a:r>
              </a:p>
            </p:txBody>
          </p:sp>
          <p:sp>
            <p:nvSpPr>
              <p:cNvPr id="23" name="Flowchart: Magnetic Disk 22"/>
              <p:cNvSpPr/>
              <p:nvPr/>
            </p:nvSpPr>
            <p:spPr bwMode="auto">
              <a:xfrm>
                <a:off x="3577833" y="3796995"/>
                <a:ext cx="418013" cy="313510"/>
              </a:xfrm>
              <a:prstGeom prst="flowChartMagneticDisk">
                <a:avLst/>
              </a:prstGeom>
              <a:grpFill/>
              <a:ln w="9525">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91440" rIns="91440" bIns="45720" numCol="1" rtlCol="0" anchor="ctr" anchorCtr="0" compatLnSpc="1">
                <a:prstTxWarp prst="textNoShape">
                  <a:avLst/>
                </a:prstTxWarp>
                <a:noAutofit/>
              </a:bodyPr>
              <a:lstStyle/>
              <a:p>
                <a:pPr>
                  <a:lnSpc>
                    <a:spcPct val="100000"/>
                  </a:lnSpc>
                  <a:spcBef>
                    <a:spcPct val="50000"/>
                  </a:spcBef>
                  <a:spcAft>
                    <a:spcPct val="0"/>
                  </a:spcAft>
                </a:pPr>
                <a:r>
                  <a:rPr lang="en-US" sz="900" b="1" dirty="0">
                    <a:solidFill>
                      <a:schemeClr val="tx1"/>
                    </a:solidFill>
                    <a:latin typeface="Arial" charset="0"/>
                  </a:rPr>
                  <a:t>BI</a:t>
                </a:r>
              </a:p>
            </p:txBody>
          </p:sp>
        </p:grpSp>
        <p:cxnSp>
          <p:nvCxnSpPr>
            <p:cNvPr id="14" name="Straight Arrow Connector 13"/>
            <p:cNvCxnSpPr/>
            <p:nvPr/>
          </p:nvCxnSpPr>
          <p:spPr bwMode="auto">
            <a:xfrm>
              <a:off x="2554945" y="3942510"/>
              <a:ext cx="454462" cy="0"/>
            </a:xfrm>
            <a:prstGeom prst="straightConnector1">
              <a:avLst/>
            </a:prstGeom>
            <a:ln w="12700">
              <a:solidFill>
                <a:schemeClr val="tx1"/>
              </a:solidFill>
              <a:headEnd type="triangle" w="sm" len="med"/>
              <a:tailEnd type="triangle" w="sm" len="med"/>
            </a:ln>
          </p:spPr>
          <p:style>
            <a:lnRef idx="1">
              <a:schemeClr val="accent2"/>
            </a:lnRef>
            <a:fillRef idx="0">
              <a:schemeClr val="accent2"/>
            </a:fillRef>
            <a:effectRef idx="0">
              <a:schemeClr val="accent2"/>
            </a:effectRef>
            <a:fontRef idx="minor">
              <a:schemeClr val="tx1"/>
            </a:fontRef>
          </p:style>
        </p:cxnSp>
        <p:grpSp>
          <p:nvGrpSpPr>
            <p:cNvPr id="92" name="Group 91"/>
            <p:cNvGrpSpPr/>
            <p:nvPr/>
          </p:nvGrpSpPr>
          <p:grpSpPr>
            <a:xfrm>
              <a:off x="978740" y="3665112"/>
              <a:ext cx="603049" cy="703420"/>
              <a:chOff x="-436144" y="2456524"/>
              <a:chExt cx="603049" cy="703420"/>
            </a:xfrm>
          </p:grpSpPr>
          <p:grpSp>
            <p:nvGrpSpPr>
              <p:cNvPr id="102" name="Group 101"/>
              <p:cNvGrpSpPr>
                <a:grpSpLocks noChangeAspect="1"/>
              </p:cNvGrpSpPr>
              <p:nvPr/>
            </p:nvGrpSpPr>
            <p:grpSpPr>
              <a:xfrm>
                <a:off x="-332156" y="2456524"/>
                <a:ext cx="400274" cy="457199"/>
                <a:chOff x="477838" y="-815975"/>
                <a:chExt cx="1428750" cy="1631950"/>
              </a:xfrm>
              <a:solidFill>
                <a:srgbClr val="00529B"/>
              </a:solidFill>
            </p:grpSpPr>
            <p:sp>
              <p:nvSpPr>
                <p:cNvPr id="103" name="Oval 102"/>
                <p:cNvSpPr>
                  <a:spLocks noChangeArrowheads="1"/>
                </p:cNvSpPr>
                <p:nvPr/>
              </p:nvSpPr>
              <p:spPr bwMode="auto">
                <a:xfrm>
                  <a:off x="885826" y="-815975"/>
                  <a:ext cx="612775" cy="6080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sp>
              <p:nvSpPr>
                <p:cNvPr id="104" name="Freeform 103"/>
                <p:cNvSpPr>
                  <a:spLocks/>
                </p:cNvSpPr>
                <p:nvPr/>
              </p:nvSpPr>
              <p:spPr bwMode="auto">
                <a:xfrm>
                  <a:off x="477838" y="-101600"/>
                  <a:ext cx="1428750" cy="917575"/>
                </a:xfrm>
                <a:custGeom>
                  <a:avLst/>
                  <a:gdLst>
                    <a:gd name="T0" fmla="*/ 0 w 378"/>
                    <a:gd name="T1" fmla="*/ 243 h 243"/>
                    <a:gd name="T2" fmla="*/ 0 w 378"/>
                    <a:gd name="T3" fmla="*/ 54 h 243"/>
                    <a:gd name="T4" fmla="*/ 53 w 378"/>
                    <a:gd name="T5" fmla="*/ 0 h 243"/>
                    <a:gd name="T6" fmla="*/ 325 w 378"/>
                    <a:gd name="T7" fmla="*/ 0 h 243"/>
                    <a:gd name="T8" fmla="*/ 378 w 378"/>
                    <a:gd name="T9" fmla="*/ 54 h 243"/>
                    <a:gd name="T10" fmla="*/ 378 w 378"/>
                    <a:gd name="T11" fmla="*/ 243 h 243"/>
                    <a:gd name="T12" fmla="*/ 331 w 378"/>
                    <a:gd name="T13" fmla="*/ 243 h 243"/>
                    <a:gd name="T14" fmla="*/ 324 w 378"/>
                    <a:gd name="T15" fmla="*/ 74 h 243"/>
                    <a:gd name="T16" fmla="*/ 294 w 378"/>
                    <a:gd name="T17" fmla="*/ 74 h 243"/>
                    <a:gd name="T18" fmla="*/ 294 w 378"/>
                    <a:gd name="T19" fmla="*/ 243 h 243"/>
                    <a:gd name="T20" fmla="*/ 84 w 378"/>
                    <a:gd name="T21" fmla="*/ 243 h 243"/>
                    <a:gd name="T22" fmla="*/ 84 w 378"/>
                    <a:gd name="T23" fmla="*/ 74 h 243"/>
                    <a:gd name="T24" fmla="*/ 54 w 378"/>
                    <a:gd name="T25" fmla="*/ 74 h 243"/>
                    <a:gd name="T26" fmla="*/ 47 w 378"/>
                    <a:gd name="T27" fmla="*/ 243 h 243"/>
                    <a:gd name="T28" fmla="*/ 0 w 378"/>
                    <a:gd name="T2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8" h="243">
                      <a:moveTo>
                        <a:pt x="0" y="243"/>
                      </a:moveTo>
                      <a:cubicBezTo>
                        <a:pt x="0" y="54"/>
                        <a:pt x="0" y="54"/>
                        <a:pt x="0" y="54"/>
                      </a:cubicBezTo>
                      <a:cubicBezTo>
                        <a:pt x="0" y="24"/>
                        <a:pt x="24" y="0"/>
                        <a:pt x="53" y="0"/>
                      </a:cubicBezTo>
                      <a:cubicBezTo>
                        <a:pt x="53" y="0"/>
                        <a:pt x="325" y="0"/>
                        <a:pt x="325" y="0"/>
                      </a:cubicBezTo>
                      <a:cubicBezTo>
                        <a:pt x="354" y="0"/>
                        <a:pt x="378" y="24"/>
                        <a:pt x="378" y="54"/>
                      </a:cubicBezTo>
                      <a:cubicBezTo>
                        <a:pt x="378" y="243"/>
                        <a:pt x="378" y="243"/>
                        <a:pt x="378" y="243"/>
                      </a:cubicBezTo>
                      <a:cubicBezTo>
                        <a:pt x="331" y="243"/>
                        <a:pt x="331" y="243"/>
                        <a:pt x="331" y="243"/>
                      </a:cubicBezTo>
                      <a:cubicBezTo>
                        <a:pt x="324" y="74"/>
                        <a:pt x="324" y="74"/>
                        <a:pt x="324" y="74"/>
                      </a:cubicBezTo>
                      <a:cubicBezTo>
                        <a:pt x="294" y="74"/>
                        <a:pt x="294" y="74"/>
                        <a:pt x="294" y="74"/>
                      </a:cubicBezTo>
                      <a:cubicBezTo>
                        <a:pt x="294" y="243"/>
                        <a:pt x="294" y="243"/>
                        <a:pt x="294" y="243"/>
                      </a:cubicBezTo>
                      <a:cubicBezTo>
                        <a:pt x="84" y="243"/>
                        <a:pt x="84" y="243"/>
                        <a:pt x="84" y="243"/>
                      </a:cubicBezTo>
                      <a:cubicBezTo>
                        <a:pt x="84" y="74"/>
                        <a:pt x="84" y="74"/>
                        <a:pt x="84" y="74"/>
                      </a:cubicBezTo>
                      <a:cubicBezTo>
                        <a:pt x="54" y="74"/>
                        <a:pt x="54" y="74"/>
                        <a:pt x="54" y="74"/>
                      </a:cubicBezTo>
                      <a:cubicBezTo>
                        <a:pt x="47" y="243"/>
                        <a:pt x="47" y="243"/>
                        <a:pt x="47" y="243"/>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endParaRPr lang="en-US" dirty="0"/>
                </a:p>
              </p:txBody>
            </p:sp>
          </p:grpSp>
          <p:sp>
            <p:nvSpPr>
              <p:cNvPr id="91" name="Rectangle 90"/>
              <p:cNvSpPr/>
              <p:nvPr/>
            </p:nvSpPr>
            <p:spPr>
              <a:xfrm>
                <a:off x="-436144" y="2913723"/>
                <a:ext cx="603049" cy="246221"/>
              </a:xfrm>
              <a:prstGeom prst="rect">
                <a:avLst/>
              </a:prstGeom>
            </p:spPr>
            <p:txBody>
              <a:bodyPr wrap="none">
                <a:spAutoFit/>
              </a:bodyPr>
              <a:lstStyle/>
              <a:p>
                <a:pPr>
                  <a:lnSpc>
                    <a:spcPct val="100000"/>
                  </a:lnSpc>
                  <a:spcBef>
                    <a:spcPct val="50000"/>
                  </a:spcBef>
                  <a:spcAft>
                    <a:spcPct val="0"/>
                  </a:spcAft>
                </a:pPr>
                <a:r>
                  <a:rPr lang="en-US" sz="1000" dirty="0"/>
                  <a:t>Affiliate</a:t>
                </a:r>
              </a:p>
            </p:txBody>
          </p:sp>
        </p:grpSp>
        <p:cxnSp>
          <p:nvCxnSpPr>
            <p:cNvPr id="139" name="Straight Arrow Connector 138"/>
            <p:cNvCxnSpPr/>
            <p:nvPr/>
          </p:nvCxnSpPr>
          <p:spPr bwMode="auto">
            <a:xfrm>
              <a:off x="1516821" y="3942510"/>
              <a:ext cx="316231" cy="0"/>
            </a:xfrm>
            <a:prstGeom prst="straightConnector1">
              <a:avLst/>
            </a:prstGeom>
            <a:ln w="12700">
              <a:solidFill>
                <a:schemeClr val="tx1"/>
              </a:solidFill>
              <a:headEnd type="triangle" w="sm" len="med"/>
              <a:tailEnd type="triangle" w="sm" len="med"/>
            </a:ln>
          </p:spPr>
          <p:style>
            <a:lnRef idx="1">
              <a:schemeClr val="accent2"/>
            </a:lnRef>
            <a:fillRef idx="0">
              <a:schemeClr val="accent2"/>
            </a:fillRef>
            <a:effectRef idx="0">
              <a:schemeClr val="accent2"/>
            </a:effectRef>
            <a:fontRef idx="minor">
              <a:schemeClr val="tx1"/>
            </a:fontRef>
          </p:style>
        </p:cxnSp>
        <p:grpSp>
          <p:nvGrpSpPr>
            <p:cNvPr id="160" name="Group 159"/>
            <p:cNvGrpSpPr/>
            <p:nvPr/>
          </p:nvGrpSpPr>
          <p:grpSpPr>
            <a:xfrm>
              <a:off x="2189681" y="4521951"/>
              <a:ext cx="1163532" cy="644645"/>
              <a:chOff x="2547625" y="4445751"/>
              <a:chExt cx="1269515" cy="644645"/>
            </a:xfrm>
          </p:grpSpPr>
          <p:cxnSp>
            <p:nvCxnSpPr>
              <p:cNvPr id="16" name="Straight Arrow Connector 15"/>
              <p:cNvCxnSpPr/>
              <p:nvPr/>
            </p:nvCxnSpPr>
            <p:spPr bwMode="auto">
              <a:xfrm>
                <a:off x="2548220" y="4445751"/>
                <a:ext cx="0" cy="644645"/>
              </a:xfrm>
              <a:prstGeom prst="straightConnector1">
                <a:avLst/>
              </a:prstGeom>
              <a:ln w="12700" cap="rnd">
                <a:solidFill>
                  <a:schemeClr val="tx1"/>
                </a:solidFill>
                <a:headEnd type="triangle" w="sm" len="med"/>
                <a:tailEnd type="none" w="sm" len="med"/>
              </a:ln>
            </p:spPr>
            <p:style>
              <a:lnRef idx="1">
                <a:schemeClr val="accent2"/>
              </a:lnRef>
              <a:fillRef idx="0">
                <a:schemeClr val="accent2"/>
              </a:fillRef>
              <a:effectRef idx="0">
                <a:schemeClr val="accent2"/>
              </a:effectRef>
              <a:fontRef idx="minor">
                <a:schemeClr val="tx1"/>
              </a:fontRef>
            </p:style>
          </p:cxnSp>
          <p:cxnSp>
            <p:nvCxnSpPr>
              <p:cNvPr id="143" name="Straight Arrow Connector 142"/>
              <p:cNvCxnSpPr/>
              <p:nvPr/>
            </p:nvCxnSpPr>
            <p:spPr bwMode="auto">
              <a:xfrm flipH="1">
                <a:off x="2547625" y="5090396"/>
                <a:ext cx="1269515" cy="0"/>
              </a:xfrm>
              <a:prstGeom prst="straightConnector1">
                <a:avLst/>
              </a:prstGeom>
              <a:ln w="12700" cap="rnd">
                <a:solidFill>
                  <a:schemeClr val="tx1"/>
                </a:solidFill>
                <a:headEnd type="triangle" w="sm" len="med"/>
                <a:tailEnd type="none" w="sm" len="med"/>
              </a:ln>
            </p:spPr>
            <p:style>
              <a:lnRef idx="1">
                <a:schemeClr val="accent2"/>
              </a:lnRef>
              <a:fillRef idx="0">
                <a:schemeClr val="accent2"/>
              </a:fillRef>
              <a:effectRef idx="0">
                <a:schemeClr val="accent2"/>
              </a:effectRef>
              <a:fontRef idx="minor">
                <a:schemeClr val="tx1"/>
              </a:fontRef>
            </p:style>
          </p:cxnSp>
        </p:grpSp>
        <p:grpSp>
          <p:nvGrpSpPr>
            <p:cNvPr id="128" name="Group 127"/>
            <p:cNvGrpSpPr/>
            <p:nvPr/>
          </p:nvGrpSpPr>
          <p:grpSpPr>
            <a:xfrm rot="5400000">
              <a:off x="5859533" y="2469776"/>
              <a:ext cx="480590" cy="644645"/>
              <a:chOff x="5326600" y="1928633"/>
              <a:chExt cx="1269515" cy="644645"/>
            </a:xfrm>
          </p:grpSpPr>
          <p:cxnSp>
            <p:nvCxnSpPr>
              <p:cNvPr id="162" name="Straight Arrow Connector 161"/>
              <p:cNvCxnSpPr/>
              <p:nvPr/>
            </p:nvCxnSpPr>
            <p:spPr bwMode="auto">
              <a:xfrm>
                <a:off x="5327195" y="1928633"/>
                <a:ext cx="0" cy="644645"/>
              </a:xfrm>
              <a:prstGeom prst="straightConnector1">
                <a:avLst/>
              </a:prstGeom>
              <a:ln w="12700" cap="rnd">
                <a:solidFill>
                  <a:schemeClr val="tx1"/>
                </a:solidFill>
                <a:headEnd type="triangle" w="sm" len="med"/>
                <a:tailEnd type="none" w="sm" len="med"/>
              </a:ln>
            </p:spPr>
            <p:style>
              <a:lnRef idx="1">
                <a:schemeClr val="accent2"/>
              </a:lnRef>
              <a:fillRef idx="0">
                <a:schemeClr val="accent2"/>
              </a:fillRef>
              <a:effectRef idx="0">
                <a:schemeClr val="accent2"/>
              </a:effectRef>
              <a:fontRef idx="minor">
                <a:schemeClr val="tx1"/>
              </a:fontRef>
            </p:style>
          </p:cxnSp>
          <p:cxnSp>
            <p:nvCxnSpPr>
              <p:cNvPr id="163" name="Straight Arrow Connector 162"/>
              <p:cNvCxnSpPr/>
              <p:nvPr/>
            </p:nvCxnSpPr>
            <p:spPr bwMode="auto">
              <a:xfrm flipH="1">
                <a:off x="5326600" y="2573278"/>
                <a:ext cx="1269515" cy="0"/>
              </a:xfrm>
              <a:prstGeom prst="straightConnector1">
                <a:avLst/>
              </a:prstGeom>
              <a:ln w="12700" cap="rnd">
                <a:solidFill>
                  <a:schemeClr val="tx1"/>
                </a:solidFill>
                <a:headEnd type="triangle" w="sm" len="med"/>
                <a:tailEnd type="none" w="sm" len="med"/>
              </a:ln>
            </p:spPr>
            <p:style>
              <a:lnRef idx="1">
                <a:schemeClr val="accent2"/>
              </a:lnRef>
              <a:fillRef idx="0">
                <a:schemeClr val="accent2"/>
              </a:fillRef>
              <a:effectRef idx="0">
                <a:schemeClr val="accent2"/>
              </a:effectRef>
              <a:fontRef idx="minor">
                <a:schemeClr val="tx1"/>
              </a:fontRef>
            </p:style>
          </p:cxnSp>
        </p:grpSp>
        <p:grpSp>
          <p:nvGrpSpPr>
            <p:cNvPr id="165" name="Group 164"/>
            <p:cNvGrpSpPr/>
            <p:nvPr/>
          </p:nvGrpSpPr>
          <p:grpSpPr>
            <a:xfrm rot="5400000" flipV="1">
              <a:off x="5022118" y="2459652"/>
              <a:ext cx="480590" cy="664895"/>
              <a:chOff x="5326600" y="1928633"/>
              <a:chExt cx="1269515" cy="644645"/>
            </a:xfrm>
          </p:grpSpPr>
          <p:cxnSp>
            <p:nvCxnSpPr>
              <p:cNvPr id="166" name="Straight Arrow Connector 165"/>
              <p:cNvCxnSpPr/>
              <p:nvPr/>
            </p:nvCxnSpPr>
            <p:spPr bwMode="auto">
              <a:xfrm>
                <a:off x="5327195" y="1928633"/>
                <a:ext cx="0" cy="644645"/>
              </a:xfrm>
              <a:prstGeom prst="straightConnector1">
                <a:avLst/>
              </a:prstGeom>
              <a:ln w="12700" cap="rnd">
                <a:solidFill>
                  <a:schemeClr val="tx1"/>
                </a:solidFill>
                <a:headEnd type="triangle" w="sm" len="med"/>
                <a:tailEnd type="none" w="sm" len="med"/>
              </a:ln>
            </p:spPr>
            <p:style>
              <a:lnRef idx="1">
                <a:schemeClr val="accent2"/>
              </a:lnRef>
              <a:fillRef idx="0">
                <a:schemeClr val="accent2"/>
              </a:fillRef>
              <a:effectRef idx="0">
                <a:schemeClr val="accent2"/>
              </a:effectRef>
              <a:fontRef idx="minor">
                <a:schemeClr val="tx1"/>
              </a:fontRef>
            </p:style>
          </p:cxnSp>
          <p:cxnSp>
            <p:nvCxnSpPr>
              <p:cNvPr id="167" name="Straight Arrow Connector 166"/>
              <p:cNvCxnSpPr/>
              <p:nvPr/>
            </p:nvCxnSpPr>
            <p:spPr bwMode="auto">
              <a:xfrm flipH="1">
                <a:off x="5326600" y="2573278"/>
                <a:ext cx="1269515" cy="0"/>
              </a:xfrm>
              <a:prstGeom prst="straightConnector1">
                <a:avLst/>
              </a:prstGeom>
              <a:ln w="12700" cap="rnd">
                <a:solidFill>
                  <a:schemeClr val="tx1"/>
                </a:solidFill>
                <a:headEnd type="triangle" w="sm" len="med"/>
                <a:tailEnd type="none" w="sm" len="med"/>
              </a:ln>
            </p:spPr>
            <p:style>
              <a:lnRef idx="1">
                <a:schemeClr val="accent2"/>
              </a:lnRef>
              <a:fillRef idx="0">
                <a:schemeClr val="accent2"/>
              </a:fillRef>
              <a:effectRef idx="0">
                <a:schemeClr val="accent2"/>
              </a:effectRef>
              <a:fontRef idx="minor">
                <a:schemeClr val="tx1"/>
              </a:fontRef>
            </p:style>
          </p:cxnSp>
        </p:grpSp>
        <p:grpSp>
          <p:nvGrpSpPr>
            <p:cNvPr id="168" name="Group 167"/>
            <p:cNvGrpSpPr/>
            <p:nvPr/>
          </p:nvGrpSpPr>
          <p:grpSpPr>
            <a:xfrm rot="10800000">
              <a:off x="6986641" y="2551803"/>
              <a:ext cx="650397" cy="1013858"/>
              <a:chOff x="5326600" y="1928633"/>
              <a:chExt cx="1269515" cy="644645"/>
            </a:xfrm>
          </p:grpSpPr>
          <p:cxnSp>
            <p:nvCxnSpPr>
              <p:cNvPr id="169" name="Straight Arrow Connector 168"/>
              <p:cNvCxnSpPr/>
              <p:nvPr/>
            </p:nvCxnSpPr>
            <p:spPr bwMode="auto">
              <a:xfrm>
                <a:off x="5327195" y="1928633"/>
                <a:ext cx="0" cy="644645"/>
              </a:xfrm>
              <a:prstGeom prst="straightConnector1">
                <a:avLst/>
              </a:prstGeom>
              <a:ln w="12700" cap="rnd">
                <a:solidFill>
                  <a:schemeClr val="tx1"/>
                </a:solidFill>
                <a:headEnd type="triangle" w="sm" len="med"/>
                <a:tailEnd type="none" w="sm" len="med"/>
              </a:ln>
            </p:spPr>
            <p:style>
              <a:lnRef idx="1">
                <a:schemeClr val="accent2"/>
              </a:lnRef>
              <a:fillRef idx="0">
                <a:schemeClr val="accent2"/>
              </a:fillRef>
              <a:effectRef idx="0">
                <a:schemeClr val="accent2"/>
              </a:effectRef>
              <a:fontRef idx="minor">
                <a:schemeClr val="tx1"/>
              </a:fontRef>
            </p:style>
          </p:cxnSp>
          <p:cxnSp>
            <p:nvCxnSpPr>
              <p:cNvPr id="170" name="Straight Arrow Connector 169"/>
              <p:cNvCxnSpPr/>
              <p:nvPr/>
            </p:nvCxnSpPr>
            <p:spPr bwMode="auto">
              <a:xfrm flipH="1">
                <a:off x="5326600" y="2573278"/>
                <a:ext cx="1269515" cy="0"/>
              </a:xfrm>
              <a:prstGeom prst="straightConnector1">
                <a:avLst/>
              </a:prstGeom>
              <a:ln w="12700" cap="rnd">
                <a:solidFill>
                  <a:schemeClr val="tx1"/>
                </a:solidFill>
                <a:headEnd type="triangle" w="sm" len="med"/>
                <a:tailEnd type="none" w="sm" len="med"/>
              </a:ln>
            </p:spPr>
            <p:style>
              <a:lnRef idx="1">
                <a:schemeClr val="accent2"/>
              </a:lnRef>
              <a:fillRef idx="0">
                <a:schemeClr val="accent2"/>
              </a:fillRef>
              <a:effectRef idx="0">
                <a:schemeClr val="accent2"/>
              </a:effectRef>
              <a:fontRef idx="minor">
                <a:schemeClr val="tx1"/>
              </a:fontRef>
            </p:style>
          </p:cxnSp>
        </p:grpSp>
        <p:cxnSp>
          <p:nvCxnSpPr>
            <p:cNvPr id="177" name="Straight Arrow Connector 176"/>
            <p:cNvCxnSpPr/>
            <p:nvPr/>
          </p:nvCxnSpPr>
          <p:spPr bwMode="auto">
            <a:xfrm flipV="1">
              <a:off x="3493023" y="4719079"/>
              <a:ext cx="0" cy="211673"/>
            </a:xfrm>
            <a:prstGeom prst="straightConnector1">
              <a:avLst/>
            </a:prstGeom>
            <a:ln w="12700" cap="rnd">
              <a:solidFill>
                <a:schemeClr val="tx1"/>
              </a:solidFill>
              <a:headEnd type="triangle" w="sm" len="med"/>
              <a:tailEnd type="none" w="sm" len="med"/>
            </a:ln>
          </p:spPr>
          <p:style>
            <a:lnRef idx="1">
              <a:schemeClr val="accent2"/>
            </a:lnRef>
            <a:fillRef idx="0">
              <a:schemeClr val="accent2"/>
            </a:fillRef>
            <a:effectRef idx="0">
              <a:schemeClr val="accent2"/>
            </a:effectRef>
            <a:fontRef idx="minor">
              <a:schemeClr val="tx1"/>
            </a:fontRef>
          </p:style>
        </p:cxnSp>
        <p:cxnSp>
          <p:nvCxnSpPr>
            <p:cNvPr id="178" name="Straight Arrow Connector 177"/>
            <p:cNvCxnSpPr/>
            <p:nvPr/>
          </p:nvCxnSpPr>
          <p:spPr bwMode="auto">
            <a:xfrm flipH="1">
              <a:off x="3493024" y="4719078"/>
              <a:ext cx="849716" cy="0"/>
            </a:xfrm>
            <a:prstGeom prst="straightConnector1">
              <a:avLst/>
            </a:prstGeom>
            <a:ln w="12700" cap="rnd">
              <a:solidFill>
                <a:schemeClr val="tx1"/>
              </a:solidFill>
              <a:headEnd type="none" w="sm" len="med"/>
              <a:tailEnd type="none" w="sm" len="med"/>
            </a:ln>
          </p:spPr>
          <p:style>
            <a:lnRef idx="1">
              <a:schemeClr val="accent2"/>
            </a:lnRef>
            <a:fillRef idx="0">
              <a:schemeClr val="accent2"/>
            </a:fillRef>
            <a:effectRef idx="0">
              <a:schemeClr val="accent2"/>
            </a:effectRef>
            <a:fontRef idx="minor">
              <a:schemeClr val="tx1"/>
            </a:fontRef>
          </p:style>
        </p:cxnSp>
        <p:cxnSp>
          <p:nvCxnSpPr>
            <p:cNvPr id="180" name="Straight Arrow Connector 179"/>
            <p:cNvCxnSpPr/>
            <p:nvPr/>
          </p:nvCxnSpPr>
          <p:spPr bwMode="auto">
            <a:xfrm flipH="1">
              <a:off x="4342740" y="3953549"/>
              <a:ext cx="296959" cy="0"/>
            </a:xfrm>
            <a:prstGeom prst="straightConnector1">
              <a:avLst/>
            </a:prstGeom>
            <a:ln w="12700" cap="rnd">
              <a:solidFill>
                <a:schemeClr val="tx1"/>
              </a:solidFill>
              <a:headEnd type="triangle" w="sm" len="med"/>
              <a:tailEnd type="none" w="sm" len="med"/>
            </a:ln>
          </p:spPr>
          <p:style>
            <a:lnRef idx="1">
              <a:schemeClr val="accent2"/>
            </a:lnRef>
            <a:fillRef idx="0">
              <a:schemeClr val="accent2"/>
            </a:fillRef>
            <a:effectRef idx="0">
              <a:schemeClr val="accent2"/>
            </a:effectRef>
            <a:fontRef idx="minor">
              <a:schemeClr val="tx1"/>
            </a:fontRef>
          </p:style>
        </p:cxnSp>
        <p:cxnSp>
          <p:nvCxnSpPr>
            <p:cNvPr id="181" name="Straight Arrow Connector 180"/>
            <p:cNvCxnSpPr/>
            <p:nvPr/>
          </p:nvCxnSpPr>
          <p:spPr bwMode="auto">
            <a:xfrm>
              <a:off x="4342740" y="3953549"/>
              <a:ext cx="1" cy="765529"/>
            </a:xfrm>
            <a:prstGeom prst="straightConnector1">
              <a:avLst/>
            </a:prstGeom>
            <a:ln w="12700" cap="rnd">
              <a:solidFill>
                <a:schemeClr val="tx1"/>
              </a:solidFill>
              <a:headEnd type="none" w="sm" len="med"/>
              <a:tailEnd type="none" w="sm" len="med"/>
            </a:ln>
          </p:spPr>
          <p:style>
            <a:lnRef idx="1">
              <a:schemeClr val="accent2"/>
            </a:lnRef>
            <a:fillRef idx="0">
              <a:schemeClr val="accent2"/>
            </a:fillRef>
            <a:effectRef idx="0">
              <a:schemeClr val="accent2"/>
            </a:effectRef>
            <a:fontRef idx="minor">
              <a:schemeClr val="tx1"/>
            </a:fontRef>
          </p:style>
        </p:cxnSp>
        <p:grpSp>
          <p:nvGrpSpPr>
            <p:cNvPr id="189" name="Group 188"/>
            <p:cNvGrpSpPr/>
            <p:nvPr/>
          </p:nvGrpSpPr>
          <p:grpSpPr>
            <a:xfrm rot="5400000">
              <a:off x="4054429" y="4443930"/>
              <a:ext cx="961235" cy="209302"/>
              <a:chOff x="5326600" y="1928633"/>
              <a:chExt cx="1269515" cy="644645"/>
            </a:xfrm>
          </p:grpSpPr>
          <p:cxnSp>
            <p:nvCxnSpPr>
              <p:cNvPr id="190" name="Straight Arrow Connector 189"/>
              <p:cNvCxnSpPr/>
              <p:nvPr/>
            </p:nvCxnSpPr>
            <p:spPr bwMode="auto">
              <a:xfrm>
                <a:off x="5327195" y="1928633"/>
                <a:ext cx="0" cy="644645"/>
              </a:xfrm>
              <a:prstGeom prst="straightConnector1">
                <a:avLst/>
              </a:prstGeom>
              <a:ln w="12700" cap="rnd">
                <a:solidFill>
                  <a:schemeClr val="tx1"/>
                </a:solidFill>
                <a:headEnd type="triangle" w="sm" len="med"/>
                <a:tailEnd type="none" w="sm" len="med"/>
              </a:ln>
            </p:spPr>
            <p:style>
              <a:lnRef idx="1">
                <a:schemeClr val="accent2"/>
              </a:lnRef>
              <a:fillRef idx="0">
                <a:schemeClr val="accent2"/>
              </a:fillRef>
              <a:effectRef idx="0">
                <a:schemeClr val="accent2"/>
              </a:effectRef>
              <a:fontRef idx="minor">
                <a:schemeClr val="tx1"/>
              </a:fontRef>
            </p:style>
          </p:cxnSp>
          <p:cxnSp>
            <p:nvCxnSpPr>
              <p:cNvPr id="191" name="Straight Arrow Connector 190"/>
              <p:cNvCxnSpPr/>
              <p:nvPr/>
            </p:nvCxnSpPr>
            <p:spPr bwMode="auto">
              <a:xfrm flipH="1">
                <a:off x="5326600" y="2573278"/>
                <a:ext cx="1269515" cy="0"/>
              </a:xfrm>
              <a:prstGeom prst="straightConnector1">
                <a:avLst/>
              </a:prstGeom>
              <a:ln w="12700" cap="rnd">
                <a:solidFill>
                  <a:schemeClr val="tx1"/>
                </a:solidFill>
                <a:headEnd type="triangle" w="sm" len="med"/>
                <a:tailEnd type="none" w="sm" len="med"/>
              </a:ln>
            </p:spPr>
            <p:style>
              <a:lnRef idx="1">
                <a:schemeClr val="accent2"/>
              </a:lnRef>
              <a:fillRef idx="0">
                <a:schemeClr val="accent2"/>
              </a:fillRef>
              <a:effectRef idx="0">
                <a:schemeClr val="accent2"/>
              </a:effectRef>
              <a:fontRef idx="minor">
                <a:schemeClr val="tx1"/>
              </a:fontRef>
            </p:style>
          </p:cxnSp>
        </p:grpSp>
        <p:cxnSp>
          <p:nvCxnSpPr>
            <p:cNvPr id="197" name="Straight Arrow Connector 196"/>
            <p:cNvCxnSpPr/>
            <p:nvPr/>
          </p:nvCxnSpPr>
          <p:spPr bwMode="auto">
            <a:xfrm>
              <a:off x="6782439" y="3839135"/>
              <a:ext cx="393173" cy="0"/>
            </a:xfrm>
            <a:prstGeom prst="straightConnector1">
              <a:avLst/>
            </a:prstGeom>
            <a:ln w="12700">
              <a:solidFill>
                <a:schemeClr val="tx1"/>
              </a:solidFill>
              <a:headEnd type="triangle" w="sm" len="med"/>
              <a:tailEnd type="triangle" w="sm" len="med"/>
            </a:ln>
          </p:spPr>
          <p:style>
            <a:lnRef idx="1">
              <a:schemeClr val="accent2"/>
            </a:lnRef>
            <a:fillRef idx="0">
              <a:schemeClr val="accent2"/>
            </a:fillRef>
            <a:effectRef idx="0">
              <a:schemeClr val="accent2"/>
            </a:effectRef>
            <a:fontRef idx="minor">
              <a:schemeClr val="tx1"/>
            </a:fontRef>
          </p:style>
        </p:cxnSp>
        <p:cxnSp>
          <p:nvCxnSpPr>
            <p:cNvPr id="199" name="Straight Arrow Connector 198"/>
            <p:cNvCxnSpPr/>
            <p:nvPr/>
          </p:nvCxnSpPr>
          <p:spPr bwMode="auto">
            <a:xfrm>
              <a:off x="4430395" y="5403343"/>
              <a:ext cx="0" cy="177310"/>
            </a:xfrm>
            <a:prstGeom prst="straightConnector1">
              <a:avLst/>
            </a:prstGeom>
            <a:ln w="12700" cap="rnd">
              <a:solidFill>
                <a:schemeClr val="tx1"/>
              </a:solidFill>
              <a:headEnd type="triangle" w="sm" len="med"/>
              <a:tailEnd type="none" w="sm" len="med"/>
            </a:ln>
          </p:spPr>
          <p:style>
            <a:lnRef idx="1">
              <a:schemeClr val="accent2"/>
            </a:lnRef>
            <a:fillRef idx="0">
              <a:schemeClr val="accent2"/>
            </a:fillRef>
            <a:effectRef idx="0">
              <a:schemeClr val="accent2"/>
            </a:effectRef>
            <a:fontRef idx="minor">
              <a:schemeClr val="tx1"/>
            </a:fontRef>
          </p:style>
        </p:cxnSp>
        <p:cxnSp>
          <p:nvCxnSpPr>
            <p:cNvPr id="200" name="Straight Arrow Connector 199"/>
            <p:cNvCxnSpPr/>
            <p:nvPr/>
          </p:nvCxnSpPr>
          <p:spPr bwMode="auto">
            <a:xfrm flipH="1">
              <a:off x="4430395" y="5580653"/>
              <a:ext cx="2445770" cy="0"/>
            </a:xfrm>
            <a:prstGeom prst="straightConnector1">
              <a:avLst/>
            </a:prstGeom>
            <a:ln w="12700" cap="rnd">
              <a:solidFill>
                <a:schemeClr val="tx1"/>
              </a:solidFill>
              <a:headEnd type="none" w="sm" len="med"/>
              <a:tailEnd type="none" w="sm" len="med"/>
            </a:ln>
          </p:spPr>
          <p:style>
            <a:lnRef idx="1">
              <a:schemeClr val="accent2"/>
            </a:lnRef>
            <a:fillRef idx="0">
              <a:schemeClr val="accent2"/>
            </a:fillRef>
            <a:effectRef idx="0">
              <a:schemeClr val="accent2"/>
            </a:effectRef>
            <a:fontRef idx="minor">
              <a:schemeClr val="tx1"/>
            </a:fontRef>
          </p:style>
        </p:cxnSp>
        <p:cxnSp>
          <p:nvCxnSpPr>
            <p:cNvPr id="201" name="Straight Arrow Connector 200"/>
            <p:cNvCxnSpPr/>
            <p:nvPr/>
          </p:nvCxnSpPr>
          <p:spPr bwMode="auto">
            <a:xfrm flipH="1">
              <a:off x="6876165" y="3953549"/>
              <a:ext cx="296959" cy="0"/>
            </a:xfrm>
            <a:prstGeom prst="straightConnector1">
              <a:avLst/>
            </a:prstGeom>
            <a:ln w="12700" cap="rnd">
              <a:solidFill>
                <a:schemeClr val="tx1"/>
              </a:solidFill>
              <a:headEnd type="triangle" w="sm" len="med"/>
              <a:tailEnd type="none" w="sm" len="med"/>
            </a:ln>
          </p:spPr>
          <p:style>
            <a:lnRef idx="1">
              <a:schemeClr val="accent2"/>
            </a:lnRef>
            <a:fillRef idx="0">
              <a:schemeClr val="accent2"/>
            </a:fillRef>
            <a:effectRef idx="0">
              <a:schemeClr val="accent2"/>
            </a:effectRef>
            <a:fontRef idx="minor">
              <a:schemeClr val="tx1"/>
            </a:fontRef>
          </p:style>
        </p:cxnSp>
        <p:cxnSp>
          <p:nvCxnSpPr>
            <p:cNvPr id="202" name="Straight Arrow Connector 201"/>
            <p:cNvCxnSpPr/>
            <p:nvPr/>
          </p:nvCxnSpPr>
          <p:spPr bwMode="auto">
            <a:xfrm>
              <a:off x="6876165" y="3953549"/>
              <a:ext cx="0" cy="1627104"/>
            </a:xfrm>
            <a:prstGeom prst="straightConnector1">
              <a:avLst/>
            </a:prstGeom>
            <a:ln w="12700" cap="rnd">
              <a:solidFill>
                <a:schemeClr val="tx1"/>
              </a:solidFill>
              <a:headEnd type="none" w="sm" len="med"/>
              <a:tailEnd type="none" w="sm" len="med"/>
            </a:ln>
          </p:spPr>
          <p:style>
            <a:lnRef idx="1">
              <a:schemeClr val="accent2"/>
            </a:lnRef>
            <a:fillRef idx="0">
              <a:schemeClr val="accent2"/>
            </a:fillRef>
            <a:effectRef idx="0">
              <a:schemeClr val="accent2"/>
            </a:effectRef>
            <a:fontRef idx="minor">
              <a:schemeClr val="tx1"/>
            </a:fontRef>
          </p:style>
        </p:cxnSp>
        <p:cxnSp>
          <p:nvCxnSpPr>
            <p:cNvPr id="203" name="Straight Arrow Connector 202"/>
            <p:cNvCxnSpPr/>
            <p:nvPr/>
          </p:nvCxnSpPr>
          <p:spPr bwMode="auto">
            <a:xfrm flipV="1">
              <a:off x="7636733" y="4163706"/>
              <a:ext cx="0" cy="865493"/>
            </a:xfrm>
            <a:prstGeom prst="straightConnector1">
              <a:avLst/>
            </a:prstGeom>
            <a:ln w="12700">
              <a:solidFill>
                <a:schemeClr val="tx1"/>
              </a:solidFill>
              <a:headEnd type="triangle" w="sm" len="med"/>
              <a:tailEnd type="triangle" w="sm" len="med"/>
            </a:ln>
          </p:spPr>
          <p:style>
            <a:lnRef idx="1">
              <a:schemeClr val="accent2"/>
            </a:lnRef>
            <a:fillRef idx="0">
              <a:schemeClr val="accent2"/>
            </a:fillRef>
            <a:effectRef idx="0">
              <a:schemeClr val="accent2"/>
            </a:effectRef>
            <a:fontRef idx="minor">
              <a:schemeClr val="tx1"/>
            </a:fontRef>
          </p:style>
        </p:cxnSp>
        <p:cxnSp>
          <p:nvCxnSpPr>
            <p:cNvPr id="216" name="Straight Arrow Connector 215"/>
            <p:cNvCxnSpPr/>
            <p:nvPr/>
          </p:nvCxnSpPr>
          <p:spPr bwMode="auto">
            <a:xfrm rot="5400000" flipV="1">
              <a:off x="5262414" y="2127643"/>
              <a:ext cx="0" cy="664895"/>
            </a:xfrm>
            <a:prstGeom prst="straightConnector1">
              <a:avLst/>
            </a:prstGeom>
            <a:ln w="12700" cap="rnd">
              <a:solidFill>
                <a:schemeClr val="tx1"/>
              </a:solidFill>
              <a:headEnd type="triangle" w="sm" len="med"/>
              <a:tailEnd type="none" w="sm" len="med"/>
            </a:ln>
          </p:spPr>
          <p:style>
            <a:lnRef idx="1">
              <a:schemeClr val="accent2"/>
            </a:lnRef>
            <a:fillRef idx="0">
              <a:schemeClr val="accent2"/>
            </a:fillRef>
            <a:effectRef idx="0">
              <a:schemeClr val="accent2"/>
            </a:effectRef>
            <a:fontRef idx="minor">
              <a:schemeClr val="tx1"/>
            </a:fontRef>
          </p:style>
        </p:cxnSp>
        <p:cxnSp>
          <p:nvCxnSpPr>
            <p:cNvPr id="217" name="Straight Arrow Connector 216"/>
            <p:cNvCxnSpPr/>
            <p:nvPr/>
          </p:nvCxnSpPr>
          <p:spPr bwMode="auto">
            <a:xfrm flipV="1">
              <a:off x="7709554" y="2102288"/>
              <a:ext cx="0" cy="1463373"/>
            </a:xfrm>
            <a:prstGeom prst="straightConnector1">
              <a:avLst/>
            </a:prstGeom>
            <a:ln w="12700" cap="rnd">
              <a:solidFill>
                <a:schemeClr val="tx1"/>
              </a:solidFill>
              <a:headEnd type="triangle" w="sm" len="med"/>
              <a:tailEnd type="none" w="sm" len="med"/>
            </a:ln>
          </p:spPr>
          <p:style>
            <a:lnRef idx="1">
              <a:schemeClr val="accent2"/>
            </a:lnRef>
            <a:fillRef idx="0">
              <a:schemeClr val="accent2"/>
            </a:fillRef>
            <a:effectRef idx="0">
              <a:schemeClr val="accent2"/>
            </a:effectRef>
            <a:fontRef idx="minor">
              <a:schemeClr val="tx1"/>
            </a:fontRef>
          </p:style>
        </p:cxnSp>
        <p:grpSp>
          <p:nvGrpSpPr>
            <p:cNvPr id="158" name="Group 157"/>
            <p:cNvGrpSpPr/>
            <p:nvPr/>
          </p:nvGrpSpPr>
          <p:grpSpPr>
            <a:xfrm rot="10800000">
              <a:off x="5594859" y="2102288"/>
              <a:ext cx="2114693" cy="357801"/>
              <a:chOff x="4894322" y="717964"/>
              <a:chExt cx="2445770" cy="1627104"/>
            </a:xfrm>
          </p:grpSpPr>
          <p:cxnSp>
            <p:nvCxnSpPr>
              <p:cNvPr id="219" name="Straight Arrow Connector 218"/>
              <p:cNvCxnSpPr/>
              <p:nvPr/>
            </p:nvCxnSpPr>
            <p:spPr bwMode="auto">
              <a:xfrm flipH="1">
                <a:off x="4894322" y="2345068"/>
                <a:ext cx="2445770" cy="0"/>
              </a:xfrm>
              <a:prstGeom prst="straightConnector1">
                <a:avLst/>
              </a:prstGeom>
              <a:ln w="12700" cap="rnd">
                <a:solidFill>
                  <a:schemeClr val="tx1"/>
                </a:solidFill>
                <a:headEnd type="none" w="sm" len="med"/>
                <a:tailEnd type="none" w="sm" len="med"/>
              </a:ln>
            </p:spPr>
            <p:style>
              <a:lnRef idx="1">
                <a:schemeClr val="accent2"/>
              </a:lnRef>
              <a:fillRef idx="0">
                <a:schemeClr val="accent2"/>
              </a:fillRef>
              <a:effectRef idx="0">
                <a:schemeClr val="accent2"/>
              </a:effectRef>
              <a:fontRef idx="minor">
                <a:schemeClr val="tx1"/>
              </a:fontRef>
            </p:style>
          </p:cxnSp>
          <p:cxnSp>
            <p:nvCxnSpPr>
              <p:cNvPr id="220" name="Straight Arrow Connector 219"/>
              <p:cNvCxnSpPr/>
              <p:nvPr/>
            </p:nvCxnSpPr>
            <p:spPr bwMode="auto">
              <a:xfrm>
                <a:off x="7340092" y="717964"/>
                <a:ext cx="0" cy="1627104"/>
              </a:xfrm>
              <a:prstGeom prst="straightConnector1">
                <a:avLst/>
              </a:prstGeom>
              <a:ln w="12700" cap="rnd">
                <a:solidFill>
                  <a:schemeClr val="tx1"/>
                </a:solidFill>
                <a:headEnd type="none" w="sm" len="med"/>
                <a:tailEnd type="none" w="sm" len="med"/>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76234511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228600"/>
            <a:ext cx="11272838" cy="978729"/>
          </a:xfrm>
        </p:spPr>
        <p:txBody>
          <a:bodyPr/>
          <a:lstStyle/>
          <a:p>
            <a:r>
              <a:rPr lang="en-US" dirty="0" smtClean="0"/>
              <a:t>Digital Supplier Value Network: Buyers Get More Choice! Add to Your Unique Selling Points </a:t>
            </a:r>
            <a:endParaRPr lang="en-US" dirty="0"/>
          </a:p>
        </p:txBody>
      </p:sp>
      <p:grpSp>
        <p:nvGrpSpPr>
          <p:cNvPr id="4" name="Group 3"/>
          <p:cNvGrpSpPr/>
          <p:nvPr/>
        </p:nvGrpSpPr>
        <p:grpSpPr>
          <a:xfrm>
            <a:off x="665727" y="1325880"/>
            <a:ext cx="10860547" cy="5092921"/>
            <a:chOff x="1049514" y="1326260"/>
            <a:chExt cx="10860547" cy="5092921"/>
          </a:xfrm>
        </p:grpSpPr>
        <p:sp>
          <p:nvSpPr>
            <p:cNvPr id="38" name="Oval 37"/>
            <p:cNvSpPr/>
            <p:nvPr/>
          </p:nvSpPr>
          <p:spPr bwMode="auto">
            <a:xfrm>
              <a:off x="3124201" y="1391829"/>
              <a:ext cx="4613565" cy="2556163"/>
            </a:xfrm>
            <a:prstGeom prst="ellipse">
              <a:avLst/>
            </a:prstGeom>
            <a:solidFill>
              <a:srgbClr val="6E96D5">
                <a:alpha val="23000"/>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800" b="1" dirty="0" smtClean="0">
                  <a:solidFill>
                    <a:srgbClr val="00529B"/>
                  </a:solidFill>
                </a:rPr>
                <a:t>Web</a:t>
              </a:r>
              <a:endParaRPr lang="en-US" sz="1800" b="1" dirty="0">
                <a:solidFill>
                  <a:srgbClr val="00529B"/>
                </a:solidFill>
              </a:endParaRPr>
            </a:p>
          </p:txBody>
        </p:sp>
        <p:sp>
          <p:nvSpPr>
            <p:cNvPr id="39" name="Oval 38"/>
            <p:cNvSpPr/>
            <p:nvPr/>
          </p:nvSpPr>
          <p:spPr bwMode="auto">
            <a:xfrm>
              <a:off x="6334994" y="3805178"/>
              <a:ext cx="2732808" cy="1950028"/>
            </a:xfrm>
            <a:prstGeom prst="ellipse">
              <a:avLst/>
            </a:prstGeom>
            <a:solidFill>
              <a:srgbClr val="6E96D5">
                <a:alpha val="37000"/>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800" b="1" dirty="0" smtClean="0">
                  <a:solidFill>
                    <a:srgbClr val="00529B"/>
                  </a:solidFill>
                </a:rPr>
                <a:t>Mobile</a:t>
              </a:r>
              <a:endParaRPr lang="en-US" sz="1800" b="1" dirty="0">
                <a:solidFill>
                  <a:srgbClr val="00529B"/>
                </a:solidFill>
              </a:endParaRPr>
            </a:p>
          </p:txBody>
        </p:sp>
        <p:sp>
          <p:nvSpPr>
            <p:cNvPr id="40" name="Oval 39"/>
            <p:cNvSpPr/>
            <p:nvPr/>
          </p:nvSpPr>
          <p:spPr bwMode="auto">
            <a:xfrm>
              <a:off x="2133603" y="3845071"/>
              <a:ext cx="2809009" cy="1870242"/>
            </a:xfrm>
            <a:prstGeom prst="ellipse">
              <a:avLst/>
            </a:prstGeom>
            <a:solidFill>
              <a:srgbClr val="6E96D5">
                <a:alpha val="37000"/>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800" b="1" dirty="0" smtClean="0">
                  <a:solidFill>
                    <a:srgbClr val="00529B"/>
                  </a:solidFill>
                </a:rPr>
                <a:t>Things</a:t>
              </a:r>
              <a:endParaRPr lang="en-US" sz="1800" b="1" dirty="0">
                <a:solidFill>
                  <a:srgbClr val="00529B"/>
                </a:solidFill>
              </a:endParaRPr>
            </a:p>
          </p:txBody>
        </p:sp>
        <p:sp>
          <p:nvSpPr>
            <p:cNvPr id="55" name="Rounded Rectangle 54"/>
            <p:cNvSpPr/>
            <p:nvPr/>
          </p:nvSpPr>
          <p:spPr bwMode="auto">
            <a:xfrm>
              <a:off x="2971935" y="2136372"/>
              <a:ext cx="1652339" cy="476726"/>
            </a:xfrm>
            <a:prstGeom prst="roundRect">
              <a:avLst/>
            </a:prstGeom>
            <a:ln>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p>
              <a:pPr>
                <a:lnSpc>
                  <a:spcPct val="100000"/>
                </a:lnSpc>
                <a:spcBef>
                  <a:spcPct val="50000"/>
                </a:spcBef>
                <a:spcAft>
                  <a:spcPct val="0"/>
                </a:spcAft>
              </a:pPr>
              <a:r>
                <a:rPr lang="en-US" sz="1100" dirty="0" smtClean="0">
                  <a:solidFill>
                    <a:schemeClr val="bg1"/>
                  </a:solidFill>
                </a:rPr>
                <a:t>Cloud-Based SaaS Provider</a:t>
              </a:r>
              <a:endParaRPr lang="en-US" sz="1100" dirty="0">
                <a:solidFill>
                  <a:schemeClr val="bg1"/>
                </a:solidFill>
              </a:endParaRPr>
            </a:p>
          </p:txBody>
        </p:sp>
        <p:sp>
          <p:nvSpPr>
            <p:cNvPr id="57" name="Rounded Rectangle 56"/>
            <p:cNvSpPr/>
            <p:nvPr/>
          </p:nvSpPr>
          <p:spPr bwMode="auto">
            <a:xfrm>
              <a:off x="5291991" y="1849240"/>
              <a:ext cx="1451327" cy="289441"/>
            </a:xfrm>
            <a:prstGeom prst="roundRect">
              <a:avLst/>
            </a:prstGeom>
            <a:ln>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spAutoFit/>
            </a:bodyPr>
            <a:lstStyle/>
            <a:p>
              <a:pPr>
                <a:lnSpc>
                  <a:spcPct val="100000"/>
                </a:lnSpc>
                <a:spcBef>
                  <a:spcPct val="50000"/>
                </a:spcBef>
                <a:spcAft>
                  <a:spcPct val="0"/>
                </a:spcAft>
              </a:pPr>
              <a:r>
                <a:rPr lang="en-US" sz="1100" dirty="0" smtClean="0">
                  <a:solidFill>
                    <a:schemeClr val="bg1"/>
                  </a:solidFill>
                </a:rPr>
                <a:t>IaaS/PaaS Provider</a:t>
              </a:r>
              <a:endParaRPr lang="en-US" sz="1100" dirty="0">
                <a:solidFill>
                  <a:schemeClr val="bg1"/>
                </a:solidFill>
              </a:endParaRPr>
            </a:p>
          </p:txBody>
        </p:sp>
        <p:sp>
          <p:nvSpPr>
            <p:cNvPr id="58" name="Rounded Rectangle 57"/>
            <p:cNvSpPr/>
            <p:nvPr/>
          </p:nvSpPr>
          <p:spPr bwMode="auto">
            <a:xfrm>
              <a:off x="4939051" y="5030734"/>
              <a:ext cx="1229688" cy="1388447"/>
            </a:xfrm>
            <a:prstGeom prst="roundRect">
              <a:avLst/>
            </a:prstGeom>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spAutoFit/>
            </a:bodyPr>
            <a:lstStyle/>
            <a:p>
              <a:pPr>
                <a:lnSpc>
                  <a:spcPct val="100000"/>
                </a:lnSpc>
                <a:spcBef>
                  <a:spcPct val="50000"/>
                </a:spcBef>
                <a:spcAft>
                  <a:spcPct val="0"/>
                </a:spcAft>
              </a:pPr>
              <a:r>
                <a:rPr lang="en-US" sz="1400" b="1" dirty="0" smtClean="0">
                  <a:solidFill>
                    <a:schemeClr val="bg1"/>
                  </a:solidFill>
                </a:rPr>
                <a:t>Developer</a:t>
              </a:r>
            </a:p>
            <a:p>
              <a:pPr>
                <a:lnSpc>
                  <a:spcPct val="100000"/>
                </a:lnSpc>
                <a:spcBef>
                  <a:spcPct val="50000"/>
                </a:spcBef>
                <a:spcAft>
                  <a:spcPct val="0"/>
                </a:spcAft>
              </a:pPr>
              <a:r>
                <a:rPr lang="en-US" sz="1400" b="1" dirty="0" smtClean="0">
                  <a:solidFill>
                    <a:schemeClr val="bg1"/>
                  </a:solidFill>
                </a:rPr>
                <a:t>Start Up</a:t>
              </a:r>
            </a:p>
            <a:p>
              <a:pPr>
                <a:lnSpc>
                  <a:spcPct val="100000"/>
                </a:lnSpc>
                <a:spcBef>
                  <a:spcPct val="50000"/>
                </a:spcBef>
                <a:spcAft>
                  <a:spcPct val="0"/>
                </a:spcAft>
              </a:pPr>
              <a:r>
                <a:rPr lang="en-US" sz="1400" b="1" dirty="0" smtClean="0">
                  <a:solidFill>
                    <a:schemeClr val="bg1"/>
                  </a:solidFill>
                </a:rPr>
                <a:t>ISV</a:t>
              </a:r>
            </a:p>
            <a:p>
              <a:pPr>
                <a:lnSpc>
                  <a:spcPct val="100000"/>
                </a:lnSpc>
                <a:spcBef>
                  <a:spcPct val="50000"/>
                </a:spcBef>
                <a:spcAft>
                  <a:spcPct val="0"/>
                </a:spcAft>
              </a:pPr>
              <a:r>
                <a:rPr lang="en-US" sz="1400" b="1" dirty="0" smtClean="0">
                  <a:solidFill>
                    <a:schemeClr val="bg1"/>
                  </a:solidFill>
                </a:rPr>
                <a:t>OSS</a:t>
              </a:r>
              <a:endParaRPr lang="en-US" sz="1400" b="1" dirty="0">
                <a:solidFill>
                  <a:schemeClr val="bg1"/>
                </a:solidFill>
              </a:endParaRPr>
            </a:p>
          </p:txBody>
        </p:sp>
        <p:sp>
          <p:nvSpPr>
            <p:cNvPr id="62" name="Rounded Rectangle 61"/>
            <p:cNvSpPr/>
            <p:nvPr/>
          </p:nvSpPr>
          <p:spPr bwMode="auto">
            <a:xfrm>
              <a:off x="2938116" y="5086671"/>
              <a:ext cx="1196421" cy="289441"/>
            </a:xfrm>
            <a:prstGeom prst="roundRect">
              <a:avLst/>
            </a:prstGeom>
            <a:ln>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spAutoFit/>
            </a:bodyPr>
            <a:lstStyle/>
            <a:p>
              <a:pPr>
                <a:lnSpc>
                  <a:spcPct val="100000"/>
                </a:lnSpc>
                <a:spcBef>
                  <a:spcPct val="50000"/>
                </a:spcBef>
                <a:spcAft>
                  <a:spcPct val="0"/>
                </a:spcAft>
              </a:pPr>
              <a:r>
                <a:rPr lang="en-US" sz="1100" dirty="0" smtClean="0">
                  <a:solidFill>
                    <a:schemeClr val="bg1"/>
                  </a:solidFill>
                </a:rPr>
                <a:t>Things Provider</a:t>
              </a:r>
              <a:endParaRPr lang="en-US" sz="1100" dirty="0">
                <a:solidFill>
                  <a:schemeClr val="bg1"/>
                </a:solidFill>
              </a:endParaRPr>
            </a:p>
          </p:txBody>
        </p:sp>
        <p:sp>
          <p:nvSpPr>
            <p:cNvPr id="63" name="Rounded Rectangle 62"/>
            <p:cNvSpPr/>
            <p:nvPr/>
          </p:nvSpPr>
          <p:spPr bwMode="auto">
            <a:xfrm>
              <a:off x="6925213" y="5080599"/>
              <a:ext cx="1652818" cy="289441"/>
            </a:xfrm>
            <a:prstGeom prst="roundRect">
              <a:avLst/>
            </a:prstGeom>
            <a:ln>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spAutoFit/>
            </a:bodyPr>
            <a:lstStyle/>
            <a:p>
              <a:pPr>
                <a:lnSpc>
                  <a:spcPct val="100000"/>
                </a:lnSpc>
                <a:spcBef>
                  <a:spcPct val="50000"/>
                </a:spcBef>
                <a:spcAft>
                  <a:spcPct val="0"/>
                </a:spcAft>
              </a:pPr>
              <a:r>
                <a:rPr lang="en-US" sz="1100" dirty="0" smtClean="0">
                  <a:solidFill>
                    <a:schemeClr val="bg1"/>
                  </a:solidFill>
                </a:rPr>
                <a:t>Mobile Device Provider</a:t>
              </a:r>
              <a:endParaRPr lang="en-US" sz="1100" dirty="0">
                <a:solidFill>
                  <a:schemeClr val="bg1"/>
                </a:solidFill>
              </a:endParaRPr>
            </a:p>
          </p:txBody>
        </p:sp>
        <p:sp>
          <p:nvSpPr>
            <p:cNvPr id="65" name="Rounded Rectangle 64"/>
            <p:cNvSpPr/>
            <p:nvPr/>
          </p:nvSpPr>
          <p:spPr bwMode="auto">
            <a:xfrm>
              <a:off x="7842330" y="2721684"/>
              <a:ext cx="1652339" cy="570369"/>
            </a:xfrm>
            <a:prstGeom prst="roundRect">
              <a:avLst/>
            </a:prstGeom>
            <a:ln>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p>
              <a:pPr>
                <a:lnSpc>
                  <a:spcPct val="100000"/>
                </a:lnSpc>
                <a:spcBef>
                  <a:spcPct val="50000"/>
                </a:spcBef>
                <a:spcAft>
                  <a:spcPct val="0"/>
                </a:spcAft>
              </a:pPr>
              <a:r>
                <a:rPr lang="en-US" sz="1100" dirty="0" smtClean="0">
                  <a:solidFill>
                    <a:schemeClr val="bg1"/>
                  </a:solidFill>
                </a:rPr>
                <a:t>Digital Platforms</a:t>
              </a:r>
            </a:p>
            <a:p>
              <a:pPr>
                <a:lnSpc>
                  <a:spcPct val="100000"/>
                </a:lnSpc>
                <a:spcBef>
                  <a:spcPct val="50000"/>
                </a:spcBef>
                <a:spcAft>
                  <a:spcPct val="0"/>
                </a:spcAft>
              </a:pPr>
              <a:r>
                <a:rPr lang="en-US" sz="1100" dirty="0" smtClean="0">
                  <a:solidFill>
                    <a:schemeClr val="bg1"/>
                  </a:solidFill>
                </a:rPr>
                <a:t>Digital Solutions</a:t>
              </a:r>
              <a:endParaRPr lang="en-US" sz="1100" dirty="0">
                <a:solidFill>
                  <a:schemeClr val="bg1"/>
                </a:solidFill>
              </a:endParaRPr>
            </a:p>
          </p:txBody>
        </p:sp>
        <p:cxnSp>
          <p:nvCxnSpPr>
            <p:cNvPr id="67" name="Straight Arrow Connector 66"/>
            <p:cNvCxnSpPr>
              <a:stCxn id="64" idx="0"/>
              <a:endCxn id="57" idx="2"/>
            </p:cNvCxnSpPr>
            <p:nvPr/>
          </p:nvCxnSpPr>
          <p:spPr bwMode="auto">
            <a:xfrm flipV="1">
              <a:off x="5482804" y="2138681"/>
              <a:ext cx="534851" cy="803672"/>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cxnSp>
          <p:nvCxnSpPr>
            <p:cNvPr id="69" name="Straight Arrow Connector 68"/>
            <p:cNvCxnSpPr>
              <a:stCxn id="64" idx="0"/>
              <a:endCxn id="55" idx="3"/>
            </p:cNvCxnSpPr>
            <p:nvPr/>
          </p:nvCxnSpPr>
          <p:spPr bwMode="auto">
            <a:xfrm flipH="1" flipV="1">
              <a:off x="4624274" y="2374735"/>
              <a:ext cx="858530" cy="567618"/>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cxnSp>
          <p:nvCxnSpPr>
            <p:cNvPr id="76" name="Straight Arrow Connector 75"/>
            <p:cNvCxnSpPr>
              <a:stCxn id="64" idx="0"/>
              <a:endCxn id="65" idx="1"/>
            </p:cNvCxnSpPr>
            <p:nvPr/>
          </p:nvCxnSpPr>
          <p:spPr bwMode="auto">
            <a:xfrm>
              <a:off x="5482804" y="2942353"/>
              <a:ext cx="2359526" cy="64516"/>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cxnSp>
          <p:nvCxnSpPr>
            <p:cNvPr id="78" name="Straight Arrow Connector 77"/>
            <p:cNvCxnSpPr>
              <a:stCxn id="64" idx="3"/>
            </p:cNvCxnSpPr>
            <p:nvPr/>
          </p:nvCxnSpPr>
          <p:spPr bwMode="auto">
            <a:xfrm flipH="1">
              <a:off x="5399809" y="4593096"/>
              <a:ext cx="82994" cy="404375"/>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cxnSp>
          <p:nvCxnSpPr>
            <p:cNvPr id="81" name="Straight Arrow Connector 80"/>
            <p:cNvCxnSpPr>
              <a:stCxn id="64" idx="3"/>
              <a:endCxn id="40" idx="6"/>
            </p:cNvCxnSpPr>
            <p:nvPr/>
          </p:nvCxnSpPr>
          <p:spPr bwMode="auto">
            <a:xfrm flipH="1">
              <a:off x="4942612" y="4593095"/>
              <a:ext cx="540192" cy="187097"/>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cxnSp>
          <p:nvCxnSpPr>
            <p:cNvPr id="89" name="Straight Arrow Connector 88"/>
            <p:cNvCxnSpPr>
              <a:stCxn id="58" idx="3"/>
              <a:endCxn id="39" idx="3"/>
            </p:cNvCxnSpPr>
            <p:nvPr/>
          </p:nvCxnSpPr>
          <p:spPr bwMode="auto">
            <a:xfrm flipV="1">
              <a:off x="6168740" y="5469631"/>
              <a:ext cx="566465" cy="255326"/>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cxnSp>
          <p:nvCxnSpPr>
            <p:cNvPr id="91" name="Straight Arrow Connector 90"/>
            <p:cNvCxnSpPr>
              <a:stCxn id="58" idx="3"/>
              <a:endCxn id="63" idx="2"/>
            </p:cNvCxnSpPr>
            <p:nvPr/>
          </p:nvCxnSpPr>
          <p:spPr bwMode="auto">
            <a:xfrm flipV="1">
              <a:off x="6168739" y="5370040"/>
              <a:ext cx="1582883" cy="354918"/>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cxnSp>
          <p:nvCxnSpPr>
            <p:cNvPr id="93" name="Straight Arrow Connector 92"/>
            <p:cNvCxnSpPr>
              <a:stCxn id="58" idx="1"/>
              <a:endCxn id="40" idx="5"/>
            </p:cNvCxnSpPr>
            <p:nvPr/>
          </p:nvCxnSpPr>
          <p:spPr bwMode="auto">
            <a:xfrm flipH="1" flipV="1">
              <a:off x="4531241" y="5441423"/>
              <a:ext cx="407810" cy="283535"/>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cxnSp>
          <p:nvCxnSpPr>
            <p:cNvPr id="96" name="Straight Arrow Connector 95"/>
            <p:cNvCxnSpPr>
              <a:stCxn id="65" idx="2"/>
              <a:endCxn id="58" idx="3"/>
            </p:cNvCxnSpPr>
            <p:nvPr/>
          </p:nvCxnSpPr>
          <p:spPr bwMode="auto">
            <a:xfrm flipH="1">
              <a:off x="6168739" y="3292053"/>
              <a:ext cx="2499760" cy="2432905"/>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cxnSp>
          <p:nvCxnSpPr>
            <p:cNvPr id="98" name="Straight Arrow Connector 97"/>
            <p:cNvCxnSpPr>
              <a:stCxn id="58" idx="1"/>
              <a:endCxn id="55" idx="2"/>
            </p:cNvCxnSpPr>
            <p:nvPr/>
          </p:nvCxnSpPr>
          <p:spPr bwMode="auto">
            <a:xfrm flipH="1" flipV="1">
              <a:off x="3798105" y="2613098"/>
              <a:ext cx="1140946" cy="3111860"/>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cxnSp>
          <p:nvCxnSpPr>
            <p:cNvPr id="100" name="Straight Arrow Connector 99"/>
            <p:cNvCxnSpPr>
              <a:stCxn id="58" idx="0"/>
              <a:endCxn id="39" idx="2"/>
            </p:cNvCxnSpPr>
            <p:nvPr/>
          </p:nvCxnSpPr>
          <p:spPr bwMode="auto">
            <a:xfrm flipV="1">
              <a:off x="5553895" y="4780192"/>
              <a:ext cx="781099" cy="250542"/>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cxnSp>
          <p:nvCxnSpPr>
            <p:cNvPr id="113" name="Straight Arrow Connector 112"/>
            <p:cNvCxnSpPr>
              <a:stCxn id="58" idx="0"/>
            </p:cNvCxnSpPr>
            <p:nvPr/>
          </p:nvCxnSpPr>
          <p:spPr bwMode="auto">
            <a:xfrm flipV="1">
              <a:off x="5553896" y="2138681"/>
              <a:ext cx="765253" cy="2892053"/>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sp>
          <p:nvSpPr>
            <p:cNvPr id="64" name="Isosceles Triangle 63"/>
            <p:cNvSpPr/>
            <p:nvPr/>
          </p:nvSpPr>
          <p:spPr bwMode="auto">
            <a:xfrm>
              <a:off x="3903522" y="2942353"/>
              <a:ext cx="3158563" cy="1650742"/>
            </a:xfrm>
            <a:prstGeom prst="triangle">
              <a:avLst/>
            </a:prstGeom>
            <a:solidFill>
              <a:srgbClr val="46A33F"/>
            </a:soli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spAutoFit/>
            </a:bodyPr>
            <a:lstStyle/>
            <a:p>
              <a:pPr>
                <a:lnSpc>
                  <a:spcPct val="100000"/>
                </a:lnSpc>
                <a:spcBef>
                  <a:spcPct val="50000"/>
                </a:spcBef>
                <a:spcAft>
                  <a:spcPct val="0"/>
                </a:spcAft>
              </a:pPr>
              <a:r>
                <a:rPr lang="en-US" sz="1600" dirty="0" smtClean="0">
                  <a:solidFill>
                    <a:schemeClr val="bg1"/>
                  </a:solidFill>
                  <a:latin typeface="Arial" charset="0"/>
                </a:rPr>
                <a:t>Digital Transformation Initiatives</a:t>
              </a:r>
              <a:endParaRPr lang="en-US" sz="1800" dirty="0">
                <a:solidFill>
                  <a:schemeClr val="bg1"/>
                </a:solidFill>
                <a:latin typeface="Arial" charset="0"/>
              </a:endParaRPr>
            </a:p>
          </p:txBody>
        </p:sp>
        <p:cxnSp>
          <p:nvCxnSpPr>
            <p:cNvPr id="115" name="Straight Arrow Connector 114"/>
            <p:cNvCxnSpPr/>
            <p:nvPr/>
          </p:nvCxnSpPr>
          <p:spPr bwMode="auto">
            <a:xfrm>
              <a:off x="3536327" y="5417440"/>
              <a:ext cx="1402725" cy="782711"/>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sp>
          <p:nvSpPr>
            <p:cNvPr id="125" name="Oval Callout 124"/>
            <p:cNvSpPr/>
            <p:nvPr/>
          </p:nvSpPr>
          <p:spPr bwMode="auto">
            <a:xfrm>
              <a:off x="8443282" y="1720637"/>
              <a:ext cx="2780977" cy="779026"/>
            </a:xfrm>
            <a:prstGeom prst="wedgeEllipseCallout">
              <a:avLst>
                <a:gd name="adj1" fmla="val -32103"/>
                <a:gd name="adj2" fmla="val 83830"/>
              </a:avLst>
            </a:prstGeom>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p>
              <a:pPr>
                <a:lnSpc>
                  <a:spcPct val="100000"/>
                </a:lnSpc>
                <a:spcBef>
                  <a:spcPct val="50000"/>
                </a:spcBef>
                <a:spcAft>
                  <a:spcPct val="0"/>
                </a:spcAft>
              </a:pPr>
              <a:r>
                <a:rPr lang="en-US" sz="1200" b="1" dirty="0" smtClean="0">
                  <a:solidFill>
                    <a:schemeClr val="bg1"/>
                  </a:solidFill>
                </a:rPr>
                <a:t>New Market</a:t>
              </a:r>
            </a:p>
            <a:p>
              <a:pPr>
                <a:lnSpc>
                  <a:spcPct val="100000"/>
                </a:lnSpc>
                <a:spcBef>
                  <a:spcPct val="50000"/>
                </a:spcBef>
                <a:spcAft>
                  <a:spcPct val="0"/>
                </a:spcAft>
              </a:pPr>
              <a:r>
                <a:rPr lang="en-US" sz="1200" b="1" dirty="0" smtClean="0">
                  <a:solidFill>
                    <a:schemeClr val="bg1"/>
                  </a:solidFill>
                  <a:latin typeface="Arial" charset="0"/>
                </a:rPr>
                <a:t>Entrants/Creators</a:t>
              </a:r>
              <a:endParaRPr lang="en-US" sz="1200" b="1" dirty="0">
                <a:solidFill>
                  <a:schemeClr val="bg1"/>
                </a:solidFill>
                <a:latin typeface="Arial" charset="0"/>
              </a:endParaRPr>
            </a:p>
          </p:txBody>
        </p:sp>
        <p:sp>
          <p:nvSpPr>
            <p:cNvPr id="126" name="Oval Callout 125"/>
            <p:cNvSpPr/>
            <p:nvPr/>
          </p:nvSpPr>
          <p:spPr bwMode="auto">
            <a:xfrm>
              <a:off x="6880890" y="5578539"/>
              <a:ext cx="3463547" cy="649188"/>
            </a:xfrm>
            <a:prstGeom prst="wedgeEllipseCallout">
              <a:avLst>
                <a:gd name="adj1" fmla="val -74417"/>
                <a:gd name="adj2" fmla="val 28942"/>
              </a:avLst>
            </a:prstGeom>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p>
              <a:pPr>
                <a:lnSpc>
                  <a:spcPct val="100000"/>
                </a:lnSpc>
                <a:spcBef>
                  <a:spcPct val="50000"/>
                </a:spcBef>
                <a:spcAft>
                  <a:spcPct val="0"/>
                </a:spcAft>
              </a:pPr>
              <a:r>
                <a:rPr lang="en-US" sz="1200" b="1" dirty="0" smtClean="0">
                  <a:solidFill>
                    <a:schemeClr val="bg1"/>
                  </a:solidFill>
                </a:rPr>
                <a:t>Digital Builders' Most Valuable </a:t>
              </a:r>
              <a:r>
                <a:rPr lang="en-US" sz="1200" b="1" dirty="0" smtClean="0">
                  <a:solidFill>
                    <a:schemeClr val="bg1"/>
                  </a:solidFill>
                  <a:latin typeface="Arial" charset="0"/>
                </a:rPr>
                <a:t>Contributors</a:t>
              </a:r>
              <a:endParaRPr lang="en-US" sz="1200" b="1" dirty="0">
                <a:solidFill>
                  <a:schemeClr val="bg1"/>
                </a:solidFill>
                <a:latin typeface="Arial" charset="0"/>
              </a:endParaRPr>
            </a:p>
          </p:txBody>
        </p:sp>
        <p:cxnSp>
          <p:nvCxnSpPr>
            <p:cNvPr id="131" name="Straight Arrow Connector 130"/>
            <p:cNvCxnSpPr>
              <a:stCxn id="64" idx="1"/>
              <a:endCxn id="127" idx="3"/>
            </p:cNvCxnSpPr>
            <p:nvPr/>
          </p:nvCxnSpPr>
          <p:spPr bwMode="auto">
            <a:xfrm flipH="1" flipV="1">
              <a:off x="2980858" y="3008081"/>
              <a:ext cx="1712305" cy="759643"/>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cxnSp>
          <p:nvCxnSpPr>
            <p:cNvPr id="133" name="Straight Arrow Connector 132"/>
            <p:cNvCxnSpPr>
              <a:endCxn id="127" idx="2"/>
            </p:cNvCxnSpPr>
            <p:nvPr/>
          </p:nvCxnSpPr>
          <p:spPr bwMode="auto">
            <a:xfrm flipH="1" flipV="1">
              <a:off x="2418684" y="3246445"/>
              <a:ext cx="2509910" cy="2842743"/>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cxnSp>
          <p:nvCxnSpPr>
            <p:cNvPr id="135" name="Straight Arrow Connector 134"/>
            <p:cNvCxnSpPr>
              <a:stCxn id="127" idx="1"/>
            </p:cNvCxnSpPr>
            <p:nvPr/>
          </p:nvCxnSpPr>
          <p:spPr bwMode="auto">
            <a:xfrm flipV="1">
              <a:off x="1856511" y="2753039"/>
              <a:ext cx="5985819" cy="255042"/>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sp>
          <p:nvSpPr>
            <p:cNvPr id="136" name="Rounded Rectangle 135"/>
            <p:cNvSpPr/>
            <p:nvPr/>
          </p:nvSpPr>
          <p:spPr bwMode="auto">
            <a:xfrm>
              <a:off x="9234058" y="3653092"/>
              <a:ext cx="952841" cy="261610"/>
            </a:xfrm>
            <a:prstGeom prst="roundRect">
              <a:avLst>
                <a:gd name="adj" fmla="val 0"/>
              </a:avLst>
            </a:prstGeom>
            <a:ln>
              <a:noFill/>
              <a:headEnd type="none" w="med" len="med"/>
              <a:tailEnd type="none" w="med" len="med"/>
            </a:ln>
            <a:effectLst/>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spAutoFit/>
            </a:bodyPr>
            <a:lstStyle/>
            <a:p>
              <a:pPr>
                <a:lnSpc>
                  <a:spcPct val="100000"/>
                </a:lnSpc>
                <a:spcBef>
                  <a:spcPct val="50000"/>
                </a:spcBef>
                <a:spcAft>
                  <a:spcPct val="0"/>
                </a:spcAft>
              </a:pPr>
              <a:r>
                <a:rPr lang="en-US" sz="1100" dirty="0" smtClean="0">
                  <a:solidFill>
                    <a:schemeClr val="bg1"/>
                  </a:solidFill>
                </a:rPr>
                <a:t>CSPs</a:t>
              </a:r>
              <a:endParaRPr lang="en-US" sz="1100" dirty="0">
                <a:solidFill>
                  <a:schemeClr val="bg1"/>
                </a:solidFill>
              </a:endParaRPr>
            </a:p>
          </p:txBody>
        </p:sp>
        <p:sp>
          <p:nvSpPr>
            <p:cNvPr id="143" name="Oval Callout 142"/>
            <p:cNvSpPr/>
            <p:nvPr/>
          </p:nvSpPr>
          <p:spPr bwMode="auto">
            <a:xfrm>
              <a:off x="9379527" y="4284813"/>
              <a:ext cx="2530534" cy="1298377"/>
            </a:xfrm>
            <a:prstGeom prst="wedgeEllipseCallout">
              <a:avLst>
                <a:gd name="adj1" fmla="val -25011"/>
                <a:gd name="adj2" fmla="val -80553"/>
              </a:avLst>
            </a:prstGeom>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p>
              <a:pPr>
                <a:lnSpc>
                  <a:spcPct val="100000"/>
                </a:lnSpc>
                <a:spcBef>
                  <a:spcPct val="50000"/>
                </a:spcBef>
                <a:spcAft>
                  <a:spcPct val="0"/>
                </a:spcAft>
              </a:pPr>
              <a:r>
                <a:rPr lang="en-US" sz="1200" b="1" dirty="0" smtClean="0">
                  <a:solidFill>
                    <a:schemeClr val="bg1"/>
                  </a:solidFill>
                </a:rPr>
                <a:t>The Essentials to Connect and Work</a:t>
              </a:r>
            </a:p>
            <a:p>
              <a:pPr>
                <a:lnSpc>
                  <a:spcPct val="100000"/>
                </a:lnSpc>
                <a:spcBef>
                  <a:spcPct val="50000"/>
                </a:spcBef>
                <a:spcAft>
                  <a:spcPct val="0"/>
                </a:spcAft>
              </a:pPr>
              <a:r>
                <a:rPr lang="en-US" sz="1200" b="1" dirty="0" smtClean="0">
                  <a:solidFill>
                    <a:schemeClr val="bg1"/>
                  </a:solidFill>
                  <a:latin typeface="Arial" charset="0"/>
                </a:rPr>
                <a:t>Cloud Provider: Contender/Partner</a:t>
              </a:r>
            </a:p>
          </p:txBody>
        </p:sp>
        <p:cxnSp>
          <p:nvCxnSpPr>
            <p:cNvPr id="165" name="Straight Arrow Connector 164"/>
            <p:cNvCxnSpPr/>
            <p:nvPr/>
          </p:nvCxnSpPr>
          <p:spPr bwMode="auto">
            <a:xfrm>
              <a:off x="9814392" y="3086384"/>
              <a:ext cx="0" cy="414798"/>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cxnSp>
          <p:nvCxnSpPr>
            <p:cNvPr id="168" name="Straight Arrow Connector 167"/>
            <p:cNvCxnSpPr/>
            <p:nvPr/>
          </p:nvCxnSpPr>
          <p:spPr bwMode="auto">
            <a:xfrm>
              <a:off x="8911936" y="3584706"/>
              <a:ext cx="229432" cy="35100"/>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cxnSp>
          <p:nvCxnSpPr>
            <p:cNvPr id="170" name="Straight Arrow Connector 169"/>
            <p:cNvCxnSpPr/>
            <p:nvPr/>
          </p:nvCxnSpPr>
          <p:spPr bwMode="auto">
            <a:xfrm flipV="1">
              <a:off x="8963894" y="3845071"/>
              <a:ext cx="177475" cy="102920"/>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cxnSp>
          <p:nvCxnSpPr>
            <p:cNvPr id="172" name="Straight Arrow Connector 171"/>
            <p:cNvCxnSpPr/>
            <p:nvPr/>
          </p:nvCxnSpPr>
          <p:spPr bwMode="auto">
            <a:xfrm flipV="1">
              <a:off x="9234057" y="3999145"/>
              <a:ext cx="145470" cy="261610"/>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sp>
          <p:nvSpPr>
            <p:cNvPr id="174" name="Oval Callout 173"/>
            <p:cNvSpPr/>
            <p:nvPr/>
          </p:nvSpPr>
          <p:spPr bwMode="auto">
            <a:xfrm>
              <a:off x="1049514" y="1326260"/>
              <a:ext cx="2748591" cy="779026"/>
            </a:xfrm>
            <a:prstGeom prst="wedgeEllipseCallout">
              <a:avLst>
                <a:gd name="adj1" fmla="val 52802"/>
                <a:gd name="adj2" fmla="val 54659"/>
              </a:avLst>
            </a:prstGeom>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p>
              <a:pPr>
                <a:lnSpc>
                  <a:spcPct val="100000"/>
                </a:lnSpc>
                <a:spcBef>
                  <a:spcPct val="50000"/>
                </a:spcBef>
                <a:spcAft>
                  <a:spcPct val="0"/>
                </a:spcAft>
              </a:pPr>
              <a:r>
                <a:rPr lang="en-US" sz="1200" b="1" dirty="0" smtClean="0">
                  <a:solidFill>
                    <a:schemeClr val="bg1"/>
                  </a:solidFill>
                  <a:latin typeface="Arial" charset="0"/>
                </a:rPr>
                <a:t>Cloud Providers </a:t>
              </a:r>
            </a:p>
            <a:p>
              <a:pPr>
                <a:lnSpc>
                  <a:spcPct val="100000"/>
                </a:lnSpc>
                <a:spcBef>
                  <a:spcPct val="50000"/>
                </a:spcBef>
                <a:spcAft>
                  <a:spcPct val="0"/>
                </a:spcAft>
              </a:pPr>
              <a:r>
                <a:rPr lang="en-US" sz="1200" b="1" dirty="0" smtClean="0">
                  <a:solidFill>
                    <a:schemeClr val="bg1"/>
                  </a:solidFill>
                  <a:latin typeface="Arial" charset="0"/>
                </a:rPr>
                <a:t>New Paradigm</a:t>
              </a:r>
              <a:endParaRPr lang="en-US" sz="1200" b="1" dirty="0">
                <a:solidFill>
                  <a:schemeClr val="bg1"/>
                </a:solidFill>
                <a:latin typeface="Arial" charset="0"/>
              </a:endParaRPr>
            </a:p>
          </p:txBody>
        </p:sp>
        <p:cxnSp>
          <p:nvCxnSpPr>
            <p:cNvPr id="192" name="Straight Arrow Connector 191"/>
            <p:cNvCxnSpPr>
              <a:stCxn id="65" idx="2"/>
              <a:endCxn id="64" idx="5"/>
            </p:cNvCxnSpPr>
            <p:nvPr/>
          </p:nvCxnSpPr>
          <p:spPr bwMode="auto">
            <a:xfrm flipH="1">
              <a:off x="6272444" y="3292053"/>
              <a:ext cx="2396056" cy="475671"/>
            </a:xfrm>
            <a:prstGeom prst="straightConnector1">
              <a:avLst/>
            </a:prstGeom>
            <a:solidFill>
              <a:srgbClr val="00529B"/>
            </a:solidFill>
            <a:ln w="12700" cap="flat" cmpd="sng" algn="ctr">
              <a:solidFill>
                <a:schemeClr val="tx1"/>
              </a:solidFill>
              <a:prstDash val="solid"/>
              <a:round/>
              <a:headEnd type="none" w="med" len="med"/>
              <a:tailEnd type="triangle"/>
            </a:ln>
            <a:effectLst/>
          </p:spPr>
        </p:cxnSp>
        <p:sp>
          <p:nvSpPr>
            <p:cNvPr id="127" name="Rounded Rectangle 126"/>
            <p:cNvSpPr/>
            <p:nvPr/>
          </p:nvSpPr>
          <p:spPr bwMode="auto">
            <a:xfrm>
              <a:off x="1856511" y="2769718"/>
              <a:ext cx="1124347" cy="476726"/>
            </a:xfrm>
            <a:prstGeom prst="roundRect">
              <a:avLst/>
            </a:prstGeom>
            <a:ln>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p>
              <a:pPr>
                <a:lnSpc>
                  <a:spcPct val="100000"/>
                </a:lnSpc>
                <a:spcBef>
                  <a:spcPct val="50000"/>
                </a:spcBef>
                <a:spcAft>
                  <a:spcPct val="0"/>
                </a:spcAft>
              </a:pPr>
              <a:r>
                <a:rPr lang="en-US" sz="1100" dirty="0" smtClean="0">
                  <a:solidFill>
                    <a:schemeClr val="bg1"/>
                  </a:solidFill>
                </a:rPr>
                <a:t>Service Providers</a:t>
              </a:r>
              <a:endParaRPr lang="en-US" sz="1100" dirty="0">
                <a:solidFill>
                  <a:schemeClr val="bg1"/>
                </a:solidFill>
              </a:endParaRPr>
            </a:p>
          </p:txBody>
        </p:sp>
      </p:grpSp>
    </p:spTree>
    <p:extLst>
      <p:ext uri="{BB962C8B-B14F-4D97-AF65-F5344CB8AC3E}">
        <p14:creationId xmlns:p14="http://schemas.microsoft.com/office/powerpoint/2010/main" val="166820745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1"/>
          </p:nvPr>
        </p:nvSpPr>
        <p:spPr>
          <a:xfrm>
            <a:off x="457200" y="1325563"/>
            <a:ext cx="5455920" cy="4660900"/>
          </a:xfrm>
        </p:spPr>
        <p:txBody>
          <a:bodyPr/>
          <a:lstStyle/>
          <a:p>
            <a:pPr>
              <a:lnSpc>
                <a:spcPct val="90000"/>
              </a:lnSpc>
              <a:spcAft>
                <a:spcPts val="600"/>
              </a:spcAft>
            </a:pPr>
            <a:r>
              <a:rPr lang="en-US" sz="2400" dirty="0" smtClean="0"/>
              <a:t>Global Application Software Providers</a:t>
            </a:r>
          </a:p>
          <a:p>
            <a:pPr lvl="1">
              <a:lnSpc>
                <a:spcPct val="90000"/>
              </a:lnSpc>
              <a:spcAft>
                <a:spcPts val="600"/>
              </a:spcAft>
            </a:pPr>
            <a:r>
              <a:rPr lang="en-US" sz="2000" dirty="0" smtClean="0"/>
              <a:t>Don't lock in your customer; instead, position to create business value through your offerings and those of your ecosystem</a:t>
            </a:r>
          </a:p>
          <a:p>
            <a:pPr lvl="1">
              <a:lnSpc>
                <a:spcPct val="90000"/>
              </a:lnSpc>
              <a:spcAft>
                <a:spcPts val="600"/>
              </a:spcAft>
            </a:pPr>
            <a:r>
              <a:rPr lang="en-US" sz="2000" dirty="0" smtClean="0"/>
              <a:t>Seek and align to consulting and system integration partners who are able to deliver the vision you are creating (these may not be same partners that you have today) </a:t>
            </a:r>
          </a:p>
          <a:p>
            <a:pPr lvl="1">
              <a:lnSpc>
                <a:spcPct val="90000"/>
              </a:lnSpc>
              <a:spcAft>
                <a:spcPts val="600"/>
              </a:spcAft>
            </a:pPr>
            <a:r>
              <a:rPr lang="en-US" sz="2000" dirty="0" smtClean="0"/>
              <a:t>Even your customers may transform into digital suppliers and be part of a wider and differentiated value network</a:t>
            </a:r>
          </a:p>
          <a:p>
            <a:pPr lvl="1">
              <a:lnSpc>
                <a:spcPct val="90000"/>
              </a:lnSpc>
              <a:spcAft>
                <a:spcPts val="600"/>
              </a:spcAft>
            </a:pPr>
            <a:r>
              <a:rPr lang="en-US" sz="2000" dirty="0" smtClean="0"/>
              <a:t>Consider acquiring, merging, and/or partnering with communications service providers and native dot-com businesses </a:t>
            </a:r>
          </a:p>
          <a:p>
            <a:pPr lvl="1">
              <a:lnSpc>
                <a:spcPct val="90000"/>
              </a:lnSpc>
              <a:spcAft>
                <a:spcPts val="600"/>
              </a:spcAft>
            </a:pPr>
            <a:endParaRPr lang="en-US" sz="2000" dirty="0" smtClean="0"/>
          </a:p>
          <a:p>
            <a:pPr lvl="1">
              <a:lnSpc>
                <a:spcPct val="90000"/>
              </a:lnSpc>
              <a:spcAft>
                <a:spcPts val="600"/>
              </a:spcAft>
            </a:pPr>
            <a:endParaRPr lang="en-US" sz="2000" dirty="0"/>
          </a:p>
        </p:txBody>
      </p:sp>
      <p:sp>
        <p:nvSpPr>
          <p:cNvPr id="2" name="Text Placeholder 1"/>
          <p:cNvSpPr>
            <a:spLocks noGrp="1"/>
          </p:cNvSpPr>
          <p:nvPr>
            <p:ph type="body" sz="quarter" idx="12"/>
          </p:nvPr>
        </p:nvSpPr>
        <p:spPr/>
        <p:txBody>
          <a:bodyPr/>
          <a:lstStyle/>
          <a:p>
            <a:pPr>
              <a:lnSpc>
                <a:spcPct val="90000"/>
              </a:lnSpc>
              <a:spcAft>
                <a:spcPts val="600"/>
              </a:spcAft>
            </a:pPr>
            <a:r>
              <a:rPr lang="en-US" sz="2400" dirty="0" smtClean="0"/>
              <a:t>SMB Application Software Providers</a:t>
            </a:r>
          </a:p>
          <a:p>
            <a:pPr lvl="1">
              <a:lnSpc>
                <a:spcPct val="90000"/>
              </a:lnSpc>
              <a:spcAft>
                <a:spcPts val="600"/>
              </a:spcAft>
            </a:pPr>
            <a:r>
              <a:rPr lang="en-US" sz="2000" dirty="0" smtClean="0"/>
              <a:t>Show how you can be more focused and deliver more appropriate solutions to a smaller customer than global application competitors</a:t>
            </a:r>
          </a:p>
          <a:p>
            <a:pPr lvl="1">
              <a:lnSpc>
                <a:spcPct val="90000"/>
              </a:lnSpc>
              <a:spcAft>
                <a:spcPts val="600"/>
              </a:spcAft>
            </a:pPr>
            <a:r>
              <a:rPr lang="en-US" sz="2000" dirty="0" smtClean="0"/>
              <a:t>Establish a presence in the most influential apps stores for SMBs</a:t>
            </a:r>
          </a:p>
          <a:p>
            <a:pPr lvl="1">
              <a:lnSpc>
                <a:spcPct val="90000"/>
              </a:lnSpc>
              <a:spcAft>
                <a:spcPts val="600"/>
              </a:spcAft>
            </a:pPr>
            <a:r>
              <a:rPr lang="en-US" sz="2000" dirty="0" smtClean="0"/>
              <a:t>Expand your mobile development and UX design skills</a:t>
            </a:r>
          </a:p>
          <a:p>
            <a:pPr lvl="1">
              <a:lnSpc>
                <a:spcPct val="90000"/>
              </a:lnSpc>
              <a:spcAft>
                <a:spcPts val="600"/>
              </a:spcAft>
            </a:pPr>
            <a:r>
              <a:rPr lang="en-US" sz="2000" dirty="0" smtClean="0"/>
              <a:t>Partner/develop with a traditional business services company looking to digitalize its services </a:t>
            </a:r>
          </a:p>
          <a:p>
            <a:pPr marL="365760" lvl="1" indent="0">
              <a:lnSpc>
                <a:spcPct val="90000"/>
              </a:lnSpc>
              <a:spcAft>
                <a:spcPts val="600"/>
              </a:spcAft>
              <a:buNone/>
            </a:pPr>
            <a:endParaRPr lang="it-IT" sz="2000" dirty="0" smtClean="0"/>
          </a:p>
        </p:txBody>
      </p:sp>
      <p:sp>
        <p:nvSpPr>
          <p:cNvPr id="4" name="Title 3"/>
          <p:cNvSpPr>
            <a:spLocks noGrp="1"/>
          </p:cNvSpPr>
          <p:nvPr>
            <p:ph type="title"/>
          </p:nvPr>
        </p:nvSpPr>
        <p:spPr>
          <a:xfrm>
            <a:off x="460375" y="228600"/>
            <a:ext cx="11272838" cy="978729"/>
          </a:xfrm>
        </p:spPr>
        <p:txBody>
          <a:bodyPr/>
          <a:lstStyle/>
          <a:p>
            <a:r>
              <a:rPr lang="en-US" dirty="0" smtClean="0"/>
              <a:t>Recommendations by Market Segment: Unique Selling Points</a:t>
            </a:r>
            <a:endParaRPr lang="en-US" dirty="0"/>
          </a:p>
        </p:txBody>
      </p:sp>
    </p:spTree>
    <p:extLst>
      <p:ext uri="{BB962C8B-B14F-4D97-AF65-F5344CB8AC3E}">
        <p14:creationId xmlns:p14="http://schemas.microsoft.com/office/powerpoint/2010/main" val="416992957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1"/>
          </p:nvPr>
        </p:nvSpPr>
        <p:spPr/>
        <p:txBody>
          <a:bodyPr vert="horz" lIns="0" tIns="0" rIns="45720" bIns="0" rtlCol="0">
            <a:noAutofit/>
          </a:bodyPr>
          <a:lstStyle/>
          <a:p>
            <a:pPr>
              <a:lnSpc>
                <a:spcPct val="90000"/>
              </a:lnSpc>
              <a:spcAft>
                <a:spcPts val="600"/>
              </a:spcAft>
            </a:pPr>
            <a:r>
              <a:rPr lang="en-US" sz="2400" dirty="0" smtClean="0"/>
              <a:t>Cloud-Native Application Software Providers</a:t>
            </a:r>
          </a:p>
          <a:p>
            <a:pPr lvl="1">
              <a:lnSpc>
                <a:spcPct val="90000"/>
              </a:lnSpc>
              <a:spcAft>
                <a:spcPts val="600"/>
              </a:spcAft>
            </a:pPr>
            <a:r>
              <a:rPr lang="en-US" sz="2000" dirty="0" smtClean="0"/>
              <a:t>Offer a holistic experience versus a fragmented one</a:t>
            </a:r>
          </a:p>
          <a:p>
            <a:pPr lvl="1">
              <a:lnSpc>
                <a:spcPct val="90000"/>
              </a:lnSpc>
              <a:spcAft>
                <a:spcPts val="600"/>
              </a:spcAft>
            </a:pPr>
            <a:r>
              <a:rPr lang="en-US" sz="2000" dirty="0" smtClean="0"/>
              <a:t>Show openness and choice when it comes to integration strategies</a:t>
            </a:r>
          </a:p>
          <a:p>
            <a:pPr lvl="1">
              <a:lnSpc>
                <a:spcPct val="90000"/>
              </a:lnSpc>
              <a:spcAft>
                <a:spcPts val="600"/>
              </a:spcAft>
            </a:pPr>
            <a:r>
              <a:rPr lang="en-US" sz="2000" dirty="0" smtClean="0"/>
              <a:t>Develop and allow for extensive configuration so end customers do not feel it is your way or not at all</a:t>
            </a:r>
            <a:endParaRPr lang="en-US" sz="2000" dirty="0"/>
          </a:p>
        </p:txBody>
      </p:sp>
      <p:sp>
        <p:nvSpPr>
          <p:cNvPr id="2" name="Text Placeholder 1"/>
          <p:cNvSpPr>
            <a:spLocks noGrp="1"/>
          </p:cNvSpPr>
          <p:nvPr>
            <p:ph type="body" sz="quarter" idx="12"/>
          </p:nvPr>
        </p:nvSpPr>
        <p:spPr/>
        <p:txBody>
          <a:bodyPr vert="horz" lIns="0" tIns="0" rIns="45720" bIns="0" rtlCol="0">
            <a:noAutofit/>
          </a:bodyPr>
          <a:lstStyle/>
          <a:p>
            <a:pPr>
              <a:lnSpc>
                <a:spcPct val="90000"/>
              </a:lnSpc>
              <a:spcAft>
                <a:spcPts val="600"/>
              </a:spcAft>
            </a:pPr>
            <a:r>
              <a:rPr lang="en-US" sz="2400" dirty="0" smtClean="0"/>
              <a:t>On-Premises Application Software Providers</a:t>
            </a:r>
          </a:p>
          <a:p>
            <a:pPr lvl="1">
              <a:lnSpc>
                <a:spcPct val="90000"/>
              </a:lnSpc>
              <a:spcAft>
                <a:spcPts val="600"/>
              </a:spcAft>
            </a:pPr>
            <a:r>
              <a:rPr lang="en-US" sz="2000" dirty="0" smtClean="0"/>
              <a:t>Offer a hybrid deployment opportunity; show how adopting a hybrid solution from a single vendor benefits the user in terms of process and data integrity</a:t>
            </a:r>
          </a:p>
          <a:p>
            <a:pPr lvl="1">
              <a:lnSpc>
                <a:spcPct val="90000"/>
              </a:lnSpc>
              <a:spcAft>
                <a:spcPts val="600"/>
              </a:spcAft>
            </a:pPr>
            <a:r>
              <a:rPr lang="en-US" sz="2000" dirty="0" smtClean="0"/>
              <a:t>Ensure and demonstrate how your application stack can be functionally modified without sacrificing on upgradability by protecting the core yet allowing for custom processes and features that do not interfere with the core application</a:t>
            </a:r>
          </a:p>
          <a:p>
            <a:pPr>
              <a:lnSpc>
                <a:spcPct val="90000"/>
              </a:lnSpc>
              <a:spcAft>
                <a:spcPts val="600"/>
              </a:spcAft>
            </a:pPr>
            <a:endParaRPr lang="en-US" sz="2400" dirty="0"/>
          </a:p>
        </p:txBody>
      </p:sp>
      <p:sp>
        <p:nvSpPr>
          <p:cNvPr id="4" name="Title 3"/>
          <p:cNvSpPr>
            <a:spLocks noGrp="1"/>
          </p:cNvSpPr>
          <p:nvPr>
            <p:ph type="title"/>
          </p:nvPr>
        </p:nvSpPr>
        <p:spPr>
          <a:xfrm>
            <a:off x="460375" y="228600"/>
            <a:ext cx="11272838" cy="978729"/>
          </a:xfrm>
        </p:spPr>
        <p:txBody>
          <a:bodyPr/>
          <a:lstStyle/>
          <a:p>
            <a:r>
              <a:rPr lang="en-US" dirty="0" smtClean="0"/>
              <a:t>Recommendations by Deployment Model: Unique Selling Points </a:t>
            </a:r>
            <a:endParaRPr lang="en-US" dirty="0"/>
          </a:p>
        </p:txBody>
      </p:sp>
    </p:spTree>
    <p:extLst>
      <p:ext uri="{BB962C8B-B14F-4D97-AF65-F5344CB8AC3E}">
        <p14:creationId xmlns:p14="http://schemas.microsoft.com/office/powerpoint/2010/main" val="344294990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434" y="2392638"/>
            <a:ext cx="11272839" cy="2105192"/>
          </a:xfrm>
        </p:spPr>
        <p:txBody>
          <a:bodyPr/>
          <a:lstStyle/>
          <a:p>
            <a:r>
              <a:rPr lang="en-US" dirty="0" smtClean="0"/>
              <a:t>Action Plan for Next Six Months</a:t>
            </a:r>
            <a:br>
              <a:rPr lang="en-US" dirty="0" smtClean="0"/>
            </a:br>
            <a:r>
              <a:rPr lang="en-US" dirty="0"/>
              <a:t/>
            </a:r>
            <a:br>
              <a:rPr lang="en-US" dirty="0"/>
            </a:br>
            <a:r>
              <a:rPr lang="en-US" sz="3200" dirty="0" smtClean="0"/>
              <a:t>Develop a bimodal strategy to leverage the dynamics being set in motion by your customers.</a:t>
            </a:r>
            <a:endParaRPr lang="en-US" sz="3200" dirty="0"/>
          </a:p>
        </p:txBody>
      </p:sp>
    </p:spTree>
    <p:extLst>
      <p:ext uri="{BB962C8B-B14F-4D97-AF65-F5344CB8AC3E}">
        <p14:creationId xmlns:p14="http://schemas.microsoft.com/office/powerpoint/2010/main" val="264148745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8724" y="1336302"/>
            <a:ext cx="11274552" cy="4615036"/>
            <a:chOff x="1322222" y="1336302"/>
            <a:chExt cx="9549142" cy="4615036"/>
          </a:xfrm>
        </p:grpSpPr>
        <p:sp>
          <p:nvSpPr>
            <p:cNvPr id="6" name="Freeform 5"/>
            <p:cNvSpPr/>
            <p:nvPr/>
          </p:nvSpPr>
          <p:spPr>
            <a:xfrm>
              <a:off x="1322222" y="1336302"/>
              <a:ext cx="9549142" cy="1390718"/>
            </a:xfrm>
            <a:custGeom>
              <a:avLst/>
              <a:gdLst>
                <a:gd name="connsiteX0" fmla="*/ 0 w 9549142"/>
                <a:gd name="connsiteY0" fmla="*/ 347680 h 1390718"/>
                <a:gd name="connsiteX1" fmla="*/ 8853783 w 9549142"/>
                <a:gd name="connsiteY1" fmla="*/ 347680 h 1390718"/>
                <a:gd name="connsiteX2" fmla="*/ 8853783 w 9549142"/>
                <a:gd name="connsiteY2" fmla="*/ 0 h 1390718"/>
                <a:gd name="connsiteX3" fmla="*/ 9549142 w 9549142"/>
                <a:gd name="connsiteY3" fmla="*/ 695359 h 1390718"/>
                <a:gd name="connsiteX4" fmla="*/ 8853783 w 9549142"/>
                <a:gd name="connsiteY4" fmla="*/ 1390718 h 1390718"/>
                <a:gd name="connsiteX5" fmla="*/ 8853783 w 9549142"/>
                <a:gd name="connsiteY5" fmla="*/ 1043039 h 1390718"/>
                <a:gd name="connsiteX6" fmla="*/ 0 w 9549142"/>
                <a:gd name="connsiteY6" fmla="*/ 1043039 h 1390718"/>
                <a:gd name="connsiteX7" fmla="*/ 0 w 9549142"/>
                <a:gd name="connsiteY7" fmla="*/ 347680 h 139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9142" h="1390718">
                  <a:moveTo>
                    <a:pt x="0" y="347680"/>
                  </a:moveTo>
                  <a:lnTo>
                    <a:pt x="8853783" y="347680"/>
                  </a:lnTo>
                  <a:lnTo>
                    <a:pt x="8853783" y="0"/>
                  </a:lnTo>
                  <a:lnTo>
                    <a:pt x="9549142" y="695359"/>
                  </a:lnTo>
                  <a:lnTo>
                    <a:pt x="8853783" y="1390718"/>
                  </a:lnTo>
                  <a:lnTo>
                    <a:pt x="8853783" y="1043039"/>
                  </a:lnTo>
                  <a:lnTo>
                    <a:pt x="0" y="1043039"/>
                  </a:lnTo>
                  <a:lnTo>
                    <a:pt x="0" y="347680"/>
                  </a:lnTo>
                  <a:close/>
                </a:path>
              </a:pathLst>
            </a:custGeom>
            <a:solidFill>
              <a:srgbClr val="6697C3"/>
            </a:solidFill>
            <a:ln>
              <a:solidFill>
                <a:schemeClr val="bg1"/>
              </a:solid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spcFirstLastPara="0" vert="horz" wrap="square" lIns="99060" tIns="0" rIns="601679" bIns="0" numCol="1" spcCol="1270" anchor="ctr" anchorCtr="0">
              <a:noAutofit/>
            </a:bodyPr>
            <a:lstStyle/>
            <a:p>
              <a:pPr lvl="0" algn="l" defTabSz="1155700">
                <a:lnSpc>
                  <a:spcPct val="90000"/>
                </a:lnSpc>
                <a:spcBef>
                  <a:spcPct val="0"/>
                </a:spcBef>
                <a:spcAft>
                  <a:spcPct val="35000"/>
                </a:spcAft>
              </a:pPr>
              <a:r>
                <a:rPr lang="en-US" sz="2600" kern="1200" dirty="0" smtClean="0"/>
                <a:t>1. Launch Mode 2</a:t>
              </a:r>
              <a:endParaRPr lang="en-US" sz="2600" kern="1200" dirty="0"/>
            </a:p>
          </p:txBody>
        </p:sp>
        <p:sp>
          <p:nvSpPr>
            <p:cNvPr id="7" name="Freeform 6"/>
            <p:cNvSpPr/>
            <p:nvPr/>
          </p:nvSpPr>
          <p:spPr>
            <a:xfrm>
              <a:off x="1322222" y="2384363"/>
              <a:ext cx="2941135" cy="2679036"/>
            </a:xfrm>
            <a:custGeom>
              <a:avLst/>
              <a:gdLst>
                <a:gd name="connsiteX0" fmla="*/ 0 w 2941135"/>
                <a:gd name="connsiteY0" fmla="*/ 0 h 2679036"/>
                <a:gd name="connsiteX1" fmla="*/ 2941135 w 2941135"/>
                <a:gd name="connsiteY1" fmla="*/ 0 h 2679036"/>
                <a:gd name="connsiteX2" fmla="*/ 2941135 w 2941135"/>
                <a:gd name="connsiteY2" fmla="*/ 2679036 h 2679036"/>
                <a:gd name="connsiteX3" fmla="*/ 0 w 2941135"/>
                <a:gd name="connsiteY3" fmla="*/ 2679036 h 2679036"/>
                <a:gd name="connsiteX4" fmla="*/ 0 w 2941135"/>
                <a:gd name="connsiteY4" fmla="*/ 0 h 2679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135" h="2679036">
                  <a:moveTo>
                    <a:pt x="0" y="0"/>
                  </a:moveTo>
                  <a:lnTo>
                    <a:pt x="2941135" y="0"/>
                  </a:lnTo>
                  <a:lnTo>
                    <a:pt x="2941135" y="2679036"/>
                  </a:lnTo>
                  <a:lnTo>
                    <a:pt x="0" y="2679036"/>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solidFill>
                </a:rPr>
                <a:t>Structure to respond to any size digital business innovation initiatives </a:t>
              </a:r>
              <a:endParaRPr lang="en-US" sz="1600" kern="1200" dirty="0">
                <a:solidFill>
                  <a:schemeClr val="tx1"/>
                </a:solidFill>
              </a:endParaRPr>
            </a:p>
            <a:p>
              <a:pPr lvl="0" algn="l" defTabSz="711200">
                <a:lnSpc>
                  <a:spcPct val="90000"/>
                </a:lnSpc>
                <a:spcBef>
                  <a:spcPct val="0"/>
                </a:spcBef>
                <a:spcAft>
                  <a:spcPct val="35000"/>
                </a:spcAft>
              </a:pPr>
              <a:r>
                <a:rPr lang="en-US" sz="1600" kern="1200" dirty="0" smtClean="0">
                  <a:solidFill>
                    <a:schemeClr val="tx1"/>
                  </a:solidFill>
                </a:rPr>
                <a:t>Identify where you can create value, where there is the greatest cultural fit and profit potential</a:t>
              </a:r>
            </a:p>
            <a:p>
              <a:pPr lvl="0" algn="l" defTabSz="711200">
                <a:lnSpc>
                  <a:spcPct val="90000"/>
                </a:lnSpc>
                <a:spcBef>
                  <a:spcPct val="0"/>
                </a:spcBef>
                <a:spcAft>
                  <a:spcPct val="35000"/>
                </a:spcAft>
              </a:pPr>
              <a:r>
                <a:rPr lang="en-US" sz="1600" kern="1200" dirty="0" smtClean="0">
                  <a:solidFill>
                    <a:schemeClr val="tx1"/>
                  </a:solidFill>
                </a:rPr>
                <a:t>Identify where you have gaps: talent, knowledge and skills </a:t>
              </a:r>
            </a:p>
          </p:txBody>
        </p:sp>
        <p:sp>
          <p:nvSpPr>
            <p:cNvPr id="8" name="Freeform 7"/>
            <p:cNvSpPr/>
            <p:nvPr/>
          </p:nvSpPr>
          <p:spPr>
            <a:xfrm>
              <a:off x="4263358" y="1799875"/>
              <a:ext cx="6608006" cy="1390718"/>
            </a:xfrm>
            <a:custGeom>
              <a:avLst/>
              <a:gdLst>
                <a:gd name="connsiteX0" fmla="*/ 0 w 6608006"/>
                <a:gd name="connsiteY0" fmla="*/ 347680 h 1390718"/>
                <a:gd name="connsiteX1" fmla="*/ 5912647 w 6608006"/>
                <a:gd name="connsiteY1" fmla="*/ 347680 h 1390718"/>
                <a:gd name="connsiteX2" fmla="*/ 5912647 w 6608006"/>
                <a:gd name="connsiteY2" fmla="*/ 0 h 1390718"/>
                <a:gd name="connsiteX3" fmla="*/ 6608006 w 6608006"/>
                <a:gd name="connsiteY3" fmla="*/ 695359 h 1390718"/>
                <a:gd name="connsiteX4" fmla="*/ 5912647 w 6608006"/>
                <a:gd name="connsiteY4" fmla="*/ 1390718 h 1390718"/>
                <a:gd name="connsiteX5" fmla="*/ 5912647 w 6608006"/>
                <a:gd name="connsiteY5" fmla="*/ 1043039 h 1390718"/>
                <a:gd name="connsiteX6" fmla="*/ 0 w 6608006"/>
                <a:gd name="connsiteY6" fmla="*/ 1043039 h 1390718"/>
                <a:gd name="connsiteX7" fmla="*/ 0 w 6608006"/>
                <a:gd name="connsiteY7" fmla="*/ 347680 h 139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08006" h="1390718">
                  <a:moveTo>
                    <a:pt x="0" y="347680"/>
                  </a:moveTo>
                  <a:lnTo>
                    <a:pt x="5912647" y="347680"/>
                  </a:lnTo>
                  <a:lnTo>
                    <a:pt x="5912647" y="0"/>
                  </a:lnTo>
                  <a:lnTo>
                    <a:pt x="6608006" y="695359"/>
                  </a:lnTo>
                  <a:lnTo>
                    <a:pt x="5912647" y="1390718"/>
                  </a:lnTo>
                  <a:lnTo>
                    <a:pt x="5912647" y="1043039"/>
                  </a:lnTo>
                  <a:lnTo>
                    <a:pt x="0" y="1043039"/>
                  </a:lnTo>
                  <a:lnTo>
                    <a:pt x="0" y="347680"/>
                  </a:lnTo>
                  <a:close/>
                </a:path>
              </a:pathLst>
            </a:custGeom>
            <a:solidFill>
              <a:srgbClr val="6697C3"/>
            </a:solidFill>
            <a:ln>
              <a:solidFill>
                <a:schemeClr val="bg1"/>
              </a:solid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spcFirstLastPara="0" vert="horz" wrap="square" lIns="99060" tIns="0" rIns="601679" bIns="0" numCol="1" spcCol="1270" anchor="ctr" anchorCtr="0">
              <a:noAutofit/>
            </a:bodyPr>
            <a:lstStyle/>
            <a:p>
              <a:pPr lvl="0" algn="l" defTabSz="1155700">
                <a:lnSpc>
                  <a:spcPct val="90000"/>
                </a:lnSpc>
                <a:spcBef>
                  <a:spcPct val="0"/>
                </a:spcBef>
                <a:spcAft>
                  <a:spcPct val="35000"/>
                </a:spcAft>
              </a:pPr>
              <a:r>
                <a:rPr lang="en-US" sz="2600" kern="1200" dirty="0" smtClean="0"/>
                <a:t>2. Transform Mode 1</a:t>
              </a:r>
              <a:endParaRPr lang="en-US" sz="2600" kern="1200" dirty="0"/>
            </a:p>
          </p:txBody>
        </p:sp>
        <p:sp>
          <p:nvSpPr>
            <p:cNvPr id="9" name="Freeform 8"/>
            <p:cNvSpPr/>
            <p:nvPr/>
          </p:nvSpPr>
          <p:spPr>
            <a:xfrm>
              <a:off x="4263358" y="2847936"/>
              <a:ext cx="2941135" cy="2679036"/>
            </a:xfrm>
            <a:custGeom>
              <a:avLst/>
              <a:gdLst>
                <a:gd name="connsiteX0" fmla="*/ 0 w 2941135"/>
                <a:gd name="connsiteY0" fmla="*/ 0 h 2679036"/>
                <a:gd name="connsiteX1" fmla="*/ 2941135 w 2941135"/>
                <a:gd name="connsiteY1" fmla="*/ 0 h 2679036"/>
                <a:gd name="connsiteX2" fmla="*/ 2941135 w 2941135"/>
                <a:gd name="connsiteY2" fmla="*/ 2679036 h 2679036"/>
                <a:gd name="connsiteX3" fmla="*/ 0 w 2941135"/>
                <a:gd name="connsiteY3" fmla="*/ 2679036 h 2679036"/>
                <a:gd name="connsiteX4" fmla="*/ 0 w 2941135"/>
                <a:gd name="connsiteY4" fmla="*/ 0 h 2679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135" h="2679036">
                  <a:moveTo>
                    <a:pt x="0" y="0"/>
                  </a:moveTo>
                  <a:lnTo>
                    <a:pt x="2941135" y="0"/>
                  </a:lnTo>
                  <a:lnTo>
                    <a:pt x="2941135" y="2679036"/>
                  </a:lnTo>
                  <a:lnTo>
                    <a:pt x="0" y="2679036"/>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solidFill>
                </a:rPr>
                <a:t>Propel your marketing, sales and channel efforts to create a sense of urgency and convenience to accelerate legacy modernization</a:t>
              </a:r>
            </a:p>
            <a:p>
              <a:pPr lvl="0" algn="l" defTabSz="711200">
                <a:lnSpc>
                  <a:spcPct val="90000"/>
                </a:lnSpc>
                <a:spcBef>
                  <a:spcPct val="0"/>
                </a:spcBef>
                <a:spcAft>
                  <a:spcPct val="35000"/>
                </a:spcAft>
              </a:pPr>
              <a:r>
                <a:rPr lang="en-US" sz="1600" kern="1200" dirty="0" smtClean="0">
                  <a:solidFill>
                    <a:schemeClr val="tx1"/>
                  </a:solidFill>
                </a:rPr>
                <a:t>Be aggressive; aim at displacing the competition</a:t>
              </a:r>
            </a:p>
            <a:p>
              <a:pPr lvl="0" algn="l" defTabSz="711200">
                <a:lnSpc>
                  <a:spcPct val="90000"/>
                </a:lnSpc>
                <a:spcBef>
                  <a:spcPct val="0"/>
                </a:spcBef>
                <a:spcAft>
                  <a:spcPct val="35000"/>
                </a:spcAft>
              </a:pPr>
              <a:r>
                <a:rPr lang="en-US" sz="1600" kern="1200" dirty="0" smtClean="0">
                  <a:solidFill>
                    <a:schemeClr val="tx1"/>
                  </a:solidFill>
                </a:rPr>
                <a:t>Develop talent and foster continuous learning culture</a:t>
              </a:r>
              <a:endParaRPr lang="en-US" sz="1600" kern="1200" dirty="0">
                <a:solidFill>
                  <a:schemeClr val="tx1"/>
                </a:solidFill>
              </a:endParaRPr>
            </a:p>
          </p:txBody>
        </p:sp>
        <p:sp>
          <p:nvSpPr>
            <p:cNvPr id="10" name="Freeform 9"/>
            <p:cNvSpPr/>
            <p:nvPr/>
          </p:nvSpPr>
          <p:spPr>
            <a:xfrm>
              <a:off x="7204494" y="2263448"/>
              <a:ext cx="3666870" cy="1390718"/>
            </a:xfrm>
            <a:custGeom>
              <a:avLst/>
              <a:gdLst>
                <a:gd name="connsiteX0" fmla="*/ 0 w 3666870"/>
                <a:gd name="connsiteY0" fmla="*/ 347680 h 1390718"/>
                <a:gd name="connsiteX1" fmla="*/ 2971511 w 3666870"/>
                <a:gd name="connsiteY1" fmla="*/ 347680 h 1390718"/>
                <a:gd name="connsiteX2" fmla="*/ 2971511 w 3666870"/>
                <a:gd name="connsiteY2" fmla="*/ 0 h 1390718"/>
                <a:gd name="connsiteX3" fmla="*/ 3666870 w 3666870"/>
                <a:gd name="connsiteY3" fmla="*/ 695359 h 1390718"/>
                <a:gd name="connsiteX4" fmla="*/ 2971511 w 3666870"/>
                <a:gd name="connsiteY4" fmla="*/ 1390718 h 1390718"/>
                <a:gd name="connsiteX5" fmla="*/ 2971511 w 3666870"/>
                <a:gd name="connsiteY5" fmla="*/ 1043039 h 1390718"/>
                <a:gd name="connsiteX6" fmla="*/ 0 w 3666870"/>
                <a:gd name="connsiteY6" fmla="*/ 1043039 h 1390718"/>
                <a:gd name="connsiteX7" fmla="*/ 0 w 3666870"/>
                <a:gd name="connsiteY7" fmla="*/ 347680 h 139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6870" h="1390718">
                  <a:moveTo>
                    <a:pt x="0" y="347680"/>
                  </a:moveTo>
                  <a:lnTo>
                    <a:pt x="2971511" y="347680"/>
                  </a:lnTo>
                  <a:lnTo>
                    <a:pt x="2971511" y="0"/>
                  </a:lnTo>
                  <a:lnTo>
                    <a:pt x="3666870" y="695359"/>
                  </a:lnTo>
                  <a:lnTo>
                    <a:pt x="2971511" y="1390718"/>
                  </a:lnTo>
                  <a:lnTo>
                    <a:pt x="2971511" y="1043039"/>
                  </a:lnTo>
                  <a:lnTo>
                    <a:pt x="0" y="1043039"/>
                  </a:lnTo>
                  <a:lnTo>
                    <a:pt x="0" y="347680"/>
                  </a:lnTo>
                  <a:close/>
                </a:path>
              </a:pathLst>
            </a:custGeom>
            <a:solidFill>
              <a:srgbClr val="6697C3"/>
            </a:solidFill>
            <a:ln>
              <a:solidFill>
                <a:schemeClr val="bg1"/>
              </a:solid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spcFirstLastPara="0" vert="horz" wrap="square" lIns="99060" tIns="0" rIns="601679" bIns="0" numCol="1" spcCol="1270" anchor="ctr" anchorCtr="0">
              <a:noAutofit/>
            </a:bodyPr>
            <a:lstStyle/>
            <a:p>
              <a:pPr lvl="0" algn="l" defTabSz="1155700">
                <a:lnSpc>
                  <a:spcPct val="90000"/>
                </a:lnSpc>
                <a:spcBef>
                  <a:spcPct val="0"/>
                </a:spcBef>
                <a:spcAft>
                  <a:spcPct val="35000"/>
                </a:spcAft>
              </a:pPr>
              <a:r>
                <a:rPr lang="en-US" sz="2600" kern="1200" dirty="0" smtClean="0"/>
                <a:t>3. Bimodal in Action</a:t>
              </a:r>
              <a:endParaRPr lang="en-US" sz="2600" kern="1200" dirty="0"/>
            </a:p>
          </p:txBody>
        </p:sp>
        <p:sp>
          <p:nvSpPr>
            <p:cNvPr id="11" name="Freeform 10"/>
            <p:cNvSpPr/>
            <p:nvPr/>
          </p:nvSpPr>
          <p:spPr>
            <a:xfrm>
              <a:off x="7204494" y="3311509"/>
              <a:ext cx="2941135" cy="2639829"/>
            </a:xfrm>
            <a:custGeom>
              <a:avLst/>
              <a:gdLst>
                <a:gd name="connsiteX0" fmla="*/ 0 w 2941135"/>
                <a:gd name="connsiteY0" fmla="*/ 0 h 2639829"/>
                <a:gd name="connsiteX1" fmla="*/ 2941135 w 2941135"/>
                <a:gd name="connsiteY1" fmla="*/ 0 h 2639829"/>
                <a:gd name="connsiteX2" fmla="*/ 2941135 w 2941135"/>
                <a:gd name="connsiteY2" fmla="*/ 2639829 h 2639829"/>
                <a:gd name="connsiteX3" fmla="*/ 0 w 2941135"/>
                <a:gd name="connsiteY3" fmla="*/ 2639829 h 2639829"/>
                <a:gd name="connsiteX4" fmla="*/ 0 w 2941135"/>
                <a:gd name="connsiteY4" fmla="*/ 0 h 2639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135" h="2639829">
                  <a:moveTo>
                    <a:pt x="0" y="0"/>
                  </a:moveTo>
                  <a:lnTo>
                    <a:pt x="2941135" y="0"/>
                  </a:lnTo>
                  <a:lnTo>
                    <a:pt x="2941135" y="2639829"/>
                  </a:lnTo>
                  <a:lnTo>
                    <a:pt x="0" y="2639829"/>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Let Mode 2 drive and transform Mode 1, and let Mode 1 industrialize rapid innovation</a:t>
              </a:r>
              <a:endParaRPr lang="en-US" sz="1600" kern="1200" dirty="0" smtClean="0">
                <a:solidFill>
                  <a:schemeClr val="tx1"/>
                </a:solidFill>
              </a:endParaRPr>
            </a:p>
            <a:p>
              <a:pPr lvl="0" algn="l" defTabSz="711200">
                <a:lnSpc>
                  <a:spcPct val="90000"/>
                </a:lnSpc>
                <a:spcBef>
                  <a:spcPct val="0"/>
                </a:spcBef>
                <a:spcAft>
                  <a:spcPct val="35000"/>
                </a:spcAft>
              </a:pPr>
              <a:r>
                <a:rPr lang="en-US" sz="1600" kern="1200" dirty="0" smtClean="0">
                  <a:solidFill>
                    <a:schemeClr val="tx1"/>
                  </a:solidFill>
                </a:rPr>
                <a:t>Systematize the emerging bimodal practices to establish a new order of things (business model)</a:t>
              </a:r>
            </a:p>
            <a:p>
              <a:pPr lvl="0" algn="l" defTabSz="711200">
                <a:lnSpc>
                  <a:spcPct val="90000"/>
                </a:lnSpc>
                <a:spcBef>
                  <a:spcPct val="0"/>
                </a:spcBef>
                <a:spcAft>
                  <a:spcPct val="35000"/>
                </a:spcAft>
              </a:pPr>
              <a:r>
                <a:rPr lang="en-US" sz="1600" kern="1200" dirty="0" smtClean="0">
                  <a:solidFill>
                    <a:schemeClr val="tx1"/>
                  </a:solidFill>
                </a:rPr>
                <a:t>Focus on differentiation and competitive advantage</a:t>
              </a:r>
            </a:p>
            <a:p>
              <a:pPr lvl="0" algn="l" defTabSz="711200">
                <a:lnSpc>
                  <a:spcPct val="90000"/>
                </a:lnSpc>
                <a:spcBef>
                  <a:spcPct val="0"/>
                </a:spcBef>
                <a:spcAft>
                  <a:spcPct val="35000"/>
                </a:spcAft>
              </a:pPr>
              <a:endParaRPr lang="it-IT" sz="1600" kern="1200" dirty="0" smtClean="0">
                <a:solidFill>
                  <a:schemeClr val="tx1"/>
                </a:solidFill>
              </a:endParaRPr>
            </a:p>
          </p:txBody>
        </p:sp>
      </p:grpSp>
      <p:sp>
        <p:nvSpPr>
          <p:cNvPr id="2" name="Title 1"/>
          <p:cNvSpPr>
            <a:spLocks noGrp="1"/>
          </p:cNvSpPr>
          <p:nvPr>
            <p:ph type="title"/>
          </p:nvPr>
        </p:nvSpPr>
        <p:spPr>
          <a:xfrm>
            <a:off x="460375" y="228600"/>
            <a:ext cx="11272838" cy="978729"/>
          </a:xfrm>
        </p:spPr>
        <p:txBody>
          <a:bodyPr/>
          <a:lstStyle/>
          <a:p>
            <a:r>
              <a:rPr lang="en-US" dirty="0" smtClean="0"/>
              <a:t>Three Steps to Start Off Your Bimodal Strategy: Use It as an Organizing Principle</a:t>
            </a:r>
            <a:endParaRPr lang="en-US" dirty="0"/>
          </a:p>
        </p:txBody>
      </p:sp>
    </p:spTree>
    <p:extLst>
      <p:ext uri="{BB962C8B-B14F-4D97-AF65-F5344CB8AC3E}">
        <p14:creationId xmlns:p14="http://schemas.microsoft.com/office/powerpoint/2010/main" val="97322343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460957" y="1325563"/>
            <a:ext cx="3577805" cy="4754880"/>
            <a:chOff x="460957" y="1325563"/>
            <a:chExt cx="3577805" cy="4754880"/>
          </a:xfrm>
        </p:grpSpPr>
        <p:sp>
          <p:nvSpPr>
            <p:cNvPr id="4" name="Freeform 3"/>
            <p:cNvSpPr/>
            <p:nvPr/>
          </p:nvSpPr>
          <p:spPr>
            <a:xfrm>
              <a:off x="460957" y="1325563"/>
              <a:ext cx="3577805" cy="4754880"/>
            </a:xfrm>
            <a:custGeom>
              <a:avLst/>
              <a:gdLst>
                <a:gd name="connsiteX0" fmla="*/ 0 w 3577805"/>
                <a:gd name="connsiteY0" fmla="*/ 357781 h 4660900"/>
                <a:gd name="connsiteX1" fmla="*/ 357781 w 3577805"/>
                <a:gd name="connsiteY1" fmla="*/ 0 h 4660900"/>
                <a:gd name="connsiteX2" fmla="*/ 3220025 w 3577805"/>
                <a:gd name="connsiteY2" fmla="*/ 0 h 4660900"/>
                <a:gd name="connsiteX3" fmla="*/ 3577806 w 3577805"/>
                <a:gd name="connsiteY3" fmla="*/ 357781 h 4660900"/>
                <a:gd name="connsiteX4" fmla="*/ 3577805 w 3577805"/>
                <a:gd name="connsiteY4" fmla="*/ 4303120 h 4660900"/>
                <a:gd name="connsiteX5" fmla="*/ 3220024 w 3577805"/>
                <a:gd name="connsiteY5" fmla="*/ 4660901 h 4660900"/>
                <a:gd name="connsiteX6" fmla="*/ 357781 w 3577805"/>
                <a:gd name="connsiteY6" fmla="*/ 4660900 h 4660900"/>
                <a:gd name="connsiteX7" fmla="*/ 0 w 3577805"/>
                <a:gd name="connsiteY7" fmla="*/ 4303119 h 4660900"/>
                <a:gd name="connsiteX8" fmla="*/ 0 w 3577805"/>
                <a:gd name="connsiteY8" fmla="*/ 357781 h 466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7805" h="4660900">
                  <a:moveTo>
                    <a:pt x="0" y="357781"/>
                  </a:moveTo>
                  <a:cubicBezTo>
                    <a:pt x="0" y="160184"/>
                    <a:pt x="160184" y="0"/>
                    <a:pt x="357781" y="0"/>
                  </a:cubicBezTo>
                  <a:lnTo>
                    <a:pt x="3220025" y="0"/>
                  </a:lnTo>
                  <a:cubicBezTo>
                    <a:pt x="3417622" y="0"/>
                    <a:pt x="3577806" y="160184"/>
                    <a:pt x="3577806" y="357781"/>
                  </a:cubicBezTo>
                  <a:cubicBezTo>
                    <a:pt x="3577806" y="1672894"/>
                    <a:pt x="3577805" y="2988007"/>
                    <a:pt x="3577805" y="4303120"/>
                  </a:cubicBezTo>
                  <a:cubicBezTo>
                    <a:pt x="3577805" y="4500717"/>
                    <a:pt x="3417621" y="4660901"/>
                    <a:pt x="3220024" y="4660901"/>
                  </a:cubicBezTo>
                  <a:lnTo>
                    <a:pt x="357781" y="4660900"/>
                  </a:lnTo>
                  <a:cubicBezTo>
                    <a:pt x="160184" y="4660900"/>
                    <a:pt x="0" y="4500716"/>
                    <a:pt x="0" y="4303119"/>
                  </a:cubicBezTo>
                  <a:lnTo>
                    <a:pt x="0" y="357781"/>
                  </a:lnTo>
                  <a:close/>
                </a:path>
              </a:pathLst>
            </a:custGeom>
            <a:solidFill>
              <a:srgbClr val="B2CBE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67640" tIns="167640" rIns="167640" bIns="3430270" numCol="1" spcCol="1270" anchor="t" anchorCtr="0">
              <a:noAutofit/>
            </a:bodyPr>
            <a:lstStyle/>
            <a:p>
              <a:pPr lvl="0" algn="ctr" defTabSz="1955800">
                <a:lnSpc>
                  <a:spcPct val="90000"/>
                </a:lnSpc>
                <a:spcBef>
                  <a:spcPct val="0"/>
                </a:spcBef>
                <a:spcAft>
                  <a:spcPct val="35000"/>
                </a:spcAft>
              </a:pPr>
              <a:r>
                <a:rPr lang="en-US" sz="4400" kern="1200" dirty="0" smtClean="0"/>
                <a:t>Mode 1</a:t>
              </a:r>
              <a:endParaRPr lang="en-US" sz="4400" kern="1200" dirty="0"/>
            </a:p>
          </p:txBody>
        </p:sp>
        <p:sp>
          <p:nvSpPr>
            <p:cNvPr id="8" name="Freeform 7"/>
            <p:cNvSpPr/>
            <p:nvPr/>
          </p:nvSpPr>
          <p:spPr>
            <a:xfrm>
              <a:off x="603939" y="2394875"/>
              <a:ext cx="3291840" cy="502920"/>
            </a:xfrm>
            <a:custGeom>
              <a:avLst/>
              <a:gdLst>
                <a:gd name="connsiteX0" fmla="*/ 0 w 2862244"/>
                <a:gd name="connsiteY0" fmla="*/ 44749 h 447485"/>
                <a:gd name="connsiteX1" fmla="*/ 44749 w 2862244"/>
                <a:gd name="connsiteY1" fmla="*/ 0 h 447485"/>
                <a:gd name="connsiteX2" fmla="*/ 2817496 w 2862244"/>
                <a:gd name="connsiteY2" fmla="*/ 0 h 447485"/>
                <a:gd name="connsiteX3" fmla="*/ 2862245 w 2862244"/>
                <a:gd name="connsiteY3" fmla="*/ 44749 h 447485"/>
                <a:gd name="connsiteX4" fmla="*/ 2862244 w 2862244"/>
                <a:gd name="connsiteY4" fmla="*/ 402737 h 447485"/>
                <a:gd name="connsiteX5" fmla="*/ 2817495 w 2862244"/>
                <a:gd name="connsiteY5" fmla="*/ 447486 h 447485"/>
                <a:gd name="connsiteX6" fmla="*/ 44749 w 2862244"/>
                <a:gd name="connsiteY6" fmla="*/ 447485 h 447485"/>
                <a:gd name="connsiteX7" fmla="*/ 0 w 2862244"/>
                <a:gd name="connsiteY7" fmla="*/ 402736 h 447485"/>
                <a:gd name="connsiteX8" fmla="*/ 0 w 2862244"/>
                <a:gd name="connsiteY8" fmla="*/ 44749 h 44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44" h="447485">
                  <a:moveTo>
                    <a:pt x="0" y="44749"/>
                  </a:moveTo>
                  <a:cubicBezTo>
                    <a:pt x="0" y="20035"/>
                    <a:pt x="20035" y="0"/>
                    <a:pt x="44749" y="0"/>
                  </a:cubicBezTo>
                  <a:lnTo>
                    <a:pt x="2817496" y="0"/>
                  </a:lnTo>
                  <a:cubicBezTo>
                    <a:pt x="2842210" y="0"/>
                    <a:pt x="2862245" y="20035"/>
                    <a:pt x="2862245" y="44749"/>
                  </a:cubicBezTo>
                  <a:cubicBezTo>
                    <a:pt x="2862245" y="164078"/>
                    <a:pt x="2862244" y="283408"/>
                    <a:pt x="2862244" y="402737"/>
                  </a:cubicBezTo>
                  <a:cubicBezTo>
                    <a:pt x="2862244" y="427451"/>
                    <a:pt x="2842209" y="447486"/>
                    <a:pt x="2817495" y="447486"/>
                  </a:cubicBezTo>
                  <a:lnTo>
                    <a:pt x="44749" y="447485"/>
                  </a:lnTo>
                  <a:cubicBezTo>
                    <a:pt x="20035" y="447485"/>
                    <a:pt x="0" y="427450"/>
                    <a:pt x="0" y="402736"/>
                  </a:cubicBezTo>
                  <a:lnTo>
                    <a:pt x="0" y="44749"/>
                  </a:lnTo>
                  <a:close/>
                </a:path>
              </a:pathLst>
            </a:cu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32156" rIns="45720" bIns="32156" numCol="1" spcCol="1270" anchor="ctr" anchorCtr="0">
              <a:noAutofit/>
            </a:bodyPr>
            <a:lstStyle/>
            <a:p>
              <a:pPr lvl="0" algn="ctr" defTabSz="444500">
                <a:lnSpc>
                  <a:spcPct val="90000"/>
                </a:lnSpc>
                <a:spcBef>
                  <a:spcPct val="0"/>
                </a:spcBef>
                <a:spcAft>
                  <a:spcPct val="35000"/>
                </a:spcAft>
              </a:pPr>
              <a:r>
                <a:rPr lang="en-US" sz="1200" kern="1200" dirty="0" smtClean="0"/>
                <a:t>Market Share — Market Entry Replacement Markets</a:t>
              </a:r>
              <a:endParaRPr lang="en-US" sz="1200" kern="1200" dirty="0"/>
            </a:p>
          </p:txBody>
        </p:sp>
        <p:sp>
          <p:nvSpPr>
            <p:cNvPr id="25" name="Freeform 24"/>
            <p:cNvSpPr/>
            <p:nvPr/>
          </p:nvSpPr>
          <p:spPr>
            <a:xfrm>
              <a:off x="603939" y="3003863"/>
              <a:ext cx="3291840" cy="502920"/>
            </a:xfrm>
            <a:custGeom>
              <a:avLst/>
              <a:gdLst>
                <a:gd name="connsiteX0" fmla="*/ 0 w 2862244"/>
                <a:gd name="connsiteY0" fmla="*/ 44749 h 447485"/>
                <a:gd name="connsiteX1" fmla="*/ 44749 w 2862244"/>
                <a:gd name="connsiteY1" fmla="*/ 0 h 447485"/>
                <a:gd name="connsiteX2" fmla="*/ 2817496 w 2862244"/>
                <a:gd name="connsiteY2" fmla="*/ 0 h 447485"/>
                <a:gd name="connsiteX3" fmla="*/ 2862245 w 2862244"/>
                <a:gd name="connsiteY3" fmla="*/ 44749 h 447485"/>
                <a:gd name="connsiteX4" fmla="*/ 2862244 w 2862244"/>
                <a:gd name="connsiteY4" fmla="*/ 402737 h 447485"/>
                <a:gd name="connsiteX5" fmla="*/ 2817495 w 2862244"/>
                <a:gd name="connsiteY5" fmla="*/ 447486 h 447485"/>
                <a:gd name="connsiteX6" fmla="*/ 44749 w 2862244"/>
                <a:gd name="connsiteY6" fmla="*/ 447485 h 447485"/>
                <a:gd name="connsiteX7" fmla="*/ 0 w 2862244"/>
                <a:gd name="connsiteY7" fmla="*/ 402736 h 447485"/>
                <a:gd name="connsiteX8" fmla="*/ 0 w 2862244"/>
                <a:gd name="connsiteY8" fmla="*/ 44749 h 44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44" h="447485">
                  <a:moveTo>
                    <a:pt x="0" y="44749"/>
                  </a:moveTo>
                  <a:cubicBezTo>
                    <a:pt x="0" y="20035"/>
                    <a:pt x="20035" y="0"/>
                    <a:pt x="44749" y="0"/>
                  </a:cubicBezTo>
                  <a:lnTo>
                    <a:pt x="2817496" y="0"/>
                  </a:lnTo>
                  <a:cubicBezTo>
                    <a:pt x="2842210" y="0"/>
                    <a:pt x="2862245" y="20035"/>
                    <a:pt x="2862245" y="44749"/>
                  </a:cubicBezTo>
                  <a:cubicBezTo>
                    <a:pt x="2862245" y="164078"/>
                    <a:pt x="2862244" y="283408"/>
                    <a:pt x="2862244" y="402737"/>
                  </a:cubicBezTo>
                  <a:cubicBezTo>
                    <a:pt x="2862244" y="427451"/>
                    <a:pt x="2842209" y="447486"/>
                    <a:pt x="2817495" y="447486"/>
                  </a:cubicBezTo>
                  <a:lnTo>
                    <a:pt x="44749" y="447485"/>
                  </a:lnTo>
                  <a:cubicBezTo>
                    <a:pt x="20035" y="447485"/>
                    <a:pt x="0" y="427450"/>
                    <a:pt x="0" y="402736"/>
                  </a:cubicBezTo>
                  <a:lnTo>
                    <a:pt x="0" y="44749"/>
                  </a:lnTo>
                  <a:close/>
                </a:path>
              </a:pathLst>
            </a:cu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32156" rIns="45720" bIns="32156" numCol="1" spcCol="1270" anchor="ctr" anchorCtr="0">
              <a:noAutofit/>
            </a:bodyPr>
            <a:lstStyle/>
            <a:p>
              <a:pPr lvl="0" algn="ctr" defTabSz="444500">
                <a:lnSpc>
                  <a:spcPct val="90000"/>
                </a:lnSpc>
                <a:spcBef>
                  <a:spcPct val="0"/>
                </a:spcBef>
                <a:spcAft>
                  <a:spcPct val="35000"/>
                </a:spcAft>
              </a:pPr>
              <a:r>
                <a:rPr lang="en-US" sz="1200" kern="1200" dirty="0" smtClean="0"/>
                <a:t>Train and Coach; Rotate Jobs — Interdisciplinary Teams </a:t>
              </a:r>
              <a:endParaRPr lang="en-US" sz="1200" kern="1200" dirty="0"/>
            </a:p>
          </p:txBody>
        </p:sp>
        <p:sp>
          <p:nvSpPr>
            <p:cNvPr id="26" name="Freeform 25"/>
            <p:cNvSpPr/>
            <p:nvPr/>
          </p:nvSpPr>
          <p:spPr>
            <a:xfrm>
              <a:off x="603939" y="3612851"/>
              <a:ext cx="3291840" cy="502920"/>
            </a:xfrm>
            <a:custGeom>
              <a:avLst/>
              <a:gdLst>
                <a:gd name="connsiteX0" fmla="*/ 0 w 2862244"/>
                <a:gd name="connsiteY0" fmla="*/ 44749 h 447485"/>
                <a:gd name="connsiteX1" fmla="*/ 44749 w 2862244"/>
                <a:gd name="connsiteY1" fmla="*/ 0 h 447485"/>
                <a:gd name="connsiteX2" fmla="*/ 2817496 w 2862244"/>
                <a:gd name="connsiteY2" fmla="*/ 0 h 447485"/>
                <a:gd name="connsiteX3" fmla="*/ 2862245 w 2862244"/>
                <a:gd name="connsiteY3" fmla="*/ 44749 h 447485"/>
                <a:gd name="connsiteX4" fmla="*/ 2862244 w 2862244"/>
                <a:gd name="connsiteY4" fmla="*/ 402737 h 447485"/>
                <a:gd name="connsiteX5" fmla="*/ 2817495 w 2862244"/>
                <a:gd name="connsiteY5" fmla="*/ 447486 h 447485"/>
                <a:gd name="connsiteX6" fmla="*/ 44749 w 2862244"/>
                <a:gd name="connsiteY6" fmla="*/ 447485 h 447485"/>
                <a:gd name="connsiteX7" fmla="*/ 0 w 2862244"/>
                <a:gd name="connsiteY7" fmla="*/ 402736 h 447485"/>
                <a:gd name="connsiteX8" fmla="*/ 0 w 2862244"/>
                <a:gd name="connsiteY8" fmla="*/ 44749 h 44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44" h="447485">
                  <a:moveTo>
                    <a:pt x="0" y="44749"/>
                  </a:moveTo>
                  <a:cubicBezTo>
                    <a:pt x="0" y="20035"/>
                    <a:pt x="20035" y="0"/>
                    <a:pt x="44749" y="0"/>
                  </a:cubicBezTo>
                  <a:lnTo>
                    <a:pt x="2817496" y="0"/>
                  </a:lnTo>
                  <a:cubicBezTo>
                    <a:pt x="2842210" y="0"/>
                    <a:pt x="2862245" y="20035"/>
                    <a:pt x="2862245" y="44749"/>
                  </a:cubicBezTo>
                  <a:cubicBezTo>
                    <a:pt x="2862245" y="164078"/>
                    <a:pt x="2862244" y="283408"/>
                    <a:pt x="2862244" y="402737"/>
                  </a:cubicBezTo>
                  <a:cubicBezTo>
                    <a:pt x="2862244" y="427451"/>
                    <a:pt x="2842209" y="447486"/>
                    <a:pt x="2817495" y="447486"/>
                  </a:cubicBezTo>
                  <a:lnTo>
                    <a:pt x="44749" y="447485"/>
                  </a:lnTo>
                  <a:cubicBezTo>
                    <a:pt x="20035" y="447485"/>
                    <a:pt x="0" y="427450"/>
                    <a:pt x="0" y="402736"/>
                  </a:cubicBezTo>
                  <a:lnTo>
                    <a:pt x="0" y="44749"/>
                  </a:lnTo>
                  <a:close/>
                </a:path>
              </a:pathLst>
            </a:cu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32156" rIns="45720" bIns="32156" numCol="1" spcCol="1270" anchor="ctr" anchorCtr="0">
              <a:noAutofit/>
            </a:bodyPr>
            <a:lstStyle/>
            <a:p>
              <a:pPr lvl="0" algn="ctr" defTabSz="444500">
                <a:lnSpc>
                  <a:spcPct val="90000"/>
                </a:lnSpc>
                <a:spcBef>
                  <a:spcPct val="0"/>
                </a:spcBef>
                <a:spcAft>
                  <a:spcPct val="35000"/>
                </a:spcAft>
              </a:pPr>
              <a:r>
                <a:rPr lang="en-US" sz="1200" b="0" i="0" kern="1200" dirty="0" smtClean="0"/>
                <a:t>Focus on Market Share and Increasing Brand Recall Value</a:t>
              </a:r>
              <a:endParaRPr lang="en-US" sz="1200" kern="1200" dirty="0" smtClean="0"/>
            </a:p>
          </p:txBody>
        </p:sp>
        <p:sp>
          <p:nvSpPr>
            <p:cNvPr id="27" name="Freeform 26"/>
            <p:cNvSpPr/>
            <p:nvPr/>
          </p:nvSpPr>
          <p:spPr>
            <a:xfrm>
              <a:off x="603939" y="4221839"/>
              <a:ext cx="3291840" cy="502920"/>
            </a:xfrm>
            <a:custGeom>
              <a:avLst/>
              <a:gdLst>
                <a:gd name="connsiteX0" fmla="*/ 0 w 2862244"/>
                <a:gd name="connsiteY0" fmla="*/ 44749 h 447485"/>
                <a:gd name="connsiteX1" fmla="*/ 44749 w 2862244"/>
                <a:gd name="connsiteY1" fmla="*/ 0 h 447485"/>
                <a:gd name="connsiteX2" fmla="*/ 2817496 w 2862244"/>
                <a:gd name="connsiteY2" fmla="*/ 0 h 447485"/>
                <a:gd name="connsiteX3" fmla="*/ 2862245 w 2862244"/>
                <a:gd name="connsiteY3" fmla="*/ 44749 h 447485"/>
                <a:gd name="connsiteX4" fmla="*/ 2862244 w 2862244"/>
                <a:gd name="connsiteY4" fmla="*/ 402737 h 447485"/>
                <a:gd name="connsiteX5" fmla="*/ 2817495 w 2862244"/>
                <a:gd name="connsiteY5" fmla="*/ 447486 h 447485"/>
                <a:gd name="connsiteX6" fmla="*/ 44749 w 2862244"/>
                <a:gd name="connsiteY6" fmla="*/ 447485 h 447485"/>
                <a:gd name="connsiteX7" fmla="*/ 0 w 2862244"/>
                <a:gd name="connsiteY7" fmla="*/ 402736 h 447485"/>
                <a:gd name="connsiteX8" fmla="*/ 0 w 2862244"/>
                <a:gd name="connsiteY8" fmla="*/ 44749 h 44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44" h="447485">
                  <a:moveTo>
                    <a:pt x="0" y="44749"/>
                  </a:moveTo>
                  <a:cubicBezTo>
                    <a:pt x="0" y="20035"/>
                    <a:pt x="20035" y="0"/>
                    <a:pt x="44749" y="0"/>
                  </a:cubicBezTo>
                  <a:lnTo>
                    <a:pt x="2817496" y="0"/>
                  </a:lnTo>
                  <a:cubicBezTo>
                    <a:pt x="2842210" y="0"/>
                    <a:pt x="2862245" y="20035"/>
                    <a:pt x="2862245" y="44749"/>
                  </a:cubicBezTo>
                  <a:cubicBezTo>
                    <a:pt x="2862245" y="164078"/>
                    <a:pt x="2862244" y="283408"/>
                    <a:pt x="2862244" y="402737"/>
                  </a:cubicBezTo>
                  <a:cubicBezTo>
                    <a:pt x="2862244" y="427451"/>
                    <a:pt x="2842209" y="447486"/>
                    <a:pt x="2817495" y="447486"/>
                  </a:cubicBezTo>
                  <a:lnTo>
                    <a:pt x="44749" y="447485"/>
                  </a:lnTo>
                  <a:cubicBezTo>
                    <a:pt x="20035" y="447485"/>
                    <a:pt x="0" y="427450"/>
                    <a:pt x="0" y="402736"/>
                  </a:cubicBezTo>
                  <a:lnTo>
                    <a:pt x="0" y="44749"/>
                  </a:lnTo>
                  <a:close/>
                </a:path>
              </a:pathLst>
            </a:cu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32156" rIns="45720" bIns="32156" numCol="1" spcCol="1270" anchor="ctr" anchorCtr="0">
              <a:noAutofit/>
            </a:bodyPr>
            <a:lstStyle/>
            <a:p>
              <a:pPr lvl="0" algn="ctr" defTabSz="444500">
                <a:lnSpc>
                  <a:spcPct val="90000"/>
                </a:lnSpc>
                <a:spcBef>
                  <a:spcPct val="0"/>
                </a:spcBef>
                <a:spcAft>
                  <a:spcPct val="35000"/>
                </a:spcAft>
              </a:pPr>
              <a:r>
                <a:rPr lang="en-US" sz="1150" kern="1200" dirty="0" smtClean="0"/>
                <a:t>Commercial Reinvention — Shift to Subscription</a:t>
              </a:r>
            </a:p>
            <a:p>
              <a:pPr lvl="0" algn="ctr" defTabSz="444500">
                <a:lnSpc>
                  <a:spcPct val="90000"/>
                </a:lnSpc>
                <a:spcBef>
                  <a:spcPct val="0"/>
                </a:spcBef>
                <a:spcAft>
                  <a:spcPct val="35000"/>
                </a:spcAft>
              </a:pPr>
              <a:r>
                <a:rPr lang="en-US" sz="1150" kern="1200" dirty="0" smtClean="0"/>
                <a:t>Innovative Contracting </a:t>
              </a:r>
              <a:endParaRPr lang="en-US" sz="1150" kern="1200" dirty="0"/>
            </a:p>
          </p:txBody>
        </p:sp>
        <p:sp>
          <p:nvSpPr>
            <p:cNvPr id="28" name="Freeform 27"/>
            <p:cNvSpPr/>
            <p:nvPr/>
          </p:nvSpPr>
          <p:spPr>
            <a:xfrm>
              <a:off x="603939" y="4830827"/>
              <a:ext cx="3291840" cy="502920"/>
            </a:xfrm>
            <a:custGeom>
              <a:avLst/>
              <a:gdLst>
                <a:gd name="connsiteX0" fmla="*/ 0 w 2862244"/>
                <a:gd name="connsiteY0" fmla="*/ 44749 h 447485"/>
                <a:gd name="connsiteX1" fmla="*/ 44749 w 2862244"/>
                <a:gd name="connsiteY1" fmla="*/ 0 h 447485"/>
                <a:gd name="connsiteX2" fmla="*/ 2817496 w 2862244"/>
                <a:gd name="connsiteY2" fmla="*/ 0 h 447485"/>
                <a:gd name="connsiteX3" fmla="*/ 2862245 w 2862244"/>
                <a:gd name="connsiteY3" fmla="*/ 44749 h 447485"/>
                <a:gd name="connsiteX4" fmla="*/ 2862244 w 2862244"/>
                <a:gd name="connsiteY4" fmla="*/ 402737 h 447485"/>
                <a:gd name="connsiteX5" fmla="*/ 2817495 w 2862244"/>
                <a:gd name="connsiteY5" fmla="*/ 447486 h 447485"/>
                <a:gd name="connsiteX6" fmla="*/ 44749 w 2862244"/>
                <a:gd name="connsiteY6" fmla="*/ 447485 h 447485"/>
                <a:gd name="connsiteX7" fmla="*/ 0 w 2862244"/>
                <a:gd name="connsiteY7" fmla="*/ 402736 h 447485"/>
                <a:gd name="connsiteX8" fmla="*/ 0 w 2862244"/>
                <a:gd name="connsiteY8" fmla="*/ 44749 h 44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44" h="447485">
                  <a:moveTo>
                    <a:pt x="0" y="44749"/>
                  </a:moveTo>
                  <a:cubicBezTo>
                    <a:pt x="0" y="20035"/>
                    <a:pt x="20035" y="0"/>
                    <a:pt x="44749" y="0"/>
                  </a:cubicBezTo>
                  <a:lnTo>
                    <a:pt x="2817496" y="0"/>
                  </a:lnTo>
                  <a:cubicBezTo>
                    <a:pt x="2842210" y="0"/>
                    <a:pt x="2862245" y="20035"/>
                    <a:pt x="2862245" y="44749"/>
                  </a:cubicBezTo>
                  <a:cubicBezTo>
                    <a:pt x="2862245" y="164078"/>
                    <a:pt x="2862244" y="283408"/>
                    <a:pt x="2862244" y="402737"/>
                  </a:cubicBezTo>
                  <a:cubicBezTo>
                    <a:pt x="2862244" y="427451"/>
                    <a:pt x="2842209" y="447486"/>
                    <a:pt x="2817495" y="447486"/>
                  </a:cubicBezTo>
                  <a:lnTo>
                    <a:pt x="44749" y="447485"/>
                  </a:lnTo>
                  <a:cubicBezTo>
                    <a:pt x="20035" y="447485"/>
                    <a:pt x="0" y="427450"/>
                    <a:pt x="0" y="402736"/>
                  </a:cubicBezTo>
                  <a:lnTo>
                    <a:pt x="0" y="44749"/>
                  </a:lnTo>
                  <a:close/>
                </a:path>
              </a:pathLst>
            </a:cu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32156" rIns="45720" bIns="32156" numCol="1" spcCol="1270" anchor="ctr" anchorCtr="0">
              <a:noAutofit/>
            </a:bodyPr>
            <a:lstStyle/>
            <a:p>
              <a:pPr lvl="0" algn="ctr" defTabSz="444500">
                <a:lnSpc>
                  <a:spcPct val="90000"/>
                </a:lnSpc>
                <a:spcBef>
                  <a:spcPct val="0"/>
                </a:spcBef>
                <a:spcAft>
                  <a:spcPct val="35000"/>
                </a:spcAft>
              </a:pPr>
              <a:r>
                <a:rPr lang="en-US" sz="1150" kern="1200" dirty="0" smtClean="0"/>
                <a:t>Develop Services for Transition Strategies Away From Legacy — Develop Holistic Approach </a:t>
              </a:r>
            </a:p>
          </p:txBody>
        </p:sp>
        <p:sp>
          <p:nvSpPr>
            <p:cNvPr id="29" name="Freeform 28"/>
            <p:cNvSpPr/>
            <p:nvPr/>
          </p:nvSpPr>
          <p:spPr>
            <a:xfrm>
              <a:off x="603939" y="5439816"/>
              <a:ext cx="3291840" cy="502920"/>
            </a:xfrm>
            <a:custGeom>
              <a:avLst/>
              <a:gdLst>
                <a:gd name="connsiteX0" fmla="*/ 0 w 2862244"/>
                <a:gd name="connsiteY0" fmla="*/ 44749 h 447485"/>
                <a:gd name="connsiteX1" fmla="*/ 44749 w 2862244"/>
                <a:gd name="connsiteY1" fmla="*/ 0 h 447485"/>
                <a:gd name="connsiteX2" fmla="*/ 2817496 w 2862244"/>
                <a:gd name="connsiteY2" fmla="*/ 0 h 447485"/>
                <a:gd name="connsiteX3" fmla="*/ 2862245 w 2862244"/>
                <a:gd name="connsiteY3" fmla="*/ 44749 h 447485"/>
                <a:gd name="connsiteX4" fmla="*/ 2862244 w 2862244"/>
                <a:gd name="connsiteY4" fmla="*/ 402737 h 447485"/>
                <a:gd name="connsiteX5" fmla="*/ 2817495 w 2862244"/>
                <a:gd name="connsiteY5" fmla="*/ 447486 h 447485"/>
                <a:gd name="connsiteX6" fmla="*/ 44749 w 2862244"/>
                <a:gd name="connsiteY6" fmla="*/ 447485 h 447485"/>
                <a:gd name="connsiteX7" fmla="*/ 0 w 2862244"/>
                <a:gd name="connsiteY7" fmla="*/ 402736 h 447485"/>
                <a:gd name="connsiteX8" fmla="*/ 0 w 2862244"/>
                <a:gd name="connsiteY8" fmla="*/ 44749 h 44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44" h="447485">
                  <a:moveTo>
                    <a:pt x="0" y="44749"/>
                  </a:moveTo>
                  <a:cubicBezTo>
                    <a:pt x="0" y="20035"/>
                    <a:pt x="20035" y="0"/>
                    <a:pt x="44749" y="0"/>
                  </a:cubicBezTo>
                  <a:lnTo>
                    <a:pt x="2817496" y="0"/>
                  </a:lnTo>
                  <a:cubicBezTo>
                    <a:pt x="2842210" y="0"/>
                    <a:pt x="2862245" y="20035"/>
                    <a:pt x="2862245" y="44749"/>
                  </a:cubicBezTo>
                  <a:cubicBezTo>
                    <a:pt x="2862245" y="164078"/>
                    <a:pt x="2862244" y="283408"/>
                    <a:pt x="2862244" y="402737"/>
                  </a:cubicBezTo>
                  <a:cubicBezTo>
                    <a:pt x="2862244" y="427451"/>
                    <a:pt x="2842209" y="447486"/>
                    <a:pt x="2817495" y="447486"/>
                  </a:cubicBezTo>
                  <a:lnTo>
                    <a:pt x="44749" y="447485"/>
                  </a:lnTo>
                  <a:cubicBezTo>
                    <a:pt x="20035" y="447485"/>
                    <a:pt x="0" y="427450"/>
                    <a:pt x="0" y="402736"/>
                  </a:cubicBezTo>
                  <a:lnTo>
                    <a:pt x="0" y="44749"/>
                  </a:lnTo>
                  <a:close/>
                </a:path>
              </a:pathLst>
            </a:cu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32156" rIns="45720" bIns="32156" numCol="1" spcCol="1270" anchor="ctr" anchorCtr="0">
              <a:noAutofit/>
            </a:bodyPr>
            <a:lstStyle/>
            <a:p>
              <a:pPr lvl="0" algn="ctr" defTabSz="444500">
                <a:lnSpc>
                  <a:spcPct val="90000"/>
                </a:lnSpc>
                <a:spcBef>
                  <a:spcPct val="0"/>
                </a:spcBef>
                <a:spcAft>
                  <a:spcPct val="35000"/>
                </a:spcAft>
              </a:pPr>
              <a:r>
                <a:rPr lang="en-US" sz="1200" b="0" i="0" kern="1200" dirty="0" smtClean="0"/>
                <a:t>Out With the Old and in With the New!</a:t>
              </a:r>
            </a:p>
          </p:txBody>
        </p:sp>
      </p:grpSp>
      <p:grpSp>
        <p:nvGrpSpPr>
          <p:cNvPr id="44" name="Group 43"/>
          <p:cNvGrpSpPr/>
          <p:nvPr/>
        </p:nvGrpSpPr>
        <p:grpSpPr>
          <a:xfrm>
            <a:off x="8155408" y="1325563"/>
            <a:ext cx="3577805" cy="4754880"/>
            <a:chOff x="8153208" y="1325563"/>
            <a:chExt cx="3577805" cy="4754880"/>
          </a:xfrm>
        </p:grpSpPr>
        <p:sp>
          <p:nvSpPr>
            <p:cNvPr id="37" name="Freeform 36"/>
            <p:cNvSpPr/>
            <p:nvPr/>
          </p:nvSpPr>
          <p:spPr>
            <a:xfrm>
              <a:off x="8153208" y="1325563"/>
              <a:ext cx="3577805" cy="4754880"/>
            </a:xfrm>
            <a:custGeom>
              <a:avLst/>
              <a:gdLst>
                <a:gd name="connsiteX0" fmla="*/ 0 w 3577805"/>
                <a:gd name="connsiteY0" fmla="*/ 357781 h 4660900"/>
                <a:gd name="connsiteX1" fmla="*/ 357781 w 3577805"/>
                <a:gd name="connsiteY1" fmla="*/ 0 h 4660900"/>
                <a:gd name="connsiteX2" fmla="*/ 3220025 w 3577805"/>
                <a:gd name="connsiteY2" fmla="*/ 0 h 4660900"/>
                <a:gd name="connsiteX3" fmla="*/ 3577806 w 3577805"/>
                <a:gd name="connsiteY3" fmla="*/ 357781 h 4660900"/>
                <a:gd name="connsiteX4" fmla="*/ 3577805 w 3577805"/>
                <a:gd name="connsiteY4" fmla="*/ 4303120 h 4660900"/>
                <a:gd name="connsiteX5" fmla="*/ 3220024 w 3577805"/>
                <a:gd name="connsiteY5" fmla="*/ 4660901 h 4660900"/>
                <a:gd name="connsiteX6" fmla="*/ 357781 w 3577805"/>
                <a:gd name="connsiteY6" fmla="*/ 4660900 h 4660900"/>
                <a:gd name="connsiteX7" fmla="*/ 0 w 3577805"/>
                <a:gd name="connsiteY7" fmla="*/ 4303119 h 4660900"/>
                <a:gd name="connsiteX8" fmla="*/ 0 w 3577805"/>
                <a:gd name="connsiteY8" fmla="*/ 357781 h 466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7805" h="4660900">
                  <a:moveTo>
                    <a:pt x="0" y="357781"/>
                  </a:moveTo>
                  <a:cubicBezTo>
                    <a:pt x="0" y="160184"/>
                    <a:pt x="160184" y="0"/>
                    <a:pt x="357781" y="0"/>
                  </a:cubicBezTo>
                  <a:lnTo>
                    <a:pt x="3220025" y="0"/>
                  </a:lnTo>
                  <a:cubicBezTo>
                    <a:pt x="3417622" y="0"/>
                    <a:pt x="3577806" y="160184"/>
                    <a:pt x="3577806" y="357781"/>
                  </a:cubicBezTo>
                  <a:cubicBezTo>
                    <a:pt x="3577806" y="1672894"/>
                    <a:pt x="3577805" y="2988007"/>
                    <a:pt x="3577805" y="4303120"/>
                  </a:cubicBezTo>
                  <a:cubicBezTo>
                    <a:pt x="3577805" y="4500717"/>
                    <a:pt x="3417621" y="4660901"/>
                    <a:pt x="3220024" y="4660901"/>
                  </a:cubicBezTo>
                  <a:lnTo>
                    <a:pt x="357781" y="4660900"/>
                  </a:lnTo>
                  <a:cubicBezTo>
                    <a:pt x="160184" y="4660900"/>
                    <a:pt x="0" y="4500716"/>
                    <a:pt x="0" y="4303119"/>
                  </a:cubicBezTo>
                  <a:lnTo>
                    <a:pt x="0" y="357781"/>
                  </a:lnTo>
                  <a:close/>
                </a:path>
              </a:pathLst>
            </a:custGeom>
            <a:solidFill>
              <a:srgbClr val="B2CBE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67640" tIns="167640" rIns="167640" bIns="3430270" numCol="1" spcCol="1270" anchor="t" anchorCtr="0">
              <a:noAutofit/>
            </a:bodyPr>
            <a:lstStyle/>
            <a:p>
              <a:pPr lvl="0" algn="ctr" defTabSz="1955800">
                <a:lnSpc>
                  <a:spcPct val="90000"/>
                </a:lnSpc>
                <a:spcBef>
                  <a:spcPct val="0"/>
                </a:spcBef>
                <a:spcAft>
                  <a:spcPct val="35000"/>
                </a:spcAft>
              </a:pPr>
              <a:r>
                <a:rPr lang="en-US" sz="4400" kern="1200" dirty="0" smtClean="0"/>
                <a:t>Mode 2</a:t>
              </a:r>
              <a:endParaRPr lang="en-US" sz="4400" kern="1200" dirty="0"/>
            </a:p>
          </p:txBody>
        </p:sp>
        <p:sp>
          <p:nvSpPr>
            <p:cNvPr id="38" name="Freeform 37"/>
            <p:cNvSpPr/>
            <p:nvPr/>
          </p:nvSpPr>
          <p:spPr>
            <a:xfrm>
              <a:off x="8296190" y="2394875"/>
              <a:ext cx="3291840" cy="502920"/>
            </a:xfrm>
            <a:custGeom>
              <a:avLst/>
              <a:gdLst>
                <a:gd name="connsiteX0" fmla="*/ 0 w 2862244"/>
                <a:gd name="connsiteY0" fmla="*/ 44749 h 447485"/>
                <a:gd name="connsiteX1" fmla="*/ 44749 w 2862244"/>
                <a:gd name="connsiteY1" fmla="*/ 0 h 447485"/>
                <a:gd name="connsiteX2" fmla="*/ 2817496 w 2862244"/>
                <a:gd name="connsiteY2" fmla="*/ 0 h 447485"/>
                <a:gd name="connsiteX3" fmla="*/ 2862245 w 2862244"/>
                <a:gd name="connsiteY3" fmla="*/ 44749 h 447485"/>
                <a:gd name="connsiteX4" fmla="*/ 2862244 w 2862244"/>
                <a:gd name="connsiteY4" fmla="*/ 402737 h 447485"/>
                <a:gd name="connsiteX5" fmla="*/ 2817495 w 2862244"/>
                <a:gd name="connsiteY5" fmla="*/ 447486 h 447485"/>
                <a:gd name="connsiteX6" fmla="*/ 44749 w 2862244"/>
                <a:gd name="connsiteY6" fmla="*/ 447485 h 447485"/>
                <a:gd name="connsiteX7" fmla="*/ 0 w 2862244"/>
                <a:gd name="connsiteY7" fmla="*/ 402736 h 447485"/>
                <a:gd name="connsiteX8" fmla="*/ 0 w 2862244"/>
                <a:gd name="connsiteY8" fmla="*/ 44749 h 44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44" h="447485">
                  <a:moveTo>
                    <a:pt x="0" y="44749"/>
                  </a:moveTo>
                  <a:cubicBezTo>
                    <a:pt x="0" y="20035"/>
                    <a:pt x="20035" y="0"/>
                    <a:pt x="44749" y="0"/>
                  </a:cubicBezTo>
                  <a:lnTo>
                    <a:pt x="2817496" y="0"/>
                  </a:lnTo>
                  <a:cubicBezTo>
                    <a:pt x="2842210" y="0"/>
                    <a:pt x="2862245" y="20035"/>
                    <a:pt x="2862245" y="44749"/>
                  </a:cubicBezTo>
                  <a:cubicBezTo>
                    <a:pt x="2862245" y="164078"/>
                    <a:pt x="2862244" y="283408"/>
                    <a:pt x="2862244" y="402737"/>
                  </a:cubicBezTo>
                  <a:cubicBezTo>
                    <a:pt x="2862244" y="427451"/>
                    <a:pt x="2842209" y="447486"/>
                    <a:pt x="2817495" y="447486"/>
                  </a:cubicBezTo>
                  <a:lnTo>
                    <a:pt x="44749" y="447485"/>
                  </a:lnTo>
                  <a:cubicBezTo>
                    <a:pt x="20035" y="447485"/>
                    <a:pt x="0" y="427450"/>
                    <a:pt x="0" y="402736"/>
                  </a:cubicBezTo>
                  <a:lnTo>
                    <a:pt x="0" y="44749"/>
                  </a:lnTo>
                  <a:close/>
                </a:path>
              </a:pathLst>
            </a:cu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32156" rIns="45720" bIns="32156" numCol="1" spcCol="1270" anchor="ctr" anchorCtr="0">
              <a:noAutofit/>
            </a:bodyPr>
            <a:lstStyle/>
            <a:p>
              <a:pPr lvl="0" algn="ctr" defTabSz="444500">
                <a:lnSpc>
                  <a:spcPct val="90000"/>
                </a:lnSpc>
                <a:spcBef>
                  <a:spcPct val="0"/>
                </a:spcBef>
                <a:spcAft>
                  <a:spcPct val="35000"/>
                </a:spcAft>
              </a:pPr>
              <a:r>
                <a:rPr lang="en-US" sz="1200" kern="1200" dirty="0" smtClean="0"/>
                <a:t>Commit to a Business Model Innovation</a:t>
              </a:r>
              <a:endParaRPr lang="en-US" sz="1200" kern="1200" dirty="0"/>
            </a:p>
          </p:txBody>
        </p:sp>
        <p:sp>
          <p:nvSpPr>
            <p:cNvPr id="39" name="Freeform 38"/>
            <p:cNvSpPr/>
            <p:nvPr/>
          </p:nvSpPr>
          <p:spPr>
            <a:xfrm>
              <a:off x="8296190" y="3003863"/>
              <a:ext cx="3291840" cy="502920"/>
            </a:xfrm>
            <a:custGeom>
              <a:avLst/>
              <a:gdLst>
                <a:gd name="connsiteX0" fmla="*/ 0 w 2862244"/>
                <a:gd name="connsiteY0" fmla="*/ 44749 h 447485"/>
                <a:gd name="connsiteX1" fmla="*/ 44749 w 2862244"/>
                <a:gd name="connsiteY1" fmla="*/ 0 h 447485"/>
                <a:gd name="connsiteX2" fmla="*/ 2817496 w 2862244"/>
                <a:gd name="connsiteY2" fmla="*/ 0 h 447485"/>
                <a:gd name="connsiteX3" fmla="*/ 2862245 w 2862244"/>
                <a:gd name="connsiteY3" fmla="*/ 44749 h 447485"/>
                <a:gd name="connsiteX4" fmla="*/ 2862244 w 2862244"/>
                <a:gd name="connsiteY4" fmla="*/ 402737 h 447485"/>
                <a:gd name="connsiteX5" fmla="*/ 2817495 w 2862244"/>
                <a:gd name="connsiteY5" fmla="*/ 447486 h 447485"/>
                <a:gd name="connsiteX6" fmla="*/ 44749 w 2862244"/>
                <a:gd name="connsiteY6" fmla="*/ 447485 h 447485"/>
                <a:gd name="connsiteX7" fmla="*/ 0 w 2862244"/>
                <a:gd name="connsiteY7" fmla="*/ 402736 h 447485"/>
                <a:gd name="connsiteX8" fmla="*/ 0 w 2862244"/>
                <a:gd name="connsiteY8" fmla="*/ 44749 h 44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44" h="447485">
                  <a:moveTo>
                    <a:pt x="0" y="44749"/>
                  </a:moveTo>
                  <a:cubicBezTo>
                    <a:pt x="0" y="20035"/>
                    <a:pt x="20035" y="0"/>
                    <a:pt x="44749" y="0"/>
                  </a:cubicBezTo>
                  <a:lnTo>
                    <a:pt x="2817496" y="0"/>
                  </a:lnTo>
                  <a:cubicBezTo>
                    <a:pt x="2842210" y="0"/>
                    <a:pt x="2862245" y="20035"/>
                    <a:pt x="2862245" y="44749"/>
                  </a:cubicBezTo>
                  <a:cubicBezTo>
                    <a:pt x="2862245" y="164078"/>
                    <a:pt x="2862244" y="283408"/>
                    <a:pt x="2862244" y="402737"/>
                  </a:cubicBezTo>
                  <a:cubicBezTo>
                    <a:pt x="2862244" y="427451"/>
                    <a:pt x="2842209" y="447486"/>
                    <a:pt x="2817495" y="447486"/>
                  </a:cubicBezTo>
                  <a:lnTo>
                    <a:pt x="44749" y="447485"/>
                  </a:lnTo>
                  <a:cubicBezTo>
                    <a:pt x="20035" y="447485"/>
                    <a:pt x="0" y="427450"/>
                    <a:pt x="0" y="402736"/>
                  </a:cubicBezTo>
                  <a:lnTo>
                    <a:pt x="0" y="44749"/>
                  </a:lnTo>
                  <a:close/>
                </a:path>
              </a:pathLst>
            </a:cu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32156" rIns="45720" bIns="32156" numCol="1" spcCol="1270" anchor="ctr" anchorCtr="0">
              <a:noAutofit/>
            </a:bodyPr>
            <a:lstStyle/>
            <a:p>
              <a:pPr lvl="0" algn="ctr" defTabSz="444500">
                <a:lnSpc>
                  <a:spcPct val="90000"/>
                </a:lnSpc>
                <a:spcBef>
                  <a:spcPct val="0"/>
                </a:spcBef>
                <a:spcAft>
                  <a:spcPct val="35000"/>
                </a:spcAft>
              </a:pPr>
              <a:r>
                <a:rPr lang="en-US" sz="1200" kern="1200" dirty="0" smtClean="0"/>
                <a:t>Build the Team and Provide Funding</a:t>
              </a:r>
              <a:endParaRPr lang="en-US" sz="1200" kern="1200" dirty="0"/>
            </a:p>
          </p:txBody>
        </p:sp>
        <p:sp>
          <p:nvSpPr>
            <p:cNvPr id="40" name="Freeform 39"/>
            <p:cNvSpPr/>
            <p:nvPr/>
          </p:nvSpPr>
          <p:spPr>
            <a:xfrm>
              <a:off x="8296190" y="3612851"/>
              <a:ext cx="3291840" cy="502920"/>
            </a:xfrm>
            <a:custGeom>
              <a:avLst/>
              <a:gdLst>
                <a:gd name="connsiteX0" fmla="*/ 0 w 2862244"/>
                <a:gd name="connsiteY0" fmla="*/ 44749 h 447485"/>
                <a:gd name="connsiteX1" fmla="*/ 44749 w 2862244"/>
                <a:gd name="connsiteY1" fmla="*/ 0 h 447485"/>
                <a:gd name="connsiteX2" fmla="*/ 2817496 w 2862244"/>
                <a:gd name="connsiteY2" fmla="*/ 0 h 447485"/>
                <a:gd name="connsiteX3" fmla="*/ 2862245 w 2862244"/>
                <a:gd name="connsiteY3" fmla="*/ 44749 h 447485"/>
                <a:gd name="connsiteX4" fmla="*/ 2862244 w 2862244"/>
                <a:gd name="connsiteY4" fmla="*/ 402737 h 447485"/>
                <a:gd name="connsiteX5" fmla="*/ 2817495 w 2862244"/>
                <a:gd name="connsiteY5" fmla="*/ 447486 h 447485"/>
                <a:gd name="connsiteX6" fmla="*/ 44749 w 2862244"/>
                <a:gd name="connsiteY6" fmla="*/ 447485 h 447485"/>
                <a:gd name="connsiteX7" fmla="*/ 0 w 2862244"/>
                <a:gd name="connsiteY7" fmla="*/ 402736 h 447485"/>
                <a:gd name="connsiteX8" fmla="*/ 0 w 2862244"/>
                <a:gd name="connsiteY8" fmla="*/ 44749 h 44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44" h="447485">
                  <a:moveTo>
                    <a:pt x="0" y="44749"/>
                  </a:moveTo>
                  <a:cubicBezTo>
                    <a:pt x="0" y="20035"/>
                    <a:pt x="20035" y="0"/>
                    <a:pt x="44749" y="0"/>
                  </a:cubicBezTo>
                  <a:lnTo>
                    <a:pt x="2817496" y="0"/>
                  </a:lnTo>
                  <a:cubicBezTo>
                    <a:pt x="2842210" y="0"/>
                    <a:pt x="2862245" y="20035"/>
                    <a:pt x="2862245" y="44749"/>
                  </a:cubicBezTo>
                  <a:cubicBezTo>
                    <a:pt x="2862245" y="164078"/>
                    <a:pt x="2862244" y="283408"/>
                    <a:pt x="2862244" y="402737"/>
                  </a:cubicBezTo>
                  <a:cubicBezTo>
                    <a:pt x="2862244" y="427451"/>
                    <a:pt x="2842209" y="447486"/>
                    <a:pt x="2817495" y="447486"/>
                  </a:cubicBezTo>
                  <a:lnTo>
                    <a:pt x="44749" y="447485"/>
                  </a:lnTo>
                  <a:cubicBezTo>
                    <a:pt x="20035" y="447485"/>
                    <a:pt x="0" y="427450"/>
                    <a:pt x="0" y="402736"/>
                  </a:cubicBezTo>
                  <a:lnTo>
                    <a:pt x="0" y="44749"/>
                  </a:lnTo>
                  <a:close/>
                </a:path>
              </a:pathLst>
            </a:cu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32156" rIns="45720" bIns="32156" numCol="1" spcCol="1270" anchor="ctr" anchorCtr="0">
              <a:noAutofit/>
            </a:bodyPr>
            <a:lstStyle/>
            <a:p>
              <a:pPr lvl="0" algn="ctr" defTabSz="444500">
                <a:lnSpc>
                  <a:spcPct val="90000"/>
                </a:lnSpc>
                <a:spcBef>
                  <a:spcPct val="0"/>
                </a:spcBef>
                <a:spcAft>
                  <a:spcPct val="35000"/>
                </a:spcAft>
              </a:pPr>
              <a:r>
                <a:rPr lang="en-US" sz="1200" kern="1200" dirty="0" smtClean="0"/>
                <a:t>Brand Building/Understanding the New Competitors</a:t>
              </a:r>
            </a:p>
          </p:txBody>
        </p:sp>
        <p:sp>
          <p:nvSpPr>
            <p:cNvPr id="41" name="Freeform 40"/>
            <p:cNvSpPr/>
            <p:nvPr/>
          </p:nvSpPr>
          <p:spPr>
            <a:xfrm>
              <a:off x="8296190" y="4221839"/>
              <a:ext cx="3291840" cy="502920"/>
            </a:xfrm>
            <a:custGeom>
              <a:avLst/>
              <a:gdLst>
                <a:gd name="connsiteX0" fmla="*/ 0 w 2862244"/>
                <a:gd name="connsiteY0" fmla="*/ 44749 h 447485"/>
                <a:gd name="connsiteX1" fmla="*/ 44749 w 2862244"/>
                <a:gd name="connsiteY1" fmla="*/ 0 h 447485"/>
                <a:gd name="connsiteX2" fmla="*/ 2817496 w 2862244"/>
                <a:gd name="connsiteY2" fmla="*/ 0 h 447485"/>
                <a:gd name="connsiteX3" fmla="*/ 2862245 w 2862244"/>
                <a:gd name="connsiteY3" fmla="*/ 44749 h 447485"/>
                <a:gd name="connsiteX4" fmla="*/ 2862244 w 2862244"/>
                <a:gd name="connsiteY4" fmla="*/ 402737 h 447485"/>
                <a:gd name="connsiteX5" fmla="*/ 2817495 w 2862244"/>
                <a:gd name="connsiteY5" fmla="*/ 447486 h 447485"/>
                <a:gd name="connsiteX6" fmla="*/ 44749 w 2862244"/>
                <a:gd name="connsiteY6" fmla="*/ 447485 h 447485"/>
                <a:gd name="connsiteX7" fmla="*/ 0 w 2862244"/>
                <a:gd name="connsiteY7" fmla="*/ 402736 h 447485"/>
                <a:gd name="connsiteX8" fmla="*/ 0 w 2862244"/>
                <a:gd name="connsiteY8" fmla="*/ 44749 h 44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44" h="447485">
                  <a:moveTo>
                    <a:pt x="0" y="44749"/>
                  </a:moveTo>
                  <a:cubicBezTo>
                    <a:pt x="0" y="20035"/>
                    <a:pt x="20035" y="0"/>
                    <a:pt x="44749" y="0"/>
                  </a:cubicBezTo>
                  <a:lnTo>
                    <a:pt x="2817496" y="0"/>
                  </a:lnTo>
                  <a:cubicBezTo>
                    <a:pt x="2842210" y="0"/>
                    <a:pt x="2862245" y="20035"/>
                    <a:pt x="2862245" y="44749"/>
                  </a:cubicBezTo>
                  <a:cubicBezTo>
                    <a:pt x="2862245" y="164078"/>
                    <a:pt x="2862244" y="283408"/>
                    <a:pt x="2862244" y="402737"/>
                  </a:cubicBezTo>
                  <a:cubicBezTo>
                    <a:pt x="2862244" y="427451"/>
                    <a:pt x="2842209" y="447486"/>
                    <a:pt x="2817495" y="447486"/>
                  </a:cubicBezTo>
                  <a:lnTo>
                    <a:pt x="44749" y="447485"/>
                  </a:lnTo>
                  <a:cubicBezTo>
                    <a:pt x="20035" y="447485"/>
                    <a:pt x="0" y="427450"/>
                    <a:pt x="0" y="402736"/>
                  </a:cubicBezTo>
                  <a:lnTo>
                    <a:pt x="0" y="44749"/>
                  </a:lnTo>
                  <a:close/>
                </a:path>
              </a:pathLst>
            </a:cu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32156" rIns="45720" bIns="32156" numCol="1" spcCol="1270" anchor="ctr" anchorCtr="0">
              <a:noAutofit/>
            </a:bodyPr>
            <a:lstStyle/>
            <a:p>
              <a:pPr lvl="0" algn="ctr" defTabSz="444500">
                <a:lnSpc>
                  <a:spcPct val="90000"/>
                </a:lnSpc>
                <a:spcBef>
                  <a:spcPct val="0"/>
                </a:spcBef>
                <a:spcAft>
                  <a:spcPct val="35000"/>
                </a:spcAft>
              </a:pPr>
              <a:r>
                <a:rPr lang="en-US" sz="1200" kern="1200" dirty="0" smtClean="0"/>
                <a:t>Insight/Consultative Selling/Performance-Based Contracting</a:t>
              </a:r>
              <a:endParaRPr lang="en-US" sz="1200" kern="1200" dirty="0"/>
            </a:p>
          </p:txBody>
        </p:sp>
        <p:sp>
          <p:nvSpPr>
            <p:cNvPr id="42" name="Freeform 41"/>
            <p:cNvSpPr/>
            <p:nvPr/>
          </p:nvSpPr>
          <p:spPr>
            <a:xfrm>
              <a:off x="8296190" y="4830827"/>
              <a:ext cx="3291840" cy="502920"/>
            </a:xfrm>
            <a:custGeom>
              <a:avLst/>
              <a:gdLst>
                <a:gd name="connsiteX0" fmla="*/ 0 w 2862244"/>
                <a:gd name="connsiteY0" fmla="*/ 44749 h 447485"/>
                <a:gd name="connsiteX1" fmla="*/ 44749 w 2862244"/>
                <a:gd name="connsiteY1" fmla="*/ 0 h 447485"/>
                <a:gd name="connsiteX2" fmla="*/ 2817496 w 2862244"/>
                <a:gd name="connsiteY2" fmla="*/ 0 h 447485"/>
                <a:gd name="connsiteX3" fmla="*/ 2862245 w 2862244"/>
                <a:gd name="connsiteY3" fmla="*/ 44749 h 447485"/>
                <a:gd name="connsiteX4" fmla="*/ 2862244 w 2862244"/>
                <a:gd name="connsiteY4" fmla="*/ 402737 h 447485"/>
                <a:gd name="connsiteX5" fmla="*/ 2817495 w 2862244"/>
                <a:gd name="connsiteY5" fmla="*/ 447486 h 447485"/>
                <a:gd name="connsiteX6" fmla="*/ 44749 w 2862244"/>
                <a:gd name="connsiteY6" fmla="*/ 447485 h 447485"/>
                <a:gd name="connsiteX7" fmla="*/ 0 w 2862244"/>
                <a:gd name="connsiteY7" fmla="*/ 402736 h 447485"/>
                <a:gd name="connsiteX8" fmla="*/ 0 w 2862244"/>
                <a:gd name="connsiteY8" fmla="*/ 44749 h 44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44" h="447485">
                  <a:moveTo>
                    <a:pt x="0" y="44749"/>
                  </a:moveTo>
                  <a:cubicBezTo>
                    <a:pt x="0" y="20035"/>
                    <a:pt x="20035" y="0"/>
                    <a:pt x="44749" y="0"/>
                  </a:cubicBezTo>
                  <a:lnTo>
                    <a:pt x="2817496" y="0"/>
                  </a:lnTo>
                  <a:cubicBezTo>
                    <a:pt x="2842210" y="0"/>
                    <a:pt x="2862245" y="20035"/>
                    <a:pt x="2862245" y="44749"/>
                  </a:cubicBezTo>
                  <a:cubicBezTo>
                    <a:pt x="2862245" y="164078"/>
                    <a:pt x="2862244" y="283408"/>
                    <a:pt x="2862244" y="402737"/>
                  </a:cubicBezTo>
                  <a:cubicBezTo>
                    <a:pt x="2862244" y="427451"/>
                    <a:pt x="2842209" y="447486"/>
                    <a:pt x="2817495" y="447486"/>
                  </a:cubicBezTo>
                  <a:lnTo>
                    <a:pt x="44749" y="447485"/>
                  </a:lnTo>
                  <a:cubicBezTo>
                    <a:pt x="20035" y="447485"/>
                    <a:pt x="0" y="427450"/>
                    <a:pt x="0" y="402736"/>
                  </a:cubicBezTo>
                  <a:lnTo>
                    <a:pt x="0" y="44749"/>
                  </a:lnTo>
                  <a:close/>
                </a:path>
              </a:pathLst>
            </a:cu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32156" rIns="45720" bIns="32156" numCol="1" spcCol="1270" anchor="ctr" anchorCtr="0">
              <a:noAutofit/>
            </a:bodyPr>
            <a:lstStyle/>
            <a:p>
              <a:pPr lvl="0" algn="ctr" defTabSz="444500">
                <a:lnSpc>
                  <a:spcPct val="90000"/>
                </a:lnSpc>
                <a:spcBef>
                  <a:spcPct val="0"/>
                </a:spcBef>
                <a:spcAft>
                  <a:spcPct val="35000"/>
                </a:spcAft>
              </a:pPr>
              <a:r>
                <a:rPr lang="en-US" sz="1200" kern="1200" dirty="0" smtClean="0"/>
                <a:t>Build New Service </a:t>
              </a:r>
              <a:r>
                <a:rPr lang="en-US" sz="1200" dirty="0" smtClean="0"/>
                <a:t>M</a:t>
              </a:r>
              <a:r>
                <a:rPr lang="en-US" sz="1200" kern="1200" dirty="0" smtClean="0"/>
                <a:t>odel</a:t>
              </a:r>
              <a:endParaRPr lang="en-US" sz="1200" kern="1200" dirty="0"/>
            </a:p>
          </p:txBody>
        </p:sp>
        <p:sp>
          <p:nvSpPr>
            <p:cNvPr id="43" name="Freeform 42"/>
            <p:cNvSpPr/>
            <p:nvPr/>
          </p:nvSpPr>
          <p:spPr>
            <a:xfrm>
              <a:off x="8296190" y="5439816"/>
              <a:ext cx="3291840" cy="502920"/>
            </a:xfrm>
            <a:custGeom>
              <a:avLst/>
              <a:gdLst>
                <a:gd name="connsiteX0" fmla="*/ 0 w 2862244"/>
                <a:gd name="connsiteY0" fmla="*/ 44749 h 447485"/>
                <a:gd name="connsiteX1" fmla="*/ 44749 w 2862244"/>
                <a:gd name="connsiteY1" fmla="*/ 0 h 447485"/>
                <a:gd name="connsiteX2" fmla="*/ 2817496 w 2862244"/>
                <a:gd name="connsiteY2" fmla="*/ 0 h 447485"/>
                <a:gd name="connsiteX3" fmla="*/ 2862245 w 2862244"/>
                <a:gd name="connsiteY3" fmla="*/ 44749 h 447485"/>
                <a:gd name="connsiteX4" fmla="*/ 2862244 w 2862244"/>
                <a:gd name="connsiteY4" fmla="*/ 402737 h 447485"/>
                <a:gd name="connsiteX5" fmla="*/ 2817495 w 2862244"/>
                <a:gd name="connsiteY5" fmla="*/ 447486 h 447485"/>
                <a:gd name="connsiteX6" fmla="*/ 44749 w 2862244"/>
                <a:gd name="connsiteY6" fmla="*/ 447485 h 447485"/>
                <a:gd name="connsiteX7" fmla="*/ 0 w 2862244"/>
                <a:gd name="connsiteY7" fmla="*/ 402736 h 447485"/>
                <a:gd name="connsiteX8" fmla="*/ 0 w 2862244"/>
                <a:gd name="connsiteY8" fmla="*/ 44749 h 44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44" h="447485">
                  <a:moveTo>
                    <a:pt x="0" y="44749"/>
                  </a:moveTo>
                  <a:cubicBezTo>
                    <a:pt x="0" y="20035"/>
                    <a:pt x="20035" y="0"/>
                    <a:pt x="44749" y="0"/>
                  </a:cubicBezTo>
                  <a:lnTo>
                    <a:pt x="2817496" y="0"/>
                  </a:lnTo>
                  <a:cubicBezTo>
                    <a:pt x="2842210" y="0"/>
                    <a:pt x="2862245" y="20035"/>
                    <a:pt x="2862245" y="44749"/>
                  </a:cubicBezTo>
                  <a:cubicBezTo>
                    <a:pt x="2862245" y="164078"/>
                    <a:pt x="2862244" y="283408"/>
                    <a:pt x="2862244" y="402737"/>
                  </a:cubicBezTo>
                  <a:cubicBezTo>
                    <a:pt x="2862244" y="427451"/>
                    <a:pt x="2842209" y="447486"/>
                    <a:pt x="2817495" y="447486"/>
                  </a:cubicBezTo>
                  <a:lnTo>
                    <a:pt x="44749" y="447485"/>
                  </a:lnTo>
                  <a:cubicBezTo>
                    <a:pt x="20035" y="447485"/>
                    <a:pt x="0" y="427450"/>
                    <a:pt x="0" y="402736"/>
                  </a:cubicBezTo>
                  <a:lnTo>
                    <a:pt x="0" y="44749"/>
                  </a:lnTo>
                  <a:close/>
                </a:path>
              </a:pathLst>
            </a:cu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32156" rIns="45720" bIns="32156" numCol="1" spcCol="1270" anchor="ctr" anchorCtr="0">
              <a:noAutofit/>
            </a:bodyPr>
            <a:lstStyle/>
            <a:p>
              <a:pPr lvl="0" algn="ctr" defTabSz="444500">
                <a:lnSpc>
                  <a:spcPct val="90000"/>
                </a:lnSpc>
                <a:spcBef>
                  <a:spcPct val="0"/>
                </a:spcBef>
                <a:spcAft>
                  <a:spcPct val="35000"/>
                </a:spcAft>
              </a:pPr>
              <a:r>
                <a:rPr lang="en-US" sz="1200" kern="1200" dirty="0" smtClean="0"/>
                <a:t>Create a Co-creation Lab; Iterative Process; Development and Design Skills </a:t>
              </a:r>
              <a:endParaRPr lang="en-US" sz="1200" kern="1200" dirty="0"/>
            </a:p>
          </p:txBody>
        </p:sp>
      </p:grpSp>
      <p:sp>
        <p:nvSpPr>
          <p:cNvPr id="2" name="Title 1"/>
          <p:cNvSpPr>
            <a:spLocks noGrp="1"/>
          </p:cNvSpPr>
          <p:nvPr>
            <p:ph type="title"/>
          </p:nvPr>
        </p:nvSpPr>
        <p:spPr>
          <a:xfrm>
            <a:off x="460375" y="228600"/>
            <a:ext cx="11272838" cy="978729"/>
          </a:xfrm>
        </p:spPr>
        <p:txBody>
          <a:bodyPr/>
          <a:lstStyle/>
          <a:p>
            <a:r>
              <a:rPr lang="en-US" dirty="0" smtClean="0"/>
              <a:t>Work Through This Organizational Framework to Start Your Bimodal Strategy Roadmap</a:t>
            </a:r>
            <a:endParaRPr lang="en-US" dirty="0"/>
          </a:p>
        </p:txBody>
      </p:sp>
      <p:grpSp>
        <p:nvGrpSpPr>
          <p:cNvPr id="47" name="Group 46"/>
          <p:cNvGrpSpPr/>
          <p:nvPr/>
        </p:nvGrpSpPr>
        <p:grpSpPr>
          <a:xfrm>
            <a:off x="4219400" y="1325563"/>
            <a:ext cx="3744331" cy="4754880"/>
            <a:chOff x="4219400" y="1325563"/>
            <a:chExt cx="3744331" cy="4754880"/>
          </a:xfrm>
        </p:grpSpPr>
        <p:grpSp>
          <p:nvGrpSpPr>
            <p:cNvPr id="46" name="Group 45"/>
            <p:cNvGrpSpPr/>
            <p:nvPr/>
          </p:nvGrpSpPr>
          <p:grpSpPr>
            <a:xfrm>
              <a:off x="4307098" y="1325563"/>
              <a:ext cx="3577805" cy="4754880"/>
              <a:chOff x="4343402" y="1325563"/>
              <a:chExt cx="3577805" cy="4754880"/>
            </a:xfrm>
          </p:grpSpPr>
          <p:sp>
            <p:nvSpPr>
              <p:cNvPr id="30" name="Freeform 29"/>
              <p:cNvSpPr/>
              <p:nvPr/>
            </p:nvSpPr>
            <p:spPr>
              <a:xfrm>
                <a:off x="4343402" y="1325563"/>
                <a:ext cx="3577805" cy="4754880"/>
              </a:xfrm>
              <a:custGeom>
                <a:avLst/>
                <a:gdLst>
                  <a:gd name="connsiteX0" fmla="*/ 0 w 3577805"/>
                  <a:gd name="connsiteY0" fmla="*/ 357781 h 4660900"/>
                  <a:gd name="connsiteX1" fmla="*/ 357781 w 3577805"/>
                  <a:gd name="connsiteY1" fmla="*/ 0 h 4660900"/>
                  <a:gd name="connsiteX2" fmla="*/ 3220025 w 3577805"/>
                  <a:gd name="connsiteY2" fmla="*/ 0 h 4660900"/>
                  <a:gd name="connsiteX3" fmla="*/ 3577806 w 3577805"/>
                  <a:gd name="connsiteY3" fmla="*/ 357781 h 4660900"/>
                  <a:gd name="connsiteX4" fmla="*/ 3577805 w 3577805"/>
                  <a:gd name="connsiteY4" fmla="*/ 4303120 h 4660900"/>
                  <a:gd name="connsiteX5" fmla="*/ 3220024 w 3577805"/>
                  <a:gd name="connsiteY5" fmla="*/ 4660901 h 4660900"/>
                  <a:gd name="connsiteX6" fmla="*/ 357781 w 3577805"/>
                  <a:gd name="connsiteY6" fmla="*/ 4660900 h 4660900"/>
                  <a:gd name="connsiteX7" fmla="*/ 0 w 3577805"/>
                  <a:gd name="connsiteY7" fmla="*/ 4303119 h 4660900"/>
                  <a:gd name="connsiteX8" fmla="*/ 0 w 3577805"/>
                  <a:gd name="connsiteY8" fmla="*/ 357781 h 466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7805" h="4660900">
                    <a:moveTo>
                      <a:pt x="0" y="357781"/>
                    </a:moveTo>
                    <a:cubicBezTo>
                      <a:pt x="0" y="160184"/>
                      <a:pt x="160184" y="0"/>
                      <a:pt x="357781" y="0"/>
                    </a:cubicBezTo>
                    <a:lnTo>
                      <a:pt x="3220025" y="0"/>
                    </a:lnTo>
                    <a:cubicBezTo>
                      <a:pt x="3417622" y="0"/>
                      <a:pt x="3577806" y="160184"/>
                      <a:pt x="3577806" y="357781"/>
                    </a:cubicBezTo>
                    <a:cubicBezTo>
                      <a:pt x="3577806" y="1672894"/>
                      <a:pt x="3577805" y="2988007"/>
                      <a:pt x="3577805" y="4303120"/>
                    </a:cubicBezTo>
                    <a:cubicBezTo>
                      <a:pt x="3577805" y="4500717"/>
                      <a:pt x="3417621" y="4660901"/>
                      <a:pt x="3220024" y="4660901"/>
                    </a:cubicBezTo>
                    <a:lnTo>
                      <a:pt x="357781" y="4660900"/>
                    </a:lnTo>
                    <a:cubicBezTo>
                      <a:pt x="160184" y="4660900"/>
                      <a:pt x="0" y="4500716"/>
                      <a:pt x="0" y="4303119"/>
                    </a:cubicBezTo>
                    <a:lnTo>
                      <a:pt x="0" y="357781"/>
                    </a:lnTo>
                    <a:close/>
                  </a:path>
                </a:pathLst>
              </a:custGeom>
              <a:solidFill>
                <a:srgbClr val="B2CBE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3510280"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31" name="Freeform 30"/>
              <p:cNvSpPr/>
              <p:nvPr/>
            </p:nvSpPr>
            <p:spPr>
              <a:xfrm>
                <a:off x="4486384" y="2394875"/>
                <a:ext cx="3291840" cy="502920"/>
              </a:xfrm>
              <a:custGeom>
                <a:avLst/>
                <a:gdLst>
                  <a:gd name="connsiteX0" fmla="*/ 0 w 2862244"/>
                  <a:gd name="connsiteY0" fmla="*/ 44749 h 447485"/>
                  <a:gd name="connsiteX1" fmla="*/ 44749 w 2862244"/>
                  <a:gd name="connsiteY1" fmla="*/ 0 h 447485"/>
                  <a:gd name="connsiteX2" fmla="*/ 2817496 w 2862244"/>
                  <a:gd name="connsiteY2" fmla="*/ 0 h 447485"/>
                  <a:gd name="connsiteX3" fmla="*/ 2862245 w 2862244"/>
                  <a:gd name="connsiteY3" fmla="*/ 44749 h 447485"/>
                  <a:gd name="connsiteX4" fmla="*/ 2862244 w 2862244"/>
                  <a:gd name="connsiteY4" fmla="*/ 402737 h 447485"/>
                  <a:gd name="connsiteX5" fmla="*/ 2817495 w 2862244"/>
                  <a:gd name="connsiteY5" fmla="*/ 447486 h 447485"/>
                  <a:gd name="connsiteX6" fmla="*/ 44749 w 2862244"/>
                  <a:gd name="connsiteY6" fmla="*/ 447485 h 447485"/>
                  <a:gd name="connsiteX7" fmla="*/ 0 w 2862244"/>
                  <a:gd name="connsiteY7" fmla="*/ 402736 h 447485"/>
                  <a:gd name="connsiteX8" fmla="*/ 0 w 2862244"/>
                  <a:gd name="connsiteY8" fmla="*/ 44749 h 44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44" h="447485">
                    <a:moveTo>
                      <a:pt x="0" y="44749"/>
                    </a:moveTo>
                    <a:cubicBezTo>
                      <a:pt x="0" y="20035"/>
                      <a:pt x="20035" y="0"/>
                      <a:pt x="44749" y="0"/>
                    </a:cubicBezTo>
                    <a:lnTo>
                      <a:pt x="2817496" y="0"/>
                    </a:lnTo>
                    <a:cubicBezTo>
                      <a:pt x="2842210" y="0"/>
                      <a:pt x="2862245" y="20035"/>
                      <a:pt x="2862245" y="44749"/>
                    </a:cubicBezTo>
                    <a:cubicBezTo>
                      <a:pt x="2862245" y="164078"/>
                      <a:pt x="2862244" y="283408"/>
                      <a:pt x="2862244" y="402737"/>
                    </a:cubicBezTo>
                    <a:cubicBezTo>
                      <a:pt x="2862244" y="427451"/>
                      <a:pt x="2842209" y="447486"/>
                      <a:pt x="2817495" y="447486"/>
                    </a:cubicBezTo>
                    <a:lnTo>
                      <a:pt x="44749" y="447485"/>
                    </a:lnTo>
                    <a:cubicBezTo>
                      <a:pt x="20035" y="447485"/>
                      <a:pt x="0" y="427450"/>
                      <a:pt x="0" y="402736"/>
                    </a:cubicBezTo>
                    <a:lnTo>
                      <a:pt x="0" y="44749"/>
                    </a:lnTo>
                    <a:close/>
                  </a:path>
                </a:pathLst>
              </a:cu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32156" rIns="45720" bIns="32156" numCol="1" spcCol="1270" anchor="ctr" anchorCtr="0">
                <a:noAutofit/>
              </a:bodyPr>
              <a:lstStyle/>
              <a:p>
                <a:pPr lvl="0" algn="ctr" defTabSz="444500">
                  <a:lnSpc>
                    <a:spcPct val="90000"/>
                  </a:lnSpc>
                  <a:spcBef>
                    <a:spcPct val="0"/>
                  </a:spcBef>
                  <a:spcAft>
                    <a:spcPct val="35000"/>
                  </a:spcAft>
                </a:pPr>
                <a:r>
                  <a:rPr lang="en-US" sz="1200" kern="1200" dirty="0" smtClean="0"/>
                  <a:t>Leadership</a:t>
                </a:r>
                <a:endParaRPr lang="en-US" sz="1200" kern="1200" dirty="0"/>
              </a:p>
            </p:txBody>
          </p:sp>
          <p:sp>
            <p:nvSpPr>
              <p:cNvPr id="32" name="Freeform 31"/>
              <p:cNvSpPr/>
              <p:nvPr/>
            </p:nvSpPr>
            <p:spPr>
              <a:xfrm>
                <a:off x="4486384" y="3003863"/>
                <a:ext cx="3291840" cy="502920"/>
              </a:xfrm>
              <a:custGeom>
                <a:avLst/>
                <a:gdLst>
                  <a:gd name="connsiteX0" fmla="*/ 0 w 2862244"/>
                  <a:gd name="connsiteY0" fmla="*/ 44749 h 447485"/>
                  <a:gd name="connsiteX1" fmla="*/ 44749 w 2862244"/>
                  <a:gd name="connsiteY1" fmla="*/ 0 h 447485"/>
                  <a:gd name="connsiteX2" fmla="*/ 2817496 w 2862244"/>
                  <a:gd name="connsiteY2" fmla="*/ 0 h 447485"/>
                  <a:gd name="connsiteX3" fmla="*/ 2862245 w 2862244"/>
                  <a:gd name="connsiteY3" fmla="*/ 44749 h 447485"/>
                  <a:gd name="connsiteX4" fmla="*/ 2862244 w 2862244"/>
                  <a:gd name="connsiteY4" fmla="*/ 402737 h 447485"/>
                  <a:gd name="connsiteX5" fmla="*/ 2817495 w 2862244"/>
                  <a:gd name="connsiteY5" fmla="*/ 447486 h 447485"/>
                  <a:gd name="connsiteX6" fmla="*/ 44749 w 2862244"/>
                  <a:gd name="connsiteY6" fmla="*/ 447485 h 447485"/>
                  <a:gd name="connsiteX7" fmla="*/ 0 w 2862244"/>
                  <a:gd name="connsiteY7" fmla="*/ 402736 h 447485"/>
                  <a:gd name="connsiteX8" fmla="*/ 0 w 2862244"/>
                  <a:gd name="connsiteY8" fmla="*/ 44749 h 44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44" h="447485">
                    <a:moveTo>
                      <a:pt x="0" y="44749"/>
                    </a:moveTo>
                    <a:cubicBezTo>
                      <a:pt x="0" y="20035"/>
                      <a:pt x="20035" y="0"/>
                      <a:pt x="44749" y="0"/>
                    </a:cubicBezTo>
                    <a:lnTo>
                      <a:pt x="2817496" y="0"/>
                    </a:lnTo>
                    <a:cubicBezTo>
                      <a:pt x="2842210" y="0"/>
                      <a:pt x="2862245" y="20035"/>
                      <a:pt x="2862245" y="44749"/>
                    </a:cubicBezTo>
                    <a:cubicBezTo>
                      <a:pt x="2862245" y="164078"/>
                      <a:pt x="2862244" y="283408"/>
                      <a:pt x="2862244" y="402737"/>
                    </a:cubicBezTo>
                    <a:cubicBezTo>
                      <a:pt x="2862244" y="427451"/>
                      <a:pt x="2842209" y="447486"/>
                      <a:pt x="2817495" y="447486"/>
                    </a:cubicBezTo>
                    <a:lnTo>
                      <a:pt x="44749" y="447485"/>
                    </a:lnTo>
                    <a:cubicBezTo>
                      <a:pt x="20035" y="447485"/>
                      <a:pt x="0" y="427450"/>
                      <a:pt x="0" y="402736"/>
                    </a:cubicBezTo>
                    <a:lnTo>
                      <a:pt x="0" y="44749"/>
                    </a:lnTo>
                    <a:close/>
                  </a:path>
                </a:pathLst>
              </a:cu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32156" rIns="45720" bIns="32156" numCol="1" spcCol="1270" anchor="ctr" anchorCtr="0">
                <a:noAutofit/>
              </a:bodyPr>
              <a:lstStyle/>
              <a:p>
                <a:pPr lvl="0" algn="ctr" defTabSz="444500">
                  <a:lnSpc>
                    <a:spcPct val="90000"/>
                  </a:lnSpc>
                  <a:spcBef>
                    <a:spcPct val="0"/>
                  </a:spcBef>
                  <a:spcAft>
                    <a:spcPct val="35000"/>
                  </a:spcAft>
                </a:pPr>
                <a:r>
                  <a:rPr lang="en-US" sz="1200" kern="1200" dirty="0" smtClean="0"/>
                  <a:t>Operations</a:t>
                </a:r>
                <a:endParaRPr lang="en-US" sz="1200" kern="1200" dirty="0"/>
              </a:p>
            </p:txBody>
          </p:sp>
          <p:sp>
            <p:nvSpPr>
              <p:cNvPr id="33" name="Freeform 32"/>
              <p:cNvSpPr/>
              <p:nvPr/>
            </p:nvSpPr>
            <p:spPr>
              <a:xfrm>
                <a:off x="4486384" y="3612851"/>
                <a:ext cx="3291840" cy="502920"/>
              </a:xfrm>
              <a:custGeom>
                <a:avLst/>
                <a:gdLst>
                  <a:gd name="connsiteX0" fmla="*/ 0 w 2862244"/>
                  <a:gd name="connsiteY0" fmla="*/ 44749 h 447485"/>
                  <a:gd name="connsiteX1" fmla="*/ 44749 w 2862244"/>
                  <a:gd name="connsiteY1" fmla="*/ 0 h 447485"/>
                  <a:gd name="connsiteX2" fmla="*/ 2817496 w 2862244"/>
                  <a:gd name="connsiteY2" fmla="*/ 0 h 447485"/>
                  <a:gd name="connsiteX3" fmla="*/ 2862245 w 2862244"/>
                  <a:gd name="connsiteY3" fmla="*/ 44749 h 447485"/>
                  <a:gd name="connsiteX4" fmla="*/ 2862244 w 2862244"/>
                  <a:gd name="connsiteY4" fmla="*/ 402737 h 447485"/>
                  <a:gd name="connsiteX5" fmla="*/ 2817495 w 2862244"/>
                  <a:gd name="connsiteY5" fmla="*/ 447486 h 447485"/>
                  <a:gd name="connsiteX6" fmla="*/ 44749 w 2862244"/>
                  <a:gd name="connsiteY6" fmla="*/ 447485 h 447485"/>
                  <a:gd name="connsiteX7" fmla="*/ 0 w 2862244"/>
                  <a:gd name="connsiteY7" fmla="*/ 402736 h 447485"/>
                  <a:gd name="connsiteX8" fmla="*/ 0 w 2862244"/>
                  <a:gd name="connsiteY8" fmla="*/ 44749 h 44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44" h="447485">
                    <a:moveTo>
                      <a:pt x="0" y="44749"/>
                    </a:moveTo>
                    <a:cubicBezTo>
                      <a:pt x="0" y="20035"/>
                      <a:pt x="20035" y="0"/>
                      <a:pt x="44749" y="0"/>
                    </a:cubicBezTo>
                    <a:lnTo>
                      <a:pt x="2817496" y="0"/>
                    </a:lnTo>
                    <a:cubicBezTo>
                      <a:pt x="2842210" y="0"/>
                      <a:pt x="2862245" y="20035"/>
                      <a:pt x="2862245" y="44749"/>
                    </a:cubicBezTo>
                    <a:cubicBezTo>
                      <a:pt x="2862245" y="164078"/>
                      <a:pt x="2862244" y="283408"/>
                      <a:pt x="2862244" y="402737"/>
                    </a:cubicBezTo>
                    <a:cubicBezTo>
                      <a:pt x="2862244" y="427451"/>
                      <a:pt x="2842209" y="447486"/>
                      <a:pt x="2817495" y="447486"/>
                    </a:cubicBezTo>
                    <a:lnTo>
                      <a:pt x="44749" y="447485"/>
                    </a:lnTo>
                    <a:cubicBezTo>
                      <a:pt x="20035" y="447485"/>
                      <a:pt x="0" y="427450"/>
                      <a:pt x="0" y="402736"/>
                    </a:cubicBezTo>
                    <a:lnTo>
                      <a:pt x="0" y="44749"/>
                    </a:lnTo>
                    <a:close/>
                  </a:path>
                </a:pathLst>
              </a:cu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32156" rIns="45720" bIns="32156" numCol="1" spcCol="1270" anchor="ctr" anchorCtr="0">
                <a:noAutofit/>
              </a:bodyPr>
              <a:lstStyle/>
              <a:p>
                <a:pPr lvl="0" algn="ctr" defTabSz="444500">
                  <a:lnSpc>
                    <a:spcPct val="90000"/>
                  </a:lnSpc>
                  <a:spcBef>
                    <a:spcPct val="0"/>
                  </a:spcBef>
                  <a:spcAft>
                    <a:spcPct val="35000"/>
                  </a:spcAft>
                </a:pPr>
                <a:r>
                  <a:rPr lang="en-US" sz="1200" kern="1200" dirty="0" smtClean="0"/>
                  <a:t>Marketing</a:t>
                </a:r>
                <a:endParaRPr lang="en-US" sz="1200" kern="1200" dirty="0"/>
              </a:p>
            </p:txBody>
          </p:sp>
          <p:sp>
            <p:nvSpPr>
              <p:cNvPr id="34" name="Freeform 33"/>
              <p:cNvSpPr/>
              <p:nvPr/>
            </p:nvSpPr>
            <p:spPr>
              <a:xfrm>
                <a:off x="4486384" y="4221839"/>
                <a:ext cx="3291840" cy="502920"/>
              </a:xfrm>
              <a:custGeom>
                <a:avLst/>
                <a:gdLst>
                  <a:gd name="connsiteX0" fmla="*/ 0 w 2862244"/>
                  <a:gd name="connsiteY0" fmla="*/ 44749 h 447485"/>
                  <a:gd name="connsiteX1" fmla="*/ 44749 w 2862244"/>
                  <a:gd name="connsiteY1" fmla="*/ 0 h 447485"/>
                  <a:gd name="connsiteX2" fmla="*/ 2817496 w 2862244"/>
                  <a:gd name="connsiteY2" fmla="*/ 0 h 447485"/>
                  <a:gd name="connsiteX3" fmla="*/ 2862245 w 2862244"/>
                  <a:gd name="connsiteY3" fmla="*/ 44749 h 447485"/>
                  <a:gd name="connsiteX4" fmla="*/ 2862244 w 2862244"/>
                  <a:gd name="connsiteY4" fmla="*/ 402737 h 447485"/>
                  <a:gd name="connsiteX5" fmla="*/ 2817495 w 2862244"/>
                  <a:gd name="connsiteY5" fmla="*/ 447486 h 447485"/>
                  <a:gd name="connsiteX6" fmla="*/ 44749 w 2862244"/>
                  <a:gd name="connsiteY6" fmla="*/ 447485 h 447485"/>
                  <a:gd name="connsiteX7" fmla="*/ 0 w 2862244"/>
                  <a:gd name="connsiteY7" fmla="*/ 402736 h 447485"/>
                  <a:gd name="connsiteX8" fmla="*/ 0 w 2862244"/>
                  <a:gd name="connsiteY8" fmla="*/ 44749 h 44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44" h="447485">
                    <a:moveTo>
                      <a:pt x="0" y="44749"/>
                    </a:moveTo>
                    <a:cubicBezTo>
                      <a:pt x="0" y="20035"/>
                      <a:pt x="20035" y="0"/>
                      <a:pt x="44749" y="0"/>
                    </a:cubicBezTo>
                    <a:lnTo>
                      <a:pt x="2817496" y="0"/>
                    </a:lnTo>
                    <a:cubicBezTo>
                      <a:pt x="2842210" y="0"/>
                      <a:pt x="2862245" y="20035"/>
                      <a:pt x="2862245" y="44749"/>
                    </a:cubicBezTo>
                    <a:cubicBezTo>
                      <a:pt x="2862245" y="164078"/>
                      <a:pt x="2862244" y="283408"/>
                      <a:pt x="2862244" y="402737"/>
                    </a:cubicBezTo>
                    <a:cubicBezTo>
                      <a:pt x="2862244" y="427451"/>
                      <a:pt x="2842209" y="447486"/>
                      <a:pt x="2817495" y="447486"/>
                    </a:cubicBezTo>
                    <a:lnTo>
                      <a:pt x="44749" y="447485"/>
                    </a:lnTo>
                    <a:cubicBezTo>
                      <a:pt x="20035" y="447485"/>
                      <a:pt x="0" y="427450"/>
                      <a:pt x="0" y="402736"/>
                    </a:cubicBezTo>
                    <a:lnTo>
                      <a:pt x="0" y="44749"/>
                    </a:lnTo>
                    <a:close/>
                  </a:path>
                </a:pathLst>
              </a:cu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32156" rIns="45720" bIns="32156" numCol="1" spcCol="1270" anchor="ctr" anchorCtr="0">
                <a:noAutofit/>
              </a:bodyPr>
              <a:lstStyle/>
              <a:p>
                <a:pPr lvl="0" algn="ctr" defTabSz="444500">
                  <a:lnSpc>
                    <a:spcPct val="90000"/>
                  </a:lnSpc>
                  <a:spcBef>
                    <a:spcPct val="0"/>
                  </a:spcBef>
                  <a:spcAft>
                    <a:spcPct val="35000"/>
                  </a:spcAft>
                </a:pPr>
                <a:r>
                  <a:rPr lang="en-US" sz="1200" kern="1200" dirty="0" smtClean="0"/>
                  <a:t>Sales/Channel</a:t>
                </a:r>
                <a:endParaRPr lang="en-US" sz="1200" kern="1200" dirty="0"/>
              </a:p>
            </p:txBody>
          </p:sp>
          <p:sp>
            <p:nvSpPr>
              <p:cNvPr id="35" name="Freeform 34"/>
              <p:cNvSpPr/>
              <p:nvPr/>
            </p:nvSpPr>
            <p:spPr>
              <a:xfrm>
                <a:off x="4486384" y="4830827"/>
                <a:ext cx="3291840" cy="502920"/>
              </a:xfrm>
              <a:custGeom>
                <a:avLst/>
                <a:gdLst>
                  <a:gd name="connsiteX0" fmla="*/ 0 w 2862244"/>
                  <a:gd name="connsiteY0" fmla="*/ 44749 h 447485"/>
                  <a:gd name="connsiteX1" fmla="*/ 44749 w 2862244"/>
                  <a:gd name="connsiteY1" fmla="*/ 0 h 447485"/>
                  <a:gd name="connsiteX2" fmla="*/ 2817496 w 2862244"/>
                  <a:gd name="connsiteY2" fmla="*/ 0 h 447485"/>
                  <a:gd name="connsiteX3" fmla="*/ 2862245 w 2862244"/>
                  <a:gd name="connsiteY3" fmla="*/ 44749 h 447485"/>
                  <a:gd name="connsiteX4" fmla="*/ 2862244 w 2862244"/>
                  <a:gd name="connsiteY4" fmla="*/ 402737 h 447485"/>
                  <a:gd name="connsiteX5" fmla="*/ 2817495 w 2862244"/>
                  <a:gd name="connsiteY5" fmla="*/ 447486 h 447485"/>
                  <a:gd name="connsiteX6" fmla="*/ 44749 w 2862244"/>
                  <a:gd name="connsiteY6" fmla="*/ 447485 h 447485"/>
                  <a:gd name="connsiteX7" fmla="*/ 0 w 2862244"/>
                  <a:gd name="connsiteY7" fmla="*/ 402736 h 447485"/>
                  <a:gd name="connsiteX8" fmla="*/ 0 w 2862244"/>
                  <a:gd name="connsiteY8" fmla="*/ 44749 h 44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44" h="447485">
                    <a:moveTo>
                      <a:pt x="0" y="44749"/>
                    </a:moveTo>
                    <a:cubicBezTo>
                      <a:pt x="0" y="20035"/>
                      <a:pt x="20035" y="0"/>
                      <a:pt x="44749" y="0"/>
                    </a:cubicBezTo>
                    <a:lnTo>
                      <a:pt x="2817496" y="0"/>
                    </a:lnTo>
                    <a:cubicBezTo>
                      <a:pt x="2842210" y="0"/>
                      <a:pt x="2862245" y="20035"/>
                      <a:pt x="2862245" y="44749"/>
                    </a:cubicBezTo>
                    <a:cubicBezTo>
                      <a:pt x="2862245" y="164078"/>
                      <a:pt x="2862244" y="283408"/>
                      <a:pt x="2862244" y="402737"/>
                    </a:cubicBezTo>
                    <a:cubicBezTo>
                      <a:pt x="2862244" y="427451"/>
                      <a:pt x="2842209" y="447486"/>
                      <a:pt x="2817495" y="447486"/>
                    </a:cubicBezTo>
                    <a:lnTo>
                      <a:pt x="44749" y="447485"/>
                    </a:lnTo>
                    <a:cubicBezTo>
                      <a:pt x="20035" y="447485"/>
                      <a:pt x="0" y="427450"/>
                      <a:pt x="0" y="402736"/>
                    </a:cubicBezTo>
                    <a:lnTo>
                      <a:pt x="0" y="44749"/>
                    </a:lnTo>
                    <a:close/>
                  </a:path>
                </a:pathLst>
              </a:cu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32156" rIns="45720" bIns="32156" numCol="1" spcCol="1270" anchor="ctr" anchorCtr="0">
                <a:noAutofit/>
              </a:bodyPr>
              <a:lstStyle/>
              <a:p>
                <a:pPr lvl="0" algn="ctr" defTabSz="444500">
                  <a:lnSpc>
                    <a:spcPct val="90000"/>
                  </a:lnSpc>
                  <a:spcBef>
                    <a:spcPct val="0"/>
                  </a:spcBef>
                  <a:spcAft>
                    <a:spcPct val="35000"/>
                  </a:spcAft>
                </a:pPr>
                <a:r>
                  <a:rPr lang="en-US" sz="1200" kern="1200" dirty="0" smtClean="0"/>
                  <a:t>Services Delivery</a:t>
                </a:r>
                <a:endParaRPr lang="en-US" sz="1200" kern="1200" dirty="0"/>
              </a:p>
            </p:txBody>
          </p:sp>
          <p:sp>
            <p:nvSpPr>
              <p:cNvPr id="36" name="Freeform 35"/>
              <p:cNvSpPr/>
              <p:nvPr/>
            </p:nvSpPr>
            <p:spPr>
              <a:xfrm>
                <a:off x="4486384" y="5439816"/>
                <a:ext cx="3291840" cy="502920"/>
              </a:xfrm>
              <a:custGeom>
                <a:avLst/>
                <a:gdLst>
                  <a:gd name="connsiteX0" fmla="*/ 0 w 2862244"/>
                  <a:gd name="connsiteY0" fmla="*/ 44749 h 447485"/>
                  <a:gd name="connsiteX1" fmla="*/ 44749 w 2862244"/>
                  <a:gd name="connsiteY1" fmla="*/ 0 h 447485"/>
                  <a:gd name="connsiteX2" fmla="*/ 2817496 w 2862244"/>
                  <a:gd name="connsiteY2" fmla="*/ 0 h 447485"/>
                  <a:gd name="connsiteX3" fmla="*/ 2862245 w 2862244"/>
                  <a:gd name="connsiteY3" fmla="*/ 44749 h 447485"/>
                  <a:gd name="connsiteX4" fmla="*/ 2862244 w 2862244"/>
                  <a:gd name="connsiteY4" fmla="*/ 402737 h 447485"/>
                  <a:gd name="connsiteX5" fmla="*/ 2817495 w 2862244"/>
                  <a:gd name="connsiteY5" fmla="*/ 447486 h 447485"/>
                  <a:gd name="connsiteX6" fmla="*/ 44749 w 2862244"/>
                  <a:gd name="connsiteY6" fmla="*/ 447485 h 447485"/>
                  <a:gd name="connsiteX7" fmla="*/ 0 w 2862244"/>
                  <a:gd name="connsiteY7" fmla="*/ 402736 h 447485"/>
                  <a:gd name="connsiteX8" fmla="*/ 0 w 2862244"/>
                  <a:gd name="connsiteY8" fmla="*/ 44749 h 44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44" h="447485">
                    <a:moveTo>
                      <a:pt x="0" y="44749"/>
                    </a:moveTo>
                    <a:cubicBezTo>
                      <a:pt x="0" y="20035"/>
                      <a:pt x="20035" y="0"/>
                      <a:pt x="44749" y="0"/>
                    </a:cubicBezTo>
                    <a:lnTo>
                      <a:pt x="2817496" y="0"/>
                    </a:lnTo>
                    <a:cubicBezTo>
                      <a:pt x="2842210" y="0"/>
                      <a:pt x="2862245" y="20035"/>
                      <a:pt x="2862245" y="44749"/>
                    </a:cubicBezTo>
                    <a:cubicBezTo>
                      <a:pt x="2862245" y="164078"/>
                      <a:pt x="2862244" y="283408"/>
                      <a:pt x="2862244" y="402737"/>
                    </a:cubicBezTo>
                    <a:cubicBezTo>
                      <a:pt x="2862244" y="427451"/>
                      <a:pt x="2842209" y="447486"/>
                      <a:pt x="2817495" y="447486"/>
                    </a:cubicBezTo>
                    <a:lnTo>
                      <a:pt x="44749" y="447485"/>
                    </a:lnTo>
                    <a:cubicBezTo>
                      <a:pt x="20035" y="447485"/>
                      <a:pt x="0" y="427450"/>
                      <a:pt x="0" y="402736"/>
                    </a:cubicBezTo>
                    <a:lnTo>
                      <a:pt x="0" y="44749"/>
                    </a:lnTo>
                    <a:close/>
                  </a:path>
                </a:pathLst>
              </a:custGeom>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32156" rIns="45720" bIns="32156" numCol="1" spcCol="1270" anchor="ctr" anchorCtr="0">
                <a:noAutofit/>
              </a:bodyPr>
              <a:lstStyle/>
              <a:p>
                <a:pPr lvl="0" algn="ctr" defTabSz="444500">
                  <a:lnSpc>
                    <a:spcPct val="90000"/>
                  </a:lnSpc>
                  <a:spcBef>
                    <a:spcPct val="0"/>
                  </a:spcBef>
                  <a:spcAft>
                    <a:spcPct val="35000"/>
                  </a:spcAft>
                </a:pPr>
                <a:r>
                  <a:rPr lang="en-US" sz="1200" kern="1200" dirty="0" smtClean="0"/>
                  <a:t>Product Development</a:t>
                </a:r>
                <a:endParaRPr lang="en-US" sz="1200" kern="1200" dirty="0"/>
              </a:p>
            </p:txBody>
          </p:sp>
        </p:grpSp>
        <p:sp>
          <p:nvSpPr>
            <p:cNvPr id="6" name="Right Arrow 5"/>
            <p:cNvSpPr/>
            <p:nvPr/>
          </p:nvSpPr>
          <p:spPr bwMode="auto">
            <a:xfrm>
              <a:off x="7444186" y="2454103"/>
              <a:ext cx="519545" cy="384464"/>
            </a:xfrm>
            <a:prstGeom prst="rightArrow">
              <a:avLst/>
            </a:prstGeom>
            <a:solidFill>
              <a:schemeClr val="bg1">
                <a:lumMod val="6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chemeClr val="bg1"/>
                </a:solidFill>
                <a:latin typeface="Arial" charset="0"/>
              </a:endParaRPr>
            </a:p>
          </p:txBody>
        </p:sp>
        <p:sp>
          <p:nvSpPr>
            <p:cNvPr id="7" name="Right Arrow 6"/>
            <p:cNvSpPr/>
            <p:nvPr/>
          </p:nvSpPr>
          <p:spPr bwMode="auto">
            <a:xfrm>
              <a:off x="7444186" y="3063091"/>
              <a:ext cx="519545" cy="384464"/>
            </a:xfrm>
            <a:prstGeom prst="rightArrow">
              <a:avLst/>
            </a:prstGeom>
            <a:solidFill>
              <a:schemeClr val="bg1">
                <a:lumMod val="6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chemeClr val="bg1"/>
                </a:solidFill>
                <a:latin typeface="Arial" charset="0"/>
              </a:endParaRPr>
            </a:p>
          </p:txBody>
        </p:sp>
        <p:sp>
          <p:nvSpPr>
            <p:cNvPr id="16" name="Right Arrow 15"/>
            <p:cNvSpPr/>
            <p:nvPr/>
          </p:nvSpPr>
          <p:spPr bwMode="auto">
            <a:xfrm rot="10800000">
              <a:off x="4219404" y="2454103"/>
              <a:ext cx="519545" cy="384464"/>
            </a:xfrm>
            <a:prstGeom prst="rightArrow">
              <a:avLst/>
            </a:prstGeom>
            <a:solidFill>
              <a:schemeClr val="bg1">
                <a:lumMod val="6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chemeClr val="bg1"/>
                </a:solidFill>
                <a:latin typeface="Arial" charset="0"/>
              </a:endParaRPr>
            </a:p>
          </p:txBody>
        </p:sp>
        <p:sp>
          <p:nvSpPr>
            <p:cNvPr id="9" name="Right Arrow 8"/>
            <p:cNvSpPr/>
            <p:nvPr/>
          </p:nvSpPr>
          <p:spPr bwMode="auto">
            <a:xfrm>
              <a:off x="7444186" y="3672079"/>
              <a:ext cx="519545" cy="384464"/>
            </a:xfrm>
            <a:prstGeom prst="rightArrow">
              <a:avLst/>
            </a:prstGeom>
            <a:solidFill>
              <a:schemeClr val="bg1">
                <a:lumMod val="6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chemeClr val="bg1"/>
                </a:solidFill>
                <a:latin typeface="Arial" charset="0"/>
              </a:endParaRPr>
            </a:p>
          </p:txBody>
        </p:sp>
        <p:sp>
          <p:nvSpPr>
            <p:cNvPr id="10" name="Right Arrow 9"/>
            <p:cNvSpPr/>
            <p:nvPr/>
          </p:nvSpPr>
          <p:spPr bwMode="auto">
            <a:xfrm>
              <a:off x="7444186" y="4281067"/>
              <a:ext cx="519545" cy="384464"/>
            </a:xfrm>
            <a:prstGeom prst="rightArrow">
              <a:avLst/>
            </a:prstGeom>
            <a:solidFill>
              <a:schemeClr val="bg1">
                <a:lumMod val="6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chemeClr val="bg1"/>
                </a:solidFill>
                <a:latin typeface="Arial" charset="0"/>
              </a:endParaRPr>
            </a:p>
          </p:txBody>
        </p:sp>
        <p:sp>
          <p:nvSpPr>
            <p:cNvPr id="11" name="Right Arrow 10"/>
            <p:cNvSpPr/>
            <p:nvPr/>
          </p:nvSpPr>
          <p:spPr bwMode="auto">
            <a:xfrm>
              <a:off x="7444186" y="4890055"/>
              <a:ext cx="519545" cy="384464"/>
            </a:xfrm>
            <a:prstGeom prst="rightArrow">
              <a:avLst/>
            </a:prstGeom>
            <a:solidFill>
              <a:schemeClr val="bg1">
                <a:lumMod val="6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chemeClr val="bg1"/>
                </a:solidFill>
                <a:latin typeface="Arial" charset="0"/>
              </a:endParaRPr>
            </a:p>
          </p:txBody>
        </p:sp>
        <p:sp>
          <p:nvSpPr>
            <p:cNvPr id="12" name="Right Arrow 11"/>
            <p:cNvSpPr/>
            <p:nvPr/>
          </p:nvSpPr>
          <p:spPr bwMode="auto">
            <a:xfrm>
              <a:off x="7444186" y="5499044"/>
              <a:ext cx="519545" cy="384464"/>
            </a:xfrm>
            <a:prstGeom prst="rightArrow">
              <a:avLst/>
            </a:prstGeom>
            <a:solidFill>
              <a:schemeClr val="bg1">
                <a:lumMod val="6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chemeClr val="bg1"/>
                </a:solidFill>
                <a:latin typeface="Arial" charset="0"/>
              </a:endParaRPr>
            </a:p>
          </p:txBody>
        </p:sp>
        <p:sp>
          <p:nvSpPr>
            <p:cNvPr id="13" name="Right Arrow 12"/>
            <p:cNvSpPr/>
            <p:nvPr/>
          </p:nvSpPr>
          <p:spPr bwMode="auto">
            <a:xfrm rot="10800000">
              <a:off x="4219403" y="3063091"/>
              <a:ext cx="519545" cy="384464"/>
            </a:xfrm>
            <a:prstGeom prst="rightArrow">
              <a:avLst/>
            </a:prstGeom>
            <a:solidFill>
              <a:schemeClr val="bg1">
                <a:lumMod val="6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chemeClr val="bg1"/>
                </a:solidFill>
                <a:latin typeface="Arial" charset="0"/>
              </a:endParaRPr>
            </a:p>
          </p:txBody>
        </p:sp>
        <p:sp>
          <p:nvSpPr>
            <p:cNvPr id="17" name="Right Arrow 16"/>
            <p:cNvSpPr/>
            <p:nvPr/>
          </p:nvSpPr>
          <p:spPr bwMode="auto">
            <a:xfrm rot="10800000">
              <a:off x="4219402" y="3672079"/>
              <a:ext cx="519545" cy="384464"/>
            </a:xfrm>
            <a:prstGeom prst="rightArrow">
              <a:avLst/>
            </a:prstGeom>
            <a:solidFill>
              <a:schemeClr val="bg1">
                <a:lumMod val="6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chemeClr val="bg1"/>
                </a:solidFill>
                <a:latin typeface="Arial" charset="0"/>
              </a:endParaRPr>
            </a:p>
          </p:txBody>
        </p:sp>
        <p:sp>
          <p:nvSpPr>
            <p:cNvPr id="18" name="Right Arrow 17"/>
            <p:cNvSpPr/>
            <p:nvPr/>
          </p:nvSpPr>
          <p:spPr bwMode="auto">
            <a:xfrm rot="10800000">
              <a:off x="4219402" y="4281067"/>
              <a:ext cx="519545" cy="384464"/>
            </a:xfrm>
            <a:prstGeom prst="rightArrow">
              <a:avLst/>
            </a:prstGeom>
            <a:solidFill>
              <a:schemeClr val="bg1">
                <a:lumMod val="6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chemeClr val="bg1"/>
                </a:solidFill>
                <a:latin typeface="Arial" charset="0"/>
              </a:endParaRPr>
            </a:p>
          </p:txBody>
        </p:sp>
        <p:sp>
          <p:nvSpPr>
            <p:cNvPr id="19" name="Right Arrow 18"/>
            <p:cNvSpPr/>
            <p:nvPr/>
          </p:nvSpPr>
          <p:spPr bwMode="auto">
            <a:xfrm rot="10800000">
              <a:off x="4219401" y="4890055"/>
              <a:ext cx="519545" cy="384464"/>
            </a:xfrm>
            <a:prstGeom prst="rightArrow">
              <a:avLst/>
            </a:prstGeom>
            <a:solidFill>
              <a:schemeClr val="bg1">
                <a:lumMod val="6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chemeClr val="bg1"/>
                </a:solidFill>
                <a:latin typeface="Arial" charset="0"/>
              </a:endParaRPr>
            </a:p>
          </p:txBody>
        </p:sp>
        <p:sp>
          <p:nvSpPr>
            <p:cNvPr id="20" name="Right Arrow 19"/>
            <p:cNvSpPr/>
            <p:nvPr/>
          </p:nvSpPr>
          <p:spPr bwMode="auto">
            <a:xfrm rot="10800000">
              <a:off x="4219400" y="5499044"/>
              <a:ext cx="519545" cy="384464"/>
            </a:xfrm>
            <a:prstGeom prst="rightArrow">
              <a:avLst/>
            </a:prstGeom>
            <a:solidFill>
              <a:schemeClr val="bg1">
                <a:lumMod val="6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chemeClr val="bg1"/>
                </a:solidFill>
                <a:latin typeface="Arial" charset="0"/>
              </a:endParaRPr>
            </a:p>
          </p:txBody>
        </p:sp>
      </p:grpSp>
      <p:sp>
        <p:nvSpPr>
          <p:cNvPr id="21" name="4-Point Star 20"/>
          <p:cNvSpPr/>
          <p:nvPr/>
        </p:nvSpPr>
        <p:spPr bwMode="auto">
          <a:xfrm>
            <a:off x="6695786" y="1707960"/>
            <a:ext cx="1162627" cy="1106312"/>
          </a:xfrm>
          <a:prstGeom prst="star4">
            <a:avLst>
              <a:gd name="adj" fmla="val 21591"/>
            </a:avLst>
          </a:prstGeom>
          <a:solidFill>
            <a:srgbClr val="6697C3"/>
          </a:solidFill>
          <a:ln>
            <a:headEnd type="none" w="med" len="med"/>
            <a:tailEnd type="none" w="med" len="med"/>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800" dirty="0" smtClean="0">
                <a:solidFill>
                  <a:schemeClr val="accent6"/>
                </a:solidFill>
              </a:rPr>
              <a:t>Step 1</a:t>
            </a:r>
            <a:endParaRPr lang="en-US" sz="1800" dirty="0">
              <a:solidFill>
                <a:schemeClr val="accent6"/>
              </a:solidFill>
            </a:endParaRPr>
          </a:p>
        </p:txBody>
      </p:sp>
      <p:sp>
        <p:nvSpPr>
          <p:cNvPr id="22" name="4-Point Star 21"/>
          <p:cNvSpPr/>
          <p:nvPr/>
        </p:nvSpPr>
        <p:spPr bwMode="auto">
          <a:xfrm>
            <a:off x="3581977" y="4883506"/>
            <a:ext cx="1162627" cy="1106312"/>
          </a:xfrm>
          <a:prstGeom prst="star4">
            <a:avLst>
              <a:gd name="adj" fmla="val 21591"/>
            </a:avLst>
          </a:prstGeom>
          <a:solidFill>
            <a:srgbClr val="6697C3"/>
          </a:solidFill>
          <a:ln>
            <a:headEnd type="none" w="med" len="med"/>
            <a:tailEnd type="none" w="med" len="med"/>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800" dirty="0" smtClean="0">
                <a:solidFill>
                  <a:schemeClr val="accent6"/>
                </a:solidFill>
              </a:rPr>
              <a:t>Step 2</a:t>
            </a:r>
            <a:endParaRPr lang="en-US" sz="1800" dirty="0">
              <a:solidFill>
                <a:schemeClr val="accent6"/>
              </a:solidFill>
            </a:endParaRPr>
          </a:p>
        </p:txBody>
      </p:sp>
      <p:sp>
        <p:nvSpPr>
          <p:cNvPr id="23" name="4-Point Star 22"/>
          <p:cNvSpPr/>
          <p:nvPr/>
        </p:nvSpPr>
        <p:spPr bwMode="auto">
          <a:xfrm>
            <a:off x="4454788" y="3691386"/>
            <a:ext cx="1162627" cy="1106312"/>
          </a:xfrm>
          <a:prstGeom prst="star4">
            <a:avLst>
              <a:gd name="adj" fmla="val 21591"/>
            </a:avLst>
          </a:prstGeom>
          <a:solidFill>
            <a:srgbClr val="6697C3"/>
          </a:solidFill>
          <a:ln>
            <a:headEnd type="none" w="med" len="med"/>
            <a:tailEnd type="none" w="med" len="med"/>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800" dirty="0" smtClean="0">
                <a:solidFill>
                  <a:schemeClr val="accent6"/>
                </a:solidFill>
              </a:rPr>
              <a:t>Step 3</a:t>
            </a:r>
            <a:endParaRPr lang="en-US" sz="1800" dirty="0">
              <a:solidFill>
                <a:schemeClr val="accent6"/>
              </a:solidFill>
            </a:endParaRPr>
          </a:p>
        </p:txBody>
      </p:sp>
      <p:sp>
        <p:nvSpPr>
          <p:cNvPr id="15" name="Circular Arrow 14"/>
          <p:cNvSpPr/>
          <p:nvPr/>
        </p:nvSpPr>
        <p:spPr>
          <a:xfrm rot="10800000">
            <a:off x="4163292" y="4981080"/>
            <a:ext cx="3917372" cy="1815129"/>
          </a:xfrm>
          <a:prstGeom prst="circularArrow">
            <a:avLst>
              <a:gd name="adj1" fmla="val 6801"/>
              <a:gd name="adj2" fmla="val 811261"/>
              <a:gd name="adj3" fmla="val 20642761"/>
              <a:gd name="adj4" fmla="val 11101370"/>
              <a:gd name="adj5" fmla="val 16791"/>
            </a:avLst>
          </a:prstGeom>
          <a:ln w="15875"/>
        </p:spPr>
        <p:style>
          <a:lnRef idx="2">
            <a:schemeClr val="lt1">
              <a:hueOff val="0"/>
              <a:satOff val="0"/>
              <a:lumOff val="0"/>
              <a:alphaOff val="0"/>
            </a:schemeClr>
          </a:lnRef>
          <a:fillRef idx="1">
            <a:schemeClr val="accent3">
              <a:hueOff val="10841941"/>
              <a:satOff val="-44920"/>
              <a:lumOff val="13334"/>
              <a:alphaOff val="0"/>
            </a:schemeClr>
          </a:fillRef>
          <a:effectRef idx="0">
            <a:schemeClr val="accent3">
              <a:hueOff val="10841941"/>
              <a:satOff val="-44920"/>
              <a:lumOff val="13334"/>
              <a:alphaOff val="0"/>
            </a:schemeClr>
          </a:effectRef>
          <a:fontRef idx="minor">
            <a:schemeClr val="lt1"/>
          </a:fontRef>
        </p:style>
      </p:sp>
      <p:sp>
        <p:nvSpPr>
          <p:cNvPr id="14" name="Circular Arrow 13"/>
          <p:cNvSpPr/>
          <p:nvPr/>
        </p:nvSpPr>
        <p:spPr>
          <a:xfrm>
            <a:off x="4292762" y="1062318"/>
            <a:ext cx="3756729" cy="1815129"/>
          </a:xfrm>
          <a:prstGeom prst="circularArrow">
            <a:avLst>
              <a:gd name="adj1" fmla="val 6213"/>
              <a:gd name="adj2" fmla="val 733009"/>
              <a:gd name="adj3" fmla="val 20691483"/>
              <a:gd name="adj4" fmla="val 10759131"/>
              <a:gd name="adj5" fmla="val 16597"/>
            </a:avLst>
          </a:prstGeom>
          <a:ln w="15875"/>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Tree>
    <p:custDataLst>
      <p:tags r:id="rId1"/>
    </p:custDataLst>
    <p:extLst>
      <p:ext uri="{BB962C8B-B14F-4D97-AF65-F5344CB8AC3E}">
        <p14:creationId xmlns:p14="http://schemas.microsoft.com/office/powerpoint/2010/main" val="842260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1434" y="2835837"/>
            <a:ext cx="11272839" cy="1218795"/>
          </a:xfrm>
        </p:spPr>
        <p:txBody>
          <a:bodyPr/>
          <a:lstStyle/>
          <a:p>
            <a:r>
              <a:rPr lang="en-US" dirty="0" smtClean="0"/>
              <a:t>Complementary and Recommended Research</a:t>
            </a:r>
            <a:endParaRPr lang="en-US" dirty="0"/>
          </a:p>
        </p:txBody>
      </p:sp>
    </p:spTree>
    <p:extLst>
      <p:ext uri="{BB962C8B-B14F-4D97-AF65-F5344CB8AC3E}">
        <p14:creationId xmlns:p14="http://schemas.microsoft.com/office/powerpoint/2010/main" val="12512685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1"/>
          </p:nvPr>
        </p:nvSpPr>
        <p:spPr>
          <a:xfrm>
            <a:off x="460375" y="1325563"/>
            <a:ext cx="11272838" cy="4660900"/>
          </a:xfrm>
        </p:spPr>
        <p:txBody>
          <a:bodyPr/>
          <a:lstStyle/>
          <a:p>
            <a:r>
              <a:rPr lang="en-US" dirty="0" smtClean="0"/>
              <a:t>Where Will the Growth Come From? </a:t>
            </a:r>
          </a:p>
          <a:p>
            <a:r>
              <a:rPr lang="en-US" dirty="0" smtClean="0"/>
              <a:t>How Can the Application Software Providers Seize That Growth?</a:t>
            </a:r>
          </a:p>
          <a:p>
            <a:pPr lvl="1"/>
            <a:r>
              <a:rPr lang="en-US" dirty="0" smtClean="0"/>
              <a:t>How will the buyers behave?</a:t>
            </a:r>
          </a:p>
          <a:p>
            <a:pPr lvl="1"/>
            <a:r>
              <a:rPr lang="en-US" dirty="0" smtClean="0"/>
              <a:t>What do successful competitive and go-to-market strategies look like?</a:t>
            </a:r>
          </a:p>
          <a:p>
            <a:pPr lvl="1"/>
            <a:r>
              <a:rPr lang="en-US" dirty="0" smtClean="0"/>
              <a:t>How can providers differentiate? Unique selling points?</a:t>
            </a:r>
          </a:p>
          <a:p>
            <a:r>
              <a:rPr lang="en-US" dirty="0" smtClean="0"/>
              <a:t>Action Plan for Next Six Months: </a:t>
            </a:r>
          </a:p>
          <a:p>
            <a:pPr lvl="1"/>
            <a:r>
              <a:rPr lang="en-US" dirty="0" smtClean="0"/>
              <a:t>Develop a bimodal strategy to leverage the dynamics being set in motion by your customers.</a:t>
            </a:r>
          </a:p>
          <a:p>
            <a:pPr marL="0" indent="0">
              <a:buNone/>
            </a:pPr>
            <a:endParaRPr lang="en-AU" dirty="0"/>
          </a:p>
        </p:txBody>
      </p:sp>
      <p:sp>
        <p:nvSpPr>
          <p:cNvPr id="2" name="Title 1"/>
          <p:cNvSpPr>
            <a:spLocks noGrp="1"/>
          </p:cNvSpPr>
          <p:nvPr>
            <p:ph type="title"/>
          </p:nvPr>
        </p:nvSpPr>
        <p:spPr/>
        <p:txBody>
          <a:bodyPr/>
          <a:lstStyle/>
          <a:p>
            <a:r>
              <a:rPr lang="en-US" dirty="0" smtClean="0"/>
              <a:t>Key Issues</a:t>
            </a:r>
            <a:endParaRPr lang="en-US" dirty="0"/>
          </a:p>
        </p:txBody>
      </p:sp>
    </p:spTree>
    <p:extLst>
      <p:ext uri="{BB962C8B-B14F-4D97-AF65-F5344CB8AC3E}">
        <p14:creationId xmlns:p14="http://schemas.microsoft.com/office/powerpoint/2010/main" val="85271115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375" y="228600"/>
            <a:ext cx="11272838" cy="535531"/>
          </a:xfrm>
        </p:spPr>
        <p:txBody>
          <a:bodyPr/>
          <a:lstStyle/>
          <a:p>
            <a:pPr lvl="0"/>
            <a:r>
              <a:rPr lang="en-US" dirty="0" smtClean="0"/>
              <a:t>Gartner Research Addresses Specific Roles</a:t>
            </a:r>
            <a:endParaRPr lang="en-US" dirty="0"/>
          </a:p>
        </p:txBody>
      </p:sp>
      <p:grpSp>
        <p:nvGrpSpPr>
          <p:cNvPr id="7" name="Group 6"/>
          <p:cNvGrpSpPr/>
          <p:nvPr/>
        </p:nvGrpSpPr>
        <p:grpSpPr>
          <a:xfrm>
            <a:off x="447675" y="1038225"/>
            <a:ext cx="1904095" cy="4293430"/>
            <a:chOff x="342902" y="1238793"/>
            <a:chExt cx="1350057" cy="4202322"/>
          </a:xfrm>
        </p:grpSpPr>
        <p:sp>
          <p:nvSpPr>
            <p:cNvPr id="45" name="Freeform 44"/>
            <p:cNvSpPr/>
            <p:nvPr/>
          </p:nvSpPr>
          <p:spPr bwMode="gray">
            <a:xfrm>
              <a:off x="342902" y="1843231"/>
              <a:ext cx="1350057" cy="3597884"/>
            </a:xfrm>
            <a:custGeom>
              <a:avLst/>
              <a:gdLst>
                <a:gd name="connsiteX0" fmla="*/ 0 w 4228975"/>
                <a:gd name="connsiteY0" fmla="*/ 0 h 2704012"/>
                <a:gd name="connsiteX1" fmla="*/ 4228975 w 4228975"/>
                <a:gd name="connsiteY1" fmla="*/ 0 h 2704012"/>
                <a:gd name="connsiteX2" fmla="*/ 4228975 w 4228975"/>
                <a:gd name="connsiteY2" fmla="*/ 2704012 h 2704012"/>
                <a:gd name="connsiteX3" fmla="*/ 0 w 4228975"/>
                <a:gd name="connsiteY3" fmla="*/ 2704012 h 2704012"/>
                <a:gd name="connsiteX4" fmla="*/ 0 w 4228975"/>
                <a:gd name="connsiteY4" fmla="*/ 0 h 270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8975" h="2704012">
                  <a:moveTo>
                    <a:pt x="0" y="0"/>
                  </a:moveTo>
                  <a:lnTo>
                    <a:pt x="4228975" y="0"/>
                  </a:lnTo>
                  <a:lnTo>
                    <a:pt x="4228975" y="2704012"/>
                  </a:lnTo>
                  <a:lnTo>
                    <a:pt x="0" y="2704012"/>
                  </a:lnTo>
                  <a:lnTo>
                    <a:pt x="0" y="0"/>
                  </a:lnTo>
                  <a:close/>
                </a:path>
              </a:pathLst>
            </a:custGeom>
            <a:solidFill>
              <a:schemeClr val="accent4">
                <a:lumMod val="20000"/>
                <a:lumOff val="80000"/>
              </a:schemeClr>
            </a:solidFill>
            <a:ln>
              <a:solidFill>
                <a:schemeClr val="accent1">
                  <a:tint val="40000"/>
                  <a:hueOff val="0"/>
                  <a:satOff val="0"/>
                  <a:lumOff val="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137160" rIns="92456" bIns="45720" numCol="1" spcCol="1270" anchor="t" anchorCtr="0">
              <a:noAutofit/>
            </a:bodyPr>
            <a:lstStyle/>
            <a:p>
              <a:pPr marL="228600" lvl="1" indent="-228600" algn="l" defTabSz="577850">
                <a:spcBef>
                  <a:spcPct val="0"/>
                </a:spcBef>
                <a:spcAft>
                  <a:spcPts val="4400"/>
                </a:spcAft>
                <a:buClr>
                  <a:srgbClr val="00529B"/>
                </a:buClr>
                <a:buChar char="••"/>
              </a:pPr>
              <a:r>
                <a:rPr lang="en-US" sz="1400" kern="1400" dirty="0"/>
                <a:t>Business Unit Leaders</a:t>
              </a:r>
            </a:p>
            <a:p>
              <a:pPr marL="228600" lvl="1" indent="-228600" algn="l" defTabSz="577850">
                <a:spcBef>
                  <a:spcPct val="0"/>
                </a:spcBef>
                <a:spcAft>
                  <a:spcPts val="4400"/>
                </a:spcAft>
                <a:buClr>
                  <a:srgbClr val="00529B"/>
                </a:buClr>
                <a:buChar char="••"/>
              </a:pPr>
              <a:r>
                <a:rPr lang="en-US" sz="1400" kern="1400" dirty="0"/>
                <a:t>Strategic Planners</a:t>
              </a:r>
            </a:p>
            <a:p>
              <a:pPr marL="228600" lvl="1" indent="-228600" algn="l" defTabSz="577850">
                <a:spcBef>
                  <a:spcPct val="0"/>
                </a:spcBef>
                <a:spcAft>
                  <a:spcPts val="4400"/>
                </a:spcAft>
                <a:buClr>
                  <a:srgbClr val="00529B"/>
                </a:buClr>
                <a:buChar char="••"/>
              </a:pPr>
              <a:r>
                <a:rPr lang="en-US" sz="1400" kern="1400" dirty="0"/>
                <a:t>Product Leaders</a:t>
              </a:r>
            </a:p>
            <a:p>
              <a:pPr marL="228600" lvl="1" indent="-228600" algn="l" defTabSz="577850">
                <a:spcBef>
                  <a:spcPct val="0"/>
                </a:spcBef>
                <a:spcAft>
                  <a:spcPts val="4400"/>
                </a:spcAft>
                <a:buClr>
                  <a:srgbClr val="00529B"/>
                </a:buClr>
                <a:buChar char="••"/>
              </a:pPr>
              <a:r>
                <a:rPr lang="en-US" sz="1400" kern="1400" dirty="0"/>
                <a:t>Marketing Leaders</a:t>
              </a:r>
            </a:p>
            <a:p>
              <a:pPr marL="228600" lvl="1" indent="-228600" algn="l" defTabSz="577850">
                <a:spcBef>
                  <a:spcPct val="0"/>
                </a:spcBef>
                <a:spcAft>
                  <a:spcPts val="4400"/>
                </a:spcAft>
                <a:buClr>
                  <a:srgbClr val="00529B"/>
                </a:buClr>
                <a:buChar char="••"/>
              </a:pPr>
              <a:r>
                <a:rPr lang="en-US" sz="1400" kern="1400" dirty="0"/>
                <a:t>Sales Enablement</a:t>
              </a:r>
            </a:p>
          </p:txBody>
        </p:sp>
        <p:sp>
          <p:nvSpPr>
            <p:cNvPr id="39" name="Rectangle 38"/>
            <p:cNvSpPr/>
            <p:nvPr/>
          </p:nvSpPr>
          <p:spPr bwMode="gray">
            <a:xfrm>
              <a:off x="342902" y="1238793"/>
              <a:ext cx="1350057" cy="584905"/>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81280" rIns="0" bIns="81280" numCol="1" spcCol="1270" anchor="ctr" anchorCtr="0">
              <a:noAutofit/>
            </a:bodyPr>
            <a:lstStyle/>
            <a:p>
              <a:pPr defTabSz="889000">
                <a:spcBef>
                  <a:spcPct val="0"/>
                </a:spcBef>
                <a:spcAft>
                  <a:spcPts val="300"/>
                </a:spcAft>
              </a:pPr>
              <a:r>
                <a:rPr lang="en-US" sz="1400" b="1" dirty="0" smtClean="0"/>
                <a:t>Roles We Address</a:t>
              </a:r>
            </a:p>
          </p:txBody>
        </p:sp>
      </p:grpSp>
      <p:grpSp>
        <p:nvGrpSpPr>
          <p:cNvPr id="4" name="Group 3"/>
          <p:cNvGrpSpPr/>
          <p:nvPr/>
        </p:nvGrpSpPr>
        <p:grpSpPr>
          <a:xfrm>
            <a:off x="2439059" y="1038225"/>
            <a:ext cx="7315200" cy="5670460"/>
            <a:chOff x="2429534" y="1038225"/>
            <a:chExt cx="7315200" cy="5670460"/>
          </a:xfrm>
        </p:grpSpPr>
        <p:sp>
          <p:nvSpPr>
            <p:cNvPr id="33" name="Freeform 32"/>
            <p:cNvSpPr/>
            <p:nvPr/>
          </p:nvSpPr>
          <p:spPr bwMode="gray">
            <a:xfrm>
              <a:off x="2429534" y="1487513"/>
              <a:ext cx="7315199" cy="5221172"/>
            </a:xfrm>
            <a:custGeom>
              <a:avLst/>
              <a:gdLst>
                <a:gd name="connsiteX0" fmla="*/ 0 w 4228975"/>
                <a:gd name="connsiteY0" fmla="*/ 0 h 2704012"/>
                <a:gd name="connsiteX1" fmla="*/ 4228975 w 4228975"/>
                <a:gd name="connsiteY1" fmla="*/ 0 h 2704012"/>
                <a:gd name="connsiteX2" fmla="*/ 4228975 w 4228975"/>
                <a:gd name="connsiteY2" fmla="*/ 2704012 h 2704012"/>
                <a:gd name="connsiteX3" fmla="*/ 0 w 4228975"/>
                <a:gd name="connsiteY3" fmla="*/ 2704012 h 2704012"/>
                <a:gd name="connsiteX4" fmla="*/ 0 w 4228975"/>
                <a:gd name="connsiteY4" fmla="*/ 0 h 270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8975" h="2704012">
                  <a:moveTo>
                    <a:pt x="0" y="0"/>
                  </a:moveTo>
                  <a:lnTo>
                    <a:pt x="4228975" y="0"/>
                  </a:lnTo>
                  <a:lnTo>
                    <a:pt x="4228975" y="2704012"/>
                  </a:lnTo>
                  <a:lnTo>
                    <a:pt x="0" y="2704012"/>
                  </a:lnTo>
                  <a:lnTo>
                    <a:pt x="0" y="0"/>
                  </a:lnTo>
                  <a:close/>
                </a:path>
              </a:pathLst>
            </a:custGeom>
            <a:solidFill>
              <a:schemeClr val="accent4">
                <a:lumMod val="20000"/>
                <a:lumOff val="80000"/>
              </a:schemeClr>
            </a:solidFill>
            <a:ln>
              <a:solidFill>
                <a:schemeClr val="accent1">
                  <a:tint val="40000"/>
                  <a:hueOff val="0"/>
                  <a:satOff val="0"/>
                  <a:lumOff val="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45720" numCol="1" spcCol="1270" anchor="t" anchorCtr="0">
              <a:spAutoFit/>
            </a:bodyPr>
            <a:lstStyle/>
            <a:p>
              <a:pPr marL="114300" lvl="1" indent="-114300" algn="l" defTabSz="577850">
                <a:spcBef>
                  <a:spcPts val="0"/>
                </a:spcBef>
                <a:spcAft>
                  <a:spcPts val="100"/>
                </a:spcAft>
                <a:buClr>
                  <a:srgbClr val="00529B"/>
                </a:buClr>
              </a:pPr>
              <a:r>
                <a:rPr lang="en-US" sz="1100" b="1" kern="1400" dirty="0" smtClean="0"/>
                <a:t>Enterprise Applications Software — Cloud-Based SaaS</a:t>
              </a:r>
            </a:p>
            <a:p>
              <a:pPr marL="171450" lvl="1" indent="-171450" algn="l" defTabSz="577850">
                <a:spcBef>
                  <a:spcPts val="600"/>
                </a:spcBef>
                <a:spcAft>
                  <a:spcPts val="100"/>
                </a:spcAft>
                <a:buClr>
                  <a:srgbClr val="00529B"/>
                </a:buClr>
                <a:buFont typeface="Arial" panose="020B0604020202020204" pitchFamily="34" charset="0"/>
                <a:buChar char="•"/>
              </a:pPr>
              <a:r>
                <a:rPr lang="en-US" sz="900" dirty="0" smtClean="0">
                  <a:solidFill>
                    <a:schemeClr val="tx1"/>
                  </a:solidFill>
                </a:rPr>
                <a:t>"</a:t>
              </a:r>
              <a:r>
                <a:rPr lang="en-US" sz="900" dirty="0">
                  <a:solidFill>
                    <a:schemeClr val="tx1"/>
                  </a:solidFill>
                </a:rPr>
                <a:t>Forecast Analysis: Enterprise Application Software, Worldwide, 2Q15 Update" (G00279474)</a:t>
              </a:r>
            </a:p>
            <a:p>
              <a:pPr marL="171450" lvl="1" indent="-171450" algn="l" defTabSz="577850">
                <a:spcBef>
                  <a:spcPts val="600"/>
                </a:spcBef>
                <a:spcAft>
                  <a:spcPts val="100"/>
                </a:spcAft>
                <a:buClr>
                  <a:srgbClr val="00529B"/>
                </a:buClr>
                <a:buFont typeface="Arial" panose="020B0604020202020204" pitchFamily="34" charset="0"/>
                <a:buChar char="•"/>
              </a:pPr>
              <a:r>
                <a:rPr lang="en-US" sz="900" dirty="0">
                  <a:solidFill>
                    <a:schemeClr val="tx1"/>
                  </a:solidFill>
                </a:rPr>
                <a:t>"Competitive Landscape: Public Cloud Business Application Marketplaces, 2015" (G00262514)</a:t>
              </a:r>
            </a:p>
            <a:p>
              <a:pPr marL="171450" lvl="1" indent="-171450" algn="l" defTabSz="577850">
                <a:spcBef>
                  <a:spcPts val="600"/>
                </a:spcBef>
                <a:spcAft>
                  <a:spcPts val="100"/>
                </a:spcAft>
                <a:buClr>
                  <a:srgbClr val="00529B"/>
                </a:buClr>
                <a:buFont typeface="Arial" panose="020B0604020202020204" pitchFamily="34" charset="0"/>
                <a:buChar char="•"/>
              </a:pPr>
              <a:r>
                <a:rPr lang="en-US" sz="900" dirty="0">
                  <a:solidFill>
                    <a:schemeClr val="tx1"/>
                  </a:solidFill>
                </a:rPr>
                <a:t>"Market Trends: Prepare Now to Smooth the Inevitable Transition to a Subscription-Based Business Model" (G00290238) </a:t>
              </a:r>
            </a:p>
            <a:p>
              <a:pPr marL="171450" lvl="1" indent="-171450" algn="l" defTabSz="577850">
                <a:spcBef>
                  <a:spcPts val="600"/>
                </a:spcBef>
                <a:spcAft>
                  <a:spcPts val="100"/>
                </a:spcAft>
                <a:buClr>
                  <a:srgbClr val="00529B"/>
                </a:buClr>
                <a:buFont typeface="Arial" panose="020B0604020202020204" pitchFamily="34" charset="0"/>
                <a:buChar char="•"/>
              </a:pPr>
              <a:r>
                <a:rPr lang="en-US" sz="900" dirty="0">
                  <a:solidFill>
                    <a:schemeClr val="tx1"/>
                  </a:solidFill>
                </a:rPr>
                <a:t>"Market Trends: Move Beyond Homegrown Licensing and Entitlement as the IoT Creates New Revenue for Software" (G00277387</a:t>
              </a:r>
              <a:r>
                <a:rPr lang="en-US" sz="900" dirty="0" smtClean="0">
                  <a:solidFill>
                    <a:schemeClr val="tx1"/>
                  </a:solidFill>
                </a:rPr>
                <a:t>)</a:t>
              </a:r>
              <a:endParaRPr lang="en-US" sz="900" b="1" kern="1400" dirty="0" smtClean="0"/>
            </a:p>
            <a:p>
              <a:pPr marL="114300" lvl="1" indent="-114300" algn="l" defTabSz="577850">
                <a:spcBef>
                  <a:spcPts val="600"/>
                </a:spcBef>
                <a:spcAft>
                  <a:spcPts val="100"/>
                </a:spcAft>
                <a:buClr>
                  <a:srgbClr val="00529B"/>
                </a:buClr>
              </a:pPr>
              <a:r>
                <a:rPr lang="en-US" sz="1100" b="1" kern="1400" dirty="0" smtClean="0"/>
                <a:t>Market Segments: BI and Analytics,</a:t>
              </a:r>
              <a:r>
                <a:rPr lang="en-US" sz="1100" b="1" kern="1400" dirty="0" smtClean="0">
                  <a:solidFill>
                    <a:schemeClr val="tx1"/>
                  </a:solidFill>
                </a:rPr>
                <a:t> CRM, ERP, SCM, Office, ECM</a:t>
              </a:r>
            </a:p>
            <a:p>
              <a:pPr marL="171450" lvl="1" indent="-171450" algn="l" defTabSz="577850">
                <a:spcBef>
                  <a:spcPts val="600"/>
                </a:spcBef>
                <a:spcAft>
                  <a:spcPts val="100"/>
                </a:spcAft>
                <a:buClr>
                  <a:srgbClr val="00529B"/>
                </a:buClr>
                <a:buFont typeface="Arial" panose="020B0604020202020204" pitchFamily="34" charset="0"/>
                <a:buChar char="•"/>
              </a:pPr>
              <a:r>
                <a:rPr lang="en-US" sz="900" dirty="0" smtClean="0">
                  <a:solidFill>
                    <a:schemeClr val="tx1"/>
                  </a:solidFill>
                </a:rPr>
                <a:t>"</a:t>
              </a:r>
              <a:r>
                <a:rPr lang="en-US" sz="900" dirty="0">
                  <a:solidFill>
                    <a:schemeClr val="tx1"/>
                  </a:solidFill>
                </a:rPr>
                <a:t>Market Trends: Business Intelligence Tipping Points Herald a New Era of Analytics" (G00264016</a:t>
              </a:r>
              <a:r>
                <a:rPr lang="en-US" sz="900" dirty="0" smtClean="0">
                  <a:solidFill>
                    <a:schemeClr val="tx1"/>
                  </a:solidFill>
                </a:rPr>
                <a:t>)</a:t>
              </a:r>
            </a:p>
            <a:p>
              <a:pPr marL="171450" lvl="1" indent="-171450" algn="l" defTabSz="577850">
                <a:spcBef>
                  <a:spcPts val="600"/>
                </a:spcBef>
                <a:spcAft>
                  <a:spcPts val="100"/>
                </a:spcAft>
                <a:buClr>
                  <a:srgbClr val="00529B"/>
                </a:buClr>
                <a:buFont typeface="Arial" panose="020B0604020202020204" pitchFamily="34" charset="0"/>
                <a:buChar char="•"/>
              </a:pPr>
              <a:r>
                <a:rPr lang="en-US" sz="900" dirty="0">
                  <a:solidFill>
                    <a:schemeClr val="tx1"/>
                  </a:solidFill>
                </a:rPr>
                <a:t>"Ten Reasons to Reach Beyond Basic Business Intelligence" (G00227064)</a:t>
              </a:r>
            </a:p>
            <a:p>
              <a:pPr marL="171450" lvl="1" indent="-171450" algn="l" defTabSz="577850">
                <a:spcBef>
                  <a:spcPts val="600"/>
                </a:spcBef>
                <a:spcAft>
                  <a:spcPts val="100"/>
                </a:spcAft>
                <a:buClr>
                  <a:srgbClr val="00529B"/>
                </a:buClr>
                <a:buFont typeface="Arial" panose="020B0604020202020204" pitchFamily="34" charset="0"/>
                <a:buChar char="•"/>
              </a:pPr>
              <a:r>
                <a:rPr lang="en-US" sz="900" dirty="0" smtClean="0">
                  <a:solidFill>
                    <a:schemeClr val="tx1"/>
                  </a:solidFill>
                </a:rPr>
                <a:t>"</a:t>
              </a:r>
              <a:r>
                <a:rPr lang="en-US" sz="900" dirty="0">
                  <a:solidFill>
                    <a:schemeClr val="tx1"/>
                  </a:solidFill>
                </a:rPr>
                <a:t>Emerging Provider Executive Insights: Move Now to Seize the Opportunity in the Personal and Ecosystem Eras of Analytics" (G00278429)</a:t>
              </a:r>
            </a:p>
            <a:p>
              <a:pPr marL="171450" lvl="1" indent="-171450" algn="l" defTabSz="577850">
                <a:spcBef>
                  <a:spcPts val="600"/>
                </a:spcBef>
                <a:spcAft>
                  <a:spcPts val="100"/>
                </a:spcAft>
                <a:buClr>
                  <a:srgbClr val="00529B"/>
                </a:buClr>
                <a:buFont typeface="Arial" panose="020B0604020202020204" pitchFamily="34" charset="0"/>
                <a:buChar char="•"/>
              </a:pPr>
              <a:r>
                <a:rPr lang="en-US" sz="900" dirty="0">
                  <a:solidFill>
                    <a:schemeClr val="tx1"/>
                  </a:solidFill>
                </a:rPr>
                <a:t>"Strengthen Your Sales Analytics Initiative With These Six Best Practices" (G00274949)</a:t>
              </a:r>
            </a:p>
            <a:p>
              <a:pPr marL="171450" lvl="1" indent="-171450" algn="l" defTabSz="577850">
                <a:spcBef>
                  <a:spcPts val="600"/>
                </a:spcBef>
                <a:spcAft>
                  <a:spcPts val="100"/>
                </a:spcAft>
                <a:buClr>
                  <a:srgbClr val="00529B"/>
                </a:buClr>
                <a:buFont typeface="Arial" panose="020B0604020202020204" pitchFamily="34" charset="0"/>
                <a:buChar char="•"/>
              </a:pPr>
              <a:r>
                <a:rPr lang="en-US" sz="900" dirty="0">
                  <a:solidFill>
                    <a:schemeClr val="tx1"/>
                  </a:solidFill>
                </a:rPr>
                <a:t>"Using Mobile Geoconquesting to Steal Customers From Competitors" (G00278576)</a:t>
              </a:r>
            </a:p>
            <a:p>
              <a:pPr marL="171450" lvl="1" indent="-171450" algn="l" defTabSz="577850">
                <a:spcBef>
                  <a:spcPts val="600"/>
                </a:spcBef>
                <a:spcAft>
                  <a:spcPts val="100"/>
                </a:spcAft>
                <a:buClr>
                  <a:srgbClr val="00529B"/>
                </a:buClr>
                <a:buFont typeface="Arial" panose="020B0604020202020204" pitchFamily="34" charset="0"/>
                <a:buChar char="•"/>
              </a:pPr>
              <a:r>
                <a:rPr lang="en-US" sz="900" dirty="0">
                  <a:solidFill>
                    <a:schemeClr val="tx1"/>
                  </a:solidFill>
                </a:rPr>
                <a:t>"Forecast Overview: CRM Software, Worldwide, 2015" (G00275913)</a:t>
              </a:r>
            </a:p>
            <a:p>
              <a:pPr marL="171450" lvl="1" indent="-171450" algn="l" defTabSz="577850">
                <a:spcBef>
                  <a:spcPts val="600"/>
                </a:spcBef>
                <a:spcAft>
                  <a:spcPts val="100"/>
                </a:spcAft>
                <a:buClr>
                  <a:srgbClr val="00529B"/>
                </a:buClr>
                <a:buFont typeface="Arial" panose="020B0604020202020204" pitchFamily="34" charset="0"/>
                <a:buChar char="•"/>
              </a:pPr>
              <a:r>
                <a:rPr lang="en-US" sz="900" dirty="0" smtClean="0">
                  <a:solidFill>
                    <a:schemeClr val="tx1"/>
                  </a:solidFill>
                </a:rPr>
                <a:t>"Market </a:t>
              </a:r>
              <a:r>
                <a:rPr lang="en-US" sz="900" dirty="0">
                  <a:solidFill>
                    <a:schemeClr val="tx1"/>
                  </a:solidFill>
                </a:rPr>
                <a:t>Trends: Digital Commerce Platform Software Opportunities in Southeast </a:t>
              </a:r>
              <a:r>
                <a:rPr lang="en-US" sz="900" dirty="0" smtClean="0">
                  <a:solidFill>
                    <a:schemeClr val="tx1"/>
                  </a:solidFill>
                </a:rPr>
                <a:t>Asia" (G00274134)</a:t>
              </a:r>
              <a:endParaRPr lang="en-US" sz="900" dirty="0">
                <a:solidFill>
                  <a:schemeClr val="tx1"/>
                </a:solidFill>
              </a:endParaRPr>
            </a:p>
            <a:p>
              <a:pPr marL="171450" lvl="1" indent="-171450" algn="l" defTabSz="577850">
                <a:spcBef>
                  <a:spcPts val="600"/>
                </a:spcBef>
                <a:spcAft>
                  <a:spcPts val="100"/>
                </a:spcAft>
                <a:buClr>
                  <a:srgbClr val="00529B"/>
                </a:buClr>
                <a:buFont typeface="Arial" panose="020B0604020202020204" pitchFamily="34" charset="0"/>
                <a:buChar char="•"/>
              </a:pPr>
              <a:r>
                <a:rPr lang="en-US" sz="900" dirty="0" smtClean="0">
                  <a:solidFill>
                    <a:schemeClr val="tx1"/>
                  </a:solidFill>
                </a:rPr>
                <a:t>"Market </a:t>
              </a:r>
              <a:r>
                <a:rPr lang="en-US" sz="900" dirty="0">
                  <a:solidFill>
                    <a:schemeClr val="tx1"/>
                  </a:solidFill>
                </a:rPr>
                <a:t>Snapshot: Customer Relationship Management, Worldwide, </a:t>
              </a:r>
              <a:r>
                <a:rPr lang="en-US" sz="900" dirty="0" smtClean="0">
                  <a:solidFill>
                    <a:schemeClr val="tx1"/>
                  </a:solidFill>
                </a:rPr>
                <a:t>2014" (G00275912)</a:t>
              </a:r>
              <a:endParaRPr lang="en-US" sz="900" dirty="0">
                <a:solidFill>
                  <a:schemeClr val="tx1"/>
                </a:solidFill>
              </a:endParaRPr>
            </a:p>
            <a:p>
              <a:pPr marL="171450" lvl="1" indent="-171450" algn="l" defTabSz="577850">
                <a:spcBef>
                  <a:spcPts val="600"/>
                </a:spcBef>
                <a:spcAft>
                  <a:spcPts val="100"/>
                </a:spcAft>
                <a:buClr>
                  <a:srgbClr val="00529B"/>
                </a:buClr>
                <a:buFont typeface="Arial" panose="020B0604020202020204" pitchFamily="34" charset="0"/>
                <a:buChar char="•"/>
              </a:pPr>
              <a:r>
                <a:rPr lang="en-US" sz="900" dirty="0" smtClean="0">
                  <a:solidFill>
                    <a:schemeClr val="tx1"/>
                  </a:solidFill>
                </a:rPr>
                <a:t>"Technology </a:t>
              </a:r>
              <a:r>
                <a:rPr lang="en-US" sz="900" dirty="0">
                  <a:solidFill>
                    <a:schemeClr val="tx1"/>
                  </a:solidFill>
                </a:rPr>
                <a:t>Overview for Travel Expense Management </a:t>
              </a:r>
              <a:r>
                <a:rPr lang="en-US" sz="900" dirty="0" smtClean="0">
                  <a:solidFill>
                    <a:schemeClr val="tx1"/>
                  </a:solidFill>
                </a:rPr>
                <a:t>Applications" (G00272872)</a:t>
              </a:r>
              <a:endParaRPr lang="en-US" sz="900" dirty="0">
                <a:solidFill>
                  <a:schemeClr val="tx1"/>
                </a:solidFill>
              </a:endParaRPr>
            </a:p>
            <a:p>
              <a:pPr marL="171450" lvl="1" indent="-171450" algn="l" defTabSz="577850">
                <a:spcBef>
                  <a:spcPts val="600"/>
                </a:spcBef>
                <a:spcAft>
                  <a:spcPts val="100"/>
                </a:spcAft>
                <a:buClr>
                  <a:srgbClr val="00529B"/>
                </a:buClr>
                <a:buFont typeface="Arial" panose="020B0604020202020204" pitchFamily="34" charset="0"/>
                <a:buChar char="•"/>
              </a:pPr>
              <a:r>
                <a:rPr lang="en-US" sz="900" dirty="0" smtClean="0">
                  <a:solidFill>
                    <a:schemeClr val="tx1"/>
                  </a:solidFill>
                </a:rPr>
                <a:t>"Technology </a:t>
              </a:r>
              <a:r>
                <a:rPr lang="en-US" sz="900" dirty="0">
                  <a:solidFill>
                    <a:schemeClr val="tx1"/>
                  </a:solidFill>
                </a:rPr>
                <a:t>Overview for Employee Recognition and Rewards </a:t>
              </a:r>
              <a:r>
                <a:rPr lang="en-US" sz="900" dirty="0" smtClean="0">
                  <a:solidFill>
                    <a:schemeClr val="tx1"/>
                  </a:solidFill>
                </a:rPr>
                <a:t>Software" (G00275498)</a:t>
              </a:r>
              <a:endParaRPr lang="en-US" sz="900" dirty="0">
                <a:solidFill>
                  <a:schemeClr val="tx1"/>
                </a:solidFill>
              </a:endParaRPr>
            </a:p>
            <a:p>
              <a:pPr marL="171450" lvl="1" indent="-171450" algn="l" defTabSz="577850">
                <a:spcBef>
                  <a:spcPts val="600"/>
                </a:spcBef>
                <a:spcAft>
                  <a:spcPts val="100"/>
                </a:spcAft>
                <a:buClr>
                  <a:srgbClr val="00529B"/>
                </a:buClr>
                <a:buFont typeface="Arial" panose="020B0604020202020204" pitchFamily="34" charset="0"/>
                <a:buChar char="•"/>
              </a:pPr>
              <a:r>
                <a:rPr lang="en-US" sz="900" dirty="0" smtClean="0">
                  <a:solidFill>
                    <a:schemeClr val="tx1"/>
                  </a:solidFill>
                </a:rPr>
                <a:t>"Market </a:t>
              </a:r>
              <a:r>
                <a:rPr lang="en-US" sz="900" dirty="0">
                  <a:solidFill>
                    <a:schemeClr val="tx1"/>
                  </a:solidFill>
                </a:rPr>
                <a:t>Trends: SAP Service Provider Opportunities in a Postmodern ERP </a:t>
              </a:r>
              <a:r>
                <a:rPr lang="en-US" sz="900" dirty="0" smtClean="0">
                  <a:solidFill>
                    <a:schemeClr val="tx1"/>
                  </a:solidFill>
                </a:rPr>
                <a:t>World" (G00270342)</a:t>
              </a:r>
              <a:endParaRPr lang="en-US" sz="900" dirty="0">
                <a:solidFill>
                  <a:schemeClr val="tx1"/>
                </a:solidFill>
              </a:endParaRPr>
            </a:p>
            <a:p>
              <a:pPr marL="171450" lvl="1" indent="-171450" algn="l" defTabSz="577850">
                <a:spcBef>
                  <a:spcPts val="600"/>
                </a:spcBef>
                <a:spcAft>
                  <a:spcPts val="100"/>
                </a:spcAft>
                <a:buClr>
                  <a:srgbClr val="00529B"/>
                </a:buClr>
                <a:buFont typeface="Arial" panose="020B0604020202020204" pitchFamily="34" charset="0"/>
                <a:buChar char="•"/>
              </a:pPr>
              <a:r>
                <a:rPr lang="en-US" sz="900" dirty="0" smtClean="0">
                  <a:solidFill>
                    <a:schemeClr val="tx1"/>
                  </a:solidFill>
                </a:rPr>
                <a:t>"Market </a:t>
              </a:r>
              <a:r>
                <a:rPr lang="en-US" sz="900" dirty="0">
                  <a:solidFill>
                    <a:schemeClr val="tx1"/>
                  </a:solidFill>
                </a:rPr>
                <a:t>Guide for Contract Life Cycle </a:t>
              </a:r>
              <a:r>
                <a:rPr lang="en-US" sz="900" dirty="0" smtClean="0">
                  <a:solidFill>
                    <a:schemeClr val="tx1"/>
                  </a:solidFill>
                </a:rPr>
                <a:t>Management" (G00276707)</a:t>
              </a:r>
              <a:endParaRPr lang="en-US" sz="900" dirty="0">
                <a:solidFill>
                  <a:schemeClr val="tx1"/>
                </a:solidFill>
              </a:endParaRPr>
            </a:p>
            <a:p>
              <a:pPr marL="171450" lvl="1" indent="-171450" algn="l" defTabSz="577850">
                <a:spcBef>
                  <a:spcPts val="600"/>
                </a:spcBef>
                <a:spcAft>
                  <a:spcPts val="100"/>
                </a:spcAft>
                <a:buClr>
                  <a:srgbClr val="00529B"/>
                </a:buClr>
                <a:buFont typeface="Arial" panose="020B0604020202020204" pitchFamily="34" charset="0"/>
                <a:buChar char="•"/>
              </a:pPr>
              <a:r>
                <a:rPr lang="en-US" sz="900" dirty="0" smtClean="0">
                  <a:solidFill>
                    <a:schemeClr val="tx1"/>
                  </a:solidFill>
                </a:rPr>
                <a:t>"Survey </a:t>
              </a:r>
              <a:r>
                <a:rPr lang="en-US" sz="900" dirty="0">
                  <a:solidFill>
                    <a:schemeClr val="tx1"/>
                  </a:solidFill>
                </a:rPr>
                <a:t>Analysis: SaaS Trends Providing Opportunity in the Supply Chain </a:t>
              </a:r>
              <a:r>
                <a:rPr lang="en-US" sz="900" dirty="0" smtClean="0">
                  <a:solidFill>
                    <a:schemeClr val="tx1"/>
                  </a:solidFill>
                </a:rPr>
                <a:t>Market" (G00275970)</a:t>
              </a:r>
              <a:endParaRPr lang="en-US" sz="900" dirty="0">
                <a:solidFill>
                  <a:schemeClr val="tx1"/>
                </a:solidFill>
              </a:endParaRPr>
            </a:p>
            <a:p>
              <a:pPr marL="171450" lvl="1" indent="-171450" algn="l" defTabSz="577850">
                <a:spcBef>
                  <a:spcPts val="600"/>
                </a:spcBef>
                <a:spcAft>
                  <a:spcPts val="100"/>
                </a:spcAft>
                <a:buClr>
                  <a:srgbClr val="00529B"/>
                </a:buClr>
                <a:buFont typeface="Arial" panose="020B0604020202020204" pitchFamily="34" charset="0"/>
                <a:buChar char="•"/>
              </a:pPr>
              <a:r>
                <a:rPr lang="en-US" sz="900" dirty="0" smtClean="0">
                  <a:solidFill>
                    <a:schemeClr val="tx1"/>
                  </a:solidFill>
                </a:rPr>
                <a:t>"Market </a:t>
              </a:r>
              <a:r>
                <a:rPr lang="en-US" sz="900" dirty="0">
                  <a:solidFill>
                    <a:schemeClr val="tx1"/>
                  </a:solidFill>
                </a:rPr>
                <a:t>Snapshot: Supply Chain Management Software, Worldwide, </a:t>
              </a:r>
              <a:r>
                <a:rPr lang="en-US" sz="900" dirty="0" smtClean="0">
                  <a:solidFill>
                    <a:schemeClr val="tx1"/>
                  </a:solidFill>
                </a:rPr>
                <a:t>2014" (G00275972)</a:t>
              </a:r>
              <a:endParaRPr lang="en-US" sz="900" dirty="0">
                <a:solidFill>
                  <a:schemeClr val="tx1"/>
                </a:solidFill>
              </a:endParaRPr>
            </a:p>
            <a:p>
              <a:pPr marL="171450" lvl="1" indent="-171450" algn="l" defTabSz="577850">
                <a:spcBef>
                  <a:spcPts val="600"/>
                </a:spcBef>
                <a:spcAft>
                  <a:spcPts val="100"/>
                </a:spcAft>
                <a:buClr>
                  <a:srgbClr val="00529B"/>
                </a:buClr>
                <a:buFont typeface="Arial" panose="020B0604020202020204" pitchFamily="34" charset="0"/>
                <a:buChar char="•"/>
              </a:pPr>
              <a:r>
                <a:rPr lang="en-US" sz="900" dirty="0" smtClean="0">
                  <a:solidFill>
                    <a:schemeClr val="tx1"/>
                  </a:solidFill>
                </a:rPr>
                <a:t>"SWOT</a:t>
              </a:r>
              <a:r>
                <a:rPr lang="en-US" sz="900" dirty="0">
                  <a:solidFill>
                    <a:schemeClr val="tx1"/>
                  </a:solidFill>
                </a:rPr>
                <a:t>: Google Apps for Work, </a:t>
              </a:r>
              <a:r>
                <a:rPr lang="en-US" sz="900" dirty="0" smtClean="0">
                  <a:solidFill>
                    <a:schemeClr val="tx1"/>
                  </a:solidFill>
                </a:rPr>
                <a:t>Worldwide" (G00270208)</a:t>
              </a:r>
              <a:endParaRPr lang="en-US" sz="900" dirty="0">
                <a:solidFill>
                  <a:schemeClr val="tx1"/>
                </a:solidFill>
              </a:endParaRPr>
            </a:p>
            <a:p>
              <a:pPr marL="171450" lvl="1" indent="-171450" algn="l" defTabSz="577850">
                <a:spcBef>
                  <a:spcPts val="600"/>
                </a:spcBef>
                <a:spcAft>
                  <a:spcPts val="100"/>
                </a:spcAft>
                <a:buClr>
                  <a:srgbClr val="00529B"/>
                </a:buClr>
                <a:buFont typeface="Arial" panose="020B0604020202020204" pitchFamily="34" charset="0"/>
                <a:buChar char="•"/>
              </a:pPr>
              <a:r>
                <a:rPr lang="en-US" sz="900" dirty="0" smtClean="0">
                  <a:solidFill>
                    <a:schemeClr val="tx1"/>
                  </a:solidFill>
                </a:rPr>
                <a:t>"Competitive </a:t>
              </a:r>
              <a:r>
                <a:rPr lang="en-US" sz="900" dirty="0">
                  <a:solidFill>
                    <a:schemeClr val="tx1"/>
                  </a:solidFill>
                </a:rPr>
                <a:t>Landscape: Cloud-Based Office Productivity Tools, Worldwide, </a:t>
              </a:r>
              <a:r>
                <a:rPr lang="en-US" sz="900" dirty="0" smtClean="0">
                  <a:solidFill>
                    <a:schemeClr val="tx1"/>
                  </a:solidFill>
                </a:rPr>
                <a:t>2015" (G00271898)</a:t>
              </a:r>
              <a:endParaRPr lang="en-US" sz="900" dirty="0">
                <a:solidFill>
                  <a:schemeClr val="tx1"/>
                </a:solidFill>
              </a:endParaRPr>
            </a:p>
            <a:p>
              <a:pPr marL="171450" lvl="1" indent="-171450" algn="l" defTabSz="577850">
                <a:spcBef>
                  <a:spcPts val="600"/>
                </a:spcBef>
                <a:spcAft>
                  <a:spcPts val="100"/>
                </a:spcAft>
                <a:buClr>
                  <a:srgbClr val="00529B"/>
                </a:buClr>
                <a:buFont typeface="Arial" panose="020B0604020202020204" pitchFamily="34" charset="0"/>
                <a:buChar char="•"/>
              </a:pPr>
              <a:r>
                <a:rPr lang="en-US" sz="900" dirty="0" smtClean="0">
                  <a:solidFill>
                    <a:schemeClr val="tx1"/>
                  </a:solidFill>
                </a:rPr>
                <a:t>"Market </a:t>
              </a:r>
              <a:r>
                <a:rPr lang="en-US" sz="900" dirty="0">
                  <a:solidFill>
                    <a:schemeClr val="tx1"/>
                  </a:solidFill>
                </a:rPr>
                <a:t>Trends: New Mandates and Market Structures for Content Management Drive Growth in 2015 and </a:t>
              </a:r>
              <a:r>
                <a:rPr lang="en-US" sz="900" dirty="0" smtClean="0">
                  <a:solidFill>
                    <a:schemeClr val="tx1"/>
                  </a:solidFill>
                </a:rPr>
                <a:t>2016" (G00277482)</a:t>
              </a:r>
              <a:endParaRPr lang="en-US" sz="900" dirty="0">
                <a:solidFill>
                  <a:schemeClr val="tx1"/>
                </a:solidFill>
              </a:endParaRPr>
            </a:p>
          </p:txBody>
        </p:sp>
        <p:sp>
          <p:nvSpPr>
            <p:cNvPr id="32" name="Freeform 31"/>
            <p:cNvSpPr/>
            <p:nvPr/>
          </p:nvSpPr>
          <p:spPr bwMode="gray">
            <a:xfrm>
              <a:off x="2429534" y="1038225"/>
              <a:ext cx="7315200" cy="445360"/>
            </a:xfrm>
            <a:custGeom>
              <a:avLst/>
              <a:gdLst>
                <a:gd name="connsiteX0" fmla="*/ 0 w 4236525"/>
                <a:gd name="connsiteY0" fmla="*/ 0 h 685566"/>
                <a:gd name="connsiteX1" fmla="*/ 4236525 w 4236525"/>
                <a:gd name="connsiteY1" fmla="*/ 0 h 685566"/>
                <a:gd name="connsiteX2" fmla="*/ 4236525 w 4236525"/>
                <a:gd name="connsiteY2" fmla="*/ 685566 h 685566"/>
                <a:gd name="connsiteX3" fmla="*/ 0 w 4236525"/>
                <a:gd name="connsiteY3" fmla="*/ 685566 h 685566"/>
                <a:gd name="connsiteX4" fmla="*/ 0 w 4236525"/>
                <a:gd name="connsiteY4" fmla="*/ 0 h 68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6525" h="685566">
                  <a:moveTo>
                    <a:pt x="0" y="0"/>
                  </a:moveTo>
                  <a:lnTo>
                    <a:pt x="4236525" y="0"/>
                  </a:lnTo>
                  <a:lnTo>
                    <a:pt x="4236525" y="685566"/>
                  </a:lnTo>
                  <a:lnTo>
                    <a:pt x="0" y="685566"/>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defTabSz="889000">
                <a:spcBef>
                  <a:spcPct val="0"/>
                </a:spcBef>
                <a:spcAft>
                  <a:spcPts val="300"/>
                </a:spcAft>
              </a:pPr>
              <a:r>
                <a:rPr lang="en-US" sz="1400" b="1" dirty="0" smtClean="0"/>
                <a:t>Examples of Recently Published 2015 Research</a:t>
              </a:r>
              <a:endParaRPr lang="en-US" sz="1400" b="1" dirty="0"/>
            </a:p>
          </p:txBody>
        </p:sp>
      </p:grpSp>
      <p:grpSp>
        <p:nvGrpSpPr>
          <p:cNvPr id="5" name="Group 4"/>
          <p:cNvGrpSpPr/>
          <p:nvPr/>
        </p:nvGrpSpPr>
        <p:grpSpPr>
          <a:xfrm>
            <a:off x="9822498" y="1038225"/>
            <a:ext cx="1920240" cy="4483217"/>
            <a:chOff x="6941398" y="1238793"/>
            <a:chExt cx="1685672" cy="4388081"/>
          </a:xfrm>
        </p:grpSpPr>
        <p:sp>
          <p:nvSpPr>
            <p:cNvPr id="31" name="Freeform 30"/>
            <p:cNvSpPr/>
            <p:nvPr/>
          </p:nvSpPr>
          <p:spPr bwMode="gray">
            <a:xfrm>
              <a:off x="6941398" y="1843231"/>
              <a:ext cx="1685672" cy="3783643"/>
            </a:xfrm>
            <a:custGeom>
              <a:avLst/>
              <a:gdLst>
                <a:gd name="connsiteX0" fmla="*/ 0 w 3848705"/>
                <a:gd name="connsiteY0" fmla="*/ 0 h 2704012"/>
                <a:gd name="connsiteX1" fmla="*/ 3848705 w 3848705"/>
                <a:gd name="connsiteY1" fmla="*/ 0 h 2704012"/>
                <a:gd name="connsiteX2" fmla="*/ 3848705 w 3848705"/>
                <a:gd name="connsiteY2" fmla="*/ 2704012 h 2704012"/>
                <a:gd name="connsiteX3" fmla="*/ 0 w 3848705"/>
                <a:gd name="connsiteY3" fmla="*/ 2704012 h 2704012"/>
                <a:gd name="connsiteX4" fmla="*/ 0 w 3848705"/>
                <a:gd name="connsiteY4" fmla="*/ 0 h 270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705" h="2704012">
                  <a:moveTo>
                    <a:pt x="0" y="0"/>
                  </a:moveTo>
                  <a:lnTo>
                    <a:pt x="3848705" y="0"/>
                  </a:lnTo>
                  <a:lnTo>
                    <a:pt x="3848705" y="2704012"/>
                  </a:lnTo>
                  <a:lnTo>
                    <a:pt x="0" y="2704012"/>
                  </a:lnTo>
                  <a:lnTo>
                    <a:pt x="0" y="0"/>
                  </a:lnTo>
                  <a:close/>
                </a:path>
              </a:pathLst>
            </a:custGeom>
            <a:solidFill>
              <a:schemeClr val="accent4">
                <a:lumMod val="20000"/>
                <a:lumOff val="80000"/>
              </a:schemeClr>
            </a:solidFill>
            <a:ln>
              <a:solidFill>
                <a:schemeClr val="accent1">
                  <a:tint val="40000"/>
                  <a:hueOff val="0"/>
                  <a:satOff val="0"/>
                  <a:lumOff val="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137160" rIns="92456" bIns="45720" numCol="1" spcCol="1270" anchor="t" anchorCtr="0">
              <a:spAutoFit/>
            </a:bodyPr>
            <a:lstStyle/>
            <a:p>
              <a:pPr marL="171450" lvl="1" indent="-171450" algn="l" defTabSz="577850">
                <a:spcBef>
                  <a:spcPct val="0"/>
                </a:spcBef>
                <a:spcAft>
                  <a:spcPts val="1000"/>
                </a:spcAft>
                <a:buClr>
                  <a:srgbClr val="00529B"/>
                </a:buClr>
                <a:buFont typeface="Arial" panose="020B0604020202020204" pitchFamily="34" charset="0"/>
                <a:buChar char="•"/>
              </a:pPr>
              <a:r>
                <a:rPr lang="en-US" sz="1400" kern="1400" dirty="0" smtClean="0"/>
                <a:t>Key Initiative Primer: </a:t>
              </a:r>
              <a:r>
                <a:rPr lang="en-US" sz="1400" dirty="0" smtClean="0"/>
                <a:t>Build </a:t>
              </a:r>
              <a:r>
                <a:rPr lang="en-US" sz="1400" dirty="0"/>
                <a:t>and Market Digital Application Offerings Primer for 2016</a:t>
              </a:r>
            </a:p>
            <a:p>
              <a:pPr marL="171450" lvl="1" indent="-171450" algn="l" defTabSz="577850">
                <a:spcBef>
                  <a:spcPct val="0"/>
                </a:spcBef>
                <a:spcAft>
                  <a:spcPts val="1000"/>
                </a:spcAft>
                <a:buClr>
                  <a:srgbClr val="00529B"/>
                </a:buClr>
                <a:buFont typeface="Arial" panose="020B0604020202020204" pitchFamily="34" charset="0"/>
                <a:buChar char="•"/>
              </a:pPr>
              <a:r>
                <a:rPr lang="en-US" sz="1400" kern="1400" dirty="0" smtClean="0"/>
                <a:t>Key Initiative Primer: Exploit Application Software Dynamics</a:t>
              </a:r>
            </a:p>
            <a:p>
              <a:pPr marL="171450" lvl="1" indent="-171450" algn="l" defTabSz="577850">
                <a:spcBef>
                  <a:spcPct val="0"/>
                </a:spcBef>
                <a:spcAft>
                  <a:spcPts val="1000"/>
                </a:spcAft>
                <a:buClr>
                  <a:srgbClr val="00529B"/>
                </a:buClr>
                <a:buFont typeface="Arial" panose="020B0604020202020204" pitchFamily="34" charset="0"/>
                <a:buChar char="•"/>
              </a:pPr>
              <a:r>
                <a:rPr lang="en-US" sz="1400" kern="1400" dirty="0" smtClean="0"/>
                <a:t>Key Initiative Primer: Shift On-Premises Offerings to Cloud-Based SaaS</a:t>
              </a:r>
            </a:p>
            <a:p>
              <a:pPr marL="171450" lvl="1" indent="-171450" algn="l" defTabSz="577850">
                <a:spcBef>
                  <a:spcPct val="0"/>
                </a:spcBef>
                <a:spcAft>
                  <a:spcPts val="1000"/>
                </a:spcAft>
                <a:buClr>
                  <a:srgbClr val="00529B"/>
                </a:buClr>
                <a:buFont typeface="Arial" panose="020B0604020202020204" pitchFamily="34" charset="0"/>
                <a:buChar char="•"/>
              </a:pPr>
              <a:r>
                <a:rPr lang="en-US" sz="1400" dirty="0" smtClean="0"/>
                <a:t>Software Adoption Predicts</a:t>
              </a:r>
              <a:endParaRPr lang="en-US" sz="1050" kern="1400" dirty="0">
                <a:solidFill>
                  <a:schemeClr val="tx1"/>
                </a:solidFill>
              </a:endParaRPr>
            </a:p>
          </p:txBody>
        </p:sp>
        <p:sp>
          <p:nvSpPr>
            <p:cNvPr id="30" name="Freeform 29"/>
            <p:cNvSpPr/>
            <p:nvPr/>
          </p:nvSpPr>
          <p:spPr bwMode="gray">
            <a:xfrm>
              <a:off x="6941398" y="1238793"/>
              <a:ext cx="1685671" cy="585216"/>
            </a:xfrm>
            <a:custGeom>
              <a:avLst/>
              <a:gdLst>
                <a:gd name="connsiteX0" fmla="*/ 0 w 3848705"/>
                <a:gd name="connsiteY0" fmla="*/ 0 h 647976"/>
                <a:gd name="connsiteX1" fmla="*/ 3848705 w 3848705"/>
                <a:gd name="connsiteY1" fmla="*/ 0 h 647976"/>
                <a:gd name="connsiteX2" fmla="*/ 3848705 w 3848705"/>
                <a:gd name="connsiteY2" fmla="*/ 647976 h 647976"/>
                <a:gd name="connsiteX3" fmla="*/ 0 w 3848705"/>
                <a:gd name="connsiteY3" fmla="*/ 647976 h 647976"/>
                <a:gd name="connsiteX4" fmla="*/ 0 w 3848705"/>
                <a:gd name="connsiteY4" fmla="*/ 0 h 64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705" h="647976">
                  <a:moveTo>
                    <a:pt x="0" y="0"/>
                  </a:moveTo>
                  <a:lnTo>
                    <a:pt x="3848705" y="0"/>
                  </a:lnTo>
                  <a:lnTo>
                    <a:pt x="3848705" y="647976"/>
                  </a:lnTo>
                  <a:lnTo>
                    <a:pt x="0" y="647976"/>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1280" rIns="91440" bIns="81280" numCol="1" spcCol="1270" anchor="ctr" anchorCtr="0">
              <a:noAutofit/>
            </a:bodyPr>
            <a:lstStyle/>
            <a:p>
              <a:pPr defTabSz="889000">
                <a:spcBef>
                  <a:spcPct val="0"/>
                </a:spcBef>
                <a:spcAft>
                  <a:spcPts val="300"/>
                </a:spcAft>
              </a:pPr>
              <a:r>
                <a:rPr lang="en-US" sz="1400" b="1" dirty="0"/>
                <a:t>Upcoming </a:t>
              </a:r>
              <a:r>
                <a:rPr lang="en-US" sz="1400" b="1" dirty="0" smtClean="0"/>
                <a:t>Research 2016</a:t>
              </a:r>
              <a:endParaRPr lang="en-US" sz="1400" b="1" dirty="0"/>
            </a:p>
          </p:txBody>
        </p:sp>
      </p:grpSp>
    </p:spTree>
    <p:extLst>
      <p:ext uri="{BB962C8B-B14F-4D97-AF65-F5344CB8AC3E}">
        <p14:creationId xmlns:p14="http://schemas.microsoft.com/office/powerpoint/2010/main" val="2552878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Appendix: Gartner Definitions</a:t>
            </a:r>
            <a:endParaRPr lang="en-US" dirty="0"/>
          </a:p>
        </p:txBody>
      </p:sp>
    </p:spTree>
    <p:extLst>
      <p:ext uri="{BB962C8B-B14F-4D97-AF65-F5344CB8AC3E}">
        <p14:creationId xmlns:p14="http://schemas.microsoft.com/office/powerpoint/2010/main" val="146686501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Gartner Definitions</a:t>
            </a:r>
            <a:endParaRPr lang="en-US" dirty="0"/>
          </a:p>
        </p:txBody>
      </p:sp>
      <p:sp>
        <p:nvSpPr>
          <p:cNvPr id="3" name="Content Placeholder 2"/>
          <p:cNvSpPr>
            <a:spLocks noGrp="1"/>
          </p:cNvSpPr>
          <p:nvPr>
            <p:ph idx="4294967295"/>
          </p:nvPr>
        </p:nvSpPr>
        <p:spPr>
          <a:xfrm>
            <a:off x="457200" y="1325880"/>
            <a:ext cx="11274552" cy="4419600"/>
          </a:xfrm>
          <a:prstGeom prst="rect">
            <a:avLst/>
          </a:prstGeom>
        </p:spPr>
        <p:txBody>
          <a:bodyPr/>
          <a:lstStyle/>
          <a:p>
            <a:pPr lvl="0"/>
            <a:r>
              <a:rPr lang="en-US" sz="2400" b="1" dirty="0"/>
              <a:t>Digital </a:t>
            </a:r>
            <a:r>
              <a:rPr lang="en-US" sz="2400" b="1" dirty="0" smtClean="0"/>
              <a:t>Business: </a:t>
            </a:r>
            <a:r>
              <a:rPr lang="en-US" sz="2400" dirty="0" smtClean="0"/>
              <a:t>The </a:t>
            </a:r>
            <a:r>
              <a:rPr lang="en-US" sz="2400" dirty="0"/>
              <a:t>creation of new business designs by blurring the digital and the physical worlds</a:t>
            </a:r>
            <a:r>
              <a:rPr lang="en-US" sz="2400" dirty="0" smtClean="0"/>
              <a:t>.</a:t>
            </a:r>
          </a:p>
          <a:p>
            <a:pPr lvl="0"/>
            <a:r>
              <a:rPr lang="en-US" sz="2400" b="1" dirty="0" smtClean="0"/>
              <a:t>Digital Transformation: </a:t>
            </a:r>
            <a:r>
              <a:rPr lang="en-US" sz="2400" dirty="0" smtClean="0"/>
              <a:t>The execution of a digital business strategy.</a:t>
            </a:r>
          </a:p>
          <a:p>
            <a:pPr lvl="0"/>
            <a:r>
              <a:rPr lang="en-US" sz="2400" b="1" dirty="0" smtClean="0"/>
              <a:t>Digitalization:</a:t>
            </a:r>
            <a:r>
              <a:rPr lang="en-US" sz="2400" dirty="0" smtClean="0"/>
              <a:t> The </a:t>
            </a:r>
            <a:r>
              <a:rPr lang="en-US" sz="2400" dirty="0"/>
              <a:t>use of digital technologies to change a business model and provide new revenue and value producing </a:t>
            </a:r>
            <a:r>
              <a:rPr lang="en-US" sz="2400" dirty="0" smtClean="0"/>
              <a:t>opportunities. </a:t>
            </a:r>
            <a:r>
              <a:rPr lang="en-US" sz="2400" dirty="0"/>
              <a:t>(</a:t>
            </a:r>
            <a:r>
              <a:rPr lang="en-US" sz="2400" dirty="0" smtClean="0"/>
              <a:t>It </a:t>
            </a:r>
            <a:r>
              <a:rPr lang="en-US" sz="2400" dirty="0"/>
              <a:t>is the process of moving to a </a:t>
            </a:r>
            <a:r>
              <a:rPr lang="en-US" sz="2400" dirty="0" smtClean="0"/>
              <a:t>digital business.)</a:t>
            </a:r>
            <a:endParaRPr lang="en-US" sz="2400" dirty="0"/>
          </a:p>
          <a:p>
            <a:pPr lvl="0"/>
            <a:r>
              <a:rPr lang="en-US" sz="2400" b="1" dirty="0" smtClean="0"/>
              <a:t>Digitalize:</a:t>
            </a:r>
            <a:r>
              <a:rPr lang="en-US" sz="2400" dirty="0" smtClean="0"/>
              <a:t> To </a:t>
            </a:r>
            <a:r>
              <a:rPr lang="en-US" sz="2400" dirty="0"/>
              <a:t>move a business or process toward </a:t>
            </a:r>
            <a:r>
              <a:rPr lang="en-US" sz="2400" dirty="0" smtClean="0"/>
              <a:t>digitalization.</a:t>
            </a:r>
            <a:endParaRPr lang="en-US" sz="2400" dirty="0"/>
          </a:p>
          <a:p>
            <a:pPr lvl="0"/>
            <a:r>
              <a:rPr lang="en-US" sz="2400" b="1" dirty="0"/>
              <a:t>Digitization: </a:t>
            </a:r>
            <a:r>
              <a:rPr lang="en-US" sz="2400" dirty="0" smtClean="0"/>
              <a:t>The </a:t>
            </a:r>
            <a:r>
              <a:rPr lang="en-US" sz="2400" dirty="0"/>
              <a:t>process of changing from analog to digital </a:t>
            </a:r>
            <a:r>
              <a:rPr lang="en-US" sz="2400" dirty="0" smtClean="0"/>
              <a:t>form.</a:t>
            </a:r>
            <a:endParaRPr lang="en-US" sz="2400" dirty="0"/>
          </a:p>
          <a:p>
            <a:pPr lvl="0"/>
            <a:r>
              <a:rPr lang="en-US" sz="2400" b="1" dirty="0"/>
              <a:t>Digitize:</a:t>
            </a:r>
            <a:r>
              <a:rPr lang="en-US" sz="2400" dirty="0"/>
              <a:t> </a:t>
            </a:r>
            <a:r>
              <a:rPr lang="en-US" sz="2400" dirty="0" smtClean="0"/>
              <a:t>To </a:t>
            </a:r>
            <a:r>
              <a:rPr lang="en-US" sz="2400" dirty="0"/>
              <a:t>change from analog into digital </a:t>
            </a:r>
            <a:r>
              <a:rPr lang="en-US" sz="2400" dirty="0" smtClean="0"/>
              <a:t>form.</a:t>
            </a:r>
            <a:endParaRPr lang="en-US" sz="2400" dirty="0"/>
          </a:p>
        </p:txBody>
      </p:sp>
    </p:spTree>
    <p:extLst>
      <p:ext uri="{BB962C8B-B14F-4D97-AF65-F5344CB8AC3E}">
        <p14:creationId xmlns:p14="http://schemas.microsoft.com/office/powerpoint/2010/main" val="24145483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Where Will the Growth Come From? </a:t>
            </a:r>
            <a:endParaRPr lang="en-US" dirty="0"/>
          </a:p>
        </p:txBody>
      </p:sp>
    </p:spTree>
    <p:extLst>
      <p:ext uri="{BB962C8B-B14F-4D97-AF65-F5344CB8AC3E}">
        <p14:creationId xmlns:p14="http://schemas.microsoft.com/office/powerpoint/2010/main" val="27233798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62340"/>
            <a:ext cx="11272838" cy="978729"/>
          </a:xfrm>
        </p:spPr>
        <p:txBody>
          <a:bodyPr/>
          <a:lstStyle/>
          <a:p>
            <a:r>
              <a:rPr lang="en-US" dirty="0" smtClean="0"/>
              <a:t>Key Competitive Factors: Analytics, SaaS, SMBs, Digital Applications, Business Outcomes</a:t>
            </a:r>
            <a:endParaRPr lang="en-US" dirty="0"/>
          </a:p>
        </p:txBody>
      </p:sp>
      <p:sp>
        <p:nvSpPr>
          <p:cNvPr id="3" name="Content Placeholder 2"/>
          <p:cNvSpPr>
            <a:spLocks noGrp="1"/>
          </p:cNvSpPr>
          <p:nvPr>
            <p:ph type="body" sz="quarter" idx="10"/>
          </p:nvPr>
        </p:nvSpPr>
        <p:spPr>
          <a:xfrm>
            <a:off x="457200" y="1325563"/>
            <a:ext cx="11276013" cy="5062537"/>
          </a:xfrm>
        </p:spPr>
        <p:txBody>
          <a:bodyPr>
            <a:normAutofit fontScale="85000" lnSpcReduction="20000"/>
          </a:bodyPr>
          <a:lstStyle/>
          <a:p>
            <a:pPr marL="0" indent="0">
              <a:buNone/>
            </a:pPr>
            <a:r>
              <a:rPr lang="en-US" sz="3800" b="1" i="1" dirty="0" smtClean="0"/>
              <a:t>By 2020 Key Application Software Adoption Predicts:</a:t>
            </a:r>
          </a:p>
          <a:p>
            <a:pPr marL="0" indent="0">
              <a:buNone/>
            </a:pPr>
            <a:r>
              <a:rPr lang="en-US" b="0" dirty="0" smtClean="0"/>
              <a:t>By </a:t>
            </a:r>
            <a:r>
              <a:rPr lang="en-US" b="0" dirty="0"/>
              <a:t>2020, 80% of enterprise application vendors will compete on the sophistication of advanced analytics offered in their </a:t>
            </a:r>
            <a:r>
              <a:rPr lang="en-US" b="0" dirty="0" smtClean="0"/>
              <a:t>solutions.</a:t>
            </a:r>
            <a:endParaRPr lang="en-US" b="0" dirty="0"/>
          </a:p>
          <a:p>
            <a:r>
              <a:rPr lang="en-US" b="0" dirty="0"/>
              <a:t>By 2020, 60% of business users will be provisioned, in whole or in part, with office system capabilities from the </a:t>
            </a:r>
            <a:r>
              <a:rPr lang="en-US" b="0" dirty="0" smtClean="0"/>
              <a:t>cloud.</a:t>
            </a:r>
            <a:endParaRPr lang="en-US" b="0" dirty="0"/>
          </a:p>
          <a:p>
            <a:r>
              <a:rPr lang="en-US" b="0" dirty="0"/>
              <a:t>By 2020, for the first time, cloud-based growth will propel North American small or midsize businesses (SMBs) to a leadership position over large enterprises in total ERP new product </a:t>
            </a:r>
            <a:r>
              <a:rPr lang="en-US" b="0" dirty="0" smtClean="0"/>
              <a:t>revenue.</a:t>
            </a:r>
            <a:endParaRPr lang="en-US" b="0" dirty="0"/>
          </a:p>
          <a:p>
            <a:r>
              <a:rPr lang="en-US" dirty="0" smtClean="0"/>
              <a:t>Digital Business:</a:t>
            </a:r>
          </a:p>
          <a:p>
            <a:r>
              <a:rPr lang="en-US" b="0" dirty="0" smtClean="0"/>
              <a:t>By 2020, 75% of application purchases supporting digital business will be "build," not "buy."</a:t>
            </a:r>
          </a:p>
          <a:p>
            <a:r>
              <a:rPr lang="en-US" b="0" dirty="0" smtClean="0"/>
              <a:t>By 2020, LOBs will drive 50% of new IT spending decision making, half of which will be expensed for software directly out of their budgets.</a:t>
            </a:r>
          </a:p>
          <a:p>
            <a:endParaRPr lang="it-IT" dirty="0" smtClean="0"/>
          </a:p>
          <a:p>
            <a:pPr lvl="1"/>
            <a:endParaRPr lang="en-US" dirty="0"/>
          </a:p>
        </p:txBody>
      </p:sp>
    </p:spTree>
    <p:extLst>
      <p:ext uri="{BB962C8B-B14F-4D97-AF65-F5344CB8AC3E}">
        <p14:creationId xmlns:p14="http://schemas.microsoft.com/office/powerpoint/2010/main" val="401965124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1"/>
          </p:nvPr>
        </p:nvSpPr>
        <p:spPr>
          <a:xfrm>
            <a:off x="457200" y="1006072"/>
            <a:ext cx="5409248" cy="4660900"/>
          </a:xfrm>
        </p:spPr>
        <p:txBody>
          <a:bodyPr/>
          <a:lstStyle/>
          <a:p>
            <a:pPr>
              <a:lnSpc>
                <a:spcPct val="95000"/>
              </a:lnSpc>
              <a:spcAft>
                <a:spcPts val="600"/>
              </a:spcAft>
            </a:pPr>
            <a:r>
              <a:rPr lang="en-US" sz="2000" dirty="0" smtClean="0"/>
              <a:t>On average percentage of revenues being spent on IT = 3.2%</a:t>
            </a:r>
          </a:p>
          <a:p>
            <a:pPr>
              <a:lnSpc>
                <a:spcPct val="95000"/>
              </a:lnSpc>
              <a:spcAft>
                <a:spcPts val="600"/>
              </a:spcAft>
            </a:pPr>
            <a:r>
              <a:rPr lang="en-US" sz="2000" dirty="0" smtClean="0"/>
              <a:t>2016 CIO Survey: +2.2% average increase in IT spending</a:t>
            </a:r>
          </a:p>
          <a:p>
            <a:pPr>
              <a:lnSpc>
                <a:spcPct val="95000"/>
              </a:lnSpc>
              <a:spcAft>
                <a:spcPts val="600"/>
              </a:spcAft>
            </a:pPr>
            <a:r>
              <a:rPr lang="en-US" sz="2000" dirty="0" smtClean="0"/>
              <a:t>17% of IT spending happens outside of the IT budget on average</a:t>
            </a:r>
          </a:p>
          <a:p>
            <a:pPr>
              <a:lnSpc>
                <a:spcPct val="95000"/>
              </a:lnSpc>
              <a:spcAft>
                <a:spcPts val="600"/>
              </a:spcAft>
            </a:pPr>
            <a:r>
              <a:rPr lang="en-US" sz="2000" dirty="0" smtClean="0"/>
              <a:t>40% is directly influenced or paid for by LOBs</a:t>
            </a:r>
          </a:p>
          <a:p>
            <a:pPr>
              <a:lnSpc>
                <a:spcPct val="95000"/>
              </a:lnSpc>
              <a:spcAft>
                <a:spcPts val="600"/>
              </a:spcAft>
            </a:pPr>
            <a:endParaRPr lang="en-US" sz="2000" dirty="0" smtClean="0"/>
          </a:p>
          <a:p>
            <a:pPr>
              <a:lnSpc>
                <a:spcPct val="95000"/>
              </a:lnSpc>
              <a:spcAft>
                <a:spcPts val="600"/>
              </a:spcAft>
            </a:pPr>
            <a:endParaRPr lang="it-IT" sz="2000" dirty="0" smtClean="0"/>
          </a:p>
          <a:p>
            <a:pPr>
              <a:lnSpc>
                <a:spcPct val="95000"/>
              </a:lnSpc>
              <a:spcAft>
                <a:spcPts val="600"/>
              </a:spcAft>
            </a:pPr>
            <a:endParaRPr lang="it-IT" sz="2000" dirty="0" smtClean="0"/>
          </a:p>
          <a:p>
            <a:pPr>
              <a:lnSpc>
                <a:spcPct val="95000"/>
              </a:lnSpc>
              <a:spcAft>
                <a:spcPts val="600"/>
              </a:spcAft>
            </a:pPr>
            <a:endParaRPr lang="en-US" sz="2000" dirty="0"/>
          </a:p>
        </p:txBody>
      </p:sp>
      <p:sp>
        <p:nvSpPr>
          <p:cNvPr id="7" name="Text Placeholder 6"/>
          <p:cNvSpPr>
            <a:spLocks noGrp="1"/>
          </p:cNvSpPr>
          <p:nvPr>
            <p:ph type="body" sz="quarter" idx="12"/>
          </p:nvPr>
        </p:nvSpPr>
        <p:spPr>
          <a:xfrm>
            <a:off x="6559295" y="1006072"/>
            <a:ext cx="5173917" cy="4660900"/>
          </a:xfrm>
        </p:spPr>
        <p:txBody>
          <a:bodyPr/>
          <a:lstStyle/>
          <a:p>
            <a:pPr>
              <a:lnSpc>
                <a:spcPct val="95000"/>
              </a:lnSpc>
              <a:spcAft>
                <a:spcPts val="600"/>
              </a:spcAft>
            </a:pPr>
            <a:r>
              <a:rPr lang="en-US" sz="2000" dirty="0" smtClean="0"/>
              <a:t>On average percentage of revenue that will be spent on digital business = 10%*</a:t>
            </a:r>
          </a:p>
          <a:p>
            <a:pPr>
              <a:lnSpc>
                <a:spcPct val="95000"/>
              </a:lnSpc>
              <a:spcAft>
                <a:spcPts val="600"/>
              </a:spcAft>
            </a:pPr>
            <a:r>
              <a:rPr lang="en-US" sz="2000" dirty="0" smtClean="0"/>
              <a:t>The average proportion of investments being handled in a Mode 2 manner is 25%</a:t>
            </a:r>
          </a:p>
          <a:p>
            <a:pPr>
              <a:lnSpc>
                <a:spcPct val="95000"/>
              </a:lnSpc>
              <a:spcAft>
                <a:spcPts val="600"/>
              </a:spcAft>
            </a:pPr>
            <a:r>
              <a:rPr lang="en-US" sz="2000" dirty="0" smtClean="0"/>
              <a:t>SMB companies reported that on average 28% of their revenue comes from digital sales, expected to increase above 40% next five years** </a:t>
            </a:r>
          </a:p>
          <a:p>
            <a:pPr>
              <a:lnSpc>
                <a:spcPct val="95000"/>
              </a:lnSpc>
              <a:spcAft>
                <a:spcPts val="600"/>
              </a:spcAft>
            </a:pPr>
            <a:r>
              <a:rPr lang="en-US" sz="2000" dirty="0" smtClean="0"/>
              <a:t>95% of global businesses are, in fact, SMBs</a:t>
            </a:r>
          </a:p>
          <a:p>
            <a:pPr>
              <a:lnSpc>
                <a:spcPct val="95000"/>
              </a:lnSpc>
              <a:spcAft>
                <a:spcPts val="600"/>
              </a:spcAft>
            </a:pPr>
            <a:endParaRPr lang="it-IT" sz="2000" dirty="0" smtClean="0"/>
          </a:p>
          <a:p>
            <a:pPr>
              <a:lnSpc>
                <a:spcPct val="95000"/>
              </a:lnSpc>
              <a:spcAft>
                <a:spcPts val="600"/>
              </a:spcAft>
            </a:pPr>
            <a:endParaRPr lang="en-US" sz="2000" dirty="0"/>
          </a:p>
        </p:txBody>
      </p:sp>
      <p:sp>
        <p:nvSpPr>
          <p:cNvPr id="2" name="Title 1"/>
          <p:cNvSpPr>
            <a:spLocks noGrp="1"/>
          </p:cNvSpPr>
          <p:nvPr>
            <p:ph type="title"/>
          </p:nvPr>
        </p:nvSpPr>
        <p:spPr>
          <a:xfrm>
            <a:off x="460375" y="228600"/>
            <a:ext cx="11272838" cy="584775"/>
          </a:xfrm>
          <a:noFill/>
          <a:ln w="9525" algn="ctr">
            <a:noFill/>
            <a:miter lim="800000"/>
            <a:headEnd/>
            <a:tailEnd/>
          </a:ln>
        </p:spPr>
        <p:txBody>
          <a:bodyPr vert="horz" wrap="square" lIns="0" tIns="91440" rIns="0" bIns="0" numCol="1" anchor="t" anchorCtr="0" compatLnSpc="1">
            <a:prstTxWarp prst="textNoShape">
              <a:avLst/>
            </a:prstTxWarp>
            <a:spAutoFit/>
          </a:bodyPr>
          <a:lstStyle/>
          <a:p>
            <a:pPr lvl="1"/>
            <a:r>
              <a:rPr lang="en-US" dirty="0" smtClean="0"/>
              <a:t>New Resources Are Being Mobilized for Digital</a:t>
            </a:r>
            <a:endParaRPr lang="en-US" dirty="0"/>
          </a:p>
        </p:txBody>
      </p:sp>
      <p:sp>
        <p:nvSpPr>
          <p:cNvPr id="9" name="TextBox 8"/>
          <p:cNvSpPr txBox="1"/>
          <p:nvPr/>
        </p:nvSpPr>
        <p:spPr>
          <a:xfrm>
            <a:off x="457200" y="5687701"/>
            <a:ext cx="9480013" cy="664797"/>
          </a:xfrm>
          <a:prstGeom prst="rect">
            <a:avLst/>
          </a:prstGeom>
          <a:noFill/>
        </p:spPr>
        <p:txBody>
          <a:bodyPr wrap="square" lIns="0" rtlCol="0">
            <a:spAutoFit/>
          </a:bodyPr>
          <a:lstStyle/>
          <a:p>
            <a:pPr algn="l"/>
            <a:r>
              <a:rPr lang="en-US" sz="1200" dirty="0" smtClean="0"/>
              <a:t>* = Digital Business Survey (number of respondents = 304); </a:t>
            </a:r>
            <a:r>
              <a:rPr lang="en-US" sz="1200" b="1" dirty="0" smtClean="0"/>
              <a:t>**</a:t>
            </a:r>
            <a:r>
              <a:rPr lang="en-US" sz="1200" dirty="0" smtClean="0"/>
              <a:t> = Gartner 2014 CEO survey (</a:t>
            </a:r>
            <a:r>
              <a:rPr lang="en-US" sz="1200" dirty="0"/>
              <a:t>number of </a:t>
            </a:r>
            <a:r>
              <a:rPr lang="en-US" sz="1200" dirty="0" smtClean="0"/>
              <a:t>respondents = 64)</a:t>
            </a:r>
          </a:p>
          <a:p>
            <a:pPr algn="l"/>
            <a:r>
              <a:rPr lang="en-US" sz="1200" dirty="0" smtClean="0"/>
              <a:t>Sources: IT Key Metrics; Gartner elaboration of shadow IT spending 2015 (based on forecasting data); </a:t>
            </a:r>
            <a:br>
              <a:rPr lang="en-US" sz="1200" dirty="0" smtClean="0"/>
            </a:br>
            <a:r>
              <a:rPr lang="en-US" sz="1200" dirty="0" smtClean="0"/>
              <a:t>2016 </a:t>
            </a:r>
            <a:r>
              <a:rPr lang="en-US" sz="1200" dirty="0"/>
              <a:t>Gartner CIO Survey (2,944 CIO respondents</a:t>
            </a:r>
            <a:r>
              <a:rPr lang="en-US" sz="1200" dirty="0" smtClean="0"/>
              <a:t>)</a:t>
            </a:r>
            <a:endParaRPr lang="en-US" sz="1200" dirty="0"/>
          </a:p>
        </p:txBody>
      </p:sp>
      <p:sp>
        <p:nvSpPr>
          <p:cNvPr id="10" name="Oval 9"/>
          <p:cNvSpPr/>
          <p:nvPr/>
        </p:nvSpPr>
        <p:spPr bwMode="auto">
          <a:xfrm>
            <a:off x="458724" y="4240317"/>
            <a:ext cx="11274552" cy="1316736"/>
          </a:xfrm>
          <a:prstGeom prst="ellipse">
            <a:avLst/>
          </a:prstGeom>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91440" tIns="0" rIns="91440" bIns="0" numCol="1" rtlCol="0" anchor="ctr" anchorCtr="0" compatLnSpc="1">
            <a:prstTxWarp prst="textNoShape">
              <a:avLst/>
            </a:prstTxWarp>
            <a:noAutofit/>
          </a:bodyPr>
          <a:lstStyle/>
          <a:p>
            <a:pPr>
              <a:lnSpc>
                <a:spcPct val="100000"/>
              </a:lnSpc>
              <a:spcBef>
                <a:spcPts val="1200"/>
              </a:spcBef>
              <a:spcAft>
                <a:spcPct val="0"/>
              </a:spcAft>
            </a:pPr>
            <a:r>
              <a:rPr lang="en-US" sz="1600" b="1" dirty="0" smtClean="0"/>
              <a:t>Digital Transformation Initiatives will generate new </a:t>
            </a:r>
            <a:br>
              <a:rPr lang="en-US" sz="1600" b="1" dirty="0" smtClean="0"/>
            </a:br>
            <a:r>
              <a:rPr lang="en-US" sz="1600" b="1" dirty="0" smtClean="0"/>
              <a:t>revenue streams in the next two years and beyond</a:t>
            </a:r>
          </a:p>
          <a:p>
            <a:pPr>
              <a:lnSpc>
                <a:spcPct val="100000"/>
              </a:lnSpc>
              <a:spcBef>
                <a:spcPts val="1200"/>
              </a:spcBef>
              <a:spcAft>
                <a:spcPct val="0"/>
              </a:spcAft>
            </a:pPr>
            <a:r>
              <a:rPr lang="en-US" sz="2800" b="1" dirty="0" smtClean="0"/>
              <a:t>Follow the Money!</a:t>
            </a:r>
            <a:endParaRPr lang="en-US" sz="2800" b="1" dirty="0"/>
          </a:p>
        </p:txBody>
      </p:sp>
      <p:sp>
        <p:nvSpPr>
          <p:cNvPr id="3" name="Right Arrow 2"/>
          <p:cNvSpPr/>
          <p:nvPr/>
        </p:nvSpPr>
        <p:spPr bwMode="auto">
          <a:xfrm>
            <a:off x="5732319" y="1006389"/>
            <a:ext cx="727363" cy="779318"/>
          </a:xfrm>
          <a:prstGeom prst="rightArrow">
            <a:avLst/>
          </a:prstGeom>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800" b="1" dirty="0" smtClean="0">
                <a:solidFill>
                  <a:schemeClr val="bg1"/>
                </a:solidFill>
                <a:latin typeface="Arial" charset="0"/>
              </a:rPr>
              <a:t>+ x3</a:t>
            </a:r>
            <a:endParaRPr lang="en-US" sz="1800" b="1" dirty="0">
              <a:solidFill>
                <a:schemeClr val="bg1"/>
              </a:solidFill>
              <a:latin typeface="Arial" charset="0"/>
            </a:endParaRPr>
          </a:p>
        </p:txBody>
      </p:sp>
    </p:spTree>
    <p:extLst>
      <p:ext uri="{BB962C8B-B14F-4D97-AF65-F5344CB8AC3E}">
        <p14:creationId xmlns:p14="http://schemas.microsoft.com/office/powerpoint/2010/main" val="118609574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1"/>
          </p:nvPr>
        </p:nvSpPr>
        <p:spPr>
          <a:xfrm>
            <a:off x="457200" y="1325563"/>
            <a:ext cx="5409248" cy="4660900"/>
          </a:xfrm>
        </p:spPr>
        <p:txBody>
          <a:bodyPr>
            <a:normAutofit/>
          </a:bodyPr>
          <a:lstStyle/>
          <a:p>
            <a:r>
              <a:rPr lang="en-US" sz="2400" dirty="0" smtClean="0"/>
              <a:t>Global Application Software Providers</a:t>
            </a:r>
          </a:p>
          <a:p>
            <a:pPr marL="960120" lvl="3" indent="0">
              <a:buNone/>
            </a:pPr>
            <a:endParaRPr lang="en-US" dirty="0" smtClean="0"/>
          </a:p>
          <a:p>
            <a:endParaRPr lang="en-US" dirty="0"/>
          </a:p>
        </p:txBody>
      </p:sp>
      <p:sp>
        <p:nvSpPr>
          <p:cNvPr id="9" name="Text Placeholder 8"/>
          <p:cNvSpPr>
            <a:spLocks noGrp="1"/>
          </p:cNvSpPr>
          <p:nvPr>
            <p:ph type="body" sz="quarter" idx="12"/>
          </p:nvPr>
        </p:nvSpPr>
        <p:spPr>
          <a:xfrm>
            <a:off x="6234113" y="1325563"/>
            <a:ext cx="5499100" cy="4660900"/>
          </a:xfrm>
        </p:spPr>
        <p:txBody>
          <a:bodyPr>
            <a:normAutofit/>
          </a:bodyPr>
          <a:lstStyle/>
          <a:p>
            <a:r>
              <a:rPr lang="en-US" sz="2400" dirty="0" smtClean="0"/>
              <a:t>SMB Application Software Providers</a:t>
            </a:r>
            <a:endParaRPr lang="en-US" sz="2400" dirty="0"/>
          </a:p>
        </p:txBody>
      </p:sp>
      <p:sp>
        <p:nvSpPr>
          <p:cNvPr id="4" name="Title 3"/>
          <p:cNvSpPr>
            <a:spLocks noGrp="1"/>
          </p:cNvSpPr>
          <p:nvPr>
            <p:ph type="title"/>
          </p:nvPr>
        </p:nvSpPr>
        <p:spPr/>
        <p:txBody>
          <a:bodyPr/>
          <a:lstStyle/>
          <a:p>
            <a:r>
              <a:rPr lang="en-US" dirty="0" smtClean="0"/>
              <a:t>Recommendations by Market Segment </a:t>
            </a:r>
            <a:endParaRPr lang="en-US" dirty="0"/>
          </a:p>
        </p:txBody>
      </p:sp>
      <p:grpSp>
        <p:nvGrpSpPr>
          <p:cNvPr id="35" name="Group 34"/>
          <p:cNvGrpSpPr/>
          <p:nvPr/>
        </p:nvGrpSpPr>
        <p:grpSpPr>
          <a:xfrm>
            <a:off x="1460126" y="2369825"/>
            <a:ext cx="3403397" cy="3728998"/>
            <a:chOff x="1661392" y="2369825"/>
            <a:chExt cx="3403397" cy="3728998"/>
          </a:xfrm>
        </p:grpSpPr>
        <p:grpSp>
          <p:nvGrpSpPr>
            <p:cNvPr id="32" name="Group 31"/>
            <p:cNvGrpSpPr/>
            <p:nvPr/>
          </p:nvGrpSpPr>
          <p:grpSpPr>
            <a:xfrm>
              <a:off x="1661392" y="2369825"/>
              <a:ext cx="3403396" cy="1084201"/>
              <a:chOff x="1661392" y="2370024"/>
              <a:chExt cx="3403396" cy="1084201"/>
            </a:xfrm>
          </p:grpSpPr>
          <p:sp>
            <p:nvSpPr>
              <p:cNvPr id="24" name="Freeform 23"/>
              <p:cNvSpPr/>
              <p:nvPr/>
            </p:nvSpPr>
            <p:spPr>
              <a:xfrm>
                <a:off x="2202617" y="2370024"/>
                <a:ext cx="2862171" cy="1084201"/>
              </a:xfrm>
              <a:custGeom>
                <a:avLst/>
                <a:gdLst>
                  <a:gd name="connsiteX0" fmla="*/ 0 w 2862171"/>
                  <a:gd name="connsiteY0" fmla="*/ 0 h 1084200"/>
                  <a:gd name="connsiteX1" fmla="*/ 2320071 w 2862171"/>
                  <a:gd name="connsiteY1" fmla="*/ 0 h 1084200"/>
                  <a:gd name="connsiteX2" fmla="*/ 2862171 w 2862171"/>
                  <a:gd name="connsiteY2" fmla="*/ 542100 h 1084200"/>
                  <a:gd name="connsiteX3" fmla="*/ 2320071 w 2862171"/>
                  <a:gd name="connsiteY3" fmla="*/ 1084200 h 1084200"/>
                  <a:gd name="connsiteX4" fmla="*/ 0 w 2862171"/>
                  <a:gd name="connsiteY4" fmla="*/ 1084200 h 1084200"/>
                  <a:gd name="connsiteX5" fmla="*/ 0 w 2862171"/>
                  <a:gd name="connsiteY5" fmla="*/ 0 h 10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2171" h="1084200">
                    <a:moveTo>
                      <a:pt x="2862171" y="1084199"/>
                    </a:moveTo>
                    <a:lnTo>
                      <a:pt x="542100" y="1084199"/>
                    </a:lnTo>
                    <a:lnTo>
                      <a:pt x="0" y="542100"/>
                    </a:lnTo>
                    <a:lnTo>
                      <a:pt x="542100" y="1"/>
                    </a:lnTo>
                    <a:lnTo>
                      <a:pt x="2862171" y="1"/>
                    </a:lnTo>
                    <a:lnTo>
                      <a:pt x="2862171" y="10841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9152" tIns="83820" rIns="156464" bIns="83821" numCol="1" spcCol="1270" anchor="ctr" anchorCtr="0">
                <a:noAutofit/>
              </a:bodyPr>
              <a:lstStyle/>
              <a:p>
                <a:pPr lvl="0" defTabSz="1022350">
                  <a:spcBef>
                    <a:spcPct val="0"/>
                  </a:spcBef>
                  <a:spcAft>
                    <a:spcPct val="35000"/>
                  </a:spcAft>
                </a:pPr>
                <a:r>
                  <a:rPr lang="en-US" sz="2200" dirty="0" smtClean="0"/>
                  <a:t>Sunset Old Offerings</a:t>
                </a:r>
                <a:endParaRPr lang="en-US" sz="2200" dirty="0"/>
              </a:p>
            </p:txBody>
          </p:sp>
          <p:sp>
            <p:nvSpPr>
              <p:cNvPr id="10" name="Oval 9"/>
              <p:cNvSpPr/>
              <p:nvPr/>
            </p:nvSpPr>
            <p:spPr>
              <a:xfrm>
                <a:off x="1661392" y="2370274"/>
                <a:ext cx="1083700" cy="1083700"/>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31" name="Group 30"/>
            <p:cNvGrpSpPr/>
            <p:nvPr/>
          </p:nvGrpSpPr>
          <p:grpSpPr>
            <a:xfrm>
              <a:off x="1661392" y="3692223"/>
              <a:ext cx="3403397" cy="1084201"/>
              <a:chOff x="1661392" y="3777666"/>
              <a:chExt cx="3403397" cy="1084201"/>
            </a:xfrm>
          </p:grpSpPr>
          <p:sp>
            <p:nvSpPr>
              <p:cNvPr id="25" name="Freeform 24"/>
              <p:cNvSpPr/>
              <p:nvPr/>
            </p:nvSpPr>
            <p:spPr>
              <a:xfrm>
                <a:off x="2202617" y="3777666"/>
                <a:ext cx="2862172" cy="1084201"/>
              </a:xfrm>
              <a:custGeom>
                <a:avLst/>
                <a:gdLst>
                  <a:gd name="connsiteX0" fmla="*/ 0 w 2862171"/>
                  <a:gd name="connsiteY0" fmla="*/ 0 h 1084200"/>
                  <a:gd name="connsiteX1" fmla="*/ 2320071 w 2862171"/>
                  <a:gd name="connsiteY1" fmla="*/ 0 h 1084200"/>
                  <a:gd name="connsiteX2" fmla="*/ 2862171 w 2862171"/>
                  <a:gd name="connsiteY2" fmla="*/ 542100 h 1084200"/>
                  <a:gd name="connsiteX3" fmla="*/ 2320071 w 2862171"/>
                  <a:gd name="connsiteY3" fmla="*/ 1084200 h 1084200"/>
                  <a:gd name="connsiteX4" fmla="*/ 0 w 2862171"/>
                  <a:gd name="connsiteY4" fmla="*/ 1084200 h 1084200"/>
                  <a:gd name="connsiteX5" fmla="*/ 0 w 2862171"/>
                  <a:gd name="connsiteY5" fmla="*/ 0 h 10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2171" h="1084200">
                    <a:moveTo>
                      <a:pt x="2862171" y="1084199"/>
                    </a:moveTo>
                    <a:lnTo>
                      <a:pt x="542100" y="1084199"/>
                    </a:lnTo>
                    <a:lnTo>
                      <a:pt x="0" y="542100"/>
                    </a:lnTo>
                    <a:lnTo>
                      <a:pt x="542100" y="1"/>
                    </a:lnTo>
                    <a:lnTo>
                      <a:pt x="2862171" y="1"/>
                    </a:lnTo>
                    <a:lnTo>
                      <a:pt x="2862171" y="10841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9152" tIns="83821" rIns="156465" bIns="83820" numCol="1" spcCol="1270" anchor="ctr" anchorCtr="0">
                <a:noAutofit/>
              </a:bodyPr>
              <a:lstStyle/>
              <a:p>
                <a:pPr lvl="0" defTabSz="1022350">
                  <a:spcBef>
                    <a:spcPct val="0"/>
                  </a:spcBef>
                  <a:spcAft>
                    <a:spcPct val="35000"/>
                  </a:spcAft>
                </a:pPr>
                <a:r>
                  <a:rPr lang="en-US" sz="2200" dirty="0" smtClean="0"/>
                  <a:t>Diversify</a:t>
                </a:r>
                <a:endParaRPr lang="en-US" sz="2200" dirty="0"/>
              </a:p>
            </p:txBody>
          </p:sp>
          <p:sp>
            <p:nvSpPr>
              <p:cNvPr id="12" name="Oval 11"/>
              <p:cNvSpPr/>
              <p:nvPr/>
            </p:nvSpPr>
            <p:spPr>
              <a:xfrm>
                <a:off x="1661392" y="3777916"/>
                <a:ext cx="1083700" cy="1083700"/>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30" name="Group 29"/>
            <p:cNvGrpSpPr/>
            <p:nvPr/>
          </p:nvGrpSpPr>
          <p:grpSpPr>
            <a:xfrm>
              <a:off x="1661392" y="5014622"/>
              <a:ext cx="3403397" cy="1084201"/>
              <a:chOff x="1661392" y="5185310"/>
              <a:chExt cx="3403397" cy="1084201"/>
            </a:xfrm>
          </p:grpSpPr>
          <p:sp>
            <p:nvSpPr>
              <p:cNvPr id="26" name="Freeform 25"/>
              <p:cNvSpPr/>
              <p:nvPr/>
            </p:nvSpPr>
            <p:spPr>
              <a:xfrm>
                <a:off x="2202617" y="5185310"/>
                <a:ext cx="2862172" cy="1084201"/>
              </a:xfrm>
              <a:custGeom>
                <a:avLst/>
                <a:gdLst>
                  <a:gd name="connsiteX0" fmla="*/ 0 w 2862171"/>
                  <a:gd name="connsiteY0" fmla="*/ 0 h 1084200"/>
                  <a:gd name="connsiteX1" fmla="*/ 2320071 w 2862171"/>
                  <a:gd name="connsiteY1" fmla="*/ 0 h 1084200"/>
                  <a:gd name="connsiteX2" fmla="*/ 2862171 w 2862171"/>
                  <a:gd name="connsiteY2" fmla="*/ 542100 h 1084200"/>
                  <a:gd name="connsiteX3" fmla="*/ 2320071 w 2862171"/>
                  <a:gd name="connsiteY3" fmla="*/ 1084200 h 1084200"/>
                  <a:gd name="connsiteX4" fmla="*/ 0 w 2862171"/>
                  <a:gd name="connsiteY4" fmla="*/ 1084200 h 1084200"/>
                  <a:gd name="connsiteX5" fmla="*/ 0 w 2862171"/>
                  <a:gd name="connsiteY5" fmla="*/ 0 h 10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2171" h="1084200">
                    <a:moveTo>
                      <a:pt x="2862171" y="1084199"/>
                    </a:moveTo>
                    <a:lnTo>
                      <a:pt x="542100" y="1084199"/>
                    </a:lnTo>
                    <a:lnTo>
                      <a:pt x="0" y="542100"/>
                    </a:lnTo>
                    <a:lnTo>
                      <a:pt x="542100" y="1"/>
                    </a:lnTo>
                    <a:lnTo>
                      <a:pt x="2862171" y="1"/>
                    </a:lnTo>
                    <a:lnTo>
                      <a:pt x="2862171" y="10841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9152" tIns="83821" rIns="156465" bIns="83820" numCol="1" spcCol="1270" anchor="ctr" anchorCtr="0">
                <a:noAutofit/>
              </a:bodyPr>
              <a:lstStyle/>
              <a:p>
                <a:pPr lvl="0" defTabSz="1022350">
                  <a:spcBef>
                    <a:spcPct val="0"/>
                  </a:spcBef>
                  <a:spcAft>
                    <a:spcPct val="35000"/>
                  </a:spcAft>
                </a:pPr>
                <a:r>
                  <a:rPr lang="en-US" sz="2200" dirty="0" smtClean="0"/>
                  <a:t>Embed Analytics</a:t>
                </a:r>
                <a:endParaRPr lang="en-US" sz="2200" dirty="0"/>
              </a:p>
            </p:txBody>
          </p:sp>
          <p:sp>
            <p:nvSpPr>
              <p:cNvPr id="14" name="Oval 13"/>
              <p:cNvSpPr/>
              <p:nvPr/>
            </p:nvSpPr>
            <p:spPr>
              <a:xfrm>
                <a:off x="1661392" y="5185560"/>
                <a:ext cx="1083700" cy="1083700"/>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grpSp>
        <p:nvGrpSpPr>
          <p:cNvPr id="34" name="Group 33"/>
          <p:cNvGrpSpPr/>
          <p:nvPr/>
        </p:nvGrpSpPr>
        <p:grpSpPr>
          <a:xfrm>
            <a:off x="7281527" y="2369825"/>
            <a:ext cx="3404272" cy="3729197"/>
            <a:chOff x="1660517" y="6315899"/>
            <a:chExt cx="3404272" cy="3729197"/>
          </a:xfrm>
        </p:grpSpPr>
        <p:grpSp>
          <p:nvGrpSpPr>
            <p:cNvPr id="27" name="Group 26"/>
            <p:cNvGrpSpPr/>
            <p:nvPr/>
          </p:nvGrpSpPr>
          <p:grpSpPr>
            <a:xfrm>
              <a:off x="1661142" y="6315899"/>
              <a:ext cx="3403647" cy="1084201"/>
              <a:chOff x="7354805" y="2369825"/>
              <a:chExt cx="3403647" cy="1084201"/>
            </a:xfrm>
          </p:grpSpPr>
          <p:sp>
            <p:nvSpPr>
              <p:cNvPr id="16" name="Freeform 15"/>
              <p:cNvSpPr/>
              <p:nvPr/>
            </p:nvSpPr>
            <p:spPr>
              <a:xfrm>
                <a:off x="7896281" y="2369825"/>
                <a:ext cx="2862171" cy="1084201"/>
              </a:xfrm>
              <a:custGeom>
                <a:avLst/>
                <a:gdLst>
                  <a:gd name="connsiteX0" fmla="*/ 0 w 2862171"/>
                  <a:gd name="connsiteY0" fmla="*/ 0 h 1084200"/>
                  <a:gd name="connsiteX1" fmla="*/ 2320071 w 2862171"/>
                  <a:gd name="connsiteY1" fmla="*/ 0 h 1084200"/>
                  <a:gd name="connsiteX2" fmla="*/ 2862171 w 2862171"/>
                  <a:gd name="connsiteY2" fmla="*/ 542100 h 1084200"/>
                  <a:gd name="connsiteX3" fmla="*/ 2320071 w 2862171"/>
                  <a:gd name="connsiteY3" fmla="*/ 1084200 h 1084200"/>
                  <a:gd name="connsiteX4" fmla="*/ 0 w 2862171"/>
                  <a:gd name="connsiteY4" fmla="*/ 1084200 h 1084200"/>
                  <a:gd name="connsiteX5" fmla="*/ 0 w 2862171"/>
                  <a:gd name="connsiteY5" fmla="*/ 0 h 10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2171" h="1084200">
                    <a:moveTo>
                      <a:pt x="2862171" y="1084199"/>
                    </a:moveTo>
                    <a:lnTo>
                      <a:pt x="542100" y="1084199"/>
                    </a:lnTo>
                    <a:lnTo>
                      <a:pt x="0" y="542100"/>
                    </a:lnTo>
                    <a:lnTo>
                      <a:pt x="542100" y="1"/>
                    </a:lnTo>
                    <a:lnTo>
                      <a:pt x="2862171" y="1"/>
                    </a:lnTo>
                    <a:lnTo>
                      <a:pt x="2862171" y="10841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9152" tIns="83820" rIns="156464" bIns="83821" numCol="1" spcCol="1270" anchor="ctr" anchorCtr="0">
                <a:noAutofit/>
              </a:bodyPr>
              <a:lstStyle/>
              <a:p>
                <a:pPr lvl="0" algn="ctr" defTabSz="977900">
                  <a:lnSpc>
                    <a:spcPct val="90000"/>
                  </a:lnSpc>
                  <a:spcBef>
                    <a:spcPct val="0"/>
                  </a:spcBef>
                  <a:spcAft>
                    <a:spcPct val="35000"/>
                  </a:spcAft>
                </a:pPr>
                <a:r>
                  <a:rPr lang="en-US" sz="2200" kern="1200" dirty="0" smtClean="0"/>
                  <a:t>Pursue Digital Opportunities</a:t>
                </a:r>
              </a:p>
            </p:txBody>
          </p:sp>
          <p:sp>
            <p:nvSpPr>
              <p:cNvPr id="17" name="Oval 16"/>
              <p:cNvSpPr/>
              <p:nvPr/>
            </p:nvSpPr>
            <p:spPr>
              <a:xfrm>
                <a:off x="7354805" y="2369825"/>
                <a:ext cx="1084200" cy="1084200"/>
              </a:xfrm>
              <a:prstGeom prst="ellipse">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8" name="Group 27"/>
            <p:cNvGrpSpPr/>
            <p:nvPr/>
          </p:nvGrpSpPr>
          <p:grpSpPr>
            <a:xfrm>
              <a:off x="1661142" y="7638397"/>
              <a:ext cx="3403647" cy="1084201"/>
              <a:chOff x="7354806" y="3777666"/>
              <a:chExt cx="3403647" cy="1084201"/>
            </a:xfrm>
          </p:grpSpPr>
          <p:sp>
            <p:nvSpPr>
              <p:cNvPr id="18" name="Freeform 17"/>
              <p:cNvSpPr/>
              <p:nvPr/>
            </p:nvSpPr>
            <p:spPr>
              <a:xfrm>
                <a:off x="7896281" y="3777666"/>
                <a:ext cx="2862172" cy="1084201"/>
              </a:xfrm>
              <a:custGeom>
                <a:avLst/>
                <a:gdLst>
                  <a:gd name="connsiteX0" fmla="*/ 0 w 2862171"/>
                  <a:gd name="connsiteY0" fmla="*/ 0 h 1084200"/>
                  <a:gd name="connsiteX1" fmla="*/ 2320071 w 2862171"/>
                  <a:gd name="connsiteY1" fmla="*/ 0 h 1084200"/>
                  <a:gd name="connsiteX2" fmla="*/ 2862171 w 2862171"/>
                  <a:gd name="connsiteY2" fmla="*/ 542100 h 1084200"/>
                  <a:gd name="connsiteX3" fmla="*/ 2320071 w 2862171"/>
                  <a:gd name="connsiteY3" fmla="*/ 1084200 h 1084200"/>
                  <a:gd name="connsiteX4" fmla="*/ 0 w 2862171"/>
                  <a:gd name="connsiteY4" fmla="*/ 1084200 h 1084200"/>
                  <a:gd name="connsiteX5" fmla="*/ 0 w 2862171"/>
                  <a:gd name="connsiteY5" fmla="*/ 0 h 10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2171" h="1084200">
                    <a:moveTo>
                      <a:pt x="2862171" y="1084199"/>
                    </a:moveTo>
                    <a:lnTo>
                      <a:pt x="542100" y="1084199"/>
                    </a:lnTo>
                    <a:lnTo>
                      <a:pt x="0" y="542100"/>
                    </a:lnTo>
                    <a:lnTo>
                      <a:pt x="542100" y="1"/>
                    </a:lnTo>
                    <a:lnTo>
                      <a:pt x="2862171" y="1"/>
                    </a:lnTo>
                    <a:lnTo>
                      <a:pt x="2862171" y="10841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9152" tIns="83821" rIns="156465" bIns="83820" numCol="1" spcCol="1270" anchor="ctr" anchorCtr="0">
                <a:noAutofit/>
              </a:bodyPr>
              <a:lstStyle/>
              <a:p>
                <a:pPr lvl="0" algn="ctr" defTabSz="977900">
                  <a:lnSpc>
                    <a:spcPct val="90000"/>
                  </a:lnSpc>
                  <a:spcBef>
                    <a:spcPct val="0"/>
                  </a:spcBef>
                  <a:spcAft>
                    <a:spcPct val="35000"/>
                  </a:spcAft>
                </a:pPr>
                <a:r>
                  <a:rPr lang="en-US" sz="2200" kern="1200" dirty="0" smtClean="0"/>
                  <a:t>Plan Realistically</a:t>
                </a:r>
                <a:endParaRPr lang="en-US" sz="2200" kern="1200" dirty="0"/>
              </a:p>
            </p:txBody>
          </p:sp>
          <p:sp>
            <p:nvSpPr>
              <p:cNvPr id="19" name="Oval 18"/>
              <p:cNvSpPr/>
              <p:nvPr/>
            </p:nvSpPr>
            <p:spPr>
              <a:xfrm>
                <a:off x="7354806" y="3777666"/>
                <a:ext cx="1084200" cy="1084200"/>
              </a:xfrm>
              <a:prstGeom prst="ellipse">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9" name="Group 28"/>
            <p:cNvGrpSpPr/>
            <p:nvPr/>
          </p:nvGrpSpPr>
          <p:grpSpPr>
            <a:xfrm>
              <a:off x="1660517" y="8960895"/>
              <a:ext cx="3404272" cy="1084201"/>
              <a:chOff x="7354181" y="5185509"/>
              <a:chExt cx="3404272" cy="1084201"/>
            </a:xfrm>
          </p:grpSpPr>
          <p:sp>
            <p:nvSpPr>
              <p:cNvPr id="20" name="Freeform 19"/>
              <p:cNvSpPr/>
              <p:nvPr/>
            </p:nvSpPr>
            <p:spPr>
              <a:xfrm>
                <a:off x="7896281" y="5185509"/>
                <a:ext cx="2862172" cy="1084201"/>
              </a:xfrm>
              <a:custGeom>
                <a:avLst/>
                <a:gdLst>
                  <a:gd name="connsiteX0" fmla="*/ 0 w 2862171"/>
                  <a:gd name="connsiteY0" fmla="*/ 0 h 1084200"/>
                  <a:gd name="connsiteX1" fmla="*/ 2320071 w 2862171"/>
                  <a:gd name="connsiteY1" fmla="*/ 0 h 1084200"/>
                  <a:gd name="connsiteX2" fmla="*/ 2862171 w 2862171"/>
                  <a:gd name="connsiteY2" fmla="*/ 542100 h 1084200"/>
                  <a:gd name="connsiteX3" fmla="*/ 2320071 w 2862171"/>
                  <a:gd name="connsiteY3" fmla="*/ 1084200 h 1084200"/>
                  <a:gd name="connsiteX4" fmla="*/ 0 w 2862171"/>
                  <a:gd name="connsiteY4" fmla="*/ 1084200 h 1084200"/>
                  <a:gd name="connsiteX5" fmla="*/ 0 w 2862171"/>
                  <a:gd name="connsiteY5" fmla="*/ 0 h 10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2171" h="1084200">
                    <a:moveTo>
                      <a:pt x="2862171" y="1084199"/>
                    </a:moveTo>
                    <a:lnTo>
                      <a:pt x="542100" y="1084199"/>
                    </a:lnTo>
                    <a:lnTo>
                      <a:pt x="0" y="542100"/>
                    </a:lnTo>
                    <a:lnTo>
                      <a:pt x="542100" y="1"/>
                    </a:lnTo>
                    <a:lnTo>
                      <a:pt x="2862171" y="1"/>
                    </a:lnTo>
                    <a:lnTo>
                      <a:pt x="2862171" y="10841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9152" tIns="83821" rIns="156465" bIns="83820" numCol="1" spcCol="1270" anchor="ctr" anchorCtr="0">
                <a:noAutofit/>
              </a:bodyPr>
              <a:lstStyle/>
              <a:p>
                <a:pPr lvl="0" algn="ctr" defTabSz="977900">
                  <a:lnSpc>
                    <a:spcPct val="90000"/>
                  </a:lnSpc>
                  <a:spcBef>
                    <a:spcPct val="0"/>
                  </a:spcBef>
                  <a:spcAft>
                    <a:spcPct val="35000"/>
                  </a:spcAft>
                </a:pPr>
                <a:r>
                  <a:rPr lang="en-US" sz="2200" kern="1200" dirty="0" smtClean="0"/>
                  <a:t>Specialize and Simplify</a:t>
                </a:r>
                <a:endParaRPr lang="en-US" sz="2200" kern="1200" dirty="0"/>
              </a:p>
            </p:txBody>
          </p:sp>
          <p:sp>
            <p:nvSpPr>
              <p:cNvPr id="21" name="Oval 20"/>
              <p:cNvSpPr/>
              <p:nvPr/>
            </p:nvSpPr>
            <p:spPr>
              <a:xfrm>
                <a:off x="7354181" y="5185509"/>
                <a:ext cx="1084200" cy="1084200"/>
              </a:xfrm>
              <a:prstGeom prst="ellipse">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spTree>
    <p:extLst>
      <p:ext uri="{BB962C8B-B14F-4D97-AF65-F5344CB8AC3E}">
        <p14:creationId xmlns:p14="http://schemas.microsoft.com/office/powerpoint/2010/main" val="162757721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1"/>
          </p:nvPr>
        </p:nvSpPr>
        <p:spPr>
          <a:xfrm>
            <a:off x="457200" y="1325563"/>
            <a:ext cx="5409248" cy="4660900"/>
          </a:xfrm>
        </p:spPr>
        <p:txBody>
          <a:bodyPr/>
          <a:lstStyle/>
          <a:p>
            <a:r>
              <a:rPr lang="en-US" sz="2400" dirty="0" smtClean="0"/>
              <a:t>Cloud-Native Application Software Providers</a:t>
            </a:r>
          </a:p>
        </p:txBody>
      </p:sp>
      <p:sp>
        <p:nvSpPr>
          <p:cNvPr id="6" name="Text Placeholder 5"/>
          <p:cNvSpPr>
            <a:spLocks noGrp="1"/>
          </p:cNvSpPr>
          <p:nvPr>
            <p:ph type="body" sz="quarter" idx="12"/>
          </p:nvPr>
        </p:nvSpPr>
        <p:spPr>
          <a:xfrm>
            <a:off x="6234113" y="1325563"/>
            <a:ext cx="5499100" cy="4660900"/>
          </a:xfrm>
        </p:spPr>
        <p:txBody>
          <a:bodyPr/>
          <a:lstStyle/>
          <a:p>
            <a:r>
              <a:rPr lang="en-US" sz="2400" dirty="0" smtClean="0"/>
              <a:t>On-Premises Application Software Providers</a:t>
            </a:r>
          </a:p>
          <a:p>
            <a:pPr lvl="1"/>
            <a:endParaRPr lang="en-US" dirty="0" smtClean="0"/>
          </a:p>
          <a:p>
            <a:endParaRPr lang="en-US" sz="2400" dirty="0"/>
          </a:p>
        </p:txBody>
      </p:sp>
      <p:sp>
        <p:nvSpPr>
          <p:cNvPr id="4" name="Title 3"/>
          <p:cNvSpPr>
            <a:spLocks noGrp="1"/>
          </p:cNvSpPr>
          <p:nvPr>
            <p:ph type="title"/>
          </p:nvPr>
        </p:nvSpPr>
        <p:spPr/>
        <p:txBody>
          <a:bodyPr/>
          <a:lstStyle/>
          <a:p>
            <a:r>
              <a:rPr lang="en-US" dirty="0" smtClean="0"/>
              <a:t>Recommendations by Deployment Model</a:t>
            </a:r>
            <a:endParaRPr lang="en-US" dirty="0"/>
          </a:p>
        </p:txBody>
      </p:sp>
      <p:grpSp>
        <p:nvGrpSpPr>
          <p:cNvPr id="31" name="Group 30"/>
          <p:cNvGrpSpPr/>
          <p:nvPr/>
        </p:nvGrpSpPr>
        <p:grpSpPr>
          <a:xfrm>
            <a:off x="1459863" y="2370722"/>
            <a:ext cx="3403923" cy="3727401"/>
            <a:chOff x="1321998" y="2370722"/>
            <a:chExt cx="3403923" cy="3727401"/>
          </a:xfrm>
        </p:grpSpPr>
        <p:grpSp>
          <p:nvGrpSpPr>
            <p:cNvPr id="23" name="Group 22"/>
            <p:cNvGrpSpPr/>
            <p:nvPr/>
          </p:nvGrpSpPr>
          <p:grpSpPr>
            <a:xfrm>
              <a:off x="1321998" y="2370722"/>
              <a:ext cx="3403923" cy="1083702"/>
              <a:chOff x="1321998" y="2370722"/>
              <a:chExt cx="3403923" cy="1083702"/>
            </a:xfrm>
          </p:grpSpPr>
          <p:sp>
            <p:nvSpPr>
              <p:cNvPr id="3" name="Freeform 2"/>
              <p:cNvSpPr/>
              <p:nvPr/>
            </p:nvSpPr>
            <p:spPr>
              <a:xfrm>
                <a:off x="1863849" y="2370722"/>
                <a:ext cx="2862072" cy="1083702"/>
              </a:xfrm>
              <a:custGeom>
                <a:avLst/>
                <a:gdLst>
                  <a:gd name="connsiteX0" fmla="*/ 0 w 2229612"/>
                  <a:gd name="connsiteY0" fmla="*/ 0 h 1083700"/>
                  <a:gd name="connsiteX1" fmla="*/ 1687762 w 2229612"/>
                  <a:gd name="connsiteY1" fmla="*/ 0 h 1083700"/>
                  <a:gd name="connsiteX2" fmla="*/ 2229612 w 2229612"/>
                  <a:gd name="connsiteY2" fmla="*/ 541850 h 1083700"/>
                  <a:gd name="connsiteX3" fmla="*/ 1687762 w 2229612"/>
                  <a:gd name="connsiteY3" fmla="*/ 1083700 h 1083700"/>
                  <a:gd name="connsiteX4" fmla="*/ 0 w 2229612"/>
                  <a:gd name="connsiteY4" fmla="*/ 1083700 h 1083700"/>
                  <a:gd name="connsiteX5" fmla="*/ 0 w 2229612"/>
                  <a:gd name="connsiteY5" fmla="*/ 0 h 108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9612" h="1083700">
                    <a:moveTo>
                      <a:pt x="2229612" y="1083700"/>
                    </a:moveTo>
                    <a:lnTo>
                      <a:pt x="541850" y="1083700"/>
                    </a:lnTo>
                    <a:lnTo>
                      <a:pt x="0" y="541850"/>
                    </a:lnTo>
                    <a:lnTo>
                      <a:pt x="541850" y="0"/>
                    </a:lnTo>
                    <a:lnTo>
                      <a:pt x="2229612" y="0"/>
                    </a:lnTo>
                    <a:lnTo>
                      <a:pt x="2229612" y="10837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8807" tIns="68581" rIns="128016" bIns="68581" numCol="1" spcCol="1270" anchor="ctr" anchorCtr="0">
                <a:noAutofit/>
              </a:bodyPr>
              <a:lstStyle/>
              <a:p>
                <a:pPr lvl="0" algn="ctr" defTabSz="800100">
                  <a:lnSpc>
                    <a:spcPct val="90000"/>
                  </a:lnSpc>
                  <a:spcBef>
                    <a:spcPct val="0"/>
                  </a:spcBef>
                  <a:spcAft>
                    <a:spcPct val="35000"/>
                  </a:spcAft>
                </a:pPr>
                <a:r>
                  <a:rPr lang="en-US" sz="1800" kern="1200" dirty="0" smtClean="0"/>
                  <a:t>Bundling for Essentials</a:t>
                </a:r>
                <a:endParaRPr lang="en-US" sz="1800" kern="1200" dirty="0"/>
              </a:p>
            </p:txBody>
          </p:sp>
          <p:sp>
            <p:nvSpPr>
              <p:cNvPr id="10" name="Oval 9"/>
              <p:cNvSpPr/>
              <p:nvPr/>
            </p:nvSpPr>
            <p:spPr>
              <a:xfrm>
                <a:off x="1321998" y="2370723"/>
                <a:ext cx="1083700" cy="1083700"/>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4" name="Group 23"/>
            <p:cNvGrpSpPr/>
            <p:nvPr/>
          </p:nvGrpSpPr>
          <p:grpSpPr>
            <a:xfrm>
              <a:off x="1321999" y="3692572"/>
              <a:ext cx="3403922" cy="1083701"/>
              <a:chOff x="1321998" y="3777916"/>
              <a:chExt cx="3403922" cy="1083701"/>
            </a:xfrm>
          </p:grpSpPr>
          <p:sp>
            <p:nvSpPr>
              <p:cNvPr id="11" name="Freeform 10"/>
              <p:cNvSpPr/>
              <p:nvPr/>
            </p:nvSpPr>
            <p:spPr>
              <a:xfrm>
                <a:off x="1863848" y="3777916"/>
                <a:ext cx="2862072" cy="1083701"/>
              </a:xfrm>
              <a:custGeom>
                <a:avLst/>
                <a:gdLst>
                  <a:gd name="connsiteX0" fmla="*/ 0 w 2229612"/>
                  <a:gd name="connsiteY0" fmla="*/ 0 h 1083700"/>
                  <a:gd name="connsiteX1" fmla="*/ 1687762 w 2229612"/>
                  <a:gd name="connsiteY1" fmla="*/ 0 h 1083700"/>
                  <a:gd name="connsiteX2" fmla="*/ 2229612 w 2229612"/>
                  <a:gd name="connsiteY2" fmla="*/ 541850 h 1083700"/>
                  <a:gd name="connsiteX3" fmla="*/ 1687762 w 2229612"/>
                  <a:gd name="connsiteY3" fmla="*/ 1083700 h 1083700"/>
                  <a:gd name="connsiteX4" fmla="*/ 0 w 2229612"/>
                  <a:gd name="connsiteY4" fmla="*/ 1083700 h 1083700"/>
                  <a:gd name="connsiteX5" fmla="*/ 0 w 2229612"/>
                  <a:gd name="connsiteY5" fmla="*/ 0 h 108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9612" h="1083700">
                    <a:moveTo>
                      <a:pt x="2229612" y="1083700"/>
                    </a:moveTo>
                    <a:lnTo>
                      <a:pt x="541850" y="1083700"/>
                    </a:lnTo>
                    <a:lnTo>
                      <a:pt x="0" y="541850"/>
                    </a:lnTo>
                    <a:lnTo>
                      <a:pt x="541850" y="0"/>
                    </a:lnTo>
                    <a:lnTo>
                      <a:pt x="2229612" y="0"/>
                    </a:lnTo>
                    <a:lnTo>
                      <a:pt x="2229612" y="10837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8807" tIns="68581" rIns="128017" bIns="68580" numCol="1" spcCol="1270" anchor="ctr" anchorCtr="0">
                <a:noAutofit/>
              </a:bodyPr>
              <a:lstStyle/>
              <a:p>
                <a:pPr lvl="0" algn="ctr" defTabSz="800100">
                  <a:lnSpc>
                    <a:spcPct val="90000"/>
                  </a:lnSpc>
                  <a:spcBef>
                    <a:spcPct val="0"/>
                  </a:spcBef>
                  <a:spcAft>
                    <a:spcPct val="35000"/>
                  </a:spcAft>
                </a:pPr>
                <a:r>
                  <a:rPr lang="en-US" sz="1800" kern="1200" dirty="0" smtClean="0"/>
                  <a:t>Focus on Customer Service</a:t>
                </a:r>
                <a:endParaRPr lang="en-US" sz="1800" kern="1200" dirty="0"/>
              </a:p>
            </p:txBody>
          </p:sp>
          <p:sp>
            <p:nvSpPr>
              <p:cNvPr id="12" name="Oval 11"/>
              <p:cNvSpPr/>
              <p:nvPr/>
            </p:nvSpPr>
            <p:spPr>
              <a:xfrm>
                <a:off x="1321998" y="3777916"/>
                <a:ext cx="1083700" cy="1083700"/>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5" name="Group 24"/>
            <p:cNvGrpSpPr/>
            <p:nvPr/>
          </p:nvGrpSpPr>
          <p:grpSpPr>
            <a:xfrm>
              <a:off x="1321998" y="5014422"/>
              <a:ext cx="3403923" cy="1083701"/>
              <a:chOff x="1321998" y="5185110"/>
              <a:chExt cx="3403923" cy="1083701"/>
            </a:xfrm>
          </p:grpSpPr>
          <p:sp>
            <p:nvSpPr>
              <p:cNvPr id="13" name="Freeform 12"/>
              <p:cNvSpPr/>
              <p:nvPr/>
            </p:nvSpPr>
            <p:spPr>
              <a:xfrm>
                <a:off x="1863849" y="5185110"/>
                <a:ext cx="2862072" cy="1083701"/>
              </a:xfrm>
              <a:custGeom>
                <a:avLst/>
                <a:gdLst>
                  <a:gd name="connsiteX0" fmla="*/ 0 w 2229612"/>
                  <a:gd name="connsiteY0" fmla="*/ 0 h 1083700"/>
                  <a:gd name="connsiteX1" fmla="*/ 1687762 w 2229612"/>
                  <a:gd name="connsiteY1" fmla="*/ 0 h 1083700"/>
                  <a:gd name="connsiteX2" fmla="*/ 2229612 w 2229612"/>
                  <a:gd name="connsiteY2" fmla="*/ 541850 h 1083700"/>
                  <a:gd name="connsiteX3" fmla="*/ 1687762 w 2229612"/>
                  <a:gd name="connsiteY3" fmla="*/ 1083700 h 1083700"/>
                  <a:gd name="connsiteX4" fmla="*/ 0 w 2229612"/>
                  <a:gd name="connsiteY4" fmla="*/ 1083700 h 1083700"/>
                  <a:gd name="connsiteX5" fmla="*/ 0 w 2229612"/>
                  <a:gd name="connsiteY5" fmla="*/ 0 h 108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9612" h="1083700">
                    <a:moveTo>
                      <a:pt x="2229612" y="1083700"/>
                    </a:moveTo>
                    <a:lnTo>
                      <a:pt x="541850" y="1083700"/>
                    </a:lnTo>
                    <a:lnTo>
                      <a:pt x="0" y="541850"/>
                    </a:lnTo>
                    <a:lnTo>
                      <a:pt x="541850" y="0"/>
                    </a:lnTo>
                    <a:lnTo>
                      <a:pt x="2229612" y="0"/>
                    </a:lnTo>
                    <a:lnTo>
                      <a:pt x="2229612" y="10837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8807" tIns="68581" rIns="128016" bIns="68580" numCol="1" spcCol="1270" anchor="ctr" anchorCtr="0">
                <a:noAutofit/>
              </a:bodyPr>
              <a:lstStyle/>
              <a:p>
                <a:pPr lvl="0" algn="ctr" defTabSz="800100">
                  <a:lnSpc>
                    <a:spcPct val="90000"/>
                  </a:lnSpc>
                  <a:spcBef>
                    <a:spcPct val="0"/>
                  </a:spcBef>
                  <a:spcAft>
                    <a:spcPct val="35000"/>
                  </a:spcAft>
                </a:pPr>
                <a:r>
                  <a:rPr lang="en-US" sz="1800" kern="1200" dirty="0" smtClean="0"/>
                  <a:t>Comparative and Competitive Entrants</a:t>
                </a:r>
                <a:endParaRPr lang="en-US" sz="1800" kern="1200" dirty="0"/>
              </a:p>
            </p:txBody>
          </p:sp>
          <p:sp>
            <p:nvSpPr>
              <p:cNvPr id="14" name="Oval 13"/>
              <p:cNvSpPr/>
              <p:nvPr/>
            </p:nvSpPr>
            <p:spPr>
              <a:xfrm>
                <a:off x="1321998" y="5185110"/>
                <a:ext cx="1083700" cy="1083700"/>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grpSp>
        <p:nvGrpSpPr>
          <p:cNvPr id="32" name="Group 31"/>
          <p:cNvGrpSpPr/>
          <p:nvPr/>
        </p:nvGrpSpPr>
        <p:grpSpPr>
          <a:xfrm>
            <a:off x="7281452" y="2370722"/>
            <a:ext cx="3404423" cy="3727901"/>
            <a:chOff x="5991034" y="2370722"/>
            <a:chExt cx="3404423" cy="3727901"/>
          </a:xfrm>
        </p:grpSpPr>
        <p:grpSp>
          <p:nvGrpSpPr>
            <p:cNvPr id="26" name="Group 25"/>
            <p:cNvGrpSpPr/>
            <p:nvPr/>
          </p:nvGrpSpPr>
          <p:grpSpPr>
            <a:xfrm>
              <a:off x="5991035" y="2370722"/>
              <a:ext cx="3404422" cy="1084201"/>
              <a:chOff x="1321498" y="6478529"/>
              <a:chExt cx="3404422" cy="1084201"/>
            </a:xfrm>
          </p:grpSpPr>
          <p:sp>
            <p:nvSpPr>
              <p:cNvPr id="16" name="Freeform 15"/>
              <p:cNvSpPr/>
              <p:nvPr/>
            </p:nvSpPr>
            <p:spPr>
              <a:xfrm>
                <a:off x="1863749" y="6478529"/>
                <a:ext cx="2862171" cy="1084201"/>
              </a:xfrm>
              <a:custGeom>
                <a:avLst/>
                <a:gdLst>
                  <a:gd name="connsiteX0" fmla="*/ 0 w 2862171"/>
                  <a:gd name="connsiteY0" fmla="*/ 0 h 1084200"/>
                  <a:gd name="connsiteX1" fmla="*/ 2320071 w 2862171"/>
                  <a:gd name="connsiteY1" fmla="*/ 0 h 1084200"/>
                  <a:gd name="connsiteX2" fmla="*/ 2862171 w 2862171"/>
                  <a:gd name="connsiteY2" fmla="*/ 542100 h 1084200"/>
                  <a:gd name="connsiteX3" fmla="*/ 2320071 w 2862171"/>
                  <a:gd name="connsiteY3" fmla="*/ 1084200 h 1084200"/>
                  <a:gd name="connsiteX4" fmla="*/ 0 w 2862171"/>
                  <a:gd name="connsiteY4" fmla="*/ 1084200 h 1084200"/>
                  <a:gd name="connsiteX5" fmla="*/ 0 w 2862171"/>
                  <a:gd name="connsiteY5" fmla="*/ 0 h 10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2171" h="1084200">
                    <a:moveTo>
                      <a:pt x="2862171" y="1084199"/>
                    </a:moveTo>
                    <a:lnTo>
                      <a:pt x="542100" y="1084199"/>
                    </a:lnTo>
                    <a:lnTo>
                      <a:pt x="0" y="542100"/>
                    </a:lnTo>
                    <a:lnTo>
                      <a:pt x="542100" y="1"/>
                    </a:lnTo>
                    <a:lnTo>
                      <a:pt x="2862171" y="1"/>
                    </a:lnTo>
                    <a:lnTo>
                      <a:pt x="2862171" y="10841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9152" tIns="68580" rIns="128016" bIns="68581" numCol="1" spcCol="1270" anchor="ctr" anchorCtr="0">
                <a:noAutofit/>
              </a:bodyPr>
              <a:lstStyle/>
              <a:p>
                <a:pPr lvl="0" algn="ctr" defTabSz="800100">
                  <a:lnSpc>
                    <a:spcPct val="90000"/>
                  </a:lnSpc>
                  <a:spcBef>
                    <a:spcPct val="0"/>
                  </a:spcBef>
                  <a:spcAft>
                    <a:spcPct val="35000"/>
                  </a:spcAft>
                </a:pPr>
                <a:r>
                  <a:rPr lang="en-US" sz="1800" kern="1200" dirty="0" smtClean="0"/>
                  <a:t>Offer Subscription</a:t>
                </a:r>
              </a:p>
            </p:txBody>
          </p:sp>
          <p:sp>
            <p:nvSpPr>
              <p:cNvPr id="17" name="Oval 16"/>
              <p:cNvSpPr/>
              <p:nvPr/>
            </p:nvSpPr>
            <p:spPr>
              <a:xfrm>
                <a:off x="1321498" y="6478529"/>
                <a:ext cx="1084200" cy="1084200"/>
              </a:xfrm>
              <a:prstGeom prst="ellipse">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7" name="Group 26"/>
            <p:cNvGrpSpPr/>
            <p:nvPr/>
          </p:nvGrpSpPr>
          <p:grpSpPr>
            <a:xfrm>
              <a:off x="5991034" y="3692572"/>
              <a:ext cx="3404423" cy="1084201"/>
              <a:chOff x="1321498" y="7886370"/>
              <a:chExt cx="3404423" cy="1084201"/>
            </a:xfrm>
          </p:grpSpPr>
          <p:sp>
            <p:nvSpPr>
              <p:cNvPr id="18" name="Freeform 17"/>
              <p:cNvSpPr/>
              <p:nvPr/>
            </p:nvSpPr>
            <p:spPr>
              <a:xfrm>
                <a:off x="1863749" y="7886370"/>
                <a:ext cx="2862172" cy="1084201"/>
              </a:xfrm>
              <a:custGeom>
                <a:avLst/>
                <a:gdLst>
                  <a:gd name="connsiteX0" fmla="*/ 0 w 2862171"/>
                  <a:gd name="connsiteY0" fmla="*/ 0 h 1084200"/>
                  <a:gd name="connsiteX1" fmla="*/ 2320071 w 2862171"/>
                  <a:gd name="connsiteY1" fmla="*/ 0 h 1084200"/>
                  <a:gd name="connsiteX2" fmla="*/ 2862171 w 2862171"/>
                  <a:gd name="connsiteY2" fmla="*/ 542100 h 1084200"/>
                  <a:gd name="connsiteX3" fmla="*/ 2320071 w 2862171"/>
                  <a:gd name="connsiteY3" fmla="*/ 1084200 h 1084200"/>
                  <a:gd name="connsiteX4" fmla="*/ 0 w 2862171"/>
                  <a:gd name="connsiteY4" fmla="*/ 1084200 h 1084200"/>
                  <a:gd name="connsiteX5" fmla="*/ 0 w 2862171"/>
                  <a:gd name="connsiteY5" fmla="*/ 0 h 10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2171" h="1084200">
                    <a:moveTo>
                      <a:pt x="2862171" y="1084199"/>
                    </a:moveTo>
                    <a:lnTo>
                      <a:pt x="542100" y="1084199"/>
                    </a:lnTo>
                    <a:lnTo>
                      <a:pt x="0" y="542100"/>
                    </a:lnTo>
                    <a:lnTo>
                      <a:pt x="542100" y="1"/>
                    </a:lnTo>
                    <a:lnTo>
                      <a:pt x="2862171" y="1"/>
                    </a:lnTo>
                    <a:lnTo>
                      <a:pt x="2862171" y="10841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9152" tIns="68581" rIns="128017" bIns="68580" numCol="1" spcCol="1270" anchor="ctr" anchorCtr="0">
                <a:noAutofit/>
              </a:bodyPr>
              <a:lstStyle/>
              <a:p>
                <a:pPr lvl="0" algn="ctr" defTabSz="800100">
                  <a:lnSpc>
                    <a:spcPct val="90000"/>
                  </a:lnSpc>
                  <a:spcBef>
                    <a:spcPct val="0"/>
                  </a:spcBef>
                  <a:spcAft>
                    <a:spcPct val="35000"/>
                  </a:spcAft>
                </a:pPr>
                <a:r>
                  <a:rPr lang="en-US" sz="1800" kern="1200" dirty="0" smtClean="0"/>
                  <a:t>Agile Development</a:t>
                </a:r>
                <a:endParaRPr lang="en-US" sz="1800" kern="1200" dirty="0"/>
              </a:p>
            </p:txBody>
          </p:sp>
          <p:sp>
            <p:nvSpPr>
              <p:cNvPr id="19" name="Oval 18"/>
              <p:cNvSpPr/>
              <p:nvPr/>
            </p:nvSpPr>
            <p:spPr>
              <a:xfrm>
                <a:off x="1321498" y="7886370"/>
                <a:ext cx="1084200" cy="1084200"/>
              </a:xfrm>
              <a:prstGeom prst="ellipse">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8" name="Group 27"/>
            <p:cNvGrpSpPr/>
            <p:nvPr/>
          </p:nvGrpSpPr>
          <p:grpSpPr>
            <a:xfrm>
              <a:off x="5991034" y="5014422"/>
              <a:ext cx="3404423" cy="1084201"/>
              <a:chOff x="1321498" y="9294213"/>
              <a:chExt cx="3404423" cy="1084201"/>
            </a:xfrm>
          </p:grpSpPr>
          <p:sp>
            <p:nvSpPr>
              <p:cNvPr id="20" name="Freeform 19"/>
              <p:cNvSpPr/>
              <p:nvPr/>
            </p:nvSpPr>
            <p:spPr>
              <a:xfrm>
                <a:off x="1863749" y="9294213"/>
                <a:ext cx="2862172" cy="1084201"/>
              </a:xfrm>
              <a:custGeom>
                <a:avLst/>
                <a:gdLst>
                  <a:gd name="connsiteX0" fmla="*/ 0 w 2862171"/>
                  <a:gd name="connsiteY0" fmla="*/ 0 h 1084200"/>
                  <a:gd name="connsiteX1" fmla="*/ 2320071 w 2862171"/>
                  <a:gd name="connsiteY1" fmla="*/ 0 h 1084200"/>
                  <a:gd name="connsiteX2" fmla="*/ 2862171 w 2862171"/>
                  <a:gd name="connsiteY2" fmla="*/ 542100 h 1084200"/>
                  <a:gd name="connsiteX3" fmla="*/ 2320071 w 2862171"/>
                  <a:gd name="connsiteY3" fmla="*/ 1084200 h 1084200"/>
                  <a:gd name="connsiteX4" fmla="*/ 0 w 2862171"/>
                  <a:gd name="connsiteY4" fmla="*/ 1084200 h 1084200"/>
                  <a:gd name="connsiteX5" fmla="*/ 0 w 2862171"/>
                  <a:gd name="connsiteY5" fmla="*/ 0 h 10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2171" h="1084200">
                    <a:moveTo>
                      <a:pt x="2862171" y="1084199"/>
                    </a:moveTo>
                    <a:lnTo>
                      <a:pt x="542100" y="1084199"/>
                    </a:lnTo>
                    <a:lnTo>
                      <a:pt x="0" y="542100"/>
                    </a:lnTo>
                    <a:lnTo>
                      <a:pt x="542100" y="1"/>
                    </a:lnTo>
                    <a:lnTo>
                      <a:pt x="2862171" y="1"/>
                    </a:lnTo>
                    <a:lnTo>
                      <a:pt x="2862171" y="10841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9152" tIns="68581" rIns="128017" bIns="68580" numCol="1" spcCol="1270" anchor="ctr" anchorCtr="0">
                <a:noAutofit/>
              </a:bodyPr>
              <a:lstStyle/>
              <a:p>
                <a:pPr lvl="0" algn="ctr" defTabSz="800100">
                  <a:lnSpc>
                    <a:spcPct val="90000"/>
                  </a:lnSpc>
                  <a:spcBef>
                    <a:spcPct val="0"/>
                  </a:spcBef>
                  <a:spcAft>
                    <a:spcPct val="35000"/>
                  </a:spcAft>
                </a:pPr>
                <a:r>
                  <a:rPr lang="en-US" sz="1800" kern="1200" dirty="0" smtClean="0"/>
                  <a:t>Have a Roadmap to Transition Customers to SaaS</a:t>
                </a:r>
                <a:endParaRPr lang="en-US" sz="1800" kern="1200" dirty="0"/>
              </a:p>
            </p:txBody>
          </p:sp>
          <p:sp>
            <p:nvSpPr>
              <p:cNvPr id="21" name="Oval 20"/>
              <p:cNvSpPr/>
              <p:nvPr/>
            </p:nvSpPr>
            <p:spPr>
              <a:xfrm>
                <a:off x="1321498" y="9294213"/>
                <a:ext cx="1084200" cy="1084200"/>
              </a:xfrm>
              <a:prstGeom prst="ellipse">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spTree>
    <p:extLst>
      <p:ext uri="{BB962C8B-B14F-4D97-AF65-F5344CB8AC3E}">
        <p14:creationId xmlns:p14="http://schemas.microsoft.com/office/powerpoint/2010/main" val="125146328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1434" y="2281839"/>
            <a:ext cx="11272839" cy="2326791"/>
          </a:xfrm>
        </p:spPr>
        <p:txBody>
          <a:bodyPr/>
          <a:lstStyle/>
          <a:p>
            <a:r>
              <a:rPr lang="en-US" dirty="0"/>
              <a:t>How Can the Application Software Providers Seize </a:t>
            </a:r>
            <a:r>
              <a:rPr lang="en-US" dirty="0" smtClean="0"/>
              <a:t>That </a:t>
            </a:r>
            <a:r>
              <a:rPr lang="en-US" dirty="0"/>
              <a:t>Growth</a:t>
            </a:r>
            <a:r>
              <a:rPr lang="en-US" dirty="0" smtClean="0"/>
              <a:t>?</a:t>
            </a:r>
            <a:br>
              <a:rPr lang="en-US" dirty="0" smtClean="0"/>
            </a:br>
            <a:r>
              <a:rPr lang="en-US" dirty="0"/>
              <a:t/>
            </a:r>
            <a:br>
              <a:rPr lang="en-US" dirty="0"/>
            </a:br>
            <a:r>
              <a:rPr lang="en-US" sz="3200" dirty="0" smtClean="0"/>
              <a:t>How will the buyers behave?</a:t>
            </a:r>
            <a:endParaRPr lang="en-US" sz="3200" dirty="0"/>
          </a:p>
        </p:txBody>
      </p:sp>
    </p:spTree>
    <p:extLst>
      <p:ext uri="{BB962C8B-B14F-4D97-AF65-F5344CB8AC3E}">
        <p14:creationId xmlns:p14="http://schemas.microsoft.com/office/powerpoint/2010/main" val="191343219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SIZELISTINDEX" val="2"/>
  <p:tag name="SAFEMARGIN" val="0"/>
  <p:tag name="VERTICALOFFSET" val="0"/>
  <p:tag name="HORIZONTALOFFSET" val="0"/>
  <p:tag name="CUSTOMNAME" val="%f_Resized"/>
  <p:tag name="NAMEOPTION" val="RESIZED_LAST"/>
</p:tagLst>
</file>

<file path=ppt/tags/tag2.xml><?xml version="1.0" encoding="utf-8"?>
<p:tagLst xmlns:a="http://schemas.openxmlformats.org/drawingml/2006/main" xmlns:r="http://schemas.openxmlformats.org/officeDocument/2006/relationships" xmlns:p="http://schemas.openxmlformats.org/presentationml/2006/main">
  <p:tag name="TIMING" val="|43.5"/>
</p:tagLst>
</file>

<file path=ppt/theme/theme1.xml><?xml version="1.0" encoding="utf-8"?>
<a:theme xmlns:a="http://schemas.openxmlformats.org/drawingml/2006/main" name="White Master">
  <a:themeElements>
    <a:clrScheme name="RIG-2015a">
      <a:dk1>
        <a:srgbClr val="000000"/>
      </a:dk1>
      <a:lt1>
        <a:srgbClr val="FFFFFF"/>
      </a:lt1>
      <a:dk2>
        <a:srgbClr val="FFFFFF"/>
      </a:dk2>
      <a:lt2>
        <a:srgbClr val="6697C3"/>
      </a:lt2>
      <a:accent1>
        <a:srgbClr val="00529B"/>
      </a:accent1>
      <a:accent2>
        <a:srgbClr val="46A33F"/>
      </a:accent2>
      <a:accent3>
        <a:srgbClr val="E5550D"/>
      </a:accent3>
      <a:accent4>
        <a:srgbClr val="6697C3"/>
      </a:accent4>
      <a:accent5>
        <a:srgbClr val="CDCDCD"/>
      </a:accent5>
      <a:accent6>
        <a:srgbClr val="AC0000"/>
      </a:accent6>
      <a:hlink>
        <a:srgbClr val="6697C3"/>
      </a:hlink>
      <a:folHlink>
        <a:srgbClr val="969696"/>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E96D5"/>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dirty="0" err="1" smtClean="0">
            <a:ln>
              <a:noFill/>
            </a:ln>
            <a:solidFill>
              <a:schemeClr val="bg1"/>
            </a:solidFill>
            <a:effectLst/>
            <a:latin typeface="Arial" charset="0"/>
          </a:defRPr>
        </a:defPPr>
      </a:lstStyle>
    </a:spDef>
    <a:lnDef>
      <a:spPr bwMode="auto">
        <a:solidFill>
          <a:srgbClr val="00529B"/>
        </a:solidFill>
        <a:ln w="12700" cap="flat" cmpd="sng" algn="ctr">
          <a:solidFill>
            <a:schemeClr val="tx1"/>
          </a:solidFill>
          <a:prstDash val="solid"/>
          <a:round/>
          <a:headEnd type="none" w="med" len="med"/>
          <a:tailEnd type="none" w="lg" len="lg"/>
        </a:ln>
        <a:effectLst/>
      </a:spPr>
      <a:bodyPr/>
      <a:lstStyle/>
    </a:lnDef>
  </a:objectDefaults>
  <a:extraClrSchemeLst/>
  <a:custClrLst>
    <a:custClr name="Gartner Blue">
      <a:srgbClr val="00529B"/>
    </a:custClr>
    <a:custClr name="Green">
      <a:srgbClr val="46A33F"/>
    </a:custClr>
    <a:custClr name="Orange">
      <a:srgbClr val="E5550D"/>
    </a:custClr>
    <a:custClr name="Gartner Blue 40%">
      <a:srgbClr val="6697C3"/>
    </a:custClr>
    <a:custClr name="Gold">
      <a:srgbClr val="FCAF17"/>
    </a:custClr>
    <a:custClr name="Purple">
      <a:srgbClr val="56129D"/>
    </a:custClr>
    <a:custClr name="Red">
      <a:srgbClr val="AC0000"/>
    </a:custClr>
    <a:custClr name="Dark Blue">
      <a:srgbClr val="00254C"/>
    </a:custClr>
    <a:custClr name="Grey 40%">
      <a:srgbClr val="666666"/>
    </a:custClr>
    <a:custClr name="Bright Blue">
      <a:srgbClr val="00A5E3"/>
    </a:custClr>
    <a:custClr name="Gartner Blue 70%">
      <a:srgbClr val="B2CBE1"/>
    </a:custClr>
    <a:custClr name="Green 70%">
      <a:srgbClr val="C7E3C5"/>
    </a:custClr>
    <a:custClr name="Orange 70%">
      <a:srgbClr val="F3CDB2"/>
    </a:custClr>
    <a:custClr name="Gartner Blue 10%">
      <a:srgbClr val="E0EAF3"/>
    </a:custClr>
    <a:custClr name="Gold 70%">
      <a:srgbClr val="FEDFA2"/>
    </a:custClr>
    <a:custClr name="Purple 70%">
      <a:srgbClr val="CCB7E1"/>
    </a:custClr>
    <a:custClr name="Red 40%">
      <a:srgbClr val="DE9999"/>
    </a:custClr>
    <a:custClr name="Dark Blue 70%">
      <a:srgbClr val="B2BDC9"/>
    </a:custClr>
    <a:custClr name="Grey 70%">
      <a:srgbClr val="B2B2B2"/>
    </a:custClr>
    <a:custClr name="Bright Blue 40%">
      <a:srgbClr val="99DBF4"/>
    </a:custClr>
    <a:custClr name="Med Blue">
      <a:srgbClr val="667C94"/>
    </a:custClr>
    <a:custClr name="Green 40%">
      <a:srgbClr val="90C88C"/>
    </a:custClr>
    <a:custClr name="Orange 40%">
      <a:srgbClr val="EF996E"/>
    </a:custClr>
    <a:custClr name="Gartner Blue 40%">
      <a:srgbClr val="A3C0DB"/>
    </a:custClr>
    <a:custClr name="Gold 40%">
      <a:srgbClr val="FDCF74"/>
    </a:custClr>
    <a:custClr name="Purple 40%">
      <a:srgbClr val="9470BA"/>
    </a:custClr>
    <a:custClr name="Red 40%">
      <a:srgbClr val="CD6666"/>
    </a:custClr>
    <a:custClr name="Dark Blue 40%">
      <a:srgbClr val="667C94"/>
    </a:custClr>
    <a:custClr name="Grey 50%">
      <a:srgbClr val="B2B2B2"/>
    </a:custClr>
    <a:custClr name="Bright Blue 40%">
      <a:srgbClr val="66C9EE"/>
    </a:custClr>
  </a:custClrLst>
  <a:extLst>
    <a:ext uri="{05A4C25C-085E-4340-85A3-A5531E510DB2}">
      <thm15:themeFamily xmlns:thm15="http://schemas.microsoft.com/office/thememl/2012/main" name="2015_gartner_research_16x9_pptx_template_abridged.pptx" id="{A41E34F0-36DD-4C9C-9563-C6FA9DCFB78A}" vid="{FF0C30C8-5351-4150-AE4B-8D4DD583E3E4}"/>
    </a:ext>
  </a:extLst>
</a:theme>
</file>

<file path=ppt/theme/theme2.xml><?xml version="1.0" encoding="utf-8"?>
<a:theme xmlns:a="http://schemas.openxmlformats.org/drawingml/2006/main" name="Office Theme">
  <a:themeElements>
    <a:clrScheme name="RIG-2015a">
      <a:dk1>
        <a:srgbClr val="000000"/>
      </a:dk1>
      <a:lt1>
        <a:srgbClr val="FFFFFF"/>
      </a:lt1>
      <a:dk2>
        <a:srgbClr val="FFFFFF"/>
      </a:dk2>
      <a:lt2>
        <a:srgbClr val="6E96D5"/>
      </a:lt2>
      <a:accent1>
        <a:srgbClr val="00529B"/>
      </a:accent1>
      <a:accent2>
        <a:srgbClr val="46A33F"/>
      </a:accent2>
      <a:accent3>
        <a:srgbClr val="E5550D"/>
      </a:accent3>
      <a:accent4>
        <a:srgbClr val="6E96D5"/>
      </a:accent4>
      <a:accent5>
        <a:srgbClr val="CDCDCD"/>
      </a:accent5>
      <a:accent6>
        <a:srgbClr val="AC0000"/>
      </a:accent6>
      <a:hlink>
        <a:srgbClr val="6E96D5"/>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Pages>22</Pages>
  <Words>7099</Words>
  <Application>Microsoft Office PowerPoint</Application>
  <PresentationFormat>Widescreen</PresentationFormat>
  <Paragraphs>434</Paragraphs>
  <Slides>32</Slides>
  <Notes>32</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32</vt:i4>
      </vt:variant>
    </vt:vector>
  </HeadingPairs>
  <TitlesOfParts>
    <vt:vector size="42" baseType="lpstr">
      <vt:lpstr>Arial Unicode MS</vt:lpstr>
      <vt:lpstr>SimSun</vt:lpstr>
      <vt:lpstr>Arial</vt:lpstr>
      <vt:lpstr>Calibri</vt:lpstr>
      <vt:lpstr>Symbol</vt:lpstr>
      <vt:lpstr>Times</vt:lpstr>
      <vt:lpstr>Times New Roman</vt:lpstr>
      <vt:lpstr>Wingdings</vt:lpstr>
      <vt:lpstr>Wingdings 3</vt:lpstr>
      <vt:lpstr>White Master</vt:lpstr>
      <vt:lpstr>The Gartner Scenario for Application Software Providers: Building Digital Transformation in a Bimodal World</vt:lpstr>
      <vt:lpstr>Growth and Profit Will Come From Leveraging the Bimodal Dynamics Set in Motion by Your Customers</vt:lpstr>
      <vt:lpstr>Key Issues</vt:lpstr>
      <vt:lpstr>Where Will the Growth Come From? </vt:lpstr>
      <vt:lpstr>Key Competitive Factors: Analytics, SaaS, SMBs, Digital Applications, Business Outcomes</vt:lpstr>
      <vt:lpstr>New Resources Are Being Mobilized for Digital</vt:lpstr>
      <vt:lpstr>Recommendations by Market Segment </vt:lpstr>
      <vt:lpstr>Recommendations by Deployment Model</vt:lpstr>
      <vt:lpstr>How Can the Application Software Providers Seize That Growth?  How will the buyers behave?</vt:lpstr>
      <vt:lpstr>Buying Behavior: Digital Gets Strategic Attention and Sense of Urgency </vt:lpstr>
      <vt:lpstr>Buying Behavior: Bimodal IT Practice for IT Delivery Will Extend and Change the Decision-Making Structures</vt:lpstr>
      <vt:lpstr>Buying Behavior: Many More and New Decision Makers to Align</vt:lpstr>
      <vt:lpstr>Buying Behavior: Top Five Applications Priorities in 2016</vt:lpstr>
      <vt:lpstr>Buying Behavior: Looking for New Sources of Help</vt:lpstr>
      <vt:lpstr>Recommendations by Market Segment </vt:lpstr>
      <vt:lpstr>Recommendations by Deployment Model</vt:lpstr>
      <vt:lpstr>How Can the Application Software Providers Seize That Growth?  What do successful competitive and  go-to-market strategies look like?</vt:lpstr>
      <vt:lpstr>Application Software Providers Also Must Develop a Bimodal Strategy and Bridge the Gap Between the Two Modes</vt:lpstr>
      <vt:lpstr>Case Study Snapshot: Telecom Italia Digital Solutions — Exemplifies Mode 2 Strategy</vt:lpstr>
      <vt:lpstr>GE's Digital Reinvention</vt:lpstr>
      <vt:lpstr>How Can the Application Software Providers Seize That Growth?  How can providers differentiate? Unique selling points?</vt:lpstr>
      <vt:lpstr>In the Digital Realm, Ecosystems Are Foundational, Not Optional</vt:lpstr>
      <vt:lpstr>Digital Supplier Value Network: Buyers Get More Choice! Add to Your Unique Selling Points </vt:lpstr>
      <vt:lpstr>Recommendations by Market Segment: Unique Selling Points</vt:lpstr>
      <vt:lpstr>Recommendations by Deployment Model: Unique Selling Points </vt:lpstr>
      <vt:lpstr>Action Plan for Next Six Months  Develop a bimodal strategy to leverage the dynamics being set in motion by your customers.</vt:lpstr>
      <vt:lpstr>Three Steps to Start Off Your Bimodal Strategy: Use It as an Organizing Principle</vt:lpstr>
      <vt:lpstr>Work Through This Organizational Framework to Start Your Bimodal Strategy Roadmap</vt:lpstr>
      <vt:lpstr>Complementary and Recommended Research</vt:lpstr>
      <vt:lpstr>Gartner Research Addresses Specific Roles</vt:lpstr>
      <vt:lpstr>Appendix: Gartner Definitions</vt:lpstr>
      <vt:lpstr>Gartner Definitions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2016-01-06T21:11:15Z</dcterms:created>
  <dcterms:modified xsi:type="dcterms:W3CDTF">2016-01-11T15:07:10Z</dcterms:modified>
</cp:coreProperties>
</file>