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9" r:id="rId2"/>
    <p:sldId id="297" r:id="rId3"/>
    <p:sldId id="298" r:id="rId4"/>
    <p:sldId id="321" r:id="rId5"/>
    <p:sldId id="287" r:id="rId6"/>
    <p:sldId id="313" r:id="rId7"/>
    <p:sldId id="303" r:id="rId8"/>
    <p:sldId id="326" r:id="rId9"/>
    <p:sldId id="327" r:id="rId10"/>
    <p:sldId id="323" r:id="rId11"/>
    <p:sldId id="324" r:id="rId12"/>
    <p:sldId id="288" r:id="rId13"/>
    <p:sldId id="289" r:id="rId14"/>
    <p:sldId id="283" r:id="rId15"/>
    <p:sldId id="325" r:id="rId16"/>
    <p:sldId id="318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 autoAdjust="0"/>
    <p:restoredTop sz="94606" autoAdjust="0"/>
  </p:normalViewPr>
  <p:slideViewPr>
    <p:cSldViewPr snapToGrid="0" snapToObjects="1">
      <p:cViewPr varScale="1">
        <p:scale>
          <a:sx n="110" d="100"/>
          <a:sy n="110" d="100"/>
        </p:scale>
        <p:origin x="15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la%20di%20lavoro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Interventi su base</a:t>
            </a:r>
            <a:r>
              <a:rPr lang="it-IT" baseline="0" dirty="0" smtClean="0"/>
              <a:t> regionale</a:t>
            </a:r>
            <a:endParaRPr lang="it-IT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09668544893198E-2"/>
          <c:y val="0.214555865032837"/>
          <c:w val="0.92197693426979199"/>
          <c:h val="0.476385919046705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Percentuali regionali di ticket sul totale degli interventi</c:v>
                </c:pt>
              </c:strCache>
            </c:strRef>
          </c:tx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TRENTINO-ALTO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0.0%</c:formatCode>
                <c:ptCount val="20"/>
                <c:pt idx="0">
                  <c:v>7.7244258872651295E-2</c:v>
                </c:pt>
                <c:pt idx="1">
                  <c:v>5.1356993736952003E-2</c:v>
                </c:pt>
                <c:pt idx="2">
                  <c:v>4.8434237995824601E-2</c:v>
                </c:pt>
                <c:pt idx="3">
                  <c:v>4.0501043841336098E-2</c:v>
                </c:pt>
                <c:pt idx="4">
                  <c:v>6.9728601252609601E-2</c:v>
                </c:pt>
                <c:pt idx="5">
                  <c:v>1.00208768267223E-2</c:v>
                </c:pt>
                <c:pt idx="6">
                  <c:v>8.7682672233820397E-2</c:v>
                </c:pt>
                <c:pt idx="7">
                  <c:v>1.4196242171189999E-2</c:v>
                </c:pt>
                <c:pt idx="8">
                  <c:v>0.13027139874738999</c:v>
                </c:pt>
                <c:pt idx="9">
                  <c:v>7.0563674321503095E-2</c:v>
                </c:pt>
                <c:pt idx="10">
                  <c:v>6.6805845511482198E-3</c:v>
                </c:pt>
                <c:pt idx="11">
                  <c:v>5.8455114822546998E-2</c:v>
                </c:pt>
                <c:pt idx="12">
                  <c:v>9.6868475991649203E-2</c:v>
                </c:pt>
                <c:pt idx="13">
                  <c:v>3.4655532359081399E-2</c:v>
                </c:pt>
                <c:pt idx="14">
                  <c:v>4.4258872651357001E-2</c:v>
                </c:pt>
                <c:pt idx="15">
                  <c:v>5.6367432150313097E-2</c:v>
                </c:pt>
                <c:pt idx="16">
                  <c:v>1.9206680584551099E-2</c:v>
                </c:pt>
                <c:pt idx="17">
                  <c:v>5.4279749478079297E-3</c:v>
                </c:pt>
                <c:pt idx="18">
                  <c:v>5.0104384133611698E-3</c:v>
                </c:pt>
                <c:pt idx="19">
                  <c:v>7.3068893528183701E-2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262760"/>
        <c:axId val="281263152"/>
        <c:axId val="0"/>
      </c:bar3DChart>
      <c:catAx>
        <c:axId val="281262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263152"/>
        <c:crosses val="autoZero"/>
        <c:auto val="1"/>
        <c:lblAlgn val="ctr"/>
        <c:lblOffset val="100"/>
        <c:noMultiLvlLbl val="0"/>
      </c:catAx>
      <c:valAx>
        <c:axId val="2812631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81262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78700088081003"/>
          <c:y val="2.9036135304601001E-4"/>
          <c:w val="0.24597281875611299"/>
          <c:h val="0.18728023067859501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it-IT" sz="4000" dirty="0" smtClean="0"/>
              <a:t>Esiti degli</a:t>
            </a:r>
            <a:r>
              <a:rPr lang="it-IT" sz="4000" baseline="0" dirty="0" smtClean="0"/>
              <a:t> interventi</a:t>
            </a:r>
            <a:endParaRPr lang="it-IT" sz="4000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Ticket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Risolutivi</c:v>
                </c:pt>
                <c:pt idx="1">
                  <c:v>Non Risolutivi</c:v>
                </c:pt>
                <c:pt idx="2">
                  <c:v>Annullati</c:v>
                </c:pt>
                <c:pt idx="3">
                  <c:v>In lavorazione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1872</c:v>
                </c:pt>
                <c:pt idx="1">
                  <c:v>121</c:v>
                </c:pt>
                <c:pt idx="2">
                  <c:v>68</c:v>
                </c:pt>
                <c:pt idx="3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7BDF-6ED3-7641-8CF7-2D55EB5B5F46}" type="datetimeFigureOut">
              <a:rPr lang="it-IT" smtClean="0"/>
              <a:t>10/02/2016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CFE87-CEF0-7140-9F98-D01410C07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12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ヒラギノ角ゴ Pro W3" charset="-128"/>
            </a:endParaRP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049D889-4316-47B2-B1DB-3FA57BE9D068}" type="slidenum">
              <a:rPr lang="it-IT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it-IT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8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2971800" y="0"/>
            <a:ext cx="6172200" cy="3429000"/>
          </a:xfrm>
          <a:prstGeom prst="rect">
            <a:avLst/>
          </a:prstGeom>
          <a:solidFill>
            <a:srgbClr val="002F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Helvetica Neue"/>
            </a:endParaRPr>
          </a:p>
        </p:txBody>
      </p:sp>
      <p:pic>
        <p:nvPicPr>
          <p:cNvPr id="3" name="Immagine 7" descr="fub_logo_01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8" y="1252217"/>
            <a:ext cx="2698057" cy="9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6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1512888" y="9525"/>
            <a:ext cx="7621587" cy="1219200"/>
          </a:xfrm>
          <a:prstGeom prst="rect">
            <a:avLst/>
          </a:prstGeom>
          <a:solidFill>
            <a:srgbClr val="002F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noProof="0" dirty="0">
              <a:solidFill>
                <a:srgbClr val="27A22D"/>
              </a:solidFill>
              <a:latin typeface="Helvetica Neue"/>
            </a:endParaRPr>
          </a:p>
        </p:txBody>
      </p:sp>
      <p:cxnSp>
        <p:nvCxnSpPr>
          <p:cNvPr id="3" name="Connettore 1 2"/>
          <p:cNvCxnSpPr/>
          <p:nvPr userDrawn="1"/>
        </p:nvCxnSpPr>
        <p:spPr>
          <a:xfrm>
            <a:off x="625475" y="6484620"/>
            <a:ext cx="7331075" cy="1588"/>
          </a:xfrm>
          <a:prstGeom prst="line">
            <a:avLst/>
          </a:prstGeom>
          <a:ln w="12700">
            <a:solidFill>
              <a:srgbClr val="002F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8" descr="fub_logo_02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41300"/>
            <a:ext cx="130968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 userDrawn="1"/>
        </p:nvSpPr>
        <p:spPr bwMode="auto">
          <a:xfrm>
            <a:off x="8831263" y="6561138"/>
            <a:ext cx="271462" cy="250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/>
            <a:fld id="{90220A7F-CDAC-40DC-BD1D-FE1BF7F825A7}" type="slidenum">
              <a:rPr lang="it-IT" sz="1000" b="1">
                <a:solidFill>
                  <a:schemeClr val="bg1"/>
                </a:solidFill>
                <a:latin typeface="Calibri" pitchFamily="34" charset="0"/>
              </a:rPr>
              <a:pPr algn="ctr"/>
              <a:t>‹N›</a:t>
            </a:fld>
            <a:endParaRPr lang="it-IT" sz="1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382043" y="6576982"/>
            <a:ext cx="83381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 dirty="0" smtClean="0">
                <a:latin typeface="Calibri" pitchFamily="34" charset="0"/>
              </a:rPr>
              <a:t>Smart Building </a:t>
            </a:r>
            <a:r>
              <a:rPr lang="it-IT" sz="1400" dirty="0" err="1" smtClean="0">
                <a:latin typeface="Calibri" pitchFamily="34" charset="0"/>
              </a:rPr>
              <a:t>Roadshow</a:t>
            </a:r>
            <a:r>
              <a:rPr lang="it-IT" sz="1400" baseline="0" dirty="0" smtClean="0">
                <a:latin typeface="Calibri" pitchFamily="34" charset="0"/>
              </a:rPr>
              <a:t>	     										  Bari,</a:t>
            </a:r>
            <a:r>
              <a:rPr lang="it-IT" sz="1200" dirty="0" smtClean="0">
                <a:latin typeface="Calibri" pitchFamily="34" charset="0"/>
              </a:rPr>
              <a:t> 2 febbraio 2016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1512888" y="228668"/>
            <a:ext cx="7631112" cy="683156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419B39"/>
                </a:solidFill>
              </a:defRPr>
            </a:lvl1pPr>
          </a:lstStyle>
          <a:p>
            <a:r>
              <a:rPr lang="it-IT" dirty="0" smtClean="0"/>
              <a:t>Titolo</a:t>
            </a:r>
            <a:r>
              <a:rPr lang="en-GB" dirty="0" smtClean="0"/>
              <a:t>: </a:t>
            </a:r>
            <a:r>
              <a:rPr lang="en-GB" dirty="0"/>
              <a:t/>
            </a:r>
            <a:br>
              <a:rPr lang="en-GB" dirty="0"/>
            </a:br>
            <a:r>
              <a:rPr lang="it-IT" dirty="0" smtClean="0">
                <a:solidFill>
                  <a:srgbClr val="FFFFFF"/>
                </a:solidFill>
              </a:rPr>
              <a:t>Sottotitolo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22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/>
          <p:nvPr userDrawn="1"/>
        </p:nvSpPr>
        <p:spPr>
          <a:xfrm>
            <a:off x="2971800" y="0"/>
            <a:ext cx="5473700" cy="3746500"/>
          </a:xfrm>
          <a:prstGeom prst="rect">
            <a:avLst/>
          </a:prstGeom>
          <a:solidFill>
            <a:srgbClr val="002F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2400" b="1">
              <a:solidFill>
                <a:srgbClr val="FFFFFF"/>
              </a:solidFill>
              <a:latin typeface="Helvetica Neue" charset="0"/>
            </a:endParaRPr>
          </a:p>
          <a:p>
            <a:pPr>
              <a:defRPr/>
            </a:pPr>
            <a:endParaRPr lang="it-IT" sz="2400" b="1">
              <a:solidFill>
                <a:srgbClr val="FFFFFF"/>
              </a:solidFill>
              <a:latin typeface="Helvetica Neue" charset="0"/>
            </a:endParaRPr>
          </a:p>
          <a:p>
            <a:pPr>
              <a:defRPr/>
            </a:pPr>
            <a:endParaRPr lang="it-IT" sz="2400" b="1">
              <a:solidFill>
                <a:srgbClr val="FFFFFF"/>
              </a:solidFill>
              <a:latin typeface="Helvetica Neue" charset="0"/>
            </a:endParaRPr>
          </a:p>
          <a:p>
            <a:pPr>
              <a:defRPr/>
            </a:pPr>
            <a:endParaRPr lang="it-IT" sz="2400" b="1">
              <a:solidFill>
                <a:srgbClr val="FFFFFF"/>
              </a:solidFill>
              <a:latin typeface="Helvetica Neue" charset="0"/>
            </a:endParaRPr>
          </a:p>
        </p:txBody>
      </p:sp>
      <p:pic>
        <p:nvPicPr>
          <p:cNvPr id="3" name="Immagine 7" descr="fub_logo_01_cmy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016250"/>
            <a:ext cx="207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2971800" y="2276872"/>
            <a:ext cx="5465762" cy="40466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400" b="1">
                <a:solidFill>
                  <a:srgbClr val="00A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2971800" y="2692350"/>
            <a:ext cx="5473700" cy="10541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71800" y="4941168"/>
            <a:ext cx="5473700" cy="36004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2E5C"/>
                </a:solidFill>
              </a:defRPr>
            </a:lvl1pPr>
            <a:lvl2pPr marL="72000" indent="0">
              <a:spcBef>
                <a:spcPts val="3000"/>
              </a:spcBef>
              <a:buNone/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971800" y="5568037"/>
            <a:ext cx="5473700" cy="4322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6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6663" y="0"/>
            <a:ext cx="7331075" cy="1219200"/>
          </a:xfrm>
          <a:prstGeom prst="rect">
            <a:avLst/>
          </a:prstGeom>
          <a:solidFill>
            <a:srgbClr val="002F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27A22D"/>
              </a:solidFill>
              <a:latin typeface="Helvetica Neue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236663" y="6019800"/>
            <a:ext cx="7331075" cy="1588"/>
          </a:xfrm>
          <a:prstGeom prst="line">
            <a:avLst/>
          </a:prstGeom>
          <a:ln w="12700">
            <a:solidFill>
              <a:srgbClr val="002F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8" descr="fub_logo_02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022975"/>
            <a:ext cx="1162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085138" y="6075363"/>
            <a:ext cx="3937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1C17D37-1DD9-4B6F-8C70-7D23AA34A622}" type="slidenum">
              <a:rPr lang="it-IT" sz="1200">
                <a:latin typeface="Helvetica Neue" charset="0"/>
              </a:rPr>
              <a:pPr eaLnBrk="1" hangingPunct="1"/>
              <a:t>‹N›</a:t>
            </a:fld>
            <a:endParaRPr lang="it-IT" sz="1200">
              <a:latin typeface="Helvetica Neue" charset="0"/>
            </a:endParaRP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1236663" y="254000"/>
            <a:ext cx="7331075" cy="785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400" b="1">
                <a:solidFill>
                  <a:srgbClr val="27A22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741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9C96-E19A-DF4D-8C99-ED4E1CB8DB18}" type="datetimeFigureOut">
              <a:rPr lang="it-IT" smtClean="0"/>
              <a:t>10/02/2016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C340-7E0C-BD45-B7F0-1196B5FA2C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2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572" y="2163413"/>
            <a:ext cx="5544616" cy="692696"/>
          </a:xfrm>
        </p:spPr>
        <p:txBody>
          <a:bodyPr>
            <a:noAutofit/>
          </a:bodyPr>
          <a:lstStyle/>
          <a:p>
            <a:r>
              <a:rPr lang="it-IT" sz="1800" dirty="0" smtClean="0"/>
              <a:t>Interferenze </a:t>
            </a:r>
            <a:r>
              <a:rPr lang="it-IT" sz="1800" dirty="0" err="1" smtClean="0"/>
              <a:t>Lte</a:t>
            </a:r>
            <a:r>
              <a:rPr lang="it-IT" sz="1800" dirty="0" smtClean="0"/>
              <a:t> 800 MHz</a:t>
            </a:r>
            <a:endParaRPr lang="it-I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smtClean="0"/>
              <a:t>Un impianto a norma e il servizio </a:t>
            </a:r>
            <a:r>
              <a:rPr lang="it-IT" dirty="0" err="1" smtClean="0"/>
              <a:t>Helpinterferenze</a:t>
            </a:r>
            <a:r>
              <a:rPr lang="it-IT" dirty="0" smtClean="0"/>
              <a:t> come soluzione al problema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38548" y="5229200"/>
            <a:ext cx="5473700" cy="360040"/>
          </a:xfrm>
        </p:spPr>
        <p:txBody>
          <a:bodyPr/>
          <a:lstStyle/>
          <a:p>
            <a:r>
              <a:rPr lang="it-IT" dirty="0" smtClean="0"/>
              <a:t>2 febbraio 2016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9792" y="5733033"/>
            <a:ext cx="5976664" cy="720303"/>
          </a:xfrm>
        </p:spPr>
        <p:txBody>
          <a:bodyPr/>
          <a:lstStyle/>
          <a:p>
            <a:r>
              <a:rPr lang="it-IT" sz="1800" i="1" dirty="0" smtClean="0"/>
              <a:t>Smart Building </a:t>
            </a:r>
            <a:r>
              <a:rPr lang="it-IT" sz="1800" i="1" dirty="0" err="1" smtClean="0"/>
              <a:t>Roadshow</a:t>
            </a:r>
            <a:endParaRPr lang="it-IT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3858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Qualche statistica sugli esiti degli interventi</a:t>
            </a:r>
            <a:endParaRPr lang="it-IT" sz="2400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575333634"/>
              </p:ext>
            </p:extLst>
          </p:nvPr>
        </p:nvGraphicFramePr>
        <p:xfrm>
          <a:off x="725739" y="1397000"/>
          <a:ext cx="8130518" cy="488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nello 4"/>
          <p:cNvSpPr/>
          <p:nvPr/>
        </p:nvSpPr>
        <p:spPr>
          <a:xfrm>
            <a:off x="1657657" y="2659592"/>
            <a:ext cx="515954" cy="487631"/>
          </a:xfrm>
          <a:prstGeom prst="donut">
            <a:avLst>
              <a:gd name="adj" fmla="val 67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5% di interventi non risolutivi:</a:t>
            </a:r>
            <a:br>
              <a:rPr lang="it-IT" dirty="0" smtClean="0"/>
            </a:br>
            <a:r>
              <a:rPr lang="it-IT" dirty="0" smtClean="0">
                <a:solidFill>
                  <a:srgbClr val="FFFFFF"/>
                </a:solidFill>
              </a:rPr>
              <a:t>perché ?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3" name="Immagine 2" descr="Imag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5" y="3597797"/>
            <a:ext cx="5751576" cy="271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Imag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48" y="1688033"/>
            <a:ext cx="4005072" cy="463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/>
          <p:nvPr/>
        </p:nvSpPr>
        <p:spPr>
          <a:xfrm>
            <a:off x="287971" y="1824113"/>
            <a:ext cx="4223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algn="just">
              <a:tabLst>
                <a:tab pos="87313" algn="l"/>
              </a:tabLst>
            </a:pPr>
            <a:r>
              <a:rPr lang="it-IT" sz="2000" b="1" dirty="0" smtClean="0">
                <a:solidFill>
                  <a:prstClr val="black"/>
                </a:solidFill>
              </a:rPr>
              <a:t>Perché gli antennisti che escono per fare gli interventi trovano sui tetti, antenne assenti o divelte, cavi corrosi e giunzioni approssimative</a:t>
            </a:r>
            <a:endParaRPr lang="it-I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/>
              <a:t>Cavi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connettori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t-IT" dirty="0">
                <a:solidFill>
                  <a:srgbClr val="FFFFFF"/>
                </a:solidFill>
              </a:rPr>
              <a:t>cattiva schermatura, </a:t>
            </a:r>
            <a:r>
              <a:rPr lang="it-IT" dirty="0" smtClean="0">
                <a:solidFill>
                  <a:srgbClr val="FFFFFF"/>
                </a:solidFill>
              </a:rPr>
              <a:t>corrosione, vetustà ….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2hdh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01859c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91000" y="2133600"/>
            <a:ext cx="954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FF0000"/>
                </a:solidFill>
                <a:latin typeface="Arial" charset="0"/>
                <a:cs typeface="Arial" charset="0"/>
              </a:rPr>
              <a:t>NO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5486400"/>
            <a:ext cx="125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0000FF"/>
                </a:solidFill>
                <a:latin typeface="Arial" charset="0"/>
                <a:cs typeface="Arial" charset="0"/>
              </a:rPr>
              <a:t>~OK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5486400"/>
            <a:ext cx="2236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000" b="1">
                <a:solidFill>
                  <a:srgbClr val="008000"/>
                </a:solidFill>
                <a:latin typeface="Arial" charset="0"/>
                <a:cs typeface="Arial" charset="0"/>
              </a:rPr>
              <a:t>Ottimale</a:t>
            </a:r>
          </a:p>
          <a:p>
            <a:pPr algn="ctr" eaLnBrk="1" hangingPunct="1"/>
            <a:r>
              <a:rPr lang="it-IT" sz="1600">
                <a:solidFill>
                  <a:srgbClr val="008000"/>
                </a:solidFill>
                <a:latin typeface="Arial" charset="0"/>
                <a:cs typeface="Arial" charset="0"/>
              </a:rPr>
              <a:t>(connettore tipo </a:t>
            </a:r>
            <a:r>
              <a:rPr lang="ja-JP" altLang="it-IT" sz="1600">
                <a:solidFill>
                  <a:srgbClr val="008000"/>
                </a:solidFill>
                <a:latin typeface="Arial" charset="0"/>
                <a:cs typeface="Arial" charset="0"/>
              </a:rPr>
              <a:t>“</a:t>
            </a:r>
            <a:r>
              <a:rPr lang="it-IT" sz="1600">
                <a:solidFill>
                  <a:srgbClr val="008000"/>
                </a:solidFill>
                <a:latin typeface="Arial" charset="0"/>
                <a:cs typeface="Arial" charset="0"/>
              </a:rPr>
              <a:t>F</a:t>
            </a:r>
            <a:r>
              <a:rPr lang="ja-JP" altLang="it-IT" sz="1600">
                <a:solidFill>
                  <a:srgbClr val="008000"/>
                </a:solidFill>
                <a:latin typeface="Arial" charset="0"/>
                <a:cs typeface="Arial" charset="0"/>
              </a:rPr>
              <a:t>”</a:t>
            </a:r>
            <a:r>
              <a:rPr lang="it-IT" sz="1600">
                <a:solidFill>
                  <a:srgbClr val="008000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5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68"/>
            <a:ext cx="7631112" cy="683156"/>
          </a:xfrm>
        </p:spPr>
        <p:txBody>
          <a:bodyPr/>
          <a:lstStyle/>
          <a:p>
            <a:r>
              <a:rPr lang="en-US" sz="2400" b="1" dirty="0" err="1" smtClean="0"/>
              <a:t>Partitori</a:t>
            </a:r>
            <a:r>
              <a:rPr lang="en-US" sz="2400" b="1" dirty="0" smtClean="0"/>
              <a:t> (splitter) e </a:t>
            </a:r>
            <a:r>
              <a:rPr lang="en-US" sz="2400" b="1" dirty="0" err="1" smtClean="0"/>
              <a:t>derivatori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>
                <a:solidFill>
                  <a:srgbClr val="FFFFFF"/>
                </a:solidFill>
              </a:rPr>
              <a:t>cattiva schermatura, corrosione, vetustà 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4" descr="10018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181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2286000"/>
            <a:ext cx="954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4000" b="1">
                <a:solidFill>
                  <a:srgbClr val="FF0000"/>
                </a:solidFill>
                <a:latin typeface="Arial" charset="0"/>
                <a:cs typeface="Arial" charset="0"/>
              </a:rPr>
              <a:t>NO</a:t>
            </a:r>
          </a:p>
        </p:txBody>
      </p:sp>
      <p:pic>
        <p:nvPicPr>
          <p:cNvPr id="6" name="Picture 5" descr="pp12ky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1377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doppiatore-anten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495800"/>
            <a:ext cx="1689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8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676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5621338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00FF"/>
                </a:solidFill>
                <a:latin typeface="Arial" charset="0"/>
                <a:cs typeface="Arial" charset="0"/>
              </a:rPr>
              <a:t>~OK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560546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rgbClr val="008000"/>
                </a:solidFill>
                <a:latin typeface="Arial" charset="0"/>
                <a:cs typeface="Arial" charset="0"/>
              </a:rPr>
              <a:t>Ottimale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05275" y="5605463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00FF"/>
                </a:solidFill>
                <a:latin typeface="Arial" charset="0"/>
                <a:cs typeface="Arial" charset="0"/>
              </a:rPr>
              <a:t>~OK</a:t>
            </a:r>
          </a:p>
        </p:txBody>
      </p:sp>
    </p:spTree>
    <p:extLst>
      <p:ext uri="{BB962C8B-B14F-4D97-AF65-F5344CB8AC3E}">
        <p14:creationId xmlns:p14="http://schemas.microsoft.com/office/powerpoint/2010/main" val="17554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Ricezione segnale DTT (1/2) </a:t>
            </a:r>
            <a:br>
              <a:rPr lang="it-IT" sz="2400" b="1" dirty="0" smtClean="0"/>
            </a:br>
            <a:r>
              <a:rPr lang="it-IT" sz="1800" b="1" dirty="0" smtClean="0">
                <a:solidFill>
                  <a:schemeClr val="bg1"/>
                </a:solidFill>
              </a:rPr>
              <a:t>Fenomeni indesiderati da </a:t>
            </a:r>
            <a:r>
              <a:rPr lang="it-IT" sz="1800" b="1" dirty="0">
                <a:solidFill>
                  <a:schemeClr val="bg1"/>
                </a:solidFill>
              </a:rPr>
              <a:t>segnale LTE e </a:t>
            </a:r>
            <a:r>
              <a:rPr lang="it-IT" sz="1800" b="1" dirty="0" smtClean="0">
                <a:solidFill>
                  <a:schemeClr val="bg1"/>
                </a:solidFill>
              </a:rPr>
              <a:t>non sugli impianti TV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9" name="Picture 38" descr="anten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55908"/>
            <a:ext cx="1800200" cy="19263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758104"/>
            <a:ext cx="990600" cy="10922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237390" y="2758104"/>
            <a:ext cx="94208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LTE</a:t>
            </a:r>
            <a:endParaRPr lang="it-IT" sz="3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869239" y="2326056"/>
            <a:ext cx="935009" cy="144016"/>
          </a:xfrm>
          <a:prstGeom prst="straightConnector1">
            <a:avLst/>
          </a:prstGeom>
          <a:ln>
            <a:solidFill>
              <a:srgbClr val="00B45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372200" y="2038024"/>
            <a:ext cx="1368152" cy="144016"/>
          </a:xfrm>
          <a:prstGeom prst="line">
            <a:avLst/>
          </a:prstGeom>
          <a:ln>
            <a:solidFill>
              <a:srgbClr val="00B4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372200" y="2182040"/>
            <a:ext cx="432048" cy="144016"/>
          </a:xfrm>
          <a:prstGeom prst="line">
            <a:avLst/>
          </a:prstGeom>
          <a:ln>
            <a:solidFill>
              <a:srgbClr val="00B4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012160" y="2830112"/>
            <a:ext cx="5035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300192" y="2974128"/>
            <a:ext cx="79208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300192" y="2830112"/>
            <a:ext cx="216024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7504" y="2111193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Antenna UHF </a:t>
            </a:r>
          </a:p>
          <a:p>
            <a:pPr algn="r"/>
            <a:r>
              <a:rPr lang="it-IT" sz="10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con ricezione </a:t>
            </a:r>
            <a:r>
              <a:rPr lang="it-IT" sz="1000" i="1" dirty="0" err="1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Ch</a:t>
            </a:r>
            <a:r>
              <a:rPr lang="it-IT" sz="10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61-69 (</a:t>
            </a:r>
            <a:r>
              <a:rPr lang="it-IT" sz="10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V banda)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48006" y="2167962"/>
            <a:ext cx="1172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Antenna UHF </a:t>
            </a:r>
            <a:endParaRPr lang="it-IT" sz="1200" dirty="0"/>
          </a:p>
        </p:txBody>
      </p:sp>
      <p:sp>
        <p:nvSpPr>
          <p:cNvPr id="51" name="Rectangle 50"/>
          <p:cNvSpPr/>
          <p:nvPr/>
        </p:nvSpPr>
        <p:spPr>
          <a:xfrm>
            <a:off x="6156176" y="2470072"/>
            <a:ext cx="1172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/>
              <a:t>Antenna UHF </a:t>
            </a:r>
            <a:endParaRPr lang="it-IT" sz="1200"/>
          </a:p>
        </p:txBody>
      </p:sp>
      <p:sp>
        <p:nvSpPr>
          <p:cNvPr id="52" name="Rectangle 51"/>
          <p:cNvSpPr/>
          <p:nvPr/>
        </p:nvSpPr>
        <p:spPr>
          <a:xfrm>
            <a:off x="3415242" y="2564782"/>
            <a:ext cx="116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Antenna VHF</a:t>
            </a:r>
            <a:endParaRPr lang="it-IT" sz="1200" dirty="0"/>
          </a:p>
        </p:txBody>
      </p:sp>
      <p:sp>
        <p:nvSpPr>
          <p:cNvPr id="53" name="Rectangle 52"/>
          <p:cNvSpPr/>
          <p:nvPr/>
        </p:nvSpPr>
        <p:spPr>
          <a:xfrm>
            <a:off x="5652120" y="3406176"/>
            <a:ext cx="1129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Miscelatore/</a:t>
            </a:r>
          </a:p>
          <a:p>
            <a:r>
              <a:rPr lang="it-IT" sz="1200" dirty="0" smtClean="0"/>
              <a:t>Amplificatore/</a:t>
            </a:r>
          </a:p>
          <a:p>
            <a:r>
              <a:rPr lang="it-IT" sz="1200" dirty="0" smtClean="0"/>
              <a:t>Centralina</a:t>
            </a:r>
            <a:endParaRPr lang="it-IT" sz="1200" dirty="0"/>
          </a:p>
        </p:txBody>
      </p:sp>
      <p:sp>
        <p:nvSpPr>
          <p:cNvPr id="54" name="Rounded Rectangle 53"/>
          <p:cNvSpPr/>
          <p:nvPr/>
        </p:nvSpPr>
        <p:spPr>
          <a:xfrm>
            <a:off x="5004048" y="4329619"/>
            <a:ext cx="936104" cy="360040"/>
          </a:xfrm>
          <a:prstGeom prst="roundRect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ctangle 54"/>
          <p:cNvSpPr/>
          <p:nvPr/>
        </p:nvSpPr>
        <p:spPr>
          <a:xfrm>
            <a:off x="4283968" y="4198264"/>
            <a:ext cx="4248472" cy="930527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ctangle 55"/>
          <p:cNvSpPr/>
          <p:nvPr/>
        </p:nvSpPr>
        <p:spPr>
          <a:xfrm>
            <a:off x="5436096" y="4821014"/>
            <a:ext cx="2224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 smtClean="0"/>
              <a:t>Distribuzione segnale TV</a:t>
            </a:r>
            <a:endParaRPr lang="it-IT" sz="1400" i="1" dirty="0"/>
          </a:p>
        </p:txBody>
      </p:sp>
      <p:sp>
        <p:nvSpPr>
          <p:cNvPr id="57" name="Rectangle 56"/>
          <p:cNvSpPr/>
          <p:nvPr/>
        </p:nvSpPr>
        <p:spPr>
          <a:xfrm>
            <a:off x="6012160" y="4329619"/>
            <a:ext cx="1681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Derivatori/Partitori</a:t>
            </a:r>
          </a:p>
          <a:p>
            <a:r>
              <a:rPr lang="it-IT" sz="1000" dirty="0" smtClean="0"/>
              <a:t>(Amplificatori/Alimentatori)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932040" y="4401627"/>
            <a:ext cx="936104" cy="360040"/>
          </a:xfrm>
          <a:prstGeom prst="roundRect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ounded Rectangle 58"/>
          <p:cNvSpPr/>
          <p:nvPr/>
        </p:nvSpPr>
        <p:spPr>
          <a:xfrm>
            <a:off x="4860032" y="4473635"/>
            <a:ext cx="936104" cy="360040"/>
          </a:xfrm>
          <a:prstGeom prst="roundRect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Straight Connector 59"/>
          <p:cNvCxnSpPr/>
          <p:nvPr/>
        </p:nvCxnSpPr>
        <p:spPr>
          <a:xfrm>
            <a:off x="5508104" y="3982240"/>
            <a:ext cx="0" cy="216024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T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9252" y="5182149"/>
            <a:ext cx="914312" cy="1233275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5695156" y="5351487"/>
            <a:ext cx="288032" cy="288032"/>
          </a:xfrm>
          <a:prstGeom prst="roundRect">
            <a:avLst/>
          </a:prstGeom>
          <a:solidFill>
            <a:srgbClr val="2DE9FD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Straight Connector 62"/>
          <p:cNvCxnSpPr/>
          <p:nvPr/>
        </p:nvCxnSpPr>
        <p:spPr>
          <a:xfrm>
            <a:off x="5839172" y="5135463"/>
            <a:ext cx="0" cy="216024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V="1">
            <a:off x="5803168" y="5495503"/>
            <a:ext cx="72008" cy="72008"/>
          </a:xfrm>
          <a:prstGeom prst="ellipse">
            <a:avLst/>
          </a:prstGeom>
          <a:ln w="19050" cmpd="sng">
            <a:solidFill>
              <a:srgbClr val="0D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reeform 64"/>
          <p:cNvSpPr/>
          <p:nvPr/>
        </p:nvSpPr>
        <p:spPr>
          <a:xfrm>
            <a:off x="5846373" y="5548581"/>
            <a:ext cx="734937" cy="412608"/>
          </a:xfrm>
          <a:custGeom>
            <a:avLst/>
            <a:gdLst>
              <a:gd name="connsiteX0" fmla="*/ 0 w 734937"/>
              <a:gd name="connsiteY0" fmla="*/ 0 h 412608"/>
              <a:gd name="connsiteX1" fmla="*/ 638235 w 734937"/>
              <a:gd name="connsiteY1" fmla="*/ 109599 h 412608"/>
              <a:gd name="connsiteX2" fmla="*/ 186958 w 734937"/>
              <a:gd name="connsiteY2" fmla="*/ 174069 h 412608"/>
              <a:gd name="connsiteX3" fmla="*/ 734937 w 734937"/>
              <a:gd name="connsiteY3" fmla="*/ 412608 h 41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937" h="412608">
                <a:moveTo>
                  <a:pt x="0" y="0"/>
                </a:moveTo>
                <a:cubicBezTo>
                  <a:pt x="303537" y="40294"/>
                  <a:pt x="607075" y="80588"/>
                  <a:pt x="638235" y="109599"/>
                </a:cubicBezTo>
                <a:cubicBezTo>
                  <a:pt x="669395" y="138610"/>
                  <a:pt x="170841" y="123567"/>
                  <a:pt x="186958" y="174069"/>
                </a:cubicBezTo>
                <a:cubicBezTo>
                  <a:pt x="203075" y="224571"/>
                  <a:pt x="734937" y="412608"/>
                  <a:pt x="734937" y="4126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TextBox 66"/>
          <p:cNvSpPr txBox="1"/>
          <p:nvPr/>
        </p:nvSpPr>
        <p:spPr>
          <a:xfrm>
            <a:off x="107504" y="340617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Cavi e connettori</a:t>
            </a:r>
          </a:p>
        </p:txBody>
      </p:sp>
      <p:cxnSp>
        <p:nvCxnSpPr>
          <p:cNvPr id="68" name="Straight Arrow Connector 67"/>
          <p:cNvCxnSpPr>
            <a:stCxn id="49" idx="3"/>
          </p:cNvCxnSpPr>
          <p:nvPr/>
        </p:nvCxnSpPr>
        <p:spPr>
          <a:xfrm>
            <a:off x="2555776" y="2388192"/>
            <a:ext cx="3024336" cy="369912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7" idx="3"/>
          </p:cNvCxnSpPr>
          <p:nvPr/>
        </p:nvCxnSpPr>
        <p:spPr>
          <a:xfrm flipV="1">
            <a:off x="2555776" y="2758105"/>
            <a:ext cx="2088232" cy="848126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7" idx="3"/>
          </p:cNvCxnSpPr>
          <p:nvPr/>
        </p:nvCxnSpPr>
        <p:spPr>
          <a:xfrm flipV="1">
            <a:off x="2555776" y="3262161"/>
            <a:ext cx="2664296" cy="344070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7504" y="447584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Amplificatori</a:t>
            </a:r>
          </a:p>
        </p:txBody>
      </p:sp>
      <p:cxnSp>
        <p:nvCxnSpPr>
          <p:cNvPr id="72" name="Straight Arrow Connector 71"/>
          <p:cNvCxnSpPr>
            <a:stCxn id="73" idx="3"/>
            <a:endCxn id="85" idx="1"/>
          </p:cNvCxnSpPr>
          <p:nvPr/>
        </p:nvCxnSpPr>
        <p:spPr>
          <a:xfrm>
            <a:off x="2555776" y="5571370"/>
            <a:ext cx="1829418" cy="410190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71600" y="537131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Ricevitori</a:t>
            </a:r>
          </a:p>
        </p:txBody>
      </p:sp>
      <p:cxnSp>
        <p:nvCxnSpPr>
          <p:cNvPr id="75" name="Straight Arrow Connector 74"/>
          <p:cNvCxnSpPr>
            <a:stCxn id="71" idx="3"/>
          </p:cNvCxnSpPr>
          <p:nvPr/>
        </p:nvCxnSpPr>
        <p:spPr>
          <a:xfrm flipV="1">
            <a:off x="2555776" y="3806286"/>
            <a:ext cx="2304256" cy="869612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1" idx="3"/>
            <a:endCxn id="59" idx="1"/>
          </p:cNvCxnSpPr>
          <p:nvPr/>
        </p:nvCxnSpPr>
        <p:spPr>
          <a:xfrm flipV="1">
            <a:off x="2555776" y="4653655"/>
            <a:ext cx="2304256" cy="22243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7" idx="3"/>
          </p:cNvCxnSpPr>
          <p:nvPr/>
        </p:nvCxnSpPr>
        <p:spPr>
          <a:xfrm>
            <a:off x="2555776" y="3606231"/>
            <a:ext cx="2448272" cy="2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674743" y="5351487"/>
            <a:ext cx="288032" cy="288032"/>
          </a:xfrm>
          <a:prstGeom prst="roundRect">
            <a:avLst/>
          </a:prstGeom>
          <a:solidFill>
            <a:srgbClr val="2DE9FD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1" name="Straight Connector 80"/>
          <p:cNvCxnSpPr/>
          <p:nvPr/>
        </p:nvCxnSpPr>
        <p:spPr>
          <a:xfrm>
            <a:off x="4818759" y="5135463"/>
            <a:ext cx="0" cy="216024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 flipV="1">
            <a:off x="4782755" y="5495503"/>
            <a:ext cx="72008" cy="72008"/>
          </a:xfrm>
          <a:prstGeom prst="ellipse">
            <a:avLst/>
          </a:prstGeom>
          <a:ln w="19050" cmpd="sng">
            <a:solidFill>
              <a:srgbClr val="0D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ctangle 82"/>
          <p:cNvSpPr/>
          <p:nvPr/>
        </p:nvSpPr>
        <p:spPr>
          <a:xfrm>
            <a:off x="4946233" y="5351487"/>
            <a:ext cx="748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Prese TV</a:t>
            </a:r>
            <a:endParaRPr lang="it-IT" sz="1200" dirty="0"/>
          </a:p>
        </p:txBody>
      </p:sp>
      <p:sp>
        <p:nvSpPr>
          <p:cNvPr id="84" name="Freeform 83"/>
          <p:cNvSpPr/>
          <p:nvPr/>
        </p:nvSpPr>
        <p:spPr>
          <a:xfrm flipH="1">
            <a:off x="4540028" y="5567511"/>
            <a:ext cx="261257" cy="412608"/>
          </a:xfrm>
          <a:custGeom>
            <a:avLst/>
            <a:gdLst>
              <a:gd name="connsiteX0" fmla="*/ 0 w 734937"/>
              <a:gd name="connsiteY0" fmla="*/ 0 h 412608"/>
              <a:gd name="connsiteX1" fmla="*/ 638235 w 734937"/>
              <a:gd name="connsiteY1" fmla="*/ 109599 h 412608"/>
              <a:gd name="connsiteX2" fmla="*/ 186958 w 734937"/>
              <a:gd name="connsiteY2" fmla="*/ 174069 h 412608"/>
              <a:gd name="connsiteX3" fmla="*/ 734937 w 734937"/>
              <a:gd name="connsiteY3" fmla="*/ 412608 h 41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937" h="412608">
                <a:moveTo>
                  <a:pt x="0" y="0"/>
                </a:moveTo>
                <a:cubicBezTo>
                  <a:pt x="303537" y="40294"/>
                  <a:pt x="607075" y="80588"/>
                  <a:pt x="638235" y="109599"/>
                </a:cubicBezTo>
                <a:cubicBezTo>
                  <a:pt x="669395" y="138610"/>
                  <a:pt x="170841" y="123567"/>
                  <a:pt x="186958" y="174069"/>
                </a:cubicBezTo>
                <a:cubicBezTo>
                  <a:pt x="203075" y="224571"/>
                  <a:pt x="734937" y="412608"/>
                  <a:pt x="734937" y="4126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5" name="Picture 6" descr="Set-Top-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94" y="5801540"/>
            <a:ext cx="98756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12"/>
          <p:cNvSpPr/>
          <p:nvPr/>
        </p:nvSpPr>
        <p:spPr>
          <a:xfrm>
            <a:off x="618634" y="1234291"/>
            <a:ext cx="75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algn="ctr">
              <a:tabLst>
                <a:tab pos="87313" algn="l"/>
              </a:tabLst>
            </a:pPr>
            <a:r>
              <a:rPr lang="it-IT" b="1" dirty="0" smtClean="0">
                <a:solidFill>
                  <a:srgbClr val="0000FF"/>
                </a:solidFill>
              </a:rPr>
              <a:t>Gli impianti di ricezione domestica TV possono subire fenomeni di degradazione del segnale DTT in diversi punti della catena.</a:t>
            </a:r>
            <a:endParaRPr lang="it-IT" b="1" dirty="0">
              <a:solidFill>
                <a:srgbClr val="0000FF"/>
              </a:solidFill>
            </a:endParaRPr>
          </a:p>
        </p:txBody>
      </p:sp>
      <p:cxnSp>
        <p:nvCxnSpPr>
          <p:cNvPr id="87" name="Straight Arrow Connector 86"/>
          <p:cNvCxnSpPr>
            <a:stCxn id="73" idx="3"/>
            <a:endCxn id="61" idx="3"/>
          </p:cNvCxnSpPr>
          <p:nvPr/>
        </p:nvCxnSpPr>
        <p:spPr>
          <a:xfrm>
            <a:off x="2555776" y="5571370"/>
            <a:ext cx="4003476" cy="227417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23" descr="Wireless-T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90771"/>
            <a:ext cx="490343" cy="6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668891" y="1717427"/>
            <a:ext cx="129559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45A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DTT</a:t>
            </a:r>
            <a:endParaRPr lang="it-IT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B45A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6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/>
              <a:t>Ricezione segnale DTT </a:t>
            </a:r>
            <a:r>
              <a:rPr lang="it-IT" sz="2400" b="1" dirty="0" smtClean="0"/>
              <a:t>(2/</a:t>
            </a:r>
            <a:r>
              <a:rPr lang="it-IT" sz="2400" b="1" dirty="0"/>
              <a:t>2</a:t>
            </a:r>
            <a:r>
              <a:rPr lang="it-IT" sz="2400" b="1" dirty="0" smtClean="0"/>
              <a:t>)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rgbClr val="FFFFFF"/>
                </a:solidFill>
              </a:rPr>
              <a:t>L’impianto a norma (</a:t>
            </a:r>
            <a:r>
              <a:rPr lang="is-IS" b="1" dirty="0">
                <a:solidFill>
                  <a:srgbClr val="FFFFFF"/>
                </a:solidFill>
              </a:rPr>
              <a:t>L. 186/68, DM 37/08, DM 22/01/2013</a:t>
            </a:r>
            <a:r>
              <a:rPr lang="it-IT" b="1" dirty="0" smtClean="0">
                <a:solidFill>
                  <a:srgbClr val="FFFFFF"/>
                </a:solidFill>
              </a:rPr>
              <a:t>) 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567" y="1482245"/>
            <a:ext cx="74340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algn="just">
              <a:tabLst>
                <a:tab pos="87313" algn="l"/>
              </a:tabLst>
            </a:pPr>
            <a:r>
              <a:rPr lang="it-IT" sz="2800" b="1" dirty="0" smtClean="0">
                <a:solidFill>
                  <a:prstClr val="black"/>
                </a:solidFill>
              </a:rPr>
              <a:t>Risulta quindi evidente che laddove il servizio </a:t>
            </a:r>
            <a:r>
              <a:rPr lang="it-IT" sz="2800" b="1" dirty="0" err="1" smtClean="0">
                <a:solidFill>
                  <a:prstClr val="black"/>
                </a:solidFill>
              </a:rPr>
              <a:t>Helpinterferenze</a:t>
            </a:r>
            <a:r>
              <a:rPr lang="it-IT" sz="2800" b="1" dirty="0" smtClean="0">
                <a:solidFill>
                  <a:prstClr val="black"/>
                </a:solidFill>
              </a:rPr>
              <a:t> non risulti sufficiente alla risoluzione dei problemi legati alle interferenze </a:t>
            </a:r>
            <a:r>
              <a:rPr lang="it-IT" sz="2800" b="1" dirty="0" err="1" smtClean="0">
                <a:solidFill>
                  <a:prstClr val="black"/>
                </a:solidFill>
              </a:rPr>
              <a:t>Lte</a:t>
            </a:r>
            <a:r>
              <a:rPr lang="it-IT" sz="2800" b="1" dirty="0" smtClean="0">
                <a:solidFill>
                  <a:prstClr val="black"/>
                </a:solidFill>
              </a:rPr>
              <a:t> l’alternativa resta la messa a punto del sistema di ricezione televisiva secondo le norme vigenti.</a:t>
            </a:r>
          </a:p>
          <a:p>
            <a:pPr marL="169863" lvl="2" algn="just">
              <a:tabLst>
                <a:tab pos="87313" algn="l"/>
              </a:tabLst>
            </a:pPr>
            <a:r>
              <a:rPr lang="it-IT" sz="2800" b="1" dirty="0" smtClean="0">
                <a:solidFill>
                  <a:prstClr val="black"/>
                </a:solidFill>
              </a:rPr>
              <a:t>L’oggetto degli interventi che seguiranno saranno un ottimo spunto da cui partire per la revisione di </a:t>
            </a:r>
            <a:r>
              <a:rPr lang="it-IT" sz="2800" b="1" smtClean="0">
                <a:solidFill>
                  <a:prstClr val="black"/>
                </a:solidFill>
              </a:rPr>
              <a:t>questi impianti </a:t>
            </a:r>
            <a:endParaRPr lang="it-IT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572" y="3744563"/>
            <a:ext cx="5544616" cy="692696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Chalkduster"/>
                <a:cs typeface="Chalkduster"/>
              </a:rPr>
              <a:t>Grazie per l’attenzione.</a:t>
            </a:r>
            <a:endParaRPr lang="it-IT" sz="2800" dirty="0">
              <a:latin typeface="Chalkduster"/>
              <a:cs typeface="Chalkduste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50828" y="6416613"/>
            <a:ext cx="3600722" cy="360040"/>
          </a:xfrm>
        </p:spPr>
        <p:txBody>
          <a:bodyPr/>
          <a:lstStyle/>
          <a:p>
            <a:r>
              <a:rPr lang="it-IT" sz="1100" dirty="0" smtClean="0"/>
              <a:t>30 settembre 2013</a:t>
            </a:r>
            <a:endParaRPr lang="it-IT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162278" y="6416613"/>
            <a:ext cx="3931583" cy="445517"/>
          </a:xfrm>
        </p:spPr>
        <p:txBody>
          <a:bodyPr>
            <a:normAutofit/>
          </a:bodyPr>
          <a:lstStyle/>
          <a:p>
            <a:r>
              <a:rPr lang="it-IT" sz="1200" i="1" dirty="0" smtClean="0"/>
              <a:t>Corso formativo delegati regionali </a:t>
            </a:r>
            <a:r>
              <a:rPr lang="it-IT" sz="1200" i="1" dirty="0" err="1" smtClean="0"/>
              <a:t>Adiconsum</a:t>
            </a:r>
            <a:endParaRPr lang="it-IT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7582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Frequenze per sistemi LTE</a:t>
            </a:r>
            <a:endParaRPr lang="it-IT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092524" y="3172065"/>
            <a:ext cx="2009800" cy="715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800 MHz</a:t>
            </a:r>
            <a:endParaRPr lang="it-IT" sz="2000" dirty="0"/>
          </a:p>
        </p:txBody>
      </p:sp>
      <p:sp>
        <p:nvSpPr>
          <p:cNvPr id="4" name="Rectangle 3"/>
          <p:cNvSpPr/>
          <p:nvPr/>
        </p:nvSpPr>
        <p:spPr>
          <a:xfrm>
            <a:off x="3761714" y="3172065"/>
            <a:ext cx="1872208" cy="71514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1800 MHz</a:t>
            </a:r>
            <a:endParaRPr lang="it-IT" sz="2000" dirty="0" smtClean="0"/>
          </a:p>
        </p:txBody>
      </p:sp>
      <p:sp>
        <p:nvSpPr>
          <p:cNvPr id="5" name="Left-Right Arrow 4"/>
          <p:cNvSpPr/>
          <p:nvPr/>
        </p:nvSpPr>
        <p:spPr>
          <a:xfrm>
            <a:off x="1093658" y="3963409"/>
            <a:ext cx="7243092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642734" y="4922370"/>
            <a:ext cx="7777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lvl="2" algn="just">
              <a:tabLst>
                <a:tab pos="263525" algn="l"/>
              </a:tabLst>
            </a:pPr>
            <a:r>
              <a:rPr lang="it-IT" b="1" dirty="0"/>
              <a:t>Le frequenze per l’ </a:t>
            </a:r>
            <a:r>
              <a:rPr lang="it-IT" b="1" dirty="0" smtClean="0"/>
              <a:t>LTE a </a:t>
            </a:r>
            <a:r>
              <a:rPr lang="it-IT" b="1" dirty="0"/>
              <a:t>800 MHz coesistono con quelle del digitale terrestre.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7862" y="165989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lvl="2" algn="just">
              <a:tabLst>
                <a:tab pos="263525" algn="l"/>
              </a:tabLst>
            </a:pPr>
            <a:r>
              <a:rPr lang="it-IT" b="1" dirty="0" smtClean="0"/>
              <a:t>Le frequenze di operatività dei segnali LTE insistono su tre bande distinte:</a:t>
            </a:r>
            <a:endParaRPr lang="it-IT" b="1" dirty="0"/>
          </a:p>
        </p:txBody>
      </p:sp>
      <p:sp>
        <p:nvSpPr>
          <p:cNvPr id="8" name="Rectangle 7"/>
          <p:cNvSpPr/>
          <p:nvPr/>
        </p:nvSpPr>
        <p:spPr>
          <a:xfrm>
            <a:off x="6436772" y="3172065"/>
            <a:ext cx="1872208" cy="71514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2600 MHz</a:t>
            </a:r>
          </a:p>
        </p:txBody>
      </p:sp>
      <p:sp>
        <p:nvSpPr>
          <p:cNvPr id="9" name="Donut 8"/>
          <p:cNvSpPr/>
          <p:nvPr/>
        </p:nvSpPr>
        <p:spPr>
          <a:xfrm>
            <a:off x="642734" y="2650718"/>
            <a:ext cx="2958856" cy="2103641"/>
          </a:xfrm>
          <a:prstGeom prst="donut">
            <a:avLst>
              <a:gd name="adj" fmla="val 6040"/>
            </a:avLst>
          </a:prstGeom>
          <a:solidFill>
            <a:srgbClr val="FF0000"/>
          </a:solidFill>
          <a:ln>
            <a:noFill/>
          </a:ln>
          <a:effectLst>
            <a:glow rad="190500">
              <a:srgbClr val="FF0000">
                <a:alpha val="32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La banda 800</a:t>
            </a:r>
            <a:endParaRPr lang="it-IT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216150" y="2761024"/>
            <a:ext cx="7318429" cy="743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470-862 MHz (CH 21-69)</a:t>
            </a:r>
          </a:p>
          <a:p>
            <a:pPr algn="ctr"/>
            <a:r>
              <a:rPr lang="it-IT" sz="2000" dirty="0" smtClean="0"/>
              <a:t>TELEVISIONE ANALOGICA</a:t>
            </a:r>
            <a:endParaRPr lang="it-IT" sz="2000" dirty="0"/>
          </a:p>
        </p:txBody>
      </p:sp>
      <p:sp>
        <p:nvSpPr>
          <p:cNvPr id="4" name="Rectangle 3"/>
          <p:cNvSpPr/>
          <p:nvPr/>
        </p:nvSpPr>
        <p:spPr>
          <a:xfrm>
            <a:off x="1216151" y="3985160"/>
            <a:ext cx="5228057" cy="7151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 </a:t>
            </a:r>
            <a:r>
              <a:rPr lang="it-IT" sz="2000" dirty="0" smtClean="0"/>
              <a:t>                470-790 MHz (CH 21-60)</a:t>
            </a:r>
          </a:p>
          <a:p>
            <a:pPr algn="ctr"/>
            <a:r>
              <a:rPr lang="it-IT" sz="2000" dirty="0" smtClean="0"/>
              <a:t>               TELEVISIONE DIGITALE</a:t>
            </a:r>
            <a:endParaRPr lang="it-IT" sz="2000" dirty="0"/>
          </a:p>
        </p:txBody>
      </p:sp>
      <p:sp>
        <p:nvSpPr>
          <p:cNvPr id="5" name="Rectangle 4"/>
          <p:cNvSpPr/>
          <p:nvPr/>
        </p:nvSpPr>
        <p:spPr>
          <a:xfrm>
            <a:off x="6516216" y="3985160"/>
            <a:ext cx="2018363" cy="715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791-862 MHz</a:t>
            </a:r>
            <a:br>
              <a:rPr lang="it-IT" sz="2000" dirty="0" smtClean="0"/>
            </a:br>
            <a:r>
              <a:rPr lang="it-IT" sz="2000" dirty="0" smtClean="0"/>
              <a:t>4G LTE (800 MHz) </a:t>
            </a:r>
            <a:endParaRPr lang="it-IT" sz="2000" dirty="0"/>
          </a:p>
        </p:txBody>
      </p:sp>
      <p:sp>
        <p:nvSpPr>
          <p:cNvPr id="6" name="Down Arrow 5"/>
          <p:cNvSpPr/>
          <p:nvPr/>
        </p:nvSpPr>
        <p:spPr>
          <a:xfrm>
            <a:off x="4402646" y="3581176"/>
            <a:ext cx="338708" cy="38249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/>
          </a:p>
        </p:txBody>
      </p:sp>
      <p:sp>
        <p:nvSpPr>
          <p:cNvPr id="7" name="Left-Right Arrow 6"/>
          <p:cNvSpPr/>
          <p:nvPr/>
        </p:nvSpPr>
        <p:spPr>
          <a:xfrm>
            <a:off x="1216150" y="4776504"/>
            <a:ext cx="7318429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899592" y="508130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lvl="2" algn="just">
              <a:tabLst>
                <a:tab pos="263525" algn="l"/>
              </a:tabLst>
            </a:pPr>
            <a:r>
              <a:rPr lang="it-IT" b="1" dirty="0" smtClean="0"/>
              <a:t>Le frequenze per i sistemi LTE rientrano nell’intervallo di operatività degli impianti domestici per la ricezione televisiva comunemente diffusi.</a:t>
            </a:r>
            <a:endParaRPr lang="it-IT" b="1" dirty="0"/>
          </a:p>
        </p:txBody>
      </p:sp>
      <p:sp>
        <p:nvSpPr>
          <p:cNvPr id="9" name="Rectangle 8"/>
          <p:cNvSpPr/>
          <p:nvPr/>
        </p:nvSpPr>
        <p:spPr>
          <a:xfrm>
            <a:off x="899592" y="13208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lvl="2" algn="just">
              <a:tabLst>
                <a:tab pos="263525" algn="l"/>
              </a:tabLst>
            </a:pPr>
            <a:r>
              <a:rPr lang="it-IT" b="1" dirty="0"/>
              <a:t>D</a:t>
            </a:r>
            <a:r>
              <a:rPr lang="it-IT" b="1" dirty="0" smtClean="0"/>
              <a:t>al </a:t>
            </a:r>
            <a:r>
              <a:rPr lang="it-IT" b="1" dirty="0"/>
              <a:t>1 gennaio 2013 </a:t>
            </a:r>
            <a:r>
              <a:rPr lang="it-IT" b="1" dirty="0" smtClean="0"/>
              <a:t>la transizione alla televisione digitale terrestre ha reso disponibili le frequenze in banda 800 MHz (canali 61-69), che</a:t>
            </a:r>
            <a:r>
              <a:rPr lang="it-IT" b="1" dirty="0"/>
              <a:t> </a:t>
            </a:r>
            <a:r>
              <a:rPr lang="it-IT" b="1" dirty="0" smtClean="0"/>
              <a:t>verranno gradualmente utilizzate su gran parte del territorio nazionale dai sistemi </a:t>
            </a:r>
            <a:r>
              <a:rPr lang="it-IT" b="1" dirty="0"/>
              <a:t>mobili </a:t>
            </a:r>
            <a:r>
              <a:rPr lang="it-IT" b="1" dirty="0" smtClean="0"/>
              <a:t>LTE (Long </a:t>
            </a:r>
            <a:r>
              <a:rPr lang="it-IT" b="1" dirty="0" err="1"/>
              <a:t>Term</a:t>
            </a:r>
            <a:r>
              <a:rPr lang="it-IT" b="1" dirty="0"/>
              <a:t> </a:t>
            </a:r>
            <a:r>
              <a:rPr lang="it-IT" b="1" dirty="0" err="1" smtClean="0"/>
              <a:t>Evolution</a:t>
            </a:r>
            <a:r>
              <a:rPr lang="it-IT" b="1" dirty="0" smtClean="0"/>
              <a:t>).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178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Antenne UHF in V banda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FF"/>
                </a:solidFill>
              </a:rPr>
              <a:t>Ricezione “indesiderata” del segnale LTE 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652" y="1430159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algn="just">
              <a:tabLst>
                <a:tab pos="87313" algn="l"/>
              </a:tabLst>
            </a:pPr>
            <a:r>
              <a:rPr lang="it-IT" sz="2000" b="1" dirty="0" smtClean="0">
                <a:solidFill>
                  <a:prstClr val="black"/>
                </a:solidFill>
              </a:rPr>
              <a:t>Gli impianti degli utenti possono subire interferenze da parte delle stazioni radio-base LTE </a:t>
            </a:r>
          </a:p>
          <a:p>
            <a:pPr marL="512763" lvl="2" indent="-342900" algn="just">
              <a:buFontTx/>
              <a:buChar char="-"/>
              <a:tabLst>
                <a:tab pos="87313" algn="l"/>
              </a:tabLst>
            </a:pPr>
            <a:r>
              <a:rPr lang="it-IT" sz="2000" b="1" dirty="0" smtClean="0">
                <a:solidFill>
                  <a:prstClr val="black"/>
                </a:solidFill>
              </a:rPr>
              <a:t>livelli di emissione più bassi rispetto alle stazioni DTT, ma</a:t>
            </a:r>
          </a:p>
          <a:p>
            <a:pPr marL="512763" lvl="2" indent="-342900" algn="just">
              <a:buFontTx/>
              <a:buChar char="-"/>
              <a:tabLst>
                <a:tab pos="87313" algn="l"/>
              </a:tabLst>
            </a:pPr>
            <a:r>
              <a:rPr lang="it-IT" sz="2000" b="1" dirty="0" smtClean="0">
                <a:solidFill>
                  <a:prstClr val="black"/>
                </a:solidFill>
              </a:rPr>
              <a:t>normalmente posizionate più vicine delle abitazioni</a:t>
            </a:r>
            <a:endParaRPr lang="it-IT" sz="2000" b="1" dirty="0">
              <a:solidFill>
                <a:prstClr val="black"/>
              </a:solidFill>
            </a:endParaRPr>
          </a:p>
        </p:txBody>
      </p:sp>
      <p:pic>
        <p:nvPicPr>
          <p:cNvPr id="4" name="Picture 24" descr="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73" y="4657360"/>
            <a:ext cx="891523" cy="9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Wireless-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354" y="3306523"/>
            <a:ext cx="915276" cy="18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aetta 21"/>
          <p:cNvSpPr/>
          <p:nvPr/>
        </p:nvSpPr>
        <p:spPr>
          <a:xfrm>
            <a:off x="2500139" y="3403239"/>
            <a:ext cx="4104456" cy="599670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25"/>
          <p:cNvSpPr txBox="1"/>
          <p:nvPr/>
        </p:nvSpPr>
        <p:spPr>
          <a:xfrm rot="20316142">
            <a:off x="5635613" y="4683040"/>
            <a:ext cx="10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c</a:t>
            </a:r>
            <a:r>
              <a:rPr lang="it-IT" dirty="0" smtClean="0">
                <a:solidFill>
                  <a:prstClr val="black"/>
                </a:solidFill>
              </a:rPr>
              <a:t>entinaia di metri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CasellaDiTesto 27"/>
          <p:cNvSpPr txBox="1"/>
          <p:nvPr/>
        </p:nvSpPr>
        <p:spPr>
          <a:xfrm>
            <a:off x="4062860" y="5531842"/>
            <a:ext cx="117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prstClr val="black"/>
                </a:solidFill>
              </a:rPr>
              <a:t>(800 MHz)</a:t>
            </a:r>
            <a:endParaRPr lang="it-IT" i="1" dirty="0">
              <a:solidFill>
                <a:prstClr val="black"/>
              </a:solidFill>
            </a:endParaRPr>
          </a:p>
        </p:txBody>
      </p:sp>
      <p:pic>
        <p:nvPicPr>
          <p:cNvPr id="13" name="Immagine 17" descr="76691836_Sigma_cata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6773" y="4002909"/>
            <a:ext cx="779700" cy="768466"/>
          </a:xfrm>
          <a:prstGeom prst="rect">
            <a:avLst/>
          </a:prstGeom>
        </p:spPr>
      </p:pic>
      <p:sp>
        <p:nvSpPr>
          <p:cNvPr id="14" name="Saetta 22"/>
          <p:cNvSpPr/>
          <p:nvPr/>
        </p:nvSpPr>
        <p:spPr>
          <a:xfrm flipV="1">
            <a:off x="5127930" y="4387142"/>
            <a:ext cx="1584176" cy="300814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551" y="4563795"/>
            <a:ext cx="990600" cy="1092200"/>
          </a:xfrm>
          <a:prstGeom prst="rect">
            <a:avLst/>
          </a:prstGeom>
        </p:spPr>
      </p:pic>
      <p:cxnSp>
        <p:nvCxnSpPr>
          <p:cNvPr id="17" name="Connettore 2 24"/>
          <p:cNvCxnSpPr/>
          <p:nvPr/>
        </p:nvCxnSpPr>
        <p:spPr>
          <a:xfrm flipV="1">
            <a:off x="5442570" y="4687956"/>
            <a:ext cx="1440342" cy="627862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24"/>
          <p:cNvCxnSpPr/>
          <p:nvPr/>
        </p:nvCxnSpPr>
        <p:spPr>
          <a:xfrm>
            <a:off x="2428142" y="3703073"/>
            <a:ext cx="4283964" cy="599671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85845" y="4513134"/>
            <a:ext cx="94208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LTE</a:t>
            </a:r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2111" y="3147526"/>
            <a:ext cx="129559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45A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DTT</a:t>
            </a:r>
            <a:endParaRPr lang="it-IT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B45A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480784">
            <a:off x="3127140" y="3837782"/>
            <a:ext cx="219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s</a:t>
            </a:r>
            <a:r>
              <a:rPr lang="it-IT" dirty="0" smtClean="0">
                <a:solidFill>
                  <a:prstClr val="black"/>
                </a:solidFill>
              </a:rPr>
              <a:t>variati Km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Intensità “utile” del segnale e qualità finale percepita</a:t>
            </a:r>
            <a:endParaRPr lang="it-IT" sz="2400" b="1" dirty="0"/>
          </a:p>
        </p:txBody>
      </p:sp>
      <p:pic>
        <p:nvPicPr>
          <p:cNvPr id="3" name="Picture 14" descr="c_3_media_1042819_immagine_o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86" y="3285916"/>
            <a:ext cx="20510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491536" y="3285916"/>
            <a:ext cx="20574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 dirty="0">
              <a:ea typeface="+mn-ea"/>
              <a:cs typeface="+mn-cs"/>
            </a:endParaRPr>
          </a:p>
        </p:txBody>
      </p:sp>
      <p:pic>
        <p:nvPicPr>
          <p:cNvPr id="5" name="Picture 27" descr="squ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6" y="3285916"/>
            <a:ext cx="2057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95536" y="2295316"/>
            <a:ext cx="8229600" cy="533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49000">
                <a:srgbClr val="FFFF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/>
          <a:lstStyle/>
          <a:p>
            <a:pPr algn="ctr"/>
            <a:r>
              <a:rPr lang="it-IT" sz="2400" dirty="0">
                <a:solidFill>
                  <a:srgbClr val="0000FF"/>
                </a:solidFill>
                <a:latin typeface="Arial Black" charset="0"/>
                <a:cs typeface="Arial Black" charset="0"/>
              </a:rPr>
              <a:t>Intensità </a:t>
            </a:r>
            <a:r>
              <a:rPr lang="it-IT" sz="2400" dirty="0" smtClean="0">
                <a:solidFill>
                  <a:srgbClr val="0000FF"/>
                </a:solidFill>
                <a:latin typeface="Arial Black" charset="0"/>
                <a:cs typeface="Arial Black" charset="0"/>
              </a:rPr>
              <a:t>“utile” del segnale</a:t>
            </a:r>
            <a:endParaRPr lang="it-IT" sz="2400" dirty="0">
              <a:solidFill>
                <a:srgbClr val="0000FF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7" name="Left Brace 83"/>
          <p:cNvSpPr>
            <a:spLocks/>
          </p:cNvSpPr>
          <p:nvPr/>
        </p:nvSpPr>
        <p:spPr bwMode="auto">
          <a:xfrm rot="16200000">
            <a:off x="2719636" y="428416"/>
            <a:ext cx="457200" cy="5105400"/>
          </a:xfrm>
          <a:prstGeom prst="leftBrace">
            <a:avLst>
              <a:gd name="adj1" fmla="val 23626"/>
              <a:gd name="adj2" fmla="val 49731"/>
            </a:avLst>
          </a:prstGeom>
          <a:noFill/>
          <a:ln w="28575" cmpd="sng">
            <a:solidFill>
              <a:srgbClr val="419B3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" name="Left Brace 84"/>
          <p:cNvSpPr>
            <a:spLocks/>
          </p:cNvSpPr>
          <p:nvPr/>
        </p:nvSpPr>
        <p:spPr bwMode="auto">
          <a:xfrm rot="16200000">
            <a:off x="7177336" y="1761916"/>
            <a:ext cx="457200" cy="2438400"/>
          </a:xfrm>
          <a:prstGeom prst="leftBrace">
            <a:avLst>
              <a:gd name="adj1" fmla="val 23605"/>
              <a:gd name="adj2" fmla="val 49731"/>
            </a:avLst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" name="Left Brace 87"/>
          <p:cNvSpPr>
            <a:spLocks/>
          </p:cNvSpPr>
          <p:nvPr/>
        </p:nvSpPr>
        <p:spPr bwMode="auto">
          <a:xfrm rot="16200000" flipV="1">
            <a:off x="5615236" y="2714416"/>
            <a:ext cx="457200" cy="533400"/>
          </a:xfrm>
          <a:prstGeom prst="leftBrace">
            <a:avLst>
              <a:gd name="adj1" fmla="val 23609"/>
              <a:gd name="adj2" fmla="val 49731"/>
            </a:avLst>
          </a:prstGeom>
          <a:noFill/>
          <a:ln w="28575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86136" y="4657516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600" b="1" i="1" dirty="0">
                <a:solidFill>
                  <a:srgbClr val="0060C4"/>
                </a:solidFill>
                <a:latin typeface="Verdana" charset="0"/>
              </a:rPr>
              <a:t>Qualità video/audio</a:t>
            </a:r>
          </a:p>
          <a:p>
            <a:pPr algn="ctr"/>
            <a:r>
              <a:rPr lang="it-IT" sz="1600" b="1" i="1" dirty="0">
                <a:solidFill>
                  <a:srgbClr val="0060C4"/>
                </a:solidFill>
                <a:latin typeface="Verdana" charset="0"/>
              </a:rPr>
              <a:t>perfetta</a:t>
            </a:r>
            <a:endParaRPr lang="it-IT" sz="1600" b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038849" y="4657516"/>
            <a:ext cx="2327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600" b="1" i="1" dirty="0" err="1">
                <a:solidFill>
                  <a:srgbClr val="0060C4"/>
                </a:solidFill>
                <a:latin typeface="Verdana" charset="0"/>
              </a:rPr>
              <a:t>Squadrettamento</a:t>
            </a:r>
            <a:r>
              <a:rPr lang="it-IT" sz="1600" b="1" i="1" dirty="0">
                <a:solidFill>
                  <a:srgbClr val="0060C4"/>
                </a:solidFill>
                <a:latin typeface="Verdana" charset="0"/>
              </a:rPr>
              <a:t>, </a:t>
            </a:r>
          </a:p>
          <a:p>
            <a:pPr algn="ctr"/>
            <a:r>
              <a:rPr lang="it-IT" sz="1600" b="1" i="1" dirty="0">
                <a:solidFill>
                  <a:srgbClr val="0060C4"/>
                </a:solidFill>
                <a:latin typeface="Verdana" charset="0"/>
              </a:rPr>
              <a:t>blocco immagine</a:t>
            </a:r>
            <a:endParaRPr lang="it-IT" sz="16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20136" y="4657516"/>
            <a:ext cx="163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600" b="1" i="1">
                <a:solidFill>
                  <a:srgbClr val="0060C4"/>
                </a:solidFill>
                <a:latin typeface="Verdana" charset="0"/>
              </a:rPr>
              <a:t>Schermo blu</a:t>
            </a:r>
            <a:endParaRPr lang="it-IT" sz="1600" b="1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96336" y="3743116"/>
            <a:ext cx="1552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000" b="1">
                <a:solidFill>
                  <a:schemeClr val="bg1"/>
                </a:solidFill>
                <a:latin typeface="Verdana" charset="0"/>
              </a:rPr>
              <a:t>Assenza di segnale</a:t>
            </a:r>
            <a:endParaRPr lang="it-IT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Interferenza da LTE o </a:t>
            </a:r>
            <a:r>
              <a:rPr lang="it-IT" sz="2400" b="1" dirty="0"/>
              <a:t>no</a:t>
            </a:r>
            <a:r>
              <a:rPr lang="it-IT" sz="2400" b="1" dirty="0" smtClean="0"/>
              <a:t>?</a:t>
            </a:r>
            <a:br>
              <a:rPr lang="it-IT" sz="2400" b="1" dirty="0" smtClean="0"/>
            </a:br>
            <a:r>
              <a:rPr lang="it-IT" dirty="0" smtClean="0">
                <a:solidFill>
                  <a:srgbClr val="FFFFFF"/>
                </a:solidFill>
              </a:rPr>
              <a:t>Fattori da considerare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67" y="1640417"/>
            <a:ext cx="7450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it-IT" sz="2000" b="1" dirty="0" smtClean="0"/>
              <a:t>L’effetto finale per l’utente di una interferenza da LTE non è dissimile da quello che può essere provocato da altri problemi di ricezione che possono interessare l’impianto dell’utente.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2000" b="1" dirty="0"/>
          </a:p>
          <a:p>
            <a:pPr marL="285750" indent="-285750" algn="just">
              <a:buFont typeface="Wingdings" charset="2"/>
              <a:buChar char="Ø"/>
            </a:pPr>
            <a:r>
              <a:rPr lang="it-IT" sz="2000" b="1" dirty="0" smtClean="0"/>
              <a:t>Una interferenza da LTE </a:t>
            </a:r>
            <a:r>
              <a:rPr lang="it-IT" i="1" dirty="0" smtClean="0"/>
              <a:t>(escludendo i terminali di utente) </a:t>
            </a:r>
            <a:r>
              <a:rPr lang="it-IT" sz="2000" b="1" dirty="0" smtClean="0"/>
              <a:t>può essere conseguenza solo della presenza di una stazione radio-base in banda 800 MHz attiva nelle “vicinanze” e quindi può impattare l’impianto di utente solo a partire da un determinato momento </a:t>
            </a:r>
            <a:r>
              <a:rPr lang="it-IT" i="1" dirty="0" smtClean="0"/>
              <a:t>(data di accensione dell’impianto)</a:t>
            </a:r>
            <a:r>
              <a:rPr lang="it-IT" sz="2000" b="1" dirty="0" smtClean="0"/>
              <a:t>.</a:t>
            </a:r>
          </a:p>
          <a:p>
            <a:pPr algn="just"/>
            <a:endParaRPr lang="it-IT" sz="2000" b="1" dirty="0" smtClean="0"/>
          </a:p>
          <a:p>
            <a:pPr marL="285750" indent="-285750" algn="just">
              <a:buFont typeface="Wingdings" charset="2"/>
              <a:buChar char="Ø"/>
            </a:pPr>
            <a:r>
              <a:rPr lang="it-IT" sz="2000" b="1" dirty="0" smtClean="0"/>
              <a:t>Normalmente l’interferenza da LTE non colpisce la banda III VHF.      Il vedere o non vedere Rai1, Rai2 e Rai3 </a:t>
            </a:r>
            <a:r>
              <a:rPr lang="it-IT" dirty="0" smtClean="0"/>
              <a:t>(</a:t>
            </a:r>
            <a:r>
              <a:rPr lang="it-IT" i="1" dirty="0" smtClean="0"/>
              <a:t>trasmessi su quasi tutto il territorio nazionale in VHF</a:t>
            </a:r>
            <a:r>
              <a:rPr lang="it-IT" dirty="0" smtClean="0"/>
              <a:t>) </a:t>
            </a:r>
            <a:r>
              <a:rPr lang="it-IT" sz="2000" b="1" dirty="0" smtClean="0"/>
              <a:t>può essere discriminante.</a:t>
            </a:r>
          </a:p>
        </p:txBody>
      </p:sp>
    </p:spTree>
    <p:extLst>
      <p:ext uri="{BB962C8B-B14F-4D97-AF65-F5344CB8AC3E}">
        <p14:creationId xmlns:p14="http://schemas.microsoft.com/office/powerpoint/2010/main" val="25753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/>
              <a:t>Strumenti a disposizione degli utenti</a:t>
            </a:r>
            <a:endParaRPr lang="it-IT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" y="1196752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Gli utenti che subiscono malfunzionamenti a causa delle interferenze generate dai sistemi LTE hanno diritto ad un intervento di ripristino delle funzionalità, purché in regola con il pagamento del canone RAI. </a:t>
            </a:r>
          </a:p>
          <a:p>
            <a:pPr algn="ctr">
              <a:defRPr/>
            </a:pPr>
            <a:endParaRPr lang="it-IT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 la segnalazione dei problemi sono messi a disposizione degli utenti:</a:t>
            </a:r>
          </a:p>
          <a:p>
            <a:pPr marL="87312" algn="r">
              <a:defRPr/>
            </a:pPr>
            <a:r>
              <a:rPr lang="it-IT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  Portale web												 Numero verde</a:t>
            </a:r>
            <a:br>
              <a:rPr lang="it-IT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1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(solo informazioni al momento)</a:t>
            </a:r>
          </a:p>
          <a:p>
            <a:pPr indent="-342900" algn="just">
              <a:lnSpc>
                <a:spcPct val="150000"/>
              </a:lnSpc>
              <a:defRPr/>
            </a:pPr>
            <a:endParaRPr lang="it-IT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defRPr/>
            </a:pPr>
            <a:endParaRPr lang="it-IT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defRPr/>
            </a:pPr>
            <a:endParaRPr lang="it-IT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defRPr/>
            </a:pPr>
            <a:endParaRPr lang="it-IT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defRPr/>
            </a:pPr>
            <a:endParaRPr lang="it-IT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defRPr/>
            </a:pPr>
            <a:r>
              <a:rPr lang="it-IT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Può richiedere assistenza:</a:t>
            </a:r>
          </a:p>
          <a:p>
            <a:pPr marL="430212" indent="-342900" algn="just">
              <a:buFont typeface="Arial"/>
              <a:buChar char="•"/>
              <a:defRPr/>
            </a:pPr>
            <a:r>
              <a:rPr lang="it-IT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l’utente privato che usufruisce di un impianto di ricezione privato</a:t>
            </a:r>
          </a:p>
          <a:p>
            <a:pPr marL="430212" indent="-342900" algn="just">
              <a:buFont typeface="Arial"/>
              <a:buChar char="•"/>
              <a:defRPr/>
            </a:pPr>
            <a:r>
              <a:rPr lang="it-IT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l’amministratore di condominio o l’incaricato </a:t>
            </a:r>
            <a:r>
              <a:rPr lang="it-IT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 uno </a:t>
            </a:r>
            <a:r>
              <a:rPr lang="it-IT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stabile con meno di 5 unità abitative </a:t>
            </a:r>
            <a:r>
              <a:rPr lang="it-IT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caso di un </a:t>
            </a:r>
            <a:r>
              <a:rPr lang="it-IT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impianto </a:t>
            </a:r>
            <a:r>
              <a:rPr lang="it-IT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centralizzato</a:t>
            </a:r>
            <a:endParaRPr lang="it-IT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161" y="3217985"/>
            <a:ext cx="3304439" cy="128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9" y="3217985"/>
            <a:ext cx="3835364" cy="18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2" y="1268759"/>
            <a:ext cx="7390965" cy="522878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5749" y="240008"/>
            <a:ext cx="7631112" cy="683156"/>
          </a:xfrm>
        </p:spPr>
        <p:txBody>
          <a:bodyPr/>
          <a:lstStyle/>
          <a:p>
            <a:r>
              <a:rPr lang="it-IT" sz="2200" b="1" dirty="0">
                <a:solidFill>
                  <a:srgbClr val="27A22D"/>
                </a:solidFill>
                <a:latin typeface="Helvetica Neue" charset="0"/>
              </a:rPr>
              <a:t>Mitigazione delle interferenze tra i segnali LTE e DTT</a:t>
            </a:r>
            <a:r>
              <a:rPr lang="it-IT" altLang="ja-JP" b="1" dirty="0">
                <a:solidFill>
                  <a:srgbClr val="27A22D"/>
                </a:solidFill>
                <a:latin typeface="Helvetica Neue" charset="0"/>
              </a:rPr>
              <a:t/>
            </a:r>
            <a:br>
              <a:rPr lang="it-IT" altLang="ja-JP" b="1" dirty="0">
                <a:solidFill>
                  <a:srgbClr val="27A22D"/>
                </a:solidFill>
                <a:latin typeface="Helvetica Neue" charset="0"/>
              </a:rPr>
            </a:br>
            <a:r>
              <a:rPr lang="it-IT" altLang="ja-JP" b="1" dirty="0" smtClean="0">
                <a:solidFill>
                  <a:srgbClr val="FFFFFF"/>
                </a:solidFill>
                <a:latin typeface="Helvetica Neue" charset="0"/>
              </a:rPr>
              <a:t>Come vengono attivati gli interventi: </a:t>
            </a:r>
            <a:r>
              <a:rPr lang="it-IT" i="1" dirty="0" smtClean="0">
                <a:solidFill>
                  <a:prstClr val="white"/>
                </a:solidFill>
                <a:latin typeface="Helvetica Neue" charset="0"/>
              </a:rPr>
              <a:t>Mappe </a:t>
            </a:r>
            <a:r>
              <a:rPr lang="it-IT" i="1" dirty="0">
                <a:solidFill>
                  <a:prstClr val="white"/>
                </a:solidFill>
                <a:latin typeface="Helvetica Neue" charset="0"/>
              </a:rPr>
              <a:t>di </a:t>
            </a:r>
            <a:r>
              <a:rPr lang="it-IT" i="1" dirty="0" smtClean="0">
                <a:solidFill>
                  <a:prstClr val="white"/>
                </a:solidFill>
                <a:latin typeface="Helvetica Neue" charset="0"/>
              </a:rPr>
              <a:t>rischio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16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Distribuzione dei ticket sul base regionale</a:t>
            </a:r>
            <a:endParaRPr lang="it-IT" sz="24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379760"/>
              </p:ext>
            </p:extLst>
          </p:nvPr>
        </p:nvGraphicFramePr>
        <p:xfrm>
          <a:off x="362868" y="1606549"/>
          <a:ext cx="8550087" cy="456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27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610</Words>
  <Application>Microsoft Office PowerPoint</Application>
  <PresentationFormat>Presentazione su schermo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Arial Black</vt:lpstr>
      <vt:lpstr>Arial Rounded MT Bold</vt:lpstr>
      <vt:lpstr>Calibri</vt:lpstr>
      <vt:lpstr>Chalkduster</vt:lpstr>
      <vt:lpstr>Helvetica Neue</vt:lpstr>
      <vt:lpstr>Verdana</vt:lpstr>
      <vt:lpstr>Wingdings</vt:lpstr>
      <vt:lpstr>ヒラギノ角ゴ Pro W3</vt:lpstr>
      <vt:lpstr>Tema di Office</vt:lpstr>
      <vt:lpstr>Interferenze Lte 800 MHz</vt:lpstr>
      <vt:lpstr>Frequenze per sistemi LTE</vt:lpstr>
      <vt:lpstr>La banda 800</vt:lpstr>
      <vt:lpstr>Antenne UHF in V banda Ricezione “indesiderata” del segnale LTE </vt:lpstr>
      <vt:lpstr>Intensità “utile” del segnale e qualità finale percepita</vt:lpstr>
      <vt:lpstr>Interferenza da LTE o no? Fattori da considerare</vt:lpstr>
      <vt:lpstr>Strumenti a disposizione degli utenti</vt:lpstr>
      <vt:lpstr>Mitigazione delle interferenze tra i segnali LTE e DTT Come vengono attivati gli interventi: Mappe di rischio</vt:lpstr>
      <vt:lpstr>Distribuzione dei ticket sul base regionale</vt:lpstr>
      <vt:lpstr>Qualche statistica sugli esiti degli interventi</vt:lpstr>
      <vt:lpstr>5% di interventi non risolutivi: perché ?</vt:lpstr>
      <vt:lpstr>Cavi e connettori cattiva schermatura, corrosione, vetustà ….</vt:lpstr>
      <vt:lpstr>Partitori (splitter) e derivatori cattiva schermatura, corrosione, vetustà …</vt:lpstr>
      <vt:lpstr>Ricezione segnale DTT (1/2)  Fenomeni indesiderati da segnale LTE e non sugli impianti TV</vt:lpstr>
      <vt:lpstr>Ricezione segnale DTT (2/2) L’impianto a norma (L. 186/68, DM 37/08, DM 22/01/2013) </vt:lpstr>
      <vt:lpstr>Grazie per l’attenzione.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Adiconsum</dc:title>
  <dc:subject/>
  <dc:creator>Nando</dc:creator>
  <cp:keywords/>
  <dc:description/>
  <cp:lastModifiedBy>Paolo Anastasio</cp:lastModifiedBy>
  <cp:revision>152</cp:revision>
  <dcterms:created xsi:type="dcterms:W3CDTF">2013-09-24T08:53:20Z</dcterms:created>
  <dcterms:modified xsi:type="dcterms:W3CDTF">2016-02-10T09:59:12Z</dcterms:modified>
  <cp:category/>
</cp:coreProperties>
</file>