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77" r:id="rId1"/>
    <p:sldMasterId id="2147483691" r:id="rId2"/>
  </p:sldMasterIdLst>
  <p:notesMasterIdLst>
    <p:notesMasterId r:id="rId28"/>
  </p:notesMasterIdLst>
  <p:handoutMasterIdLst>
    <p:handoutMasterId r:id="rId29"/>
  </p:handoutMasterIdLst>
  <p:sldIdLst>
    <p:sldId id="832" r:id="rId3"/>
    <p:sldId id="833" r:id="rId4"/>
    <p:sldId id="835" r:id="rId5"/>
    <p:sldId id="836" r:id="rId6"/>
    <p:sldId id="837" r:id="rId7"/>
    <p:sldId id="838" r:id="rId8"/>
    <p:sldId id="840" r:id="rId9"/>
    <p:sldId id="839" r:id="rId10"/>
    <p:sldId id="858" r:id="rId11"/>
    <p:sldId id="842" r:id="rId12"/>
    <p:sldId id="843" r:id="rId13"/>
    <p:sldId id="844" r:id="rId14"/>
    <p:sldId id="846" r:id="rId15"/>
    <p:sldId id="847" r:id="rId16"/>
    <p:sldId id="848" r:id="rId17"/>
    <p:sldId id="849" r:id="rId18"/>
    <p:sldId id="861" r:id="rId19"/>
    <p:sldId id="859" r:id="rId20"/>
    <p:sldId id="851" r:id="rId21"/>
    <p:sldId id="860" r:id="rId22"/>
    <p:sldId id="853" r:id="rId23"/>
    <p:sldId id="854" r:id="rId24"/>
    <p:sldId id="855" r:id="rId25"/>
    <p:sldId id="856" r:id="rId26"/>
    <p:sldId id="857" r:id="rId27"/>
  </p:sldIdLst>
  <p:sldSz cx="9906000" cy="6858000" type="A4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3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79F57"/>
    <a:srgbClr val="F57913"/>
    <a:srgbClr val="FFFF99"/>
    <a:srgbClr val="0000FF"/>
    <a:srgbClr val="0066CC"/>
    <a:srgbClr val="5CB800"/>
    <a:srgbClr val="0033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96144" autoAdjust="0"/>
  </p:normalViewPr>
  <p:slideViewPr>
    <p:cSldViewPr>
      <p:cViewPr varScale="1">
        <p:scale>
          <a:sx n="114" d="100"/>
          <a:sy n="114" d="100"/>
        </p:scale>
        <p:origin x="84" y="102"/>
      </p:cViewPr>
      <p:guideLst>
        <p:guide orient="horz" pos="2795"/>
        <p:guide pos="3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2780"/>
    </p:cViewPr>
  </p:sorterViewPr>
  <p:notesViewPr>
    <p:cSldViewPr>
      <p:cViewPr>
        <p:scale>
          <a:sx n="73" d="100"/>
          <a:sy n="73" d="100"/>
        </p:scale>
        <p:origin x="-2178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77E-2"/>
          <c:y val="2.9587340261190347E-2"/>
          <c:w val="0.76941568458205511"/>
          <c:h val="0.869618312721031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Dispositivi e sistemi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16889</c:v>
                </c:pt>
                <c:pt idx="1">
                  <c:v>16880</c:v>
                </c:pt>
                <c:pt idx="2">
                  <c:v>16987.3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BD-4F3B-B771-3EAC379D23B5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Software e soluzioni ICT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5475</c:v>
                </c:pt>
                <c:pt idx="1">
                  <c:v>5703</c:v>
                </c:pt>
                <c:pt idx="2">
                  <c:v>5971.2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BD-4F3B-B771-3EAC379D23B5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Servizi ICT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Foglio1!$B$4:$D$4</c:f>
              <c:numCache>
                <c:formatCode>_-* #,##0.0_-;\-* #,##0.0_-;_-* "-"??_-;_-@_-</c:formatCode>
                <c:ptCount val="3"/>
                <c:pt idx="0">
                  <c:v>10245</c:v>
                </c:pt>
                <c:pt idx="1">
                  <c:v>10215</c:v>
                </c:pt>
                <c:pt idx="2">
                  <c:v>10368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BD-4F3B-B771-3EAC379D23B5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Servizi di rete TLC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Foglio1!$B$5:$D$5</c:f>
              <c:numCache>
                <c:formatCode>_-* #,##0.0_-;\-* #,##0.0_-;_-* "-"??_-;_-@_-</c:formatCode>
                <c:ptCount val="3"/>
                <c:pt idx="0">
                  <c:v>24940</c:v>
                </c:pt>
                <c:pt idx="1">
                  <c:v>23175</c:v>
                </c:pt>
                <c:pt idx="2">
                  <c:v>22608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BD-4F3B-B771-3EAC379D23B5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Contenuti e Pubblicità Digitali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9BD-4F3B-B771-3EAC379D23B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Foglio1!$B$6:$D$6</c:f>
              <c:numCache>
                <c:formatCode>_-* #,##0.0_-;\-* #,##0.0_-;_-* "-"??_-;_-@_-</c:formatCode>
                <c:ptCount val="3"/>
                <c:pt idx="0">
                  <c:v>7613</c:v>
                </c:pt>
                <c:pt idx="1">
                  <c:v>8261</c:v>
                </c:pt>
                <c:pt idx="2">
                  <c:v>8973.5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9BD-4F3B-B771-3EAC379D2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346634480"/>
        <c:axId val="346635264"/>
      </c:barChart>
      <c:catAx>
        <c:axId val="34663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346635264"/>
        <c:crosses val="autoZero"/>
        <c:auto val="1"/>
        <c:lblAlgn val="ctr"/>
        <c:lblOffset val="100"/>
        <c:noMultiLvlLbl val="0"/>
      </c:catAx>
      <c:valAx>
        <c:axId val="346635264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one"/>
        <c:crossAx val="34663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16596873851618"/>
          <c:y val="0.23395898097557319"/>
          <c:w val="0.19955378889525094"/>
          <c:h val="0.67373360041714558"/>
        </c:manualLayout>
      </c:layout>
      <c:overlay val="0"/>
      <c:spPr>
        <a:ln>
          <a:solidFill>
            <a:schemeClr val="tx2">
              <a:lumMod val="7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76751534587861E-3"/>
          <c:y val="0.32924311091871017"/>
          <c:w val="0.96987656976203718"/>
          <c:h val="0.42706796945933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Telefoni cellulari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Foglio1!$B$2:$D$2</c:f>
              <c:numCache>
                <c:formatCode>_(* #,##0.00_);_(* \(#,##0.00\);_(* "-"??_);_(@_)</c:formatCode>
                <c:ptCount val="3"/>
                <c:pt idx="0">
                  <c:v>26.9</c:v>
                </c:pt>
                <c:pt idx="1">
                  <c:v>31.7</c:v>
                </c:pt>
                <c:pt idx="2">
                  <c:v>34.5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F5-44F6-8314-9559E0D86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350569552"/>
        <c:axId val="350572688"/>
      </c:barChart>
      <c:catAx>
        <c:axId val="35056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350572688"/>
        <c:crosses val="autoZero"/>
        <c:auto val="1"/>
        <c:lblAlgn val="ctr"/>
        <c:lblOffset val="100"/>
        <c:noMultiLvlLbl val="0"/>
      </c:catAx>
      <c:valAx>
        <c:axId val="350572688"/>
        <c:scaling>
          <c:orientation val="minMax"/>
          <c:max val="35"/>
          <c:min val="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3505695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84E-2"/>
          <c:y val="2.9587340261190358E-2"/>
          <c:w val="0.95166393548864958"/>
          <c:h val="0.758726319265796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Servizi di rete fissa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10670</c:v>
                </c:pt>
                <c:pt idx="1">
                  <c:v>10250</c:v>
                </c:pt>
                <c:pt idx="2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C6-4D8A-9A6A-407922D7803E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Servizi di rete mobile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14270</c:v>
                </c:pt>
                <c:pt idx="1">
                  <c:v>12925</c:v>
                </c:pt>
                <c:pt idx="2">
                  <c:v>12608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C6-4D8A-9A6A-407922D78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350571512"/>
        <c:axId val="350566808"/>
      </c:barChart>
      <c:catAx>
        <c:axId val="350571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sz="16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350566808"/>
        <c:crosses val="autoZero"/>
        <c:auto val="1"/>
        <c:lblAlgn val="ctr"/>
        <c:lblOffset val="100"/>
        <c:noMultiLvlLbl val="0"/>
      </c:catAx>
      <c:valAx>
        <c:axId val="350566808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350571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882604970008571"/>
          <c:y val="0.91401869158878513"/>
          <c:w val="0.79948586118251941"/>
          <c:h val="7.2897196261682243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lang="it-IT" sz="1400" b="1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8488428246212145"/>
          <c:y val="3.8648941456121695E-2"/>
          <c:w val="0.47255463987798713"/>
          <c:h val="0.9227021170877566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152484946951136E-2"/>
                  <c:y val="-1.756770066187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96-4B22-AA61-C68D602D6D5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2811459443622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96-4B22-AA61-C68D602D6D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536646595934846E-2"/>
                  <c:y val="-1.4054160529498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96-4B22-AA61-C68D602D6D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15248494695098E-2"/>
                  <c:y val="-1.756770066187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96-4B22-AA61-C68D602D6D5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90066436827636E-2"/>
                  <c:y val="-1.6623561434350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96-4B22-AA61-C68D602D6D5C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IoT (Internet of Things)</c:v>
                </c:pt>
                <c:pt idx="1">
                  <c:v>Social Media      </c:v>
                </c:pt>
                <c:pt idx="2">
                  <c:v>Big Data</c:v>
                </c:pt>
                <c:pt idx="3">
                  <c:v>Cloud Computing</c:v>
                </c:pt>
                <c:pt idx="4">
                  <c:v>Mobile 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0.42399999999999999</c:v>
                </c:pt>
                <c:pt idx="1">
                  <c:v>0.47499999999999998</c:v>
                </c:pt>
                <c:pt idx="2">
                  <c:v>0.7</c:v>
                </c:pt>
                <c:pt idx="3">
                  <c:v>0.76200000000000001</c:v>
                </c:pt>
                <c:pt idx="4">
                  <c:v>0.88300000000000001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A96-4B22-AA61-C68D602D6D5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140853142906021E-2"/>
                  <c:y val="-1.7998000222197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A96-4B22-AA61-C68D602D6D5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393292087968487E-2"/>
                  <c:y val="-2.07493285059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A96-4B22-AA61-C68D602D6D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514633670374787E-2"/>
                  <c:y val="-3.5996048937620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A96-4B22-AA61-C68D602D6D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140853142906021E-2"/>
                  <c:y val="-1.799802446881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A96-4B22-AA61-C68D602D6D5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009755780249859E-2"/>
                  <c:y val="-1.7998024468810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96-4B22-AA61-C68D602D6D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IoT (Internet of Things)</c:v>
                </c:pt>
                <c:pt idx="1">
                  <c:v>Social Media      </c:v>
                </c:pt>
                <c:pt idx="2">
                  <c:v>Big Data</c:v>
                </c:pt>
                <c:pt idx="3">
                  <c:v>Cloud Computing</c:v>
                </c:pt>
                <c:pt idx="4">
                  <c:v>Mobile </c:v>
                </c:pt>
              </c:strCache>
            </c:strRef>
          </c:cat>
          <c:val>
            <c:numRef>
              <c:f>Foglio1!$C$2:$C$6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0.56000000000000005</c:v>
                </c:pt>
                <c:pt idx="2">
                  <c:v>0.44</c:v>
                </c:pt>
                <c:pt idx="3">
                  <c:v>0.48</c:v>
                </c:pt>
                <c:pt idx="4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96-4B22-AA61-C68D602D6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gapDepth val="70"/>
        <c:shape val="box"/>
        <c:axId val="350567592"/>
        <c:axId val="350567984"/>
        <c:axId val="0"/>
      </c:bar3DChart>
      <c:catAx>
        <c:axId val="350567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it-IT"/>
          </a:p>
        </c:txPr>
        <c:crossAx val="350567984"/>
        <c:crosses val="autoZero"/>
        <c:auto val="1"/>
        <c:lblAlgn val="ctr"/>
        <c:lblOffset val="100"/>
        <c:noMultiLvlLbl val="0"/>
      </c:catAx>
      <c:valAx>
        <c:axId val="350567984"/>
        <c:scaling>
          <c:orientation val="minMax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350567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947965586634978"/>
          <c:y val="6.0001503100962561E-3"/>
          <c:w val="7.0592906814807149E-2"/>
          <c:h val="0.11912156819176954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indent="0" algn="ctr" rtl="0" eaLnBrk="0" fontAlgn="base" hangingPunct="0">
        <a:spcBef>
          <a:spcPct val="0"/>
        </a:spcBef>
        <a:spcAft>
          <a:spcPct val="0"/>
        </a:spcAft>
        <a:defRPr kumimoji="1" lang="it-IT" sz="12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11957796210245E-2"/>
          <c:y val="3.403617921595456E-2"/>
          <c:w val="0.91961866696592198"/>
          <c:h val="0.720800844447664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26-4DEE-988C-7C444854CF75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BB-46A4-9213-ADF08D93B7CD}"/>
            </c:ext>
          </c:extLst>
        </c:ser>
        <c:ser>
          <c:idx val="1"/>
          <c:order val="1"/>
          <c:tx>
            <c:strRef>
              <c:f>Foglio1!$A$2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788.8</c:v>
                </c:pt>
                <c:pt idx="1">
                  <c:v>953.9</c:v>
                </c:pt>
                <c:pt idx="2">
                  <c:v>1227.8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BB-46A4-9213-ADF08D93B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0568376"/>
        <c:axId val="350568768"/>
      </c:barChart>
      <c:catAx>
        <c:axId val="35056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350568768"/>
        <c:crosses val="autoZero"/>
        <c:auto val="1"/>
        <c:lblAlgn val="ctr"/>
        <c:lblOffset val="100"/>
        <c:noMultiLvlLbl val="0"/>
      </c:catAx>
      <c:valAx>
        <c:axId val="350568768"/>
        <c:scaling>
          <c:orientation val="minMax"/>
          <c:max val="13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056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Colonna3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1430</c:v>
                </c:pt>
                <c:pt idx="1">
                  <c:v>1620</c:v>
                </c:pt>
                <c:pt idx="2">
                  <c:v>1845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8D-458B-BD16-45AD2CB50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50571120"/>
        <c:axId val="350571904"/>
      </c:barChart>
      <c:catAx>
        <c:axId val="35057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b="1">
                <a:latin typeface="Calibri" panose="020F0502020204030204" pitchFamily="34" charset="0"/>
              </a:defRPr>
            </a:pPr>
            <a:endParaRPr lang="it-IT"/>
          </a:p>
        </c:txPr>
        <c:crossAx val="350571904"/>
        <c:crosses val="autoZero"/>
        <c:auto val="1"/>
        <c:lblAlgn val="ctr"/>
        <c:lblOffset val="100"/>
        <c:noMultiLvlLbl val="0"/>
      </c:catAx>
      <c:valAx>
        <c:axId val="350571904"/>
        <c:scaling>
          <c:orientation val="minMax"/>
          <c:max val="2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0571120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770614025326598E-2"/>
          <c:y val="3.8648880283143137E-2"/>
          <c:w val="0.97054142752460248"/>
          <c:h val="0.864752130715634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Marginale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F7C-4C10-B132-C93BAC135D07}"/>
              </c:ext>
            </c:extLst>
          </c:dPt>
          <c:dLbls>
            <c:dLbl>
              <c:idx val="0"/>
              <c:layout>
                <c:manualLayout>
                  <c:x val="1.9152484946951136E-2"/>
                  <c:y val="-1.756770066187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F7C-4C10-B132-C93BAC135D0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286048861954408E-2"/>
                  <c:y val="-2.411457015831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F7C-4C10-B132-C93BAC135D0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845216458084555E-2"/>
                  <c:y val="-3.169112162140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F7C-4C10-B132-C93BAC135D0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15248494695098E-2"/>
                  <c:y val="-1.756770066187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F7C-4C10-B132-C93BAC135D0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068422861692842E-2"/>
                  <c:y val="-2.6582760645642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F7C-4C10-B132-C93BAC135D0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9562847070246013E-3"/>
                  <c:y val="-2.1499793673718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F7C-4C10-B132-C93BAC135D0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914804841117351E-2"/>
                  <c:y val="-1.6300768168616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F7C-4C10-B132-C93BAC135D0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393858840034256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F7C-4C10-B132-C93BAC135D0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8"/>
                <c:pt idx="0">
                  <c:v>Totale panel</c:v>
                </c:pt>
                <c:pt idx="1">
                  <c:v>Energy-Utilities</c:v>
                </c:pt>
                <c:pt idx="2">
                  <c:v>GDO</c:v>
                </c:pt>
                <c:pt idx="3">
                  <c:v>TLC-Media</c:v>
                </c:pt>
                <c:pt idx="4">
                  <c:v>Banche</c:v>
                </c:pt>
                <c:pt idx="5">
                  <c:v>Assicurazioni</c:v>
                </c:pt>
                <c:pt idx="6">
                  <c:v>Industria</c:v>
                </c:pt>
                <c:pt idx="7">
                  <c:v>Servizi-Trasporti</c:v>
                </c:pt>
              </c:strCache>
            </c:strRef>
          </c:cat>
          <c:val>
            <c:numRef>
              <c:f>Foglio1!$B$2:$B$9</c:f>
              <c:numCache>
                <c:formatCode>0.0%</c:formatCode>
                <c:ptCount val="8"/>
                <c:pt idx="0">
                  <c:v>6.3E-2</c:v>
                </c:pt>
                <c:pt idx="1">
                  <c:v>0.108</c:v>
                </c:pt>
                <c:pt idx="2">
                  <c:v>8.6999999999999994E-2</c:v>
                </c:pt>
                <c:pt idx="3">
                  <c:v>6.5000000000000002E-2</c:v>
                </c:pt>
                <c:pt idx="4">
                  <c:v>5.5E-2</c:v>
                </c:pt>
                <c:pt idx="5">
                  <c:v>0.05</c:v>
                </c:pt>
                <c:pt idx="6">
                  <c:v>4.4999999999999998E-2</c:v>
                </c:pt>
                <c:pt idx="7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F7C-4C10-B132-C93BAC135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51448104"/>
        <c:axId val="451446928"/>
        <c:axId val="0"/>
      </c:bar3DChart>
      <c:catAx>
        <c:axId val="45144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451446928"/>
        <c:crosses val="autoZero"/>
        <c:auto val="1"/>
        <c:lblAlgn val="ctr"/>
        <c:lblOffset val="100"/>
        <c:noMultiLvlLbl val="0"/>
      </c:catAx>
      <c:valAx>
        <c:axId val="451446928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451448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Accesso ad Internet da casa</c:v>
                </c:pt>
                <c:pt idx="1">
                  <c:v>Connessione a banda larga</c:v>
                </c:pt>
                <c:pt idx="2">
                  <c:v>Connessione a banda larga mobile</c:v>
                </c:pt>
              </c:strCache>
            </c:strRef>
          </c:cat>
          <c:val>
            <c:numRef>
              <c:f>Foglio1!$B$2:$B$4</c:f>
              <c:numCache>
                <c:formatCode>0.0%</c:formatCode>
                <c:ptCount val="3"/>
                <c:pt idx="0">
                  <c:v>0.52400000000000002</c:v>
                </c:pt>
                <c:pt idx="1">
                  <c:v>0.41</c:v>
                </c:pt>
                <c:pt idx="2">
                  <c:v>6.6000000000000003E-2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3F-42DB-A90A-A52C353C7D0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Accesso ad Internet da casa</c:v>
                </c:pt>
                <c:pt idx="1">
                  <c:v>Connessione a banda larga</c:v>
                </c:pt>
                <c:pt idx="2">
                  <c:v>Connessione a banda larga mobile</c:v>
                </c:pt>
              </c:strCache>
            </c:strRef>
          </c:cat>
          <c:val>
            <c:numRef>
              <c:f>Foglio1!$C$2:$C$4</c:f>
              <c:numCache>
                <c:formatCode>0.0%</c:formatCode>
                <c:ptCount val="3"/>
                <c:pt idx="0">
                  <c:v>0.66200000000000003</c:v>
                </c:pt>
                <c:pt idx="1">
                  <c:v>0.64400000000000002</c:v>
                </c:pt>
                <c:pt idx="2">
                  <c:v>0.186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3F-42DB-A90A-A52C353C7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448496"/>
        <c:axId val="451444576"/>
      </c:barChart>
      <c:catAx>
        <c:axId val="45144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451444576"/>
        <c:crosses val="autoZero"/>
        <c:auto val="1"/>
        <c:lblAlgn val="ctr"/>
        <c:lblOffset val="100"/>
        <c:noMultiLvlLbl val="0"/>
      </c:catAx>
      <c:valAx>
        <c:axId val="45144457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5144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55602665051482"/>
          <c:y val="0.87692267194192353"/>
          <c:w val="0.34632384413486778"/>
          <c:h val="7.3062155614550289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Usare servizi bancari online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</c:v>
                </c:pt>
                <c:pt idx="1">
                  <c:v>Centro</c:v>
                </c:pt>
                <c:pt idx="2">
                  <c:v>Mezzogiorno</c:v>
                </c:pt>
                <c:pt idx="3">
                  <c:v>Italia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0.501</c:v>
                </c:pt>
                <c:pt idx="1">
                  <c:v>0.40799999999999997</c:v>
                </c:pt>
                <c:pt idx="2">
                  <c:v>0.29599999999999999</c:v>
                </c:pt>
                <c:pt idx="3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0B-4316-BB58-7468D71EB9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Acquistare online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</c:v>
                </c:pt>
                <c:pt idx="1">
                  <c:v>Centro</c:v>
                </c:pt>
                <c:pt idx="2">
                  <c:v>Mezzogiorno</c:v>
                </c:pt>
                <c:pt idx="3">
                  <c:v>Italia</c:v>
                </c:pt>
              </c:strCache>
            </c:strRef>
          </c:cat>
          <c:val>
            <c:numRef>
              <c:f>Foglio1!$C$2:$C$5</c:f>
              <c:numCache>
                <c:formatCode>0.0%</c:formatCode>
                <c:ptCount val="4"/>
                <c:pt idx="0">
                  <c:v>0.32</c:v>
                </c:pt>
                <c:pt idx="1">
                  <c:v>0.28899999999999998</c:v>
                </c:pt>
                <c:pt idx="2">
                  <c:v>0.18</c:v>
                </c:pt>
                <c:pt idx="3">
                  <c:v>0.27200000000000002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0B-4316-BB58-7468D71EB93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Vendere online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</c:v>
                </c:pt>
                <c:pt idx="1">
                  <c:v>Centro</c:v>
                </c:pt>
                <c:pt idx="2">
                  <c:v>Mezzogiorno</c:v>
                </c:pt>
                <c:pt idx="3">
                  <c:v>Italia</c:v>
                </c:pt>
              </c:strCache>
            </c:strRef>
          </c:cat>
          <c:val>
            <c:numRef>
              <c:f>Foglio1!$D$2:$D$5</c:f>
              <c:numCache>
                <c:formatCode>0.0%</c:formatCode>
                <c:ptCount val="4"/>
                <c:pt idx="0">
                  <c:v>0.14799999999999999</c:v>
                </c:pt>
                <c:pt idx="1">
                  <c:v>0.14099999999999999</c:v>
                </c:pt>
                <c:pt idx="2">
                  <c:v>0.104</c:v>
                </c:pt>
                <c:pt idx="3">
                  <c:v>0.13300000000000001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0B-4316-BB58-7468D71EB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1434384"/>
        <c:axId val="451437912"/>
      </c:barChart>
      <c:catAx>
        <c:axId val="451434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451437912"/>
        <c:crosses val="autoZero"/>
        <c:auto val="1"/>
        <c:lblAlgn val="ctr"/>
        <c:lblOffset val="100"/>
        <c:noMultiLvlLbl val="0"/>
      </c:catAx>
      <c:valAx>
        <c:axId val="45143791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45143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22073139414381"/>
          <c:y val="0.79591372324511556"/>
          <c:w val="0.73666723733792783"/>
          <c:h val="0.1483138728764467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697441025071287E-2"/>
          <c:y val="2.8956152467304635E-2"/>
          <c:w val="0.74331660960230006"/>
          <c:h val="0.872399749944865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News  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numFmt formatCode="#,##0.0" sourceLinked="0"/>
            <c:spPr>
              <a:solidFill>
                <a:schemeClr val="tx2">
                  <a:lumMod val="50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213</c:v>
                </c:pt>
                <c:pt idx="1">
                  <c:v>233</c:v>
                </c:pt>
                <c:pt idx="2">
                  <c:v>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27-4D24-AEC2-60BF77F4D99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Gaming &amp; entertainment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800" b="1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Foglio1!$C$2:$C$4</c:f>
              <c:numCache>
                <c:formatCode>General</c:formatCode>
                <c:ptCount val="3"/>
                <c:pt idx="0">
                  <c:v>1605</c:v>
                </c:pt>
                <c:pt idx="1">
                  <c:v>1844</c:v>
                </c:pt>
                <c:pt idx="2">
                  <c:v>2090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27-4D24-AEC2-60BF77F4D99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Mobile entertainment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800" b="1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Foglio1!$D$2:$D$4</c:f>
              <c:numCache>
                <c:formatCode>General</c:formatCode>
                <c:ptCount val="3"/>
                <c:pt idx="0">
                  <c:v>1054</c:v>
                </c:pt>
                <c:pt idx="1">
                  <c:v>1260</c:v>
                </c:pt>
                <c:pt idx="2">
                  <c:v>1490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D27-4D24-AEC2-60BF77F4D99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Musica</c:v>
                </c:pt>
              </c:strCache>
            </c:strRef>
          </c:tx>
          <c:invertIfNegative val="0"/>
          <c:dLbls>
            <c:numFmt formatCode="#,##0.0" sourceLinked="0"/>
            <c:spPr>
              <a:solidFill>
                <a:schemeClr val="accent4">
                  <a:lumMod val="75000"/>
                </a:schemeClr>
              </a:solidFill>
            </c:spPr>
            <c:txPr>
              <a:bodyPr/>
              <a:lstStyle/>
              <a:p>
                <a:pPr algn="ctr">
                  <a:defRPr lang="it-IT" sz="1800" b="1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Foglio1!$E$2:$E$4</c:f>
              <c:numCache>
                <c:formatCode>General</c:formatCode>
                <c:ptCount val="3"/>
                <c:pt idx="0">
                  <c:v>120</c:v>
                </c:pt>
                <c:pt idx="1">
                  <c:v>144</c:v>
                </c:pt>
                <c:pt idx="2">
                  <c:v>172.5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D27-4D24-AEC2-60BF77F4D994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Video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800" b="1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Foglio1!$F$2:$F$4</c:f>
              <c:numCache>
                <c:formatCode>General</c:formatCode>
                <c:ptCount val="3"/>
                <c:pt idx="0">
                  <c:v>3025</c:v>
                </c:pt>
                <c:pt idx="1">
                  <c:v>2968</c:v>
                </c:pt>
                <c:pt idx="2">
                  <c:v>2965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D27-4D24-AEC2-60BF77F4D994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E-book</c:v>
                </c:pt>
              </c:strCache>
            </c:strRef>
          </c:tx>
          <c:invertIfNegative val="0"/>
          <c:dLbls>
            <c:numFmt formatCode="#,##0.0" sourceLinked="0"/>
            <c:spPr>
              <a:solidFill>
                <a:schemeClr val="accent6">
                  <a:lumMod val="75000"/>
                </a:schemeClr>
              </a:solidFill>
            </c:spPr>
            <c:txPr>
              <a:bodyPr/>
              <a:lstStyle/>
              <a:p>
                <a:pPr algn="ctr">
                  <a:defRPr lang="it-IT" sz="1800" b="1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Foglio1!$G$2:$G$4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D27-4D24-AEC2-60BF77F4D994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Digital Advertising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Foglio1!$H$2:$H$4</c:f>
              <c:numCache>
                <c:formatCode>General</c:formatCode>
                <c:ptCount val="3"/>
                <c:pt idx="0">
                  <c:v>1553</c:v>
                </c:pt>
                <c:pt idx="1">
                  <c:v>1759</c:v>
                </c:pt>
                <c:pt idx="2">
                  <c:v>1939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D27-4D24-AEC2-60BF77F4D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451442224"/>
        <c:axId val="451438304"/>
      </c:barChart>
      <c:catAx>
        <c:axId val="45144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Calibri" panose="020F0502020204030204" pitchFamily="34" charset="0"/>
              </a:defRPr>
            </a:pPr>
            <a:endParaRPr lang="it-IT"/>
          </a:p>
        </c:txPr>
        <c:crossAx val="451438304"/>
        <c:crosses val="autoZero"/>
        <c:auto val="1"/>
        <c:lblAlgn val="ctr"/>
        <c:lblOffset val="100"/>
        <c:noMultiLvlLbl val="0"/>
      </c:catAx>
      <c:valAx>
        <c:axId val="451438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51442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69037452207066"/>
          <c:y val="0.1036870627247192"/>
          <c:w val="0.22344239971664415"/>
          <c:h val="0.81275078142587709"/>
        </c:manualLayout>
      </c:layout>
      <c:overlay val="0"/>
      <c:spPr>
        <a:ln>
          <a:solidFill>
            <a:schemeClr val="tx2">
              <a:lumMod val="50000"/>
            </a:schemeClr>
          </a:solidFill>
        </a:ln>
      </c:spPr>
      <c:txPr>
        <a:bodyPr/>
        <a:lstStyle/>
        <a:p>
          <a:pPr>
            <a:defRPr sz="1800" b="1"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401211831164059E-3"/>
          <c:y val="2.9587340261190347E-2"/>
          <c:w val="0.76941568458205511"/>
          <c:h val="0.869618312721031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Dispositivi e sistemi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2016E</c:v>
                </c:pt>
              </c:strCache>
            </c:strRef>
          </c:cat>
          <c:val>
            <c:numRef>
              <c:f>Foglio1!$B$2:$F$2</c:f>
              <c:numCache>
                <c:formatCode>_-* #,##0.0_-;\-* #,##0.0_-;_-* "-"??_-;_-@_-</c:formatCode>
                <c:ptCount val="5"/>
                <c:pt idx="0">
                  <c:v>17292</c:v>
                </c:pt>
                <c:pt idx="1">
                  <c:v>16889</c:v>
                </c:pt>
                <c:pt idx="2">
                  <c:v>16880</c:v>
                </c:pt>
                <c:pt idx="3" formatCode="#,##0.00">
                  <c:v>16987.3</c:v>
                </c:pt>
                <c:pt idx="4">
                  <c:v>17126.599999999999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B-4A29-9CC5-EB04BF2DEBFB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Software e soluzioni ICT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2016E</c:v>
                </c:pt>
              </c:strCache>
            </c:strRef>
          </c:cat>
          <c:val>
            <c:numRef>
              <c:f>Foglio1!$B$3:$F$3</c:f>
              <c:numCache>
                <c:formatCode>_-* #,##0.0_-;\-* #,##0.0_-;_-* "-"??_-;_-@_-</c:formatCode>
                <c:ptCount val="5"/>
                <c:pt idx="0">
                  <c:v>5332</c:v>
                </c:pt>
                <c:pt idx="1">
                  <c:v>5475</c:v>
                </c:pt>
                <c:pt idx="2">
                  <c:v>5703</c:v>
                </c:pt>
                <c:pt idx="3" formatCode="#,##0.00">
                  <c:v>5971.2</c:v>
                </c:pt>
                <c:pt idx="4">
                  <c:v>6225.2999999999993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FB-4A29-9CC5-EB04BF2DEBFB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Servizi ICT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2016E</c:v>
                </c:pt>
              </c:strCache>
            </c:strRef>
          </c:cat>
          <c:val>
            <c:numRef>
              <c:f>Foglio1!$B$4:$F$4</c:f>
              <c:numCache>
                <c:formatCode>_-* #,##0.0_-;\-* #,##0.0_-;_-* "-"??_-;_-@_-</c:formatCode>
                <c:ptCount val="5"/>
                <c:pt idx="0">
                  <c:v>10525</c:v>
                </c:pt>
                <c:pt idx="1">
                  <c:v>10245</c:v>
                </c:pt>
                <c:pt idx="2">
                  <c:v>10215</c:v>
                </c:pt>
                <c:pt idx="3" formatCode="#,##0.00">
                  <c:v>10368.1</c:v>
                </c:pt>
                <c:pt idx="4">
                  <c:v>10603.468400000002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FB-4A29-9CC5-EB04BF2DEBFB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Servizi di rete TLC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2016E</c:v>
                </c:pt>
              </c:strCache>
            </c:strRef>
          </c:cat>
          <c:val>
            <c:numRef>
              <c:f>Foglio1!$B$5:$F$5</c:f>
              <c:numCache>
                <c:formatCode>_-* #,##0.0_-;\-* #,##0.0_-;_-* "-"??_-;_-@_-</c:formatCode>
                <c:ptCount val="5"/>
                <c:pt idx="0">
                  <c:v>27780</c:v>
                </c:pt>
                <c:pt idx="1">
                  <c:v>24940</c:v>
                </c:pt>
                <c:pt idx="2">
                  <c:v>23175</c:v>
                </c:pt>
                <c:pt idx="3" formatCode="#,##0.00">
                  <c:v>22608</c:v>
                </c:pt>
                <c:pt idx="4">
                  <c:v>22277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FB-4A29-9CC5-EB04BF2DEBFB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Contenuti e Pubblicità Digitali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BFB-4A29-9CC5-EB04BF2DEBF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2016E</c:v>
                </c:pt>
              </c:strCache>
            </c:strRef>
          </c:cat>
          <c:val>
            <c:numRef>
              <c:f>Foglio1!$B$6:$F$6</c:f>
              <c:numCache>
                <c:formatCode>_-* #,##0.0_-;\-* #,##0.0_-;_-* "-"??_-;_-@_-</c:formatCode>
                <c:ptCount val="5"/>
                <c:pt idx="0">
                  <c:v>7212</c:v>
                </c:pt>
                <c:pt idx="1">
                  <c:v>7613</c:v>
                </c:pt>
                <c:pt idx="2">
                  <c:v>8261</c:v>
                </c:pt>
                <c:pt idx="3" formatCode="#,##0.00">
                  <c:v>8973.5</c:v>
                </c:pt>
                <c:pt idx="4">
                  <c:v>9649.7000000000007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BFB-4A29-9CC5-EB04BF2DE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451441440"/>
        <c:axId val="451444968"/>
      </c:barChart>
      <c:catAx>
        <c:axId val="45144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451444968"/>
        <c:crosses val="autoZero"/>
        <c:auto val="1"/>
        <c:lblAlgn val="ctr"/>
        <c:lblOffset val="100"/>
        <c:noMultiLvlLbl val="0"/>
      </c:catAx>
      <c:valAx>
        <c:axId val="451444968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45144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16596873851618"/>
          <c:y val="0.23395898097557319"/>
          <c:w val="0.19955378889525094"/>
          <c:h val="0.67373360041714558"/>
        </c:manualLayout>
      </c:layout>
      <c:overlay val="0"/>
      <c:spPr>
        <a:ln>
          <a:solidFill>
            <a:schemeClr val="tx2">
              <a:lumMod val="7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1.5432098765432104E-3"/>
          <c:y val="4.4896522574311828E-2"/>
          <c:w val="0.91028178769320511"/>
          <c:h val="0.84514411629083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5432098765432104E-3"/>
                  <c:y val="-5.6120653217889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28-48AA-BE0C-47925BF8B2E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2098765432104E-3"/>
                  <c:y val="2.80603266089451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28-48AA-BE0C-47925BF8B2E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894600449528867E-3"/>
                  <c:y val="-5.61198328390862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28-48AA-BE0C-47925BF8B2E5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599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Foglio1!$B$2:$D$2</c:f>
              <c:numCache>
                <c:formatCode>_-* #,##0_-;\-* #,##0_-;_-* "-"??_-;_-@_-</c:formatCode>
                <c:ptCount val="3"/>
                <c:pt idx="0">
                  <c:v>3400000</c:v>
                </c:pt>
                <c:pt idx="1">
                  <c:v>3120000</c:v>
                </c:pt>
                <c:pt idx="2">
                  <c:v>2650000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28-48AA-BE0C-47925BF8B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38826560"/>
        <c:axId val="238827344"/>
      </c:barChart>
      <c:catAx>
        <c:axId val="23882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sz="1799" b="1"/>
            </a:pPr>
            <a:endParaRPr lang="it-IT"/>
          </a:p>
        </c:txPr>
        <c:crossAx val="238827344"/>
        <c:crosses val="autoZero"/>
        <c:auto val="1"/>
        <c:lblAlgn val="ctr"/>
        <c:lblOffset val="100"/>
        <c:noMultiLvlLbl val="0"/>
      </c:catAx>
      <c:valAx>
        <c:axId val="238827344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23882656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16647875070665E-2"/>
          <c:y val="1.7651533838981628E-2"/>
          <c:w val="0.89548171624767881"/>
          <c:h val="0.89770219540356166"/>
        </c:manualLayout>
      </c:layout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Spesa media business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3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786-4349-9D2E-FF401A76F38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786-4349-9D2E-FF401A76F38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786-4349-9D2E-FF401A76F38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786-4349-9D2E-FF401A76F38A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786-4349-9D2E-FF401A76F38A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786-4349-9D2E-FF401A76F38A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786-4349-9D2E-FF401A76F38A}"/>
              </c:ext>
            </c:extLst>
          </c:dPt>
          <c:dPt>
            <c:idx val="7"/>
            <c:marker>
              <c:spPr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/>
              </c:spPr>
            </c:marker>
            <c:bubble3D val="0"/>
            <c:spPr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786-4349-9D2E-FF401A76F38A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786-4349-9D2E-FF401A76F38A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786-4349-9D2E-FF401A76F38A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786-4349-9D2E-FF401A76F38A}"/>
              </c:ext>
            </c:extLst>
          </c:dPt>
          <c:dPt>
            <c:idx val="2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786-4349-9D2E-FF401A76F38A}"/>
              </c:ext>
            </c:extLst>
          </c:dPt>
          <c:xVal>
            <c:numRef>
              <c:f>Foglio1!$A$2:$A$22</c:f>
              <c:numCache>
                <c:formatCode>_-* #,##0.0_-;\-* #,##0.0_-;_-* "-"??_-;_-@_-</c:formatCode>
                <c:ptCount val="21"/>
                <c:pt idx="0">
                  <c:v>547.85562677352721</c:v>
                </c:pt>
                <c:pt idx="1">
                  <c:v>646.55928151520322</c:v>
                </c:pt>
                <c:pt idx="2">
                  <c:v>781.72384282333257</c:v>
                </c:pt>
                <c:pt idx="3">
                  <c:v>476.15740345390554</c:v>
                </c:pt>
                <c:pt idx="4">
                  <c:v>729.19096536604616</c:v>
                </c:pt>
                <c:pt idx="5">
                  <c:v>645.32516878695253</c:v>
                </c:pt>
                <c:pt idx="6">
                  <c:v>538.16471048883921</c:v>
                </c:pt>
                <c:pt idx="7">
                  <c:v>639.67947183822127</c:v>
                </c:pt>
                <c:pt idx="8">
                  <c:v>564.1435436096549</c:v>
                </c:pt>
                <c:pt idx="9">
                  <c:v>418.56861196623714</c:v>
                </c:pt>
                <c:pt idx="10">
                  <c:v>502.74916988162244</c:v>
                </c:pt>
                <c:pt idx="11" formatCode="0.0">
                  <c:v>554.13835237351725</c:v>
                </c:pt>
                <c:pt idx="12" formatCode="0.0">
                  <c:v>311.04114950876072</c:v>
                </c:pt>
                <c:pt idx="13" formatCode="0.0">
                  <c:v>292.4334959697365</c:v>
                </c:pt>
                <c:pt idx="14" formatCode="0.0">
                  <c:v>206.40411422273237</c:v>
                </c:pt>
                <c:pt idx="15" formatCode="0.0">
                  <c:v>228.7608738844518</c:v>
                </c:pt>
                <c:pt idx="16" formatCode="0.0">
                  <c:v>244.35308421977263</c:v>
                </c:pt>
                <c:pt idx="17" formatCode="0.0">
                  <c:v>176.37540456043237</c:v>
                </c:pt>
                <c:pt idx="18" formatCode="0.0">
                  <c:v>142.71786129644045</c:v>
                </c:pt>
                <c:pt idx="19" formatCode="0.0">
                  <c:v>235.24391989189792</c:v>
                </c:pt>
                <c:pt idx="20" formatCode="0.0">
                  <c:v>477.3023649554018</c:v>
                </c:pt>
              </c:numCache>
            </c:numRef>
          </c:xVal>
          <c:yVal>
            <c:numRef>
              <c:f>Foglio1!$B$2:$B$22</c:f>
              <c:numCache>
                <c:formatCode>_-* #,##0.0_-;\-* #,##0.0_-;_-* "-"??_-;_-@_-</c:formatCode>
                <c:ptCount val="21"/>
                <c:pt idx="0">
                  <c:v>7970.2101739258514</c:v>
                </c:pt>
                <c:pt idx="1">
                  <c:v>4713.506107995091</c:v>
                </c:pt>
                <c:pt idx="2">
                  <c:v>11650.490050809258</c:v>
                </c:pt>
                <c:pt idx="3">
                  <c:v>6224.5614949322417</c:v>
                </c:pt>
                <c:pt idx="4">
                  <c:v>5806.2202248802623</c:v>
                </c:pt>
                <c:pt idx="5">
                  <c:v>6045.7855594402308</c:v>
                </c:pt>
                <c:pt idx="6">
                  <c:v>8565.2779723766544</c:v>
                </c:pt>
                <c:pt idx="7">
                  <c:v>7414.6705607569102</c:v>
                </c:pt>
                <c:pt idx="8">
                  <c:v>5080.8841626671137</c:v>
                </c:pt>
                <c:pt idx="9">
                  <c:v>4060.44611676259</c:v>
                </c:pt>
                <c:pt idx="10">
                  <c:v>3484.7066246968816</c:v>
                </c:pt>
                <c:pt idx="11" formatCode="0.0">
                  <c:v>13356.177183999875</c:v>
                </c:pt>
                <c:pt idx="12" formatCode="0.0">
                  <c:v>2786.524550438553</c:v>
                </c:pt>
                <c:pt idx="13" formatCode="0.0">
                  <c:v>2852.440152980852</c:v>
                </c:pt>
                <c:pt idx="14" formatCode="0.0">
                  <c:v>4251.9974672166081</c:v>
                </c:pt>
                <c:pt idx="15" formatCode="0.0">
                  <c:v>3628.8338861304951</c:v>
                </c:pt>
                <c:pt idx="16" formatCode="0.0">
                  <c:v>3381.8435273778568</c:v>
                </c:pt>
                <c:pt idx="17" formatCode="0.0">
                  <c:v>2385.0238785433444</c:v>
                </c:pt>
                <c:pt idx="18" formatCode="0.0">
                  <c:v>3092.3574445140657</c:v>
                </c:pt>
                <c:pt idx="19" formatCode="0.0">
                  <c:v>2948.3600660178836</c:v>
                </c:pt>
                <c:pt idx="20" formatCode="0.0">
                  <c:v>6928.5216429927659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C786-4349-9D2E-FF401A76F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437128"/>
        <c:axId val="451444184"/>
      </c:scatterChart>
      <c:valAx>
        <c:axId val="451437128"/>
        <c:scaling>
          <c:orientation val="minMax"/>
          <c:max val="800"/>
          <c:min val="100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/>
          <a:lstStyle/>
          <a:p>
            <a:pPr>
              <a:defRPr sz="1050" b="1"/>
            </a:pPr>
            <a:endParaRPr lang="it-IT"/>
          </a:p>
        </c:txPr>
        <c:crossAx val="451444184"/>
        <c:crossesAt val="0"/>
        <c:crossBetween val="midCat"/>
        <c:majorUnit val="100"/>
      </c:valAx>
      <c:valAx>
        <c:axId val="451444184"/>
        <c:scaling>
          <c:orientation val="minMax"/>
          <c:max val="15000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451437128"/>
        <c:crossesAt val="0"/>
        <c:crossBetween val="midCat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8488428246212145"/>
          <c:y val="3.8648941456121695E-2"/>
          <c:w val="0.35726414301910081"/>
          <c:h val="0.9227021170877566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Marginale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755176934799656E-3"/>
                  <c:y val="-1.2604508368094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33D-4CF4-A232-5A7E7D89423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594196970558607E-3"/>
                  <c:y val="-9.2253035109809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33D-4CF4-A232-5A7E7D89423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841077714411521E-3"/>
                  <c:y val="-6.6095167975439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3D-4CF4-A232-5A7E7D89423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006961360613926E-3"/>
                  <c:y val="-5.159862533930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33D-4CF4-A232-5A7E7D89423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658929328859726E-3"/>
                  <c:y val="-4.324733497311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33D-4CF4-A232-5A7E7D89423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801191408461212E-4"/>
                  <c:y val="-1.1383469212774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33D-4CF4-A232-5A7E7D89423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9470893811990567E-3"/>
                  <c:y val="-1.1185531516448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33D-4CF4-A232-5A7E7D89423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9266059832327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BFE-4F93-B523-7234B60D999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975535327744183E-3"/>
                  <c:y val="-9.9261944455516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BFE-4F93-B523-7234B60D999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6503568851627564E-3"/>
                  <c:y val="-2.4815486113879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33D-4CF4-A232-5A7E7D89423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7.9510706554884632E-3"/>
                  <c:y val="-1.4889291668327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33D-4CF4-A232-5A7E7D89423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951070655488366E-3"/>
                  <c:y val="-1.13736330796814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33D-4CF4-A232-5A7E7D8942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ICT Consultant</c:v>
                </c:pt>
                <c:pt idx="1">
                  <c:v>ICT Operations Manager</c:v>
                </c:pt>
                <c:pt idx="2">
                  <c:v>System Analyst</c:v>
                </c:pt>
                <c:pt idx="3">
                  <c:v>Systems Administrator</c:v>
                </c:pt>
                <c:pt idx="4">
                  <c:v>Service Manager</c:v>
                </c:pt>
                <c:pt idx="5">
                  <c:v>Database Administrator</c:v>
                </c:pt>
                <c:pt idx="6">
                  <c:v>Technical Specialist</c:v>
                </c:pt>
                <c:pt idx="7">
                  <c:v>ICT Trainer</c:v>
                </c:pt>
                <c:pt idx="8">
                  <c:v>Service Desk Agent</c:v>
                </c:pt>
                <c:pt idx="9">
                  <c:v>Developer</c:v>
                </c:pt>
              </c:strCache>
            </c:strRef>
          </c:cat>
          <c:val>
            <c:numRef>
              <c:f>Foglio1!$B$2:$B$11</c:f>
              <c:numCache>
                <c:formatCode>0.0%</c:formatCode>
                <c:ptCount val="10"/>
                <c:pt idx="0">
                  <c:v>0.216</c:v>
                </c:pt>
                <c:pt idx="1">
                  <c:v>0.27</c:v>
                </c:pt>
                <c:pt idx="2">
                  <c:v>0.27</c:v>
                </c:pt>
                <c:pt idx="3">
                  <c:v>0.29699999999999999</c:v>
                </c:pt>
                <c:pt idx="4">
                  <c:v>0.32400000000000001</c:v>
                </c:pt>
                <c:pt idx="5">
                  <c:v>0.378</c:v>
                </c:pt>
                <c:pt idx="6">
                  <c:v>0.432</c:v>
                </c:pt>
                <c:pt idx="7">
                  <c:v>0.45900000000000002</c:v>
                </c:pt>
                <c:pt idx="8">
                  <c:v>0.45900000000000002</c:v>
                </c:pt>
                <c:pt idx="9">
                  <c:v>0.70299999999999996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33D-4CF4-A232-5A7E7D894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51437520"/>
        <c:axId val="451440656"/>
        <c:axId val="0"/>
      </c:bar3DChart>
      <c:catAx>
        <c:axId val="451437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451440656"/>
        <c:crosses val="autoZero"/>
        <c:auto val="1"/>
        <c:lblAlgn val="ctr"/>
        <c:lblOffset val="100"/>
        <c:noMultiLvlLbl val="0"/>
      </c:catAx>
      <c:valAx>
        <c:axId val="451440656"/>
        <c:scaling>
          <c:orientation val="minMax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45143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63993013074920047"/>
          <c:y val="3.8648941456121695E-2"/>
          <c:w val="0.2313721909738653"/>
          <c:h val="0.9276652027483834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Marginale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755176934799656E-3"/>
                  <c:y val="-1.2604508368094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AC9-4219-A805-AF0DA831639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594196970558607E-3"/>
                  <c:y val="-9.2253035109809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AC9-4219-A805-AF0DA831639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841077714411521E-3"/>
                  <c:y val="-6.6095167975439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AC9-4219-A805-AF0DA831639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006961360613926E-3"/>
                  <c:y val="-5.159862533930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C9-4219-A805-AF0DA831639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658929328859726E-3"/>
                  <c:y val="-4.324733497311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AC9-4219-A805-AF0DA831639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801191408461212E-4"/>
                  <c:y val="-1.1383469212774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AC9-4219-A805-AF0DA831639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9470893811990567E-3"/>
                  <c:y val="-1.1185531516448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AC9-4219-A805-AF0DA831639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6258922129069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22-4D53-A91B-A8D6E93792B5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625892212906939E-3"/>
                  <c:y val="-2.27472661593628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C22-4D53-A91B-A8D6E93792B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9.2762490980698893E-3"/>
                  <c:y val="-2.4815486113879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AC9-4219-A805-AF0DA831639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7.9510706554884632E-3"/>
                  <c:y val="-1.4889291668327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AC9-4219-A805-AF0DA831639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951070655488366E-3"/>
                  <c:y val="-1.13736330796814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AC9-4219-A805-AF0DA831639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Test Specialist</c:v>
                </c:pt>
                <c:pt idx="1">
                  <c:v>Quality Assurance Manager</c:v>
                </c:pt>
                <c:pt idx="2">
                  <c:v>ICT Security Specialist</c:v>
                </c:pt>
                <c:pt idx="3">
                  <c:v>System Architect</c:v>
                </c:pt>
                <c:pt idx="4">
                  <c:v>ICT Security Manager</c:v>
                </c:pt>
                <c:pt idx="5">
                  <c:v>Business Information Manager</c:v>
                </c:pt>
                <c:pt idx="6">
                  <c:v>Project Manager</c:v>
                </c:pt>
                <c:pt idx="7">
                  <c:v>Digital Media Specialist</c:v>
                </c:pt>
                <c:pt idx="8">
                  <c:v>Enterprise Architect</c:v>
                </c:pt>
                <c:pt idx="9">
                  <c:v>Business Analyst</c:v>
                </c:pt>
              </c:strCache>
            </c:strRef>
          </c:cat>
          <c:val>
            <c:numRef>
              <c:f>Foglio1!$B$2:$B$11</c:f>
              <c:numCache>
                <c:formatCode>0.0%</c:formatCode>
                <c:ptCount val="10"/>
                <c:pt idx="0">
                  <c:v>0.40500000000000003</c:v>
                </c:pt>
                <c:pt idx="1">
                  <c:v>0.432</c:v>
                </c:pt>
                <c:pt idx="2">
                  <c:v>0.56799999999999995</c:v>
                </c:pt>
                <c:pt idx="3">
                  <c:v>0.56799999999999995</c:v>
                </c:pt>
                <c:pt idx="4">
                  <c:v>0.73</c:v>
                </c:pt>
                <c:pt idx="5">
                  <c:v>0.75700000000000001</c:v>
                </c:pt>
                <c:pt idx="6">
                  <c:v>0.83799999999999997</c:v>
                </c:pt>
                <c:pt idx="7">
                  <c:v>0.86499999999999999</c:v>
                </c:pt>
                <c:pt idx="8">
                  <c:v>0.86499999999999999</c:v>
                </c:pt>
                <c:pt idx="9">
                  <c:v>0.97299999999999998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AC9-4219-A805-AF0DA8316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51443400"/>
        <c:axId val="451441832"/>
        <c:axId val="0"/>
      </c:bar3DChart>
      <c:catAx>
        <c:axId val="451443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451441832"/>
        <c:crosses val="autoZero"/>
        <c:auto val="1"/>
        <c:lblAlgn val="ctr"/>
        <c:lblOffset val="100"/>
        <c:noMultiLvlLbl val="0"/>
      </c:catAx>
      <c:valAx>
        <c:axId val="451441832"/>
        <c:scaling>
          <c:orientation val="minMax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451443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32098765432104E-3"/>
          <c:y val="4.4896522574311828E-2"/>
          <c:w val="0.96318227026478465"/>
          <c:h val="0.778570008845981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PC notebook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5432098765432104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0DE-4731-A80E-0DA5B49CD48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2098765432104E-3"/>
                  <c:y val="2.8060326608945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DE-4731-A80E-0DA5B49CD48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894600449528867E-3"/>
                  <c:y val="-5.6119832839086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DE-4731-A80E-0DA5B49CD48C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599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Foglio1!$B$2:$D$2</c:f>
              <c:numCache>
                <c:formatCode>_-* #,##0_-;\-* #,##0_-;_-* "-"??_-;_-@_-</c:formatCode>
                <c:ptCount val="3"/>
                <c:pt idx="0">
                  <c:v>3100000</c:v>
                </c:pt>
                <c:pt idx="1">
                  <c:v>3503000</c:v>
                </c:pt>
                <c:pt idx="2">
                  <c:v>2980000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DE-4731-A80E-0DA5B49CD48C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PC desktop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599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1360000</c:v>
                </c:pt>
                <c:pt idx="1">
                  <c:v>1515000</c:v>
                </c:pt>
                <c:pt idx="2">
                  <c:v>1350000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DE-4731-A80E-0DA5B49CD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38821464"/>
        <c:axId val="238822640"/>
      </c:barChart>
      <c:catAx>
        <c:axId val="238821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sz="1799" b="1"/>
            </a:pPr>
            <a:endParaRPr lang="it-IT"/>
          </a:p>
        </c:txPr>
        <c:crossAx val="238822640"/>
        <c:crosses val="autoZero"/>
        <c:auto val="1"/>
        <c:lblAlgn val="ctr"/>
        <c:lblOffset val="100"/>
        <c:noMultiLvlLbl val="0"/>
      </c:catAx>
      <c:valAx>
        <c:axId val="238822640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238821464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0.18523223871192379"/>
          <c:y val="0.91472866862515967"/>
          <c:w val="0.62953552257615242"/>
          <c:h val="6.8627780750707135E-2"/>
        </c:manualLayout>
      </c:layout>
      <c:overlay val="0"/>
      <c:txPr>
        <a:bodyPr/>
        <a:lstStyle/>
        <a:p>
          <a:pPr>
            <a:defRPr b="1"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84E-2"/>
          <c:y val="2.9587340261190358E-2"/>
          <c:w val="0.95166393548864958"/>
          <c:h val="0.758726319265796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Software di sistema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555</c:v>
                </c:pt>
                <c:pt idx="1">
                  <c:v>550</c:v>
                </c:pt>
                <c:pt idx="2">
                  <c:v>547.20000000000005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1C-42AE-B960-2B0BCC559EF1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Software middleware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b="1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Foglio1!$B$3:$D$3</c:f>
              <c:numCache>
                <c:formatCode>_(* #,##0.00_);_(* \(#,##0.00\);_(* "-"??_);_(@_)</c:formatCode>
                <c:ptCount val="3"/>
                <c:pt idx="0">
                  <c:v>1145</c:v>
                </c:pt>
                <c:pt idx="1">
                  <c:v>1173</c:v>
                </c:pt>
                <c:pt idx="2">
                  <c:v>1206.0999999999999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1C-42AE-B960-2B0BCC559EF1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Software applicativo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b="1"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Foglio1!$B$4:$D$4</c:f>
              <c:numCache>
                <c:formatCode>_-* #,##0.0_-;\-* #,##0.0_-;_-* "-"??_-;_-@_-</c:formatCode>
                <c:ptCount val="3"/>
                <c:pt idx="0">
                  <c:v>3775</c:v>
                </c:pt>
                <c:pt idx="1">
                  <c:v>3980</c:v>
                </c:pt>
                <c:pt idx="2">
                  <c:v>4217.8999999999996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1C-42AE-B960-2B0BCC559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237753712"/>
        <c:axId val="237758808"/>
      </c:barChart>
      <c:catAx>
        <c:axId val="23775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237758808"/>
        <c:crosses val="autoZero"/>
        <c:auto val="1"/>
        <c:lblAlgn val="ctr"/>
        <c:lblOffset val="100"/>
        <c:noMultiLvlLbl val="0"/>
      </c:catAx>
      <c:valAx>
        <c:axId val="237758808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237753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5993740219092331E-2"/>
          <c:y val="0.89875389408099704"/>
          <c:w val="0.92018779342723001"/>
          <c:h val="9.1900311526479747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lang="it-IT" sz="1400" b="1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84E-2"/>
          <c:y val="2.9587340261190358E-2"/>
          <c:w val="0.95166393548864958"/>
          <c:h val="0.758726319265796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Soluzioni orizzontali e verticali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599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2488</c:v>
                </c:pt>
                <c:pt idx="1">
                  <c:v>2508</c:v>
                </c:pt>
                <c:pt idx="2">
                  <c:v>2521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1C-46E8-A3CE-715FF50E01E3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Piattaforme per la gestione Web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599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217</c:v>
                </c:pt>
                <c:pt idx="1">
                  <c:v>247</c:v>
                </c:pt>
                <c:pt idx="2">
                  <c:v>281.89999999999998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1C-46E8-A3CE-715FF50E0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237759200"/>
        <c:axId val="240037792"/>
      </c:barChart>
      <c:catAx>
        <c:axId val="23775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sz="1599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240037792"/>
        <c:crosses val="autoZero"/>
        <c:auto val="1"/>
        <c:lblAlgn val="ctr"/>
        <c:lblOffset val="100"/>
        <c:noMultiLvlLbl val="0"/>
      </c:catAx>
      <c:valAx>
        <c:axId val="240037792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237759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4295696080573714E-2"/>
          <c:y val="0.87412587412587417"/>
          <c:w val="0.89874417562017916"/>
          <c:h val="0.10837936804893113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lang="it-IT" sz="1200" b="1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84E-2"/>
          <c:y val="2.9587340261190358E-2"/>
          <c:w val="0.98507647723649094"/>
          <c:h val="0.66983316356506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5.1621567572225514E-3"/>
                  <c:y val="-2.483874914406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F4D-4F00-A3D2-A875EFCDA5D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229705407501564E-2"/>
                  <c:y val="-2.7598610160069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F4D-4F00-A3D2-A875EFCDA5D5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Sviluppo e Systems Integration</c:v>
                </c:pt>
                <c:pt idx="1">
                  <c:v>Assistenza tecnica</c:v>
                </c:pt>
                <c:pt idx="2">
                  <c:v>Consulenza</c:v>
                </c:pt>
                <c:pt idx="3">
                  <c:v>Formazione</c:v>
                </c:pt>
                <c:pt idx="4">
                  <c:v>Outsourcing ICT</c:v>
                </c:pt>
                <c:pt idx="5">
                  <c:v>Data Center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2990</c:v>
                </c:pt>
                <c:pt idx="1">
                  <c:v>747</c:v>
                </c:pt>
                <c:pt idx="2">
                  <c:v>809</c:v>
                </c:pt>
                <c:pt idx="3">
                  <c:v>360</c:v>
                </c:pt>
                <c:pt idx="4" formatCode="_-* #,##0.0_-;\-* #,##0.0_-;_-* &quot;-&quot;??_-;_-@_-">
                  <c:v>3911.2966001712912</c:v>
                </c:pt>
                <c:pt idx="5" formatCode="_-* #,##0.0_-;\-* #,##0.0_-;_-* &quot;-&quot;??_-;_-@_-">
                  <c:v>638.90679965741674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D-4F00-A3D2-A875EFCDA5D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4"/>
              <c:layout>
                <c:manualLayout>
                  <c:x val="-7.7432351358339173E-3"/>
                  <c:y val="-2.7598610160069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F4D-4F00-A3D2-A875EFCDA5D5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Sviluppo e Systems Integration</c:v>
                </c:pt>
                <c:pt idx="1">
                  <c:v>Assistenza tecnica</c:v>
                </c:pt>
                <c:pt idx="2">
                  <c:v>Consulenza</c:v>
                </c:pt>
                <c:pt idx="3">
                  <c:v>Formazione</c:v>
                </c:pt>
                <c:pt idx="4">
                  <c:v>Outsourcing ICT</c:v>
                </c:pt>
                <c:pt idx="5">
                  <c:v>Data Center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2894</c:v>
                </c:pt>
                <c:pt idx="1">
                  <c:v>732</c:v>
                </c:pt>
                <c:pt idx="2">
                  <c:v>787</c:v>
                </c:pt>
                <c:pt idx="3">
                  <c:v>342</c:v>
                </c:pt>
                <c:pt idx="4" formatCode="_-* #,##0.0_-;\-* #,##0.0_-;_-* &quot;-&quot;??_-;_-@_-">
                  <c:v>3829.1490572068051</c:v>
                </c:pt>
                <c:pt idx="5" formatCode="_-* #,##0.0_-;\-* #,##0.0_-;_-* &quot;-&quot;??_-;_-@_-">
                  <c:v>676.90188558638806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D-4F00-A3D2-A875EFCDA5D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4520244596807104E-2"/>
                  <c:y val="-2.529843373039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F4D-4F00-A3D2-A875EFCDA5D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065573547263802E-3"/>
                  <c:y val="-1.0794698015275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4D-4F00-A3D2-A875EFCDA5D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1959310823619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F4D-4F00-A3D2-A875EFCDA5D5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Sviluppo e Systems Integration</c:v>
                </c:pt>
                <c:pt idx="1">
                  <c:v>Assistenza tecnica</c:v>
                </c:pt>
                <c:pt idx="2">
                  <c:v>Consulenza</c:v>
                </c:pt>
                <c:pt idx="3">
                  <c:v>Formazione</c:v>
                </c:pt>
                <c:pt idx="4">
                  <c:v>Outsourcing ICT</c:v>
                </c:pt>
                <c:pt idx="5">
                  <c:v>Data Center</c:v>
                </c:pt>
              </c:strCache>
            </c:strRef>
          </c:cat>
          <c:val>
            <c:numRef>
              <c:f>Foglio1!$D$2:$D$7</c:f>
              <c:numCache>
                <c:formatCode>General</c:formatCode>
                <c:ptCount val="6"/>
                <c:pt idx="0">
                  <c:v>2848.5</c:v>
                </c:pt>
                <c:pt idx="1">
                  <c:v>725</c:v>
                </c:pt>
                <c:pt idx="2">
                  <c:v>780.9</c:v>
                </c:pt>
                <c:pt idx="3">
                  <c:v>325.2</c:v>
                </c:pt>
                <c:pt idx="4" formatCode="_-* #,##0.0_-;\-* #,##0.0_-;_-* &quot;-&quot;??_-;_-@_-">
                  <c:v>3738.1</c:v>
                </c:pt>
                <c:pt idx="5" formatCode="_-* #,##0.0_-;\-* #,##0.0_-;_-* &quot;-&quot;??_-;_-@_-">
                  <c:v>722.45219999999972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4D-4F00-A3D2-A875EFCDA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40035440"/>
        <c:axId val="240035832"/>
      </c:barChart>
      <c:catAx>
        <c:axId val="24003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sz="14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240035832"/>
        <c:crosses val="autoZero"/>
        <c:auto val="1"/>
        <c:lblAlgn val="ctr"/>
        <c:lblOffset val="100"/>
        <c:noMultiLvlLbl val="0"/>
      </c:catAx>
      <c:valAx>
        <c:axId val="240035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0035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30258977681598"/>
          <c:y val="0.83151656970572285"/>
          <c:w val="0.58816343876056221"/>
          <c:h val="0.11052631578947369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lang="it-IT" sz="1800" b="1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76751534587861E-3"/>
          <c:y val="0.32924311091871017"/>
          <c:w val="0.96987656976203718"/>
          <c:h val="0.42706796945933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Telefoni cellulari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Foglio1!$B$2:$D$2</c:f>
              <c:numCache>
                <c:formatCode>_(* #,##0.00_);_(* \(#,##0.00\);_(* "-"??_);_(@_)</c:formatCode>
                <c:ptCount val="3"/>
                <c:pt idx="0">
                  <c:v>14</c:v>
                </c:pt>
                <c:pt idx="1">
                  <c:v>14.3</c:v>
                </c:pt>
                <c:pt idx="2">
                  <c:v>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82-4E21-BC2F-C3DA0040B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345180112"/>
        <c:axId val="345184816"/>
      </c:barChart>
      <c:catAx>
        <c:axId val="34518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345184816"/>
        <c:crosses val="autoZero"/>
        <c:auto val="1"/>
        <c:lblAlgn val="ctr"/>
        <c:lblOffset val="100"/>
        <c:noMultiLvlLbl val="0"/>
      </c:catAx>
      <c:valAx>
        <c:axId val="345184816"/>
        <c:scaling>
          <c:orientation val="minMax"/>
          <c:max val="15"/>
          <c:min val="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3451801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76751534587861E-3"/>
          <c:y val="0.32316144833520882"/>
          <c:w val="0.94519512823643592"/>
          <c:h val="0.44531300135370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Telefoni cellulari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Foglio1!$B$2:$D$2</c:f>
              <c:numCache>
                <c:formatCode>_(* #,##0.00_);_(* \(#,##0.00\);_(* "-"??_);_(@_)</c:formatCode>
                <c:ptCount val="3"/>
                <c:pt idx="0">
                  <c:v>12.3</c:v>
                </c:pt>
                <c:pt idx="1">
                  <c:v>14.1</c:v>
                </c:pt>
                <c:pt idx="2">
                  <c:v>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C6-4A29-A070-A31AB3686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344396984"/>
        <c:axId val="350573472"/>
      </c:barChart>
      <c:catAx>
        <c:axId val="344396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350573472"/>
        <c:crosses val="autoZero"/>
        <c:auto val="1"/>
        <c:lblAlgn val="ctr"/>
        <c:lblOffset val="100"/>
        <c:noMultiLvlLbl val="0"/>
      </c:catAx>
      <c:valAx>
        <c:axId val="350573472"/>
        <c:scaling>
          <c:orientation val="minMax"/>
          <c:max val="16"/>
          <c:min val="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344396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76751534587861E-3"/>
          <c:y val="0.1370589540160595"/>
          <c:w val="0.94310527370676678"/>
          <c:h val="0.63141549567285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linee  di telefonia mobile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Foglio1!$B$2:$D$2</c:f>
              <c:numCache>
                <c:formatCode>_(* #,##0.00_);_(* \(#,##0.00\);_(* "-"??_);_(@_)</c:formatCode>
                <c:ptCount val="3"/>
                <c:pt idx="0">
                  <c:v>97.1</c:v>
                </c:pt>
                <c:pt idx="1">
                  <c:v>94</c:v>
                </c:pt>
                <c:pt idx="2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B0-47BC-B882-1AB75D7CC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350569160"/>
        <c:axId val="350566416"/>
      </c:barChart>
      <c:catAx>
        <c:axId val="350569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350566416"/>
        <c:crosses val="autoZero"/>
        <c:auto val="1"/>
        <c:lblAlgn val="ctr"/>
        <c:lblOffset val="100"/>
        <c:noMultiLvlLbl val="0"/>
      </c:catAx>
      <c:valAx>
        <c:axId val="350566416"/>
        <c:scaling>
          <c:orientation val="minMax"/>
          <c:max val="100"/>
          <c:min val="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350569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27210-956E-4ED8-A984-D5CEE81097AE}" type="doc">
      <dgm:prSet loTypeId="urn:microsoft.com/office/officeart/2005/8/layout/hList7#1" loCatId="list" qsTypeId="urn:microsoft.com/office/officeart/2005/8/quickstyle/simple4" qsCatId="simple" csTypeId="urn:microsoft.com/office/officeart/2005/8/colors/accent1_2" csCatId="accent1" phldr="1"/>
      <dgm:spPr/>
    </dgm:pt>
    <dgm:pt modelId="{9C7D76A6-A69D-4690-9C50-121E08BCB050}">
      <dgm:prSet phldrT="[Testo]" custT="1"/>
      <dgm:spPr/>
      <dgm:t>
        <a:bodyPr/>
        <a:lstStyle/>
        <a:p>
          <a:r>
            <a:rPr lang="it-IT" sz="1800" b="1" dirty="0" err="1">
              <a:latin typeface="Calibri" panose="020F0502020204030204" pitchFamily="34" charset="0"/>
            </a:rPr>
            <a:t>Customer</a:t>
          </a:r>
          <a:r>
            <a:rPr lang="it-IT" sz="1800" b="1" dirty="0">
              <a:latin typeface="Calibri" panose="020F0502020204030204" pitchFamily="34" charset="0"/>
            </a:rPr>
            <a:t> Experience</a:t>
          </a:r>
        </a:p>
      </dgm:t>
    </dgm:pt>
    <dgm:pt modelId="{BD6FEE8A-4957-48D4-84A6-026EF80E4E68}" type="parTrans" cxnId="{87116693-BF85-46F8-983B-FFD514882D5E}">
      <dgm:prSet/>
      <dgm:spPr/>
      <dgm:t>
        <a:bodyPr/>
        <a:lstStyle/>
        <a:p>
          <a:endParaRPr lang="it-IT"/>
        </a:p>
      </dgm:t>
    </dgm:pt>
    <dgm:pt modelId="{30704FA7-0A2D-4ABE-843A-77FA0CBC9B9F}" type="sibTrans" cxnId="{87116693-BF85-46F8-983B-FFD514882D5E}">
      <dgm:prSet/>
      <dgm:spPr/>
      <dgm:t>
        <a:bodyPr/>
        <a:lstStyle/>
        <a:p>
          <a:endParaRPr lang="it-IT"/>
        </a:p>
      </dgm:t>
    </dgm:pt>
    <dgm:pt modelId="{0CC19008-3881-4CBA-B8A2-48F43E9D7D50}">
      <dgm:prSet phldrT="[Testo]" custT="1"/>
      <dgm:spPr/>
      <dgm:t>
        <a:bodyPr/>
        <a:lstStyle/>
        <a:p>
          <a:r>
            <a:rPr lang="it-IT" sz="1800" b="1" dirty="0">
              <a:latin typeface="Calibri" panose="020F0502020204030204" pitchFamily="34" charset="0"/>
            </a:rPr>
            <a:t>Processi operativi e organizzazione</a:t>
          </a:r>
        </a:p>
      </dgm:t>
    </dgm:pt>
    <dgm:pt modelId="{C70396D2-60A5-4E99-800C-3641FF7B4853}" type="parTrans" cxnId="{30442DB5-4AE9-4D30-AD15-1667051AE332}">
      <dgm:prSet/>
      <dgm:spPr/>
      <dgm:t>
        <a:bodyPr/>
        <a:lstStyle/>
        <a:p>
          <a:endParaRPr lang="it-IT"/>
        </a:p>
      </dgm:t>
    </dgm:pt>
    <dgm:pt modelId="{2B72C4E4-E914-4F83-9CBA-B044194E142E}" type="sibTrans" cxnId="{30442DB5-4AE9-4D30-AD15-1667051AE332}">
      <dgm:prSet/>
      <dgm:spPr/>
      <dgm:t>
        <a:bodyPr/>
        <a:lstStyle/>
        <a:p>
          <a:endParaRPr lang="it-IT"/>
        </a:p>
      </dgm:t>
    </dgm:pt>
    <dgm:pt modelId="{4D238695-88CB-48F6-A30F-B15297A76884}">
      <dgm:prSet phldrT="[Testo]" custT="1"/>
      <dgm:spPr/>
      <dgm:t>
        <a:bodyPr/>
        <a:lstStyle/>
        <a:p>
          <a:r>
            <a:rPr lang="it-IT" sz="1800" b="1" dirty="0">
              <a:latin typeface="Calibri" panose="020F0502020204030204" pitchFamily="34" charset="0"/>
            </a:rPr>
            <a:t>Innovazione prodotti e servizi</a:t>
          </a:r>
        </a:p>
      </dgm:t>
    </dgm:pt>
    <dgm:pt modelId="{810D1E36-5EF2-4DBD-84DA-1917875EE883}" type="parTrans" cxnId="{A83B1246-07AB-42F3-97F5-FECFFC1C448B}">
      <dgm:prSet/>
      <dgm:spPr/>
      <dgm:t>
        <a:bodyPr/>
        <a:lstStyle/>
        <a:p>
          <a:endParaRPr lang="it-IT"/>
        </a:p>
      </dgm:t>
    </dgm:pt>
    <dgm:pt modelId="{4A8F7E6F-9470-409E-9073-908F49F68C30}" type="sibTrans" cxnId="{A83B1246-07AB-42F3-97F5-FECFFC1C448B}">
      <dgm:prSet/>
      <dgm:spPr/>
      <dgm:t>
        <a:bodyPr/>
        <a:lstStyle/>
        <a:p>
          <a:endParaRPr lang="it-IT"/>
        </a:p>
      </dgm:t>
    </dgm:pt>
    <dgm:pt modelId="{79CCA344-4BD1-49ED-9A49-02991E634B47}" type="pres">
      <dgm:prSet presAssocID="{51D27210-956E-4ED8-A984-D5CEE81097AE}" presName="Name0" presStyleCnt="0">
        <dgm:presLayoutVars>
          <dgm:dir/>
          <dgm:resizeHandles val="exact"/>
        </dgm:presLayoutVars>
      </dgm:prSet>
      <dgm:spPr/>
    </dgm:pt>
    <dgm:pt modelId="{4633994E-6680-47C4-B417-13E9EDE86285}" type="pres">
      <dgm:prSet presAssocID="{51D27210-956E-4ED8-A984-D5CEE81097AE}" presName="fgShape" presStyleLbl="fgShp" presStyleIdx="0" presStyleCnt="1" custScaleY="197923"/>
      <dgm:spPr/>
    </dgm:pt>
    <dgm:pt modelId="{6767D6F8-C71D-4D28-A611-534961C4860B}" type="pres">
      <dgm:prSet presAssocID="{51D27210-956E-4ED8-A984-D5CEE81097AE}" presName="linComp" presStyleCnt="0"/>
      <dgm:spPr/>
    </dgm:pt>
    <dgm:pt modelId="{73B5BA2D-0A7D-4F11-8DD1-C58272197C7C}" type="pres">
      <dgm:prSet presAssocID="{9C7D76A6-A69D-4690-9C50-121E08BCB050}" presName="compNode" presStyleCnt="0"/>
      <dgm:spPr/>
    </dgm:pt>
    <dgm:pt modelId="{F11409E2-B7CE-4676-8E23-358A904E1A0C}" type="pres">
      <dgm:prSet presAssocID="{9C7D76A6-A69D-4690-9C50-121E08BCB050}" presName="bkgdShape" presStyleLbl="node1" presStyleIdx="0" presStyleCnt="3"/>
      <dgm:spPr/>
      <dgm:t>
        <a:bodyPr/>
        <a:lstStyle/>
        <a:p>
          <a:endParaRPr lang="it-IT"/>
        </a:p>
      </dgm:t>
    </dgm:pt>
    <dgm:pt modelId="{FC4D21BA-72A7-4353-B5C9-1D8E6EC97145}" type="pres">
      <dgm:prSet presAssocID="{9C7D76A6-A69D-4690-9C50-121E08BCB05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D874B3-EE7C-4D4B-8B65-FBDBDE8E58CB}" type="pres">
      <dgm:prSet presAssocID="{9C7D76A6-A69D-4690-9C50-121E08BCB050}" presName="invisiNode" presStyleLbl="node1" presStyleIdx="0" presStyleCnt="3"/>
      <dgm:spPr/>
    </dgm:pt>
    <dgm:pt modelId="{CCD54028-6545-45F5-844E-3ED5DC347420}" type="pres">
      <dgm:prSet presAssocID="{9C7D76A6-A69D-4690-9C50-121E08BCB050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686104B-466A-42B1-8F5F-CA8508DFFB00}" type="pres">
      <dgm:prSet presAssocID="{30704FA7-0A2D-4ABE-843A-77FA0CBC9B9F}" presName="sibTrans" presStyleLbl="sibTrans2D1" presStyleIdx="0" presStyleCnt="0"/>
      <dgm:spPr/>
      <dgm:t>
        <a:bodyPr/>
        <a:lstStyle/>
        <a:p>
          <a:endParaRPr lang="it-IT"/>
        </a:p>
      </dgm:t>
    </dgm:pt>
    <dgm:pt modelId="{5E15CAA6-E88B-45EE-8BC0-C7BCD5EF8F90}" type="pres">
      <dgm:prSet presAssocID="{0CC19008-3881-4CBA-B8A2-48F43E9D7D50}" presName="compNode" presStyleCnt="0"/>
      <dgm:spPr/>
    </dgm:pt>
    <dgm:pt modelId="{C74E952D-D367-4FAA-AEFA-CCB50FC2091A}" type="pres">
      <dgm:prSet presAssocID="{0CC19008-3881-4CBA-B8A2-48F43E9D7D50}" presName="bkgdShape" presStyleLbl="node1" presStyleIdx="1" presStyleCnt="3"/>
      <dgm:spPr/>
      <dgm:t>
        <a:bodyPr/>
        <a:lstStyle/>
        <a:p>
          <a:endParaRPr lang="it-IT"/>
        </a:p>
      </dgm:t>
    </dgm:pt>
    <dgm:pt modelId="{530F1710-226D-41E5-82B8-C13769C6D15E}" type="pres">
      <dgm:prSet presAssocID="{0CC19008-3881-4CBA-B8A2-48F43E9D7D5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3280E3-C3DA-4F88-9A45-370ACA94A306}" type="pres">
      <dgm:prSet presAssocID="{0CC19008-3881-4CBA-B8A2-48F43E9D7D50}" presName="invisiNode" presStyleLbl="node1" presStyleIdx="1" presStyleCnt="3"/>
      <dgm:spPr/>
    </dgm:pt>
    <dgm:pt modelId="{27D57AFC-A4BB-42FB-8F74-74E384F1E241}" type="pres">
      <dgm:prSet presAssocID="{0CC19008-3881-4CBA-B8A2-48F43E9D7D50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DB402DC-E9B5-4DB6-94FB-E78B078D691D}" type="pres">
      <dgm:prSet presAssocID="{2B72C4E4-E914-4F83-9CBA-B044194E142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E2E829A0-EEEF-4203-AB4B-2286322C8974}" type="pres">
      <dgm:prSet presAssocID="{4D238695-88CB-48F6-A30F-B15297A76884}" presName="compNode" presStyleCnt="0"/>
      <dgm:spPr/>
    </dgm:pt>
    <dgm:pt modelId="{25F52613-CE69-43E8-B002-9C574A8FC3D6}" type="pres">
      <dgm:prSet presAssocID="{4D238695-88CB-48F6-A30F-B15297A76884}" presName="bkgdShape" presStyleLbl="node1" presStyleIdx="2" presStyleCnt="3"/>
      <dgm:spPr/>
      <dgm:t>
        <a:bodyPr/>
        <a:lstStyle/>
        <a:p>
          <a:endParaRPr lang="it-IT"/>
        </a:p>
      </dgm:t>
    </dgm:pt>
    <dgm:pt modelId="{07D9E80A-8A46-46C6-8069-71796D0D9952}" type="pres">
      <dgm:prSet presAssocID="{4D238695-88CB-48F6-A30F-B15297A7688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470D8E-9245-4CBD-9506-6270186686FB}" type="pres">
      <dgm:prSet presAssocID="{4D238695-88CB-48F6-A30F-B15297A76884}" presName="invisiNode" presStyleLbl="node1" presStyleIdx="2" presStyleCnt="3"/>
      <dgm:spPr/>
    </dgm:pt>
    <dgm:pt modelId="{A316396F-E2B1-4DA0-8D29-3EF70C402412}" type="pres">
      <dgm:prSet presAssocID="{4D238695-88CB-48F6-A30F-B15297A76884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83B1246-07AB-42F3-97F5-FECFFC1C448B}" srcId="{51D27210-956E-4ED8-A984-D5CEE81097AE}" destId="{4D238695-88CB-48F6-A30F-B15297A76884}" srcOrd="2" destOrd="0" parTransId="{810D1E36-5EF2-4DBD-84DA-1917875EE883}" sibTransId="{4A8F7E6F-9470-409E-9073-908F49F68C30}"/>
    <dgm:cxn modelId="{8988E873-8978-4793-8131-511B097F9ABE}" type="presOf" srcId="{2B72C4E4-E914-4F83-9CBA-B044194E142E}" destId="{4DB402DC-E9B5-4DB6-94FB-E78B078D691D}" srcOrd="0" destOrd="0" presId="urn:microsoft.com/office/officeart/2005/8/layout/hList7#1"/>
    <dgm:cxn modelId="{D6F4F13E-66BD-4E1F-ADDC-69566E69F251}" type="presOf" srcId="{0CC19008-3881-4CBA-B8A2-48F43E9D7D50}" destId="{C74E952D-D367-4FAA-AEFA-CCB50FC2091A}" srcOrd="0" destOrd="0" presId="urn:microsoft.com/office/officeart/2005/8/layout/hList7#1"/>
    <dgm:cxn modelId="{87116693-BF85-46F8-983B-FFD514882D5E}" srcId="{51D27210-956E-4ED8-A984-D5CEE81097AE}" destId="{9C7D76A6-A69D-4690-9C50-121E08BCB050}" srcOrd="0" destOrd="0" parTransId="{BD6FEE8A-4957-48D4-84A6-026EF80E4E68}" sibTransId="{30704FA7-0A2D-4ABE-843A-77FA0CBC9B9F}"/>
    <dgm:cxn modelId="{798DC851-3CAA-4B45-BDFA-809E10647E77}" type="presOf" srcId="{51D27210-956E-4ED8-A984-D5CEE81097AE}" destId="{79CCA344-4BD1-49ED-9A49-02991E634B47}" srcOrd="0" destOrd="0" presId="urn:microsoft.com/office/officeart/2005/8/layout/hList7#1"/>
    <dgm:cxn modelId="{0B5D7F79-8156-4B90-870B-80738E2DBDC6}" type="presOf" srcId="{30704FA7-0A2D-4ABE-843A-77FA0CBC9B9F}" destId="{E686104B-466A-42B1-8F5F-CA8508DFFB00}" srcOrd="0" destOrd="0" presId="urn:microsoft.com/office/officeart/2005/8/layout/hList7#1"/>
    <dgm:cxn modelId="{30442DB5-4AE9-4D30-AD15-1667051AE332}" srcId="{51D27210-956E-4ED8-A984-D5CEE81097AE}" destId="{0CC19008-3881-4CBA-B8A2-48F43E9D7D50}" srcOrd="1" destOrd="0" parTransId="{C70396D2-60A5-4E99-800C-3641FF7B4853}" sibTransId="{2B72C4E4-E914-4F83-9CBA-B044194E142E}"/>
    <dgm:cxn modelId="{5A0EDD64-516E-4A2B-83ED-966CC1956A1C}" type="presOf" srcId="{9C7D76A6-A69D-4690-9C50-121E08BCB050}" destId="{FC4D21BA-72A7-4353-B5C9-1D8E6EC97145}" srcOrd="1" destOrd="0" presId="urn:microsoft.com/office/officeart/2005/8/layout/hList7#1"/>
    <dgm:cxn modelId="{CFF8198D-9918-4ADD-975E-383D843F9770}" type="presOf" srcId="{4D238695-88CB-48F6-A30F-B15297A76884}" destId="{07D9E80A-8A46-46C6-8069-71796D0D9952}" srcOrd="1" destOrd="0" presId="urn:microsoft.com/office/officeart/2005/8/layout/hList7#1"/>
    <dgm:cxn modelId="{4985E8F8-AFB2-494A-B157-628A5FDCBD23}" type="presOf" srcId="{0CC19008-3881-4CBA-B8A2-48F43E9D7D50}" destId="{530F1710-226D-41E5-82B8-C13769C6D15E}" srcOrd="1" destOrd="0" presId="urn:microsoft.com/office/officeart/2005/8/layout/hList7#1"/>
    <dgm:cxn modelId="{E1C0FD44-54D3-46EA-B6AE-98B0B339C072}" type="presOf" srcId="{4D238695-88CB-48F6-A30F-B15297A76884}" destId="{25F52613-CE69-43E8-B002-9C574A8FC3D6}" srcOrd="0" destOrd="0" presId="urn:microsoft.com/office/officeart/2005/8/layout/hList7#1"/>
    <dgm:cxn modelId="{9B43533D-0D55-42C3-8C3C-1990C4B2BDC3}" type="presOf" srcId="{9C7D76A6-A69D-4690-9C50-121E08BCB050}" destId="{F11409E2-B7CE-4676-8E23-358A904E1A0C}" srcOrd="0" destOrd="0" presId="urn:microsoft.com/office/officeart/2005/8/layout/hList7#1"/>
    <dgm:cxn modelId="{34A45790-1356-4855-BF35-F43DE48E11FA}" type="presParOf" srcId="{79CCA344-4BD1-49ED-9A49-02991E634B47}" destId="{4633994E-6680-47C4-B417-13E9EDE86285}" srcOrd="0" destOrd="0" presId="urn:microsoft.com/office/officeart/2005/8/layout/hList7#1"/>
    <dgm:cxn modelId="{AB953538-EE31-49B6-B1DC-63767BAEEE8A}" type="presParOf" srcId="{79CCA344-4BD1-49ED-9A49-02991E634B47}" destId="{6767D6F8-C71D-4D28-A611-534961C4860B}" srcOrd="1" destOrd="0" presId="urn:microsoft.com/office/officeart/2005/8/layout/hList7#1"/>
    <dgm:cxn modelId="{03F416D1-1F70-44DB-B6BE-6EE86DFB213D}" type="presParOf" srcId="{6767D6F8-C71D-4D28-A611-534961C4860B}" destId="{73B5BA2D-0A7D-4F11-8DD1-C58272197C7C}" srcOrd="0" destOrd="0" presId="urn:microsoft.com/office/officeart/2005/8/layout/hList7#1"/>
    <dgm:cxn modelId="{B820CD88-8997-4886-9B67-C34CFDCC2295}" type="presParOf" srcId="{73B5BA2D-0A7D-4F11-8DD1-C58272197C7C}" destId="{F11409E2-B7CE-4676-8E23-358A904E1A0C}" srcOrd="0" destOrd="0" presId="urn:microsoft.com/office/officeart/2005/8/layout/hList7#1"/>
    <dgm:cxn modelId="{7551DD4D-CE7D-49EF-BC21-00364AB4E33D}" type="presParOf" srcId="{73B5BA2D-0A7D-4F11-8DD1-C58272197C7C}" destId="{FC4D21BA-72A7-4353-B5C9-1D8E6EC97145}" srcOrd="1" destOrd="0" presId="urn:microsoft.com/office/officeart/2005/8/layout/hList7#1"/>
    <dgm:cxn modelId="{802A1689-EF9B-4F21-82F3-6B652886D523}" type="presParOf" srcId="{73B5BA2D-0A7D-4F11-8DD1-C58272197C7C}" destId="{1DD874B3-EE7C-4D4B-8B65-FBDBDE8E58CB}" srcOrd="2" destOrd="0" presId="urn:microsoft.com/office/officeart/2005/8/layout/hList7#1"/>
    <dgm:cxn modelId="{CD97CA99-7D6E-4392-9FE9-3290B9E6B8D5}" type="presParOf" srcId="{73B5BA2D-0A7D-4F11-8DD1-C58272197C7C}" destId="{CCD54028-6545-45F5-844E-3ED5DC347420}" srcOrd="3" destOrd="0" presId="urn:microsoft.com/office/officeart/2005/8/layout/hList7#1"/>
    <dgm:cxn modelId="{C0F117B9-EDEF-4AFE-A4F2-2BB5DFA066AC}" type="presParOf" srcId="{6767D6F8-C71D-4D28-A611-534961C4860B}" destId="{E686104B-466A-42B1-8F5F-CA8508DFFB00}" srcOrd="1" destOrd="0" presId="urn:microsoft.com/office/officeart/2005/8/layout/hList7#1"/>
    <dgm:cxn modelId="{F5CBA8EA-835B-4DB6-8E2B-CE6D5EF8F905}" type="presParOf" srcId="{6767D6F8-C71D-4D28-A611-534961C4860B}" destId="{5E15CAA6-E88B-45EE-8BC0-C7BCD5EF8F90}" srcOrd="2" destOrd="0" presId="urn:microsoft.com/office/officeart/2005/8/layout/hList7#1"/>
    <dgm:cxn modelId="{98A9FF49-6DF5-4F23-A44F-DC7594BDD6D1}" type="presParOf" srcId="{5E15CAA6-E88B-45EE-8BC0-C7BCD5EF8F90}" destId="{C74E952D-D367-4FAA-AEFA-CCB50FC2091A}" srcOrd="0" destOrd="0" presId="urn:microsoft.com/office/officeart/2005/8/layout/hList7#1"/>
    <dgm:cxn modelId="{A688DCC7-C018-42CC-96AC-56C950519E6B}" type="presParOf" srcId="{5E15CAA6-E88B-45EE-8BC0-C7BCD5EF8F90}" destId="{530F1710-226D-41E5-82B8-C13769C6D15E}" srcOrd="1" destOrd="0" presId="urn:microsoft.com/office/officeart/2005/8/layout/hList7#1"/>
    <dgm:cxn modelId="{C16A3766-B797-41B7-AD25-5A4F66176B2E}" type="presParOf" srcId="{5E15CAA6-E88B-45EE-8BC0-C7BCD5EF8F90}" destId="{613280E3-C3DA-4F88-9A45-370ACA94A306}" srcOrd="2" destOrd="0" presId="urn:microsoft.com/office/officeart/2005/8/layout/hList7#1"/>
    <dgm:cxn modelId="{D38C7E9E-4CAE-4C5A-8F2D-A03EFA656D66}" type="presParOf" srcId="{5E15CAA6-E88B-45EE-8BC0-C7BCD5EF8F90}" destId="{27D57AFC-A4BB-42FB-8F74-74E384F1E241}" srcOrd="3" destOrd="0" presId="urn:microsoft.com/office/officeart/2005/8/layout/hList7#1"/>
    <dgm:cxn modelId="{1F31898C-F37C-4CB8-A9CF-65937C325399}" type="presParOf" srcId="{6767D6F8-C71D-4D28-A611-534961C4860B}" destId="{4DB402DC-E9B5-4DB6-94FB-E78B078D691D}" srcOrd="3" destOrd="0" presId="urn:microsoft.com/office/officeart/2005/8/layout/hList7#1"/>
    <dgm:cxn modelId="{C568545D-97AB-4807-A3FF-0AE9B1B471B0}" type="presParOf" srcId="{6767D6F8-C71D-4D28-A611-534961C4860B}" destId="{E2E829A0-EEEF-4203-AB4B-2286322C8974}" srcOrd="4" destOrd="0" presId="urn:microsoft.com/office/officeart/2005/8/layout/hList7#1"/>
    <dgm:cxn modelId="{0C836288-1651-4017-8D99-11C482F27281}" type="presParOf" srcId="{E2E829A0-EEEF-4203-AB4B-2286322C8974}" destId="{25F52613-CE69-43E8-B002-9C574A8FC3D6}" srcOrd="0" destOrd="0" presId="urn:microsoft.com/office/officeart/2005/8/layout/hList7#1"/>
    <dgm:cxn modelId="{BE4BEF5F-D64F-4667-B39B-2FFB1644EFB0}" type="presParOf" srcId="{E2E829A0-EEEF-4203-AB4B-2286322C8974}" destId="{07D9E80A-8A46-46C6-8069-71796D0D9952}" srcOrd="1" destOrd="0" presId="urn:microsoft.com/office/officeart/2005/8/layout/hList7#1"/>
    <dgm:cxn modelId="{3DD5471C-2689-4B1D-8EEF-E4E491090EAA}" type="presParOf" srcId="{E2E829A0-EEEF-4203-AB4B-2286322C8974}" destId="{09470D8E-9245-4CBD-9506-6270186686FB}" srcOrd="2" destOrd="0" presId="urn:microsoft.com/office/officeart/2005/8/layout/hList7#1"/>
    <dgm:cxn modelId="{C4B6B8AA-2BCB-4A75-BC6C-A94029DA65EC}" type="presParOf" srcId="{E2E829A0-EEEF-4203-AB4B-2286322C8974}" destId="{A316396F-E2B1-4DA0-8D29-3EF70C40241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0.44316</cdr:x>
      <cdr:y>0.0087</cdr:y>
    </cdr:from>
    <cdr:to>
      <cdr:x>0.77692</cdr:x>
      <cdr:y>0.98475</cdr:y>
    </cdr:to>
    <cdr:sp macro="" textlink="">
      <cdr:nvSpPr>
        <cdr:cNvPr id="3" name="Rettangolo 2"/>
        <cdr:cNvSpPr/>
      </cdr:nvSpPr>
      <cdr:spPr bwMode="auto">
        <a:xfrm xmlns:a="http://schemas.openxmlformats.org/drawingml/2006/main">
          <a:off x="4148438" y="41094"/>
          <a:ext cx="3124370" cy="4608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596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8300" y="258763"/>
            <a:ext cx="60579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9822" y="4713893"/>
            <a:ext cx="6086444" cy="446762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9166" tIns="44583" rIns="89166" bIns="44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Fare </a:t>
            </a:r>
            <a:r>
              <a:rPr lang="en-US" altLang="en-US" noProof="0" dirty="0" err="1"/>
              <a:t>clic</a:t>
            </a:r>
            <a:r>
              <a:rPr lang="en-US" altLang="en-US" noProof="0" dirty="0"/>
              <a:t> per </a:t>
            </a:r>
            <a:r>
              <a:rPr lang="en-US" altLang="en-US" noProof="0" dirty="0" err="1"/>
              <a:t>modificare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gli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stili</a:t>
            </a:r>
            <a:r>
              <a:rPr lang="en-US" altLang="en-US" noProof="0" dirty="0"/>
              <a:t> del </a:t>
            </a:r>
            <a:r>
              <a:rPr lang="en-US" altLang="en-US" noProof="0" dirty="0" err="1"/>
              <a:t>testo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dello</a:t>
            </a:r>
            <a:r>
              <a:rPr lang="en-US" altLang="en-US" noProof="0" dirty="0"/>
              <a:t> schema</a:t>
            </a:r>
          </a:p>
          <a:p>
            <a:pPr lvl="1"/>
            <a:r>
              <a:rPr lang="en-US" altLang="en-US" noProof="0" dirty="0" err="1"/>
              <a:t>Secondo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livello</a:t>
            </a:r>
            <a:endParaRPr lang="en-US" altLang="en-US" noProof="0" dirty="0"/>
          </a:p>
          <a:p>
            <a:pPr lvl="2"/>
            <a:r>
              <a:rPr lang="en-US" altLang="en-US" noProof="0" dirty="0" err="1"/>
              <a:t>Terzo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livello</a:t>
            </a:r>
            <a:endParaRPr lang="en-US" altLang="en-US" noProof="0" dirty="0"/>
          </a:p>
          <a:p>
            <a:pPr lvl="3"/>
            <a:r>
              <a:rPr lang="en-US" altLang="en-US" noProof="0" dirty="0"/>
              <a:t>Quarto </a:t>
            </a:r>
            <a:r>
              <a:rPr lang="en-US" altLang="en-US" noProof="0" dirty="0" err="1"/>
              <a:t>livello</a:t>
            </a:r>
            <a:endParaRPr lang="en-US" altLang="en-US" noProof="0" dirty="0"/>
          </a:p>
          <a:p>
            <a:pPr lvl="4"/>
            <a:r>
              <a:rPr lang="en-US" altLang="en-US" noProof="0" dirty="0" err="1"/>
              <a:t>Quinto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livello</a:t>
            </a:r>
            <a:endParaRPr lang="en-US" altLang="en-US" noProof="0" dirty="0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935" y="9469083"/>
            <a:ext cx="2978757" cy="457565"/>
          </a:xfrm>
          <a:prstGeom prst="rect">
            <a:avLst/>
          </a:prstGeom>
        </p:spPr>
        <p:txBody>
          <a:bodyPr vert="horz" lIns="89166" tIns="44583" rIns="89166" bIns="44583" rtlCol="0" anchor="b"/>
          <a:lstStyle>
            <a:lvl1pPr algn="r">
              <a:defRPr sz="1200" b="1"/>
            </a:lvl1pPr>
          </a:lstStyle>
          <a:p>
            <a:fld id="{1A33E0D5-25B3-4F75-B005-1872D08F4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348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66700" indent="-266700" algn="just" rtl="0" eaLnBrk="0" fontAlgn="base" hangingPunct="0">
      <a:spcBef>
        <a:spcPct val="30000"/>
      </a:spcBef>
      <a:spcAft>
        <a:spcPct val="0"/>
      </a:spcAft>
      <a:buClr>
        <a:schemeClr val="accent2">
          <a:lumMod val="50000"/>
        </a:schemeClr>
      </a:buClr>
      <a:buSzPct val="90000"/>
      <a:buFont typeface="Wingdings 2" pitchFamily="18" charset="2"/>
      <a:buChar char="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1pPr>
    <a:lvl2pPr marL="625475" indent="-168275" algn="just" rtl="0" eaLnBrk="0" fontAlgn="base" hangingPunct="0">
      <a:spcBef>
        <a:spcPct val="30000"/>
      </a:spcBef>
      <a:spcAft>
        <a:spcPct val="0"/>
      </a:spcAft>
      <a:buFont typeface="Wingdings" pitchFamily="2" charset="2"/>
      <a:buChar char="ü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2pPr>
    <a:lvl3pPr marL="1074738" indent="-160338" algn="just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3pPr>
    <a:lvl4pPr marL="1524000" indent="-152400" algn="just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4pPr>
    <a:lvl5pPr marL="1973263" indent="-144463" algn="just" rtl="0" eaLnBrk="0" fontAlgn="base" hangingPunct="0">
      <a:spcBef>
        <a:spcPct val="30000"/>
      </a:spcBef>
      <a:spcAft>
        <a:spcPct val="0"/>
      </a:spcAft>
      <a:buFont typeface="Courier New" pitchFamily="49" charset="0"/>
      <a:buChar char="o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24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347C0-F90F-4100-B64D-3EEE32C8C36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78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83705-CCBB-4283-8D1A-611BEB65E4CE}" type="slidenum">
              <a:rPr lang="it-IT" smtClean="0"/>
              <a:t>13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00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347C0-F90F-4100-B64D-3EEE32C8C36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493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806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4B583E-2598-4AED-8339-2A4E719A1720}" type="slidenum">
              <a:rPr lang="it-IT"/>
              <a:pPr/>
              <a:t>15</a:t>
            </a:fld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544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83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347C0-F90F-4100-B64D-3EEE32C8C36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234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50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83705-CCBB-4283-8D1A-611BEB65E4CE}" type="slidenum">
              <a:rPr lang="it-IT" smtClean="0"/>
              <a:t>22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293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347C0-F90F-4100-B64D-3EEE32C8C36F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195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347C0-F90F-4100-B64D-3EEE32C8C36F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61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347C0-F90F-4100-B64D-3EEE32C8C36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34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77800"/>
            <a:ext cx="5219700" cy="3614738"/>
          </a:xfrm>
        </p:spPr>
      </p:sp>
      <p:sp>
        <p:nvSpPr>
          <p:cNvPr id="6553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0410CA-48F0-4F2D-8010-7B2D890B71DE}" type="slidenum">
              <a:rPr lang="it-IT"/>
              <a:pPr/>
              <a:t>4</a:t>
            </a:fld>
            <a:endParaRPr lang="it-IT" dirty="0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99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373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B0F6CF-AD4C-4578-BBD6-2A4BBBDCA0A0}" type="slidenum">
              <a:rPr lang="it-IT"/>
              <a:pPr/>
              <a:t>5</a:t>
            </a:fld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264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598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2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6E3C8E-09C4-4619-9B2A-82F6AADC8548}" type="slidenum">
              <a:rPr lang="it-IT"/>
              <a:pPr/>
              <a:t>7</a:t>
            </a:fld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83705-CCBB-4283-8D1A-611BEB65E4CE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40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347C0-F90F-4100-B64D-3EEE32C8C36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52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347C0-F90F-4100-B64D-3EEE32C8C36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52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03130739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624" y="1546225"/>
            <a:ext cx="8413221" cy="396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5194045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9374" y="9"/>
            <a:ext cx="2426626" cy="55086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37" y="9"/>
            <a:ext cx="7119938" cy="5508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78667495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4956658" y="4437119"/>
            <a:ext cx="4677615" cy="1408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62"/>
          <p:cNvSpPr txBox="1">
            <a:spLocks noChangeArrowheads="1"/>
          </p:cNvSpPr>
          <p:nvPr userDrawn="1"/>
        </p:nvSpPr>
        <p:spPr bwMode="auto">
          <a:xfrm>
            <a:off x="4953000" y="6453339"/>
            <a:ext cx="4848627" cy="31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it-IT" sz="1600" i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8" y="4379507"/>
            <a:ext cx="4681273" cy="691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presentazione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875611" y="2219272"/>
            <a:ext cx="4758663" cy="2160271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70000"/>
              </a:lnSpc>
              <a:buNone/>
              <a:defRPr sz="63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presentazione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72913" y="452669"/>
            <a:ext cx="2751667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6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39" y="1556278"/>
            <a:ext cx="89154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0" y="2564904"/>
            <a:ext cx="89154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37295"/>
            <a:ext cx="3136900" cy="484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430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40450744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624" y="1546225"/>
            <a:ext cx="8413221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508189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47505631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627" y="1546225"/>
            <a:ext cx="412406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7783" y="1546225"/>
            <a:ext cx="412406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2284418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95366713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99132976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624" y="1546225"/>
            <a:ext cx="8413221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0771146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857392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15511304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4244056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624" y="1546225"/>
            <a:ext cx="8413221" cy="396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21161085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9374" y="8"/>
            <a:ext cx="2426626" cy="55086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37" y="8"/>
            <a:ext cx="7119938" cy="5508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29074411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4956658" y="4437119"/>
            <a:ext cx="4677615" cy="1408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62"/>
          <p:cNvSpPr txBox="1">
            <a:spLocks noChangeArrowheads="1"/>
          </p:cNvSpPr>
          <p:nvPr userDrawn="1"/>
        </p:nvSpPr>
        <p:spPr bwMode="auto">
          <a:xfrm>
            <a:off x="4953000" y="6453339"/>
            <a:ext cx="4848627" cy="31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it-IT" sz="1600" i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8" y="4379507"/>
            <a:ext cx="4681273" cy="691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presentazione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875611" y="2219272"/>
            <a:ext cx="4758663" cy="2160271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70000"/>
              </a:lnSpc>
              <a:buNone/>
              <a:defRPr sz="63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presentazione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72913" y="452669"/>
            <a:ext cx="2751667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6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39" y="1556278"/>
            <a:ext cx="89154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0" y="2564904"/>
            <a:ext cx="89154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37295"/>
            <a:ext cx="3136900" cy="484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99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4113408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627" y="1546225"/>
            <a:ext cx="412406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7783" y="1546225"/>
            <a:ext cx="412406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0158375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004766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06268605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26617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83778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00597520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4"/>
          <p:cNvSpPr>
            <a:spLocks noChangeArrowheads="1"/>
          </p:cNvSpPr>
          <p:nvPr/>
        </p:nvSpPr>
        <p:spPr bwMode="auto">
          <a:xfrm>
            <a:off x="1898650" y="3527425"/>
            <a:ext cx="4210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 sz="1400">
              <a:latin typeface="Futura Md" pitchFamily="34" charset="0"/>
            </a:endParaRPr>
          </a:p>
        </p:txBody>
      </p:sp>
      <p:sp>
        <p:nvSpPr>
          <p:cNvPr id="1028" name="Rectangle 45"/>
          <p:cNvSpPr>
            <a:spLocks noChangeArrowheads="1"/>
          </p:cNvSpPr>
          <p:nvPr/>
        </p:nvSpPr>
        <p:spPr bwMode="auto">
          <a:xfrm>
            <a:off x="3812779" y="2813064"/>
            <a:ext cx="9906000" cy="30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2" rIns="92064" bIns="46032">
            <a:spAutoFit/>
          </a:bodyPr>
          <a:lstStyle/>
          <a:p>
            <a:pPr>
              <a:defRPr/>
            </a:pPr>
            <a:endParaRPr lang="it-IT" sz="1400">
              <a:latin typeface="Futura Md" pitchFamily="34" charset="0"/>
            </a:endParaRPr>
          </a:p>
        </p:txBody>
      </p:sp>
      <p:sp>
        <p:nvSpPr>
          <p:cNvPr id="12" name="AutoShape 1078"/>
          <p:cNvSpPr>
            <a:spLocks noChangeArrowheads="1"/>
          </p:cNvSpPr>
          <p:nvPr/>
        </p:nvSpPr>
        <p:spPr bwMode="auto">
          <a:xfrm rot="16200000">
            <a:off x="4762524" y="-3765267"/>
            <a:ext cx="142875" cy="9239282"/>
          </a:xfrm>
          <a:prstGeom prst="can">
            <a:avLst>
              <a:gd name="adj" fmla="val 55129"/>
            </a:avLst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/>
          <a:lstStyle/>
          <a:p>
            <a:pPr eaLnBrk="1" hangingPunct="1"/>
            <a:endParaRPr lang="it-IT" sz="1200" b="1">
              <a:solidFill>
                <a:prstClr val="white"/>
              </a:solidFill>
              <a:latin typeface="Futura Md" pitchFamily="34" charset="0"/>
            </a:endParaRPr>
          </a:p>
        </p:txBody>
      </p:sp>
      <p:sp>
        <p:nvSpPr>
          <p:cNvPr id="20" name="Rettangolo 19"/>
          <p:cNvSpPr/>
          <p:nvPr userDrawn="1"/>
        </p:nvSpPr>
        <p:spPr bwMode="auto">
          <a:xfrm>
            <a:off x="272482" y="116632"/>
            <a:ext cx="9000997" cy="576064"/>
          </a:xfrm>
          <a:prstGeom prst="rect">
            <a:avLst/>
          </a:prstGeom>
          <a:solidFill>
            <a:srgbClr val="DA9C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endParaRPr lang="it-IT" sz="3600" b="1" dirty="0">
              <a:solidFill>
                <a:prstClr val="white"/>
              </a:solidFill>
              <a:latin typeface="Futura Md" pitchFamily="34" charset="0"/>
            </a:endParaRPr>
          </a:p>
        </p:txBody>
      </p:sp>
      <p:sp>
        <p:nvSpPr>
          <p:cNvPr id="13" name="Oval 1082"/>
          <p:cNvSpPr>
            <a:spLocks noChangeArrowheads="1"/>
          </p:cNvSpPr>
          <p:nvPr/>
        </p:nvSpPr>
        <p:spPr bwMode="auto">
          <a:xfrm>
            <a:off x="9382163" y="640076"/>
            <a:ext cx="403225" cy="403225"/>
          </a:xfrm>
          <a:prstGeom prst="ellipse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/>
          <a:lstStyle/>
          <a:p>
            <a:pPr eaLnBrk="1" hangingPunct="1"/>
            <a:endParaRPr lang="it-IT" sz="1200" b="1">
              <a:solidFill>
                <a:prstClr val="white"/>
              </a:solidFill>
              <a:latin typeface="Futura M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1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>
    <p:dissolve/>
  </p:transition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9pPr>
    </p:titleStyle>
    <p:bodyStyle>
      <a:lvl1pPr marL="342900" indent="-3429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Wingdings" pitchFamily="2" charset="2"/>
        <a:buChar char="Ø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80000"/>
        <a:buFont typeface="Wingdings" pitchFamily="2" charset="2"/>
        <a:buChar char="ü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Wingdings" pitchFamily="2" charset="2"/>
        <a:buChar char="§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562100" indent="-2286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Arial" charset="0"/>
        <a:buChar char="-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981200" indent="-2286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Char char="•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4384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6pPr>
      <a:lvl7pPr marL="28956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7pPr>
      <a:lvl8pPr marL="33528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8pPr>
      <a:lvl9pPr marL="38100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4"/>
          <p:cNvSpPr>
            <a:spLocks noChangeArrowheads="1"/>
          </p:cNvSpPr>
          <p:nvPr/>
        </p:nvSpPr>
        <p:spPr bwMode="auto">
          <a:xfrm>
            <a:off x="1898650" y="3527425"/>
            <a:ext cx="4210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Futura Md" pitchFamily="34" charset="0"/>
            </a:endParaRPr>
          </a:p>
        </p:txBody>
      </p:sp>
      <p:sp>
        <p:nvSpPr>
          <p:cNvPr id="1028" name="Rectangle 45"/>
          <p:cNvSpPr>
            <a:spLocks noChangeArrowheads="1"/>
          </p:cNvSpPr>
          <p:nvPr/>
        </p:nvSpPr>
        <p:spPr bwMode="auto">
          <a:xfrm>
            <a:off x="3812779" y="2813064"/>
            <a:ext cx="9906000" cy="30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2" rIns="92064" bIns="46032">
            <a:spAutoFit/>
          </a:bodyPr>
          <a:lstStyle/>
          <a:p>
            <a:pPr>
              <a:defRPr/>
            </a:pPr>
            <a:endParaRPr lang="it-IT">
              <a:latin typeface="Futura Md" pitchFamily="34" charset="0"/>
            </a:endParaRPr>
          </a:p>
        </p:txBody>
      </p:sp>
      <p:sp>
        <p:nvSpPr>
          <p:cNvPr id="12" name="AutoShape 1078"/>
          <p:cNvSpPr>
            <a:spLocks noChangeArrowheads="1"/>
          </p:cNvSpPr>
          <p:nvPr/>
        </p:nvSpPr>
        <p:spPr bwMode="auto">
          <a:xfrm rot="16200000">
            <a:off x="4762524" y="-3539808"/>
            <a:ext cx="142875" cy="9239282"/>
          </a:xfrm>
          <a:prstGeom prst="can">
            <a:avLst>
              <a:gd name="adj" fmla="val 55129"/>
            </a:avLst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/>
          <a:lstStyle/>
          <a:p>
            <a:pPr eaLnBrk="1" hangingPunct="1"/>
            <a:endParaRPr lang="it-IT" sz="1200" b="1">
              <a:solidFill>
                <a:prstClr val="white"/>
              </a:solidFill>
              <a:latin typeface="Futura Md" pitchFamily="34" charset="0"/>
            </a:endParaRPr>
          </a:p>
        </p:txBody>
      </p:sp>
      <p:sp>
        <p:nvSpPr>
          <p:cNvPr id="20" name="Rettangolo 19"/>
          <p:cNvSpPr/>
          <p:nvPr userDrawn="1"/>
        </p:nvSpPr>
        <p:spPr bwMode="auto">
          <a:xfrm>
            <a:off x="272483" y="116632"/>
            <a:ext cx="7704856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endParaRPr lang="it-IT" sz="3600" b="1" dirty="0">
              <a:solidFill>
                <a:prstClr val="white"/>
              </a:solidFill>
              <a:latin typeface="Futura Md" pitchFamily="34" charset="0"/>
            </a:endParaRPr>
          </a:p>
        </p:txBody>
      </p:sp>
      <p:sp>
        <p:nvSpPr>
          <p:cNvPr id="13" name="Oval 1082"/>
          <p:cNvSpPr>
            <a:spLocks noChangeArrowheads="1"/>
          </p:cNvSpPr>
          <p:nvPr/>
        </p:nvSpPr>
        <p:spPr bwMode="auto">
          <a:xfrm>
            <a:off x="9382163" y="865535"/>
            <a:ext cx="403225" cy="403225"/>
          </a:xfrm>
          <a:prstGeom prst="ellipse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/>
          <a:lstStyle/>
          <a:p>
            <a:pPr eaLnBrk="1" hangingPunct="1"/>
            <a:endParaRPr lang="it-IT" sz="1200" b="1">
              <a:solidFill>
                <a:prstClr val="white"/>
              </a:solidFill>
              <a:latin typeface="Futura Md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9"/>
          <a:stretch>
            <a:fillRect/>
          </a:stretch>
        </p:blipFill>
        <p:spPr bwMode="auto">
          <a:xfrm rot="595434">
            <a:off x="8100113" y="228438"/>
            <a:ext cx="1384956" cy="100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 userDrawn="1"/>
        </p:nvSpPr>
        <p:spPr>
          <a:xfrm>
            <a:off x="1856656" y="6433591"/>
            <a:ext cx="5987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006699"/>
                </a:solidFill>
                <a:latin typeface="Calibri" panose="020F0502020204030204" pitchFamily="34" charset="0"/>
              </a:rPr>
              <a:t>Il Mercato ICT 2015-2016 – Anteprima                              </a:t>
            </a:r>
            <a:r>
              <a:rPr lang="it-IT" b="1" dirty="0">
                <a:solidFill>
                  <a:srgbClr val="006699"/>
                </a:solidFill>
                <a:latin typeface="Calibri" panose="020F0502020204030204" pitchFamily="34" charset="0"/>
              </a:rPr>
              <a:t>Milano, 15 Marzo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103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>
    <p:dissolve/>
  </p:transition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9pPr>
    </p:titleStyle>
    <p:bodyStyle>
      <a:lvl1pPr marL="342900" indent="-3429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Wingdings" pitchFamily="2" charset="2"/>
        <a:buChar char="Ø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80000"/>
        <a:buFont typeface="Wingdings" pitchFamily="2" charset="2"/>
        <a:buChar char="ü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Wingdings" pitchFamily="2" charset="2"/>
        <a:buChar char="§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562100" indent="-2286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Arial" charset="0"/>
        <a:buChar char="-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981200" indent="-2286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Char char="•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4384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6pPr>
      <a:lvl7pPr marL="28956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7pPr>
      <a:lvl8pPr marL="33528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8pPr>
      <a:lvl9pPr marL="38100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 bwMode="auto">
          <a:xfrm>
            <a:off x="1424608" y="1340768"/>
            <a:ext cx="6984776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sz="11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0916" y="210344"/>
            <a:ext cx="8964612" cy="914400"/>
          </a:xfrm>
        </p:spPr>
        <p:txBody>
          <a:bodyPr/>
          <a:lstStyle/>
          <a:p>
            <a:r>
              <a:rPr lang="it-IT" sz="3200" dirty="0">
                <a:solidFill>
                  <a:schemeClr val="bg1"/>
                </a:solidFill>
                <a:latin typeface="Futura Md" pitchFamily="34" charset="0"/>
              </a:rPr>
              <a:t>ASSINFORM   2016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7880446" y="175045"/>
            <a:ext cx="1343024" cy="469047"/>
            <a:chOff x="5924551" y="151641"/>
            <a:chExt cx="1343024" cy="469047"/>
          </a:xfrm>
        </p:grpSpPr>
        <p:pic>
          <p:nvPicPr>
            <p:cNvPr id="7" name="Picture 126"/>
            <p:cNvPicPr>
              <a:picLocks noChangeAspect="1" noChangeArrowheads="1"/>
            </p:cNvPicPr>
            <p:nvPr/>
          </p:nvPicPr>
          <p:blipFill>
            <a:blip r:embed="rId2" cstate="print"/>
            <a:srcRect b="51970"/>
            <a:stretch>
              <a:fillRect/>
            </a:stretch>
          </p:blipFill>
          <p:spPr bwMode="auto">
            <a:xfrm>
              <a:off x="5948123" y="167421"/>
              <a:ext cx="1302367" cy="422595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Rettangolo 26"/>
            <p:cNvSpPr>
              <a:spLocks noChangeArrowheads="1"/>
            </p:cNvSpPr>
            <p:nvPr/>
          </p:nvSpPr>
          <p:spPr bwMode="auto">
            <a:xfrm>
              <a:off x="5924551" y="151641"/>
              <a:ext cx="1343024" cy="469047"/>
            </a:xfrm>
            <a:prstGeom prst="rect">
              <a:avLst/>
            </a:prstGeom>
            <a:noFill/>
            <a:ln w="317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2400">
                <a:solidFill>
                  <a:srgbClr val="5F5F5F"/>
                </a:solidFill>
                <a:latin typeface="Humnst777 BT"/>
              </a:endParaRPr>
            </a:p>
          </p:txBody>
        </p:sp>
      </p:grpSp>
      <p:sp>
        <p:nvSpPr>
          <p:cNvPr id="12" name="Rettangolo 11"/>
          <p:cNvSpPr/>
          <p:nvPr/>
        </p:nvSpPr>
        <p:spPr bwMode="auto">
          <a:xfrm>
            <a:off x="992560" y="6309320"/>
            <a:ext cx="7920880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b="1" dirty="0">
                <a:solidFill>
                  <a:srgbClr val="006699"/>
                </a:solidFill>
                <a:latin typeface="Calibri" panose="020F0502020204030204" pitchFamily="34" charset="0"/>
              </a:rPr>
              <a:t>Milano, 15 Marzo 2016</a:t>
            </a:r>
            <a:r>
              <a:rPr lang="it-IT" sz="1200" b="1" dirty="0">
                <a:solidFill>
                  <a:srgbClr val="006699"/>
                </a:solidFill>
                <a:latin typeface="Calibri" panose="020F0502020204030204" pitchFamily="34" charset="0"/>
              </a:rPr>
              <a:t/>
            </a:r>
            <a:br>
              <a:rPr lang="it-IT" sz="1200" b="1" dirty="0">
                <a:solidFill>
                  <a:srgbClr val="006699"/>
                </a:solidFill>
                <a:latin typeface="Calibri" panose="020F0502020204030204" pitchFamily="34" charset="0"/>
              </a:rPr>
            </a:b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560512" y="553181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it-IT" sz="1800" b="1" dirty="0">
                <a:solidFill>
                  <a:srgbClr val="006699"/>
                </a:solidFill>
                <a:latin typeface="Arial"/>
              </a:rPr>
              <a:t>Giancarlo Capitani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08348" y="4141529"/>
            <a:ext cx="72290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600" b="1" dirty="0">
                <a:solidFill>
                  <a:srgbClr val="006699"/>
                </a:solidFill>
                <a:latin typeface="Calibri" panose="020F0502020204030204" pitchFamily="34" charset="0"/>
              </a:rPr>
              <a:t> Il Mercato ICT 2015-2016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Anteprima</a:t>
            </a:r>
            <a:r>
              <a:rPr lang="it-IT" sz="3600" b="1" dirty="0">
                <a:solidFill>
                  <a:srgbClr val="EEECE1"/>
                </a:solidFill>
                <a:latin typeface="Calibri" panose="020F0502020204030204" pitchFamily="34" charset="0"/>
              </a:rPr>
              <a:t/>
            </a:r>
            <a:br>
              <a:rPr lang="it-IT" sz="3600" b="1" dirty="0">
                <a:solidFill>
                  <a:srgbClr val="EEECE1"/>
                </a:solidFill>
                <a:latin typeface="Calibri" panose="020F0502020204030204" pitchFamily="34" charset="0"/>
              </a:rPr>
            </a:br>
            <a:endParaRPr lang="it-IT" sz="1800" b="1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2" descr="R:\NETCUBE\ADMIN\logo\definitivo\Net Consulting 3 esecutiv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5445224"/>
            <a:ext cx="1152344" cy="5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380" y="1582430"/>
            <a:ext cx="2948940" cy="22021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135" y="1582430"/>
            <a:ext cx="2545373" cy="22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78768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3151452155"/>
              </p:ext>
            </p:extLst>
          </p:nvPr>
        </p:nvGraphicFramePr>
        <p:xfrm>
          <a:off x="-1239688" y="1700808"/>
          <a:ext cx="78095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6496" y="332656"/>
            <a:ext cx="9505056" cy="576064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it-IT" sz="3200" dirty="0">
                <a:solidFill>
                  <a:schemeClr val="bg1"/>
                </a:solidFill>
                <a:latin typeface="Calibri" panose="020F0502020204030204" pitchFamily="34" charset="0"/>
              </a:rPr>
              <a:t>I cantieri digitali che trainano il mercato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5140" y="162880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</a:rPr>
              <a:t>Valori % su totale panel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0377" y="1187460"/>
            <a:ext cx="844703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Crescono Mobile, </a:t>
            </a:r>
            <a:r>
              <a:rPr lang="it-IT" sz="1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Cloud</a:t>
            </a:r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Computing e Big Data. L’</a:t>
            </a:r>
            <a:r>
              <a:rPr lang="it-IT" sz="1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IoT</a:t>
            </a:r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non è più una nicchia!</a:t>
            </a:r>
          </a:p>
        </p:txBody>
      </p:sp>
      <p:sp>
        <p:nvSpPr>
          <p:cNvPr id="12" name="Fumetto 1 11"/>
          <p:cNvSpPr/>
          <p:nvPr/>
        </p:nvSpPr>
        <p:spPr>
          <a:xfrm>
            <a:off x="6497828" y="1700808"/>
            <a:ext cx="2520280" cy="1008112"/>
          </a:xfrm>
          <a:prstGeom prst="wedgeRectCallout">
            <a:avLst>
              <a:gd name="adj1" fmla="val -64589"/>
              <a:gd name="adj2" fmla="val 2846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APP per Sales force-Ordini</a:t>
            </a:r>
          </a:p>
          <a:p>
            <a:pPr algn="ctr"/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App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 per Work force</a:t>
            </a:r>
          </a:p>
          <a:p>
            <a:pPr algn="ctr"/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App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 per Top management</a:t>
            </a:r>
          </a:p>
          <a:p>
            <a:pPr algn="ctr"/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App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 per Clienti</a:t>
            </a:r>
          </a:p>
        </p:txBody>
      </p:sp>
      <p:sp>
        <p:nvSpPr>
          <p:cNvPr id="11" name="Fumetto 1 10"/>
          <p:cNvSpPr/>
          <p:nvPr/>
        </p:nvSpPr>
        <p:spPr>
          <a:xfrm>
            <a:off x="4930023" y="5382741"/>
            <a:ext cx="3656037" cy="817488"/>
          </a:xfrm>
          <a:prstGeom prst="wedgeRectCallout">
            <a:avLst>
              <a:gd name="adj1" fmla="val -63455"/>
              <a:gd name="adj2" fmla="val 518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Innovazione di prodotto/servizio</a:t>
            </a:r>
          </a:p>
          <a:p>
            <a:pPr algn="ctr"/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Predictive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maintenance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Energy management</a:t>
            </a:r>
          </a:p>
          <a:p>
            <a:pPr algn="ctr"/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Asset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 management</a:t>
            </a:r>
          </a:p>
        </p:txBody>
      </p:sp>
      <p:sp>
        <p:nvSpPr>
          <p:cNvPr id="17" name="Fumetto 1 16"/>
          <p:cNvSpPr/>
          <p:nvPr/>
        </p:nvSpPr>
        <p:spPr>
          <a:xfrm>
            <a:off x="5567272" y="4509120"/>
            <a:ext cx="2160240" cy="805299"/>
          </a:xfrm>
          <a:prstGeom prst="wedgeRectCallout">
            <a:avLst>
              <a:gd name="adj1" fmla="val -84472"/>
              <a:gd name="adj2" fmla="val 1164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Social CRM</a:t>
            </a:r>
          </a:p>
          <a:p>
            <a:pPr algn="ctr"/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Listening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/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Sentiment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Social Analytics</a:t>
            </a:r>
          </a:p>
        </p:txBody>
      </p:sp>
      <p:sp>
        <p:nvSpPr>
          <p:cNvPr id="18" name="Fumetto 1 17"/>
          <p:cNvSpPr/>
          <p:nvPr/>
        </p:nvSpPr>
        <p:spPr>
          <a:xfrm>
            <a:off x="6137788" y="3631813"/>
            <a:ext cx="2160240" cy="805299"/>
          </a:xfrm>
          <a:prstGeom prst="wedgeRectCallout">
            <a:avLst>
              <a:gd name="adj1" fmla="val -71980"/>
              <a:gd name="adj2" fmla="val 230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BA</a:t>
            </a:r>
          </a:p>
          <a:p>
            <a:pPr algn="ctr"/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In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memory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 DB</a:t>
            </a:r>
          </a:p>
          <a:p>
            <a:pPr algn="ctr"/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Appliance</a:t>
            </a:r>
          </a:p>
        </p:txBody>
      </p:sp>
      <p:sp>
        <p:nvSpPr>
          <p:cNvPr id="19" name="Fumetto 1 18"/>
          <p:cNvSpPr/>
          <p:nvPr/>
        </p:nvSpPr>
        <p:spPr>
          <a:xfrm>
            <a:off x="6209796" y="2761878"/>
            <a:ext cx="2592288" cy="805299"/>
          </a:xfrm>
          <a:prstGeom prst="wedgeRectCallout">
            <a:avLst>
              <a:gd name="adj1" fmla="val -63651"/>
              <a:gd name="adj2" fmla="val 2938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SaaS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 public (in crescita su applicazioni core) </a:t>
            </a:r>
          </a:p>
          <a:p>
            <a:pPr algn="ctr"/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IaaS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 Infrastrutturale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6456" y="1855857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CIO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Survey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0685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5913" y="188640"/>
            <a:ext cx="9711663" cy="914400"/>
          </a:xfrm>
        </p:spPr>
        <p:txBody>
          <a:bodyPr/>
          <a:lstStyle/>
          <a:p>
            <a:r>
              <a:rPr lang="it-IT" sz="2600" dirty="0">
                <a:solidFill>
                  <a:schemeClr val="bg1"/>
                </a:solidFill>
                <a:latin typeface="Calibri" panose="020F0502020204030204" pitchFamily="34" charset="0"/>
              </a:rPr>
              <a:t>Il mercato del Cloud Computing in Italia</a:t>
            </a:r>
            <a:br>
              <a:rPr lang="it-IT" sz="2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sz="2600" dirty="0">
                <a:solidFill>
                  <a:schemeClr val="bg1"/>
                </a:solidFill>
                <a:latin typeface="Calibri" panose="020F0502020204030204" pitchFamily="34" charset="0"/>
              </a:rPr>
              <a:t>per tipologia di modello (2013-2015)</a:t>
            </a:r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3624056836"/>
              </p:ext>
            </p:extLst>
          </p:nvPr>
        </p:nvGraphicFramePr>
        <p:xfrm>
          <a:off x="1" y="1907830"/>
          <a:ext cx="9561511" cy="411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70007" y="1177007"/>
            <a:ext cx="367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Dati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en-GB" sz="1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mln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€ e </a:t>
            </a:r>
            <a:r>
              <a:rPr lang="en-GB" sz="1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variazioni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% anno </a:t>
            </a:r>
            <a:r>
              <a:rPr lang="en-GB" sz="1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su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anno</a:t>
            </a:r>
          </a:p>
        </p:txBody>
      </p:sp>
      <p:sp>
        <p:nvSpPr>
          <p:cNvPr id="23" name="CasellaDiTesto 22"/>
          <p:cNvSpPr txBox="1"/>
          <p:nvPr/>
        </p:nvSpPr>
        <p:spPr bwMode="auto">
          <a:xfrm>
            <a:off x="2773153" y="2092786"/>
            <a:ext cx="9557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+20,9%</a:t>
            </a:r>
          </a:p>
        </p:txBody>
      </p:sp>
      <p:cxnSp>
        <p:nvCxnSpPr>
          <p:cNvPr id="24" name="Connettore 2 23"/>
          <p:cNvCxnSpPr/>
          <p:nvPr/>
        </p:nvCxnSpPr>
        <p:spPr bwMode="auto">
          <a:xfrm flipV="1">
            <a:off x="2864768" y="2564904"/>
            <a:ext cx="887406" cy="24487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 bwMode="auto">
          <a:xfrm>
            <a:off x="5745088" y="1732746"/>
            <a:ext cx="9557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+28,7%</a:t>
            </a:r>
          </a:p>
        </p:txBody>
      </p:sp>
      <p:cxnSp>
        <p:nvCxnSpPr>
          <p:cNvPr id="26" name="Connettore 2 25"/>
          <p:cNvCxnSpPr/>
          <p:nvPr/>
        </p:nvCxnSpPr>
        <p:spPr bwMode="auto">
          <a:xfrm flipV="1">
            <a:off x="5857981" y="2254702"/>
            <a:ext cx="823211" cy="23819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30384" y="1268760"/>
            <a:ext cx="3523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cube, Marzo  2016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42052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5913" y="332656"/>
            <a:ext cx="9711663" cy="9144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Il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mercato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IoT</a:t>
            </a:r>
            <a:r>
              <a:rPr lang="it-IT" dirty="0">
                <a:solidFill>
                  <a:schemeClr val="bg1"/>
                </a:solidFill>
              </a:rPr>
              <a:t> in Italia (2013-2015)</a:t>
            </a:r>
          </a:p>
        </p:txBody>
      </p:sp>
      <p:graphicFrame>
        <p:nvGraphicFramePr>
          <p:cNvPr id="5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692276"/>
              </p:ext>
            </p:extLst>
          </p:nvPr>
        </p:nvGraphicFramePr>
        <p:xfrm>
          <a:off x="488504" y="2199227"/>
          <a:ext cx="8568952" cy="389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 bwMode="auto">
          <a:xfrm>
            <a:off x="2864768" y="2221049"/>
            <a:ext cx="84670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</a:t>
            </a: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13,3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87553" y="1249015"/>
            <a:ext cx="2173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mln di Euro e in %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030384" y="1268760"/>
            <a:ext cx="3523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cube, Marzo  2016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Connettore 2 12"/>
          <p:cNvCxnSpPr/>
          <p:nvPr/>
        </p:nvCxnSpPr>
        <p:spPr bwMode="auto">
          <a:xfrm flipV="1">
            <a:off x="2913466" y="2694188"/>
            <a:ext cx="887406" cy="18422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 bwMode="auto">
          <a:xfrm>
            <a:off x="5663346" y="1939321"/>
            <a:ext cx="873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</a:t>
            </a: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13,9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cxnSp>
        <p:nvCxnSpPr>
          <p:cNvPr id="15" name="Connettore 2 14"/>
          <p:cNvCxnSpPr/>
          <p:nvPr/>
        </p:nvCxnSpPr>
        <p:spPr bwMode="auto">
          <a:xfrm flipV="1">
            <a:off x="5751815" y="2394300"/>
            <a:ext cx="857369" cy="1960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33600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275" y="70262"/>
            <a:ext cx="9711663" cy="914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it-IT" altLang="it-IT" sz="2600" dirty="0">
                <a:solidFill>
                  <a:schemeClr val="bg1"/>
                </a:solidFill>
                <a:latin typeface="Calibri" panose="020F0502020204030204" pitchFamily="34" charset="0"/>
              </a:rPr>
              <a:t>La Digital </a:t>
            </a:r>
            <a:r>
              <a:rPr lang="it-IT" altLang="it-IT" sz="2600" dirty="0" err="1">
                <a:solidFill>
                  <a:schemeClr val="bg1"/>
                </a:solidFill>
                <a:latin typeface="Calibri" panose="020F0502020204030204" pitchFamily="34" charset="0"/>
              </a:rPr>
              <a:t>Transformation</a:t>
            </a:r>
            <a:r>
              <a:rPr lang="it-IT" altLang="it-IT" sz="2600" dirty="0">
                <a:solidFill>
                  <a:schemeClr val="bg1"/>
                </a:solidFill>
                <a:latin typeface="Calibri" panose="020F0502020204030204" pitchFamily="34" charset="0"/>
              </a:rPr>
              <a:t> è Business </a:t>
            </a:r>
            <a:r>
              <a:rPr lang="it-IT" altLang="it-IT" sz="2600" dirty="0" err="1">
                <a:solidFill>
                  <a:schemeClr val="bg1"/>
                </a:solidFill>
                <a:latin typeface="Calibri" panose="020F0502020204030204" pitchFamily="34" charset="0"/>
              </a:rPr>
              <a:t>Transformation</a:t>
            </a:r>
            <a:endParaRPr lang="it-IT" sz="2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6465168" y="3428462"/>
            <a:ext cx="2530995" cy="1940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it-IT" sz="9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Evoluzione offerta/prodotti esistente in ottica digitale</a:t>
            </a: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Nuovi prodotti digitali complementari all’offerta tradizionale</a:t>
            </a:r>
          </a:p>
          <a:p>
            <a:pPr marL="285750" indent="-285750" algn="l" eaLnBrk="0" hangingPunct="0">
              <a:buFont typeface="Arial" panose="020B0604020202020204" pitchFamily="34" charset="0"/>
              <a:buChar char="•"/>
              <a:defRPr/>
            </a:pPr>
            <a:endParaRPr lang="it-IT" sz="13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l" eaLnBrk="0" hangingPunct="0">
              <a:buFont typeface="Arial" panose="020B0604020202020204" pitchFamily="34" charset="0"/>
              <a:buChar char="•"/>
              <a:defRPr/>
            </a:pPr>
            <a:endParaRPr lang="it-IT" sz="13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l" eaLnBrk="0" hangingPunct="0">
              <a:buFont typeface="Arial" panose="020B0604020202020204" pitchFamily="34" charset="0"/>
              <a:buChar char="•"/>
              <a:defRPr/>
            </a:pPr>
            <a:endParaRPr lang="it-IT" sz="13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3754502" y="3429000"/>
            <a:ext cx="2530995" cy="1940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Digitalizzazione processi</a:t>
            </a: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Mobile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workforce</a:t>
            </a:r>
            <a:endParaRPr lang="it-IT" sz="12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Remote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Working</a:t>
            </a: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Collaboration</a:t>
            </a: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Social/Enterprise Community</a:t>
            </a: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Knowledge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sharing</a:t>
            </a:r>
            <a:endParaRPr lang="it-IT" sz="12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Cloud</a:t>
            </a: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Computing</a:t>
            </a: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Data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driven</a:t>
            </a: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decision</a:t>
            </a: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making</a:t>
            </a:r>
            <a:endParaRPr lang="it-IT" sz="12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Shared</a:t>
            </a: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digital</a:t>
            </a: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services</a:t>
            </a: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315833073"/>
              </p:ext>
            </p:extLst>
          </p:nvPr>
        </p:nvGraphicFramePr>
        <p:xfrm>
          <a:off x="992560" y="1450220"/>
          <a:ext cx="8000714" cy="194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360712" y="2932274"/>
            <a:ext cx="5148537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Digital </a:t>
            </a:r>
            <a:r>
              <a:rPr lang="it-IT" sz="1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Transformation</a:t>
            </a:r>
            <a:endParaRPr lang="it-IT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992561" y="3429439"/>
            <a:ext cx="2592288" cy="1940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Customer</a:t>
            </a: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Analytics/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Profilazione</a:t>
            </a: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one-to-one</a:t>
            </a:r>
            <a:endParaRPr lang="it-IT" sz="12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Social Media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Strategy</a:t>
            </a:r>
            <a:endParaRPr lang="it-IT" sz="12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Mobile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commerce</a:t>
            </a: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/sales</a:t>
            </a: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Omnicanalità</a:t>
            </a:r>
            <a:endParaRPr lang="it-IT" sz="12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Digital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Customer</a:t>
            </a: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care</a:t>
            </a: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Contextual</a:t>
            </a: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marketing/ Digital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store</a:t>
            </a:r>
            <a:endParaRPr lang="it-IT" sz="12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Digital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user</a:t>
            </a: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1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experience</a:t>
            </a:r>
            <a:endParaRPr lang="it-IT" sz="12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umetto 2 8"/>
          <p:cNvSpPr/>
          <p:nvPr/>
        </p:nvSpPr>
        <p:spPr>
          <a:xfrm>
            <a:off x="1064568" y="5517232"/>
            <a:ext cx="7851361" cy="524183"/>
          </a:xfrm>
          <a:prstGeom prst="wedgeRoundRectCallout">
            <a:avLst>
              <a:gd name="adj1" fmla="val 46397"/>
              <a:gd name="adj2" fmla="val 44043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b="1" dirty="0">
                <a:latin typeface="Calibri" panose="020F0502020204030204" pitchFamily="34" charset="0"/>
              </a:rPr>
              <a:t>QUALI SFIDE?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-87560" y="616530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 cube</a:t>
            </a:r>
          </a:p>
        </p:txBody>
      </p:sp>
    </p:spTree>
    <p:extLst>
      <p:ext uri="{BB962C8B-B14F-4D97-AF65-F5344CB8AC3E}">
        <p14:creationId xmlns:p14="http://schemas.microsoft.com/office/powerpoint/2010/main" val="3878570473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937330076"/>
              </p:ext>
            </p:extLst>
          </p:nvPr>
        </p:nvGraphicFramePr>
        <p:xfrm>
          <a:off x="-114022" y="1124743"/>
          <a:ext cx="10020021" cy="5129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6496" y="260648"/>
            <a:ext cx="9433048" cy="562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Quota di spesa ICT gestita da funzioni non ICT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93060" y="1249015"/>
            <a:ext cx="327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% su totale panel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Connettore diritto 3"/>
          <p:cNvCxnSpPr/>
          <p:nvPr/>
        </p:nvCxnSpPr>
        <p:spPr>
          <a:xfrm flipH="1">
            <a:off x="488504" y="4509120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1759" y="4247510"/>
            <a:ext cx="7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2014: 3%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88904" y="1556792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CIO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Survey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513355152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5913" y="138336"/>
            <a:ext cx="9711663" cy="9144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Famiglie con accesso al Web a banda larga </a:t>
            </a:r>
            <a:b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e tipologie di utilizzo</a:t>
            </a: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3056673679"/>
              </p:ext>
            </p:extLst>
          </p:nvPr>
        </p:nvGraphicFramePr>
        <p:xfrm>
          <a:off x="0" y="1700808"/>
          <a:ext cx="4953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-37678" y="1177007"/>
            <a:ext cx="353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% sul totale delle famiglie Italiane</a:t>
            </a:r>
          </a:p>
        </p:txBody>
      </p:sp>
      <p:cxnSp>
        <p:nvCxnSpPr>
          <p:cNvPr id="9" name="Connettore diritto 8"/>
          <p:cNvCxnSpPr/>
          <p:nvPr/>
        </p:nvCxnSpPr>
        <p:spPr bwMode="auto">
          <a:xfrm>
            <a:off x="4953000" y="1509426"/>
            <a:ext cx="0" cy="44398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587868634"/>
              </p:ext>
            </p:extLst>
          </p:nvPr>
        </p:nvGraphicFramePr>
        <p:xfrm>
          <a:off x="5241031" y="1556792"/>
          <a:ext cx="4392488" cy="473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ttangolo 40"/>
          <p:cNvSpPr>
            <a:spLocks noChangeArrowheads="1"/>
          </p:cNvSpPr>
          <p:nvPr/>
        </p:nvSpPr>
        <p:spPr bwMode="auto">
          <a:xfrm>
            <a:off x="3228708" y="6104329"/>
            <a:ext cx="3452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Fonte: ISTAT (Dicembre 2015)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169024" y="117758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Persone di 15 anni e più che hanno usato Internet</a:t>
            </a:r>
          </a:p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 servizi online negli ultimi 3 mesi</a:t>
            </a:r>
          </a:p>
        </p:txBody>
      </p:sp>
    </p:spTree>
    <p:extLst>
      <p:ext uri="{BB962C8B-B14F-4D97-AF65-F5344CB8AC3E}">
        <p14:creationId xmlns:p14="http://schemas.microsoft.com/office/powerpoint/2010/main" val="1522119808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olo 1"/>
          <p:cNvSpPr>
            <a:spLocks noGrp="1"/>
          </p:cNvSpPr>
          <p:nvPr>
            <p:ph type="title"/>
          </p:nvPr>
        </p:nvSpPr>
        <p:spPr>
          <a:xfrm>
            <a:off x="425251" y="354360"/>
            <a:ext cx="9712325" cy="9144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Contenuti e Pubblicità Digitale (2013-2015)</a:t>
            </a:r>
          </a:p>
        </p:txBody>
      </p:sp>
      <p:sp>
        <p:nvSpPr>
          <p:cNvPr id="95" name="CasellaDiTesto 94"/>
          <p:cNvSpPr txBox="1"/>
          <p:nvPr/>
        </p:nvSpPr>
        <p:spPr bwMode="auto">
          <a:xfrm>
            <a:off x="158438" y="1177007"/>
            <a:ext cx="241521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Milioni di Euro e in %</a:t>
            </a:r>
          </a:p>
        </p:txBody>
      </p:sp>
      <p:sp>
        <p:nvSpPr>
          <p:cNvPr id="87080" name="Rettangolo 40"/>
          <p:cNvSpPr>
            <a:spLocks noChangeArrowheads="1"/>
          </p:cNvSpPr>
          <p:nvPr/>
        </p:nvSpPr>
        <p:spPr bwMode="auto">
          <a:xfrm>
            <a:off x="5244932" y="1196752"/>
            <a:ext cx="3452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cube, Marzo 2016</a:t>
            </a:r>
          </a:p>
        </p:txBody>
      </p:sp>
      <p:graphicFrame>
        <p:nvGraphicFramePr>
          <p:cNvPr id="43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756747"/>
              </p:ext>
            </p:extLst>
          </p:nvPr>
        </p:nvGraphicFramePr>
        <p:xfrm>
          <a:off x="78058" y="1428391"/>
          <a:ext cx="9627470" cy="494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CasellaDiTesto 44"/>
          <p:cNvSpPr txBox="1"/>
          <p:nvPr/>
        </p:nvSpPr>
        <p:spPr>
          <a:xfrm>
            <a:off x="778167" y="216479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7.613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3193262" y="18767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8.261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978095" y="522920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+14,9%</a:t>
            </a:r>
          </a:p>
        </p:txBody>
      </p:sp>
      <p:sp>
        <p:nvSpPr>
          <p:cNvPr id="52" name="Figura a mano libera 51"/>
          <p:cNvSpPr/>
          <p:nvPr/>
        </p:nvSpPr>
        <p:spPr bwMode="auto">
          <a:xfrm>
            <a:off x="2286495" y="5157192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3" name="Figura a mano libera 52"/>
          <p:cNvSpPr/>
          <p:nvPr/>
        </p:nvSpPr>
        <p:spPr bwMode="auto">
          <a:xfrm>
            <a:off x="2275200" y="4676502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1997586" y="477740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+19,5%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2000672" y="16502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+8,5%</a:t>
            </a:r>
          </a:p>
        </p:txBody>
      </p:sp>
      <p:sp>
        <p:nvSpPr>
          <p:cNvPr id="64" name="Figura a mano libera 63"/>
          <p:cNvSpPr/>
          <p:nvPr/>
        </p:nvSpPr>
        <p:spPr bwMode="auto">
          <a:xfrm>
            <a:off x="2323508" y="2564904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2072680" y="263691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+13,3%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2000672" y="369728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-1,9%</a:t>
            </a:r>
          </a:p>
        </p:txBody>
      </p:sp>
      <p:sp>
        <p:nvSpPr>
          <p:cNvPr id="72" name="Figura a mano libera 71"/>
          <p:cNvSpPr/>
          <p:nvPr/>
        </p:nvSpPr>
        <p:spPr bwMode="auto">
          <a:xfrm flipV="1">
            <a:off x="2275200" y="3971826"/>
            <a:ext cx="596900" cy="105246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4" name="Figura a mano libera 83"/>
          <p:cNvSpPr/>
          <p:nvPr/>
        </p:nvSpPr>
        <p:spPr bwMode="auto">
          <a:xfrm>
            <a:off x="2331330" y="3092326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5" name="CasellaDiTesto 84"/>
          <p:cNvSpPr txBox="1"/>
          <p:nvPr/>
        </p:nvSpPr>
        <p:spPr>
          <a:xfrm>
            <a:off x="2058354" y="314096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+23,3%</a:t>
            </a:r>
          </a:p>
        </p:txBody>
      </p:sp>
      <p:sp>
        <p:nvSpPr>
          <p:cNvPr id="88" name="CasellaDiTesto 87"/>
          <p:cNvSpPr txBox="1"/>
          <p:nvPr/>
        </p:nvSpPr>
        <p:spPr>
          <a:xfrm>
            <a:off x="2000672" y="434535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+20,0%</a:t>
            </a:r>
          </a:p>
        </p:txBody>
      </p:sp>
      <p:sp>
        <p:nvSpPr>
          <p:cNvPr id="89" name="Figura a mano libera 88"/>
          <p:cNvSpPr/>
          <p:nvPr/>
        </p:nvSpPr>
        <p:spPr bwMode="auto">
          <a:xfrm>
            <a:off x="2288704" y="4316462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1972267" y="5634990"/>
            <a:ext cx="11521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chemeClr val="tx1"/>
                </a:solidFill>
                <a:latin typeface="Calibri" panose="020F0502020204030204" pitchFamily="34" charset="0"/>
              </a:rPr>
              <a:t>+9,4%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Figura a mano libera 125"/>
          <p:cNvSpPr/>
          <p:nvPr/>
        </p:nvSpPr>
        <p:spPr bwMode="auto">
          <a:xfrm>
            <a:off x="2252048" y="5612606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93" name="Connettore 2 92"/>
          <p:cNvCxnSpPr/>
          <p:nvPr/>
        </p:nvCxnSpPr>
        <p:spPr>
          <a:xfrm flipV="1">
            <a:off x="2288704" y="2020198"/>
            <a:ext cx="693246" cy="18466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5601072" y="158873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8.973,5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4304928" y="150627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+8,6%</a:t>
            </a:r>
          </a:p>
        </p:txBody>
      </p:sp>
      <p:cxnSp>
        <p:nvCxnSpPr>
          <p:cNvPr id="55" name="Connettore 2 54"/>
          <p:cNvCxnSpPr/>
          <p:nvPr/>
        </p:nvCxnSpPr>
        <p:spPr>
          <a:xfrm flipV="1">
            <a:off x="4592960" y="1876182"/>
            <a:ext cx="693246" cy="18466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4380188" y="520945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+13,3%</a:t>
            </a:r>
          </a:p>
        </p:txBody>
      </p:sp>
      <p:sp>
        <p:nvSpPr>
          <p:cNvPr id="59" name="Figura a mano libera 58"/>
          <p:cNvSpPr/>
          <p:nvPr/>
        </p:nvSpPr>
        <p:spPr bwMode="auto">
          <a:xfrm>
            <a:off x="4664968" y="5125642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" name="Figura a mano libera 59"/>
          <p:cNvSpPr/>
          <p:nvPr/>
        </p:nvSpPr>
        <p:spPr bwMode="auto">
          <a:xfrm>
            <a:off x="4677293" y="4604494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4399679" y="470539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+18,3%</a:t>
            </a:r>
          </a:p>
        </p:txBody>
      </p:sp>
      <p:sp>
        <p:nvSpPr>
          <p:cNvPr id="66" name="Figura a mano libera 65"/>
          <p:cNvSpPr/>
          <p:nvPr/>
        </p:nvSpPr>
        <p:spPr bwMode="auto">
          <a:xfrm>
            <a:off x="4661224" y="2372246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4414760" y="247315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+10,2%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4376936" y="348126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-0,1%</a:t>
            </a:r>
          </a:p>
        </p:txBody>
      </p:sp>
      <p:sp>
        <p:nvSpPr>
          <p:cNvPr id="73" name="Figura a mano libera 72"/>
          <p:cNvSpPr/>
          <p:nvPr/>
        </p:nvSpPr>
        <p:spPr bwMode="auto">
          <a:xfrm flipV="1">
            <a:off x="4664968" y="3755802"/>
            <a:ext cx="596900" cy="105246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4" name="Figura a mano libera 73"/>
          <p:cNvSpPr/>
          <p:nvPr/>
        </p:nvSpPr>
        <p:spPr bwMode="auto">
          <a:xfrm>
            <a:off x="4664968" y="2876302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4402574" y="292494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+26,4%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4376936" y="42210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+19,8%</a:t>
            </a:r>
          </a:p>
        </p:txBody>
      </p:sp>
      <p:sp>
        <p:nvSpPr>
          <p:cNvPr id="77" name="Figura a mano libera 76"/>
          <p:cNvSpPr/>
          <p:nvPr/>
        </p:nvSpPr>
        <p:spPr bwMode="auto">
          <a:xfrm>
            <a:off x="4664968" y="4172446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4374360" y="5641503"/>
            <a:ext cx="11521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+7,3%</a:t>
            </a:r>
          </a:p>
        </p:txBody>
      </p:sp>
      <p:sp>
        <p:nvSpPr>
          <p:cNvPr id="79" name="Figura a mano libera 78"/>
          <p:cNvSpPr/>
          <p:nvPr/>
        </p:nvSpPr>
        <p:spPr bwMode="auto">
          <a:xfrm>
            <a:off x="4654141" y="5612606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45835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25251" y="354360"/>
            <a:ext cx="9712325" cy="9144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Traffico dati su rete mobile (2011-2015)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32" y="1268760"/>
            <a:ext cx="6173752" cy="392350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04528" y="5373216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(*) – dati non omogenei con quanto indicato in precedenza a seguito delle riclassificazioni operate nei dati di H3G</a:t>
            </a:r>
          </a:p>
        </p:txBody>
      </p:sp>
      <p:sp>
        <p:nvSpPr>
          <p:cNvPr id="7" name="Rettangolo 40"/>
          <p:cNvSpPr>
            <a:spLocks noChangeArrowheads="1"/>
          </p:cNvSpPr>
          <p:nvPr/>
        </p:nvSpPr>
        <p:spPr bwMode="auto">
          <a:xfrm>
            <a:off x="5889104" y="5968166"/>
            <a:ext cx="3452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AGCom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(Dicembre 2015)</a:t>
            </a:r>
          </a:p>
        </p:txBody>
      </p:sp>
    </p:spTree>
    <p:extLst>
      <p:ext uri="{BB962C8B-B14F-4D97-AF65-F5344CB8AC3E}">
        <p14:creationId xmlns:p14="http://schemas.microsoft.com/office/powerpoint/2010/main" val="1707560920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488504" y="332656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kern="0" dirty="0">
                <a:solidFill>
                  <a:prstClr val="white"/>
                </a:solidFill>
                <a:latin typeface="Futura Md" charset="0"/>
              </a:rPr>
              <a:t>ASSINFORM 2016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1031508" y="2996952"/>
            <a:ext cx="8337376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725474" y="1926704"/>
            <a:ext cx="7956884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60512" y="2500306"/>
            <a:ext cx="8420100" cy="179279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pPr marL="265113" eaLnBrk="0" hangingPunct="0">
              <a:lnSpc>
                <a:spcPts val="3500"/>
              </a:lnSpc>
              <a:spcBef>
                <a:spcPts val="1200"/>
              </a:spcBef>
              <a:defRPr/>
            </a:pPr>
            <a:r>
              <a:rPr lang="it-IT" sz="3600" dirty="0">
                <a:solidFill>
                  <a:prstClr val="white"/>
                </a:solidFill>
                <a:latin typeface="Humnst777 BT"/>
              </a:rPr>
              <a:t>			</a:t>
            </a:r>
          </a:p>
        </p:txBody>
      </p:sp>
      <p:sp>
        <p:nvSpPr>
          <p:cNvPr id="3" name="Rettangolo 2"/>
          <p:cNvSpPr/>
          <p:nvPr/>
        </p:nvSpPr>
        <p:spPr>
          <a:xfrm>
            <a:off x="2450501" y="3070701"/>
            <a:ext cx="4715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Le previsioni per il 2016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4379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3905" y="328722"/>
            <a:ext cx="9711663" cy="9144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Il Mercato Digitale in Italia (2012-2016E)</a:t>
            </a: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4226709566"/>
              </p:ext>
            </p:extLst>
          </p:nvPr>
        </p:nvGraphicFramePr>
        <p:xfrm>
          <a:off x="344488" y="1587706"/>
          <a:ext cx="9361040" cy="472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178745" y="2114376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65.162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87553" y="1196752"/>
            <a:ext cx="2173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mln di Euro e in %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1518438" y="159216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-4,4%</a:t>
            </a:r>
          </a:p>
        </p:txBody>
      </p:sp>
      <p:cxnSp>
        <p:nvCxnSpPr>
          <p:cNvPr id="18" name="Connettore 2 17"/>
          <p:cNvCxnSpPr/>
          <p:nvPr/>
        </p:nvCxnSpPr>
        <p:spPr bwMode="auto">
          <a:xfrm>
            <a:off x="1581016" y="2054783"/>
            <a:ext cx="599546" cy="14017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590115" y="2114376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64.234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562404" y="5277234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-2,3%</a:t>
            </a:r>
          </a:p>
        </p:txBody>
      </p:sp>
      <p:sp>
        <p:nvSpPr>
          <p:cNvPr id="24" name="Figura a mano libera 23"/>
          <p:cNvSpPr/>
          <p:nvPr/>
        </p:nvSpPr>
        <p:spPr bwMode="auto">
          <a:xfrm flipV="1">
            <a:off x="1568734" y="5485686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" name="Figura a mano libera 24"/>
          <p:cNvSpPr/>
          <p:nvPr/>
        </p:nvSpPr>
        <p:spPr bwMode="auto">
          <a:xfrm>
            <a:off x="1568734" y="4752995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528056" y="484552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+2,7%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550500" y="4138830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-2,7%</a:t>
            </a:r>
          </a:p>
        </p:txBody>
      </p:sp>
      <p:sp>
        <p:nvSpPr>
          <p:cNvPr id="28" name="Figura a mano libera 27"/>
          <p:cNvSpPr/>
          <p:nvPr/>
        </p:nvSpPr>
        <p:spPr bwMode="auto">
          <a:xfrm flipV="1">
            <a:off x="1568734" y="4405566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Figura a mano libera 28"/>
          <p:cNvSpPr/>
          <p:nvPr/>
        </p:nvSpPr>
        <p:spPr bwMode="auto">
          <a:xfrm>
            <a:off x="1568734" y="2461120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528057" y="255364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+5,6%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504727" y="3346742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-10,2%</a:t>
            </a:r>
          </a:p>
        </p:txBody>
      </p:sp>
      <p:sp>
        <p:nvSpPr>
          <p:cNvPr id="34" name="Figura a mano libera 33"/>
          <p:cNvSpPr/>
          <p:nvPr/>
        </p:nvSpPr>
        <p:spPr bwMode="auto">
          <a:xfrm flipV="1">
            <a:off x="1572653" y="3613478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5174400" y="1196752"/>
            <a:ext cx="3523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cube, Marzo  2016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726782" y="1845233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68.141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3033289" y="5301208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-0,1%</a:t>
            </a:r>
          </a:p>
        </p:txBody>
      </p:sp>
      <p:sp>
        <p:nvSpPr>
          <p:cNvPr id="45" name="Figura a mano libera 44"/>
          <p:cNvSpPr/>
          <p:nvPr/>
        </p:nvSpPr>
        <p:spPr bwMode="auto">
          <a:xfrm flipV="1">
            <a:off x="3039618" y="5522392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6" name="Figura a mano libera 45"/>
          <p:cNvSpPr/>
          <p:nvPr/>
        </p:nvSpPr>
        <p:spPr bwMode="auto">
          <a:xfrm>
            <a:off x="3039618" y="4881581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2998941" y="4974109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+4,2%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2991730" y="4221088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-0,3%</a:t>
            </a:r>
          </a:p>
        </p:txBody>
      </p:sp>
      <p:sp>
        <p:nvSpPr>
          <p:cNvPr id="49" name="Figura a mano libera 48"/>
          <p:cNvSpPr/>
          <p:nvPr/>
        </p:nvSpPr>
        <p:spPr bwMode="auto">
          <a:xfrm flipV="1">
            <a:off x="3039618" y="4442272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6" name="Figura a mano libera 55"/>
          <p:cNvSpPr/>
          <p:nvPr/>
        </p:nvSpPr>
        <p:spPr bwMode="auto">
          <a:xfrm>
            <a:off x="3039618" y="2589706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2998942" y="2682234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+8,5%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3025304" y="3475328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-7,1%</a:t>
            </a:r>
          </a:p>
        </p:txBody>
      </p:sp>
      <p:sp>
        <p:nvSpPr>
          <p:cNvPr id="59" name="Figura a mano libera 58"/>
          <p:cNvSpPr/>
          <p:nvPr/>
        </p:nvSpPr>
        <p:spPr bwMode="auto">
          <a:xfrm flipV="1">
            <a:off x="3043537" y="3742064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75" name="Connettore 2 74"/>
          <p:cNvCxnSpPr/>
          <p:nvPr/>
        </p:nvCxnSpPr>
        <p:spPr>
          <a:xfrm flipV="1">
            <a:off x="4544798" y="2093262"/>
            <a:ext cx="693162" cy="18466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6" name="CasellaDiTesto 75"/>
          <p:cNvSpPr txBox="1"/>
          <p:nvPr/>
        </p:nvSpPr>
        <p:spPr>
          <a:xfrm>
            <a:off x="4417298" y="170311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+1,0%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4433564" y="5471031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+0,6%</a:t>
            </a:r>
          </a:p>
        </p:txBody>
      </p:sp>
      <p:sp>
        <p:nvSpPr>
          <p:cNvPr id="78" name="Figura a mano libera 77"/>
          <p:cNvSpPr/>
          <p:nvPr/>
        </p:nvSpPr>
        <p:spPr bwMode="auto">
          <a:xfrm>
            <a:off x="4415931" y="5359577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9" name="Figura a mano libera 78"/>
          <p:cNvSpPr/>
          <p:nvPr/>
        </p:nvSpPr>
        <p:spPr bwMode="auto">
          <a:xfrm>
            <a:off x="4425350" y="4834892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4415931" y="4927420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+4,7%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4433564" y="431890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+1,5%</a:t>
            </a:r>
          </a:p>
        </p:txBody>
      </p:sp>
      <p:sp>
        <p:nvSpPr>
          <p:cNvPr id="82" name="Figura a mano libera 81"/>
          <p:cNvSpPr/>
          <p:nvPr/>
        </p:nvSpPr>
        <p:spPr bwMode="auto">
          <a:xfrm>
            <a:off x="4415931" y="4222863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3" name="Figura a mano libera 82"/>
          <p:cNvSpPr/>
          <p:nvPr/>
        </p:nvSpPr>
        <p:spPr bwMode="auto">
          <a:xfrm>
            <a:off x="4425350" y="2543017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4" name="CasellaDiTesto 83"/>
          <p:cNvSpPr txBox="1"/>
          <p:nvPr/>
        </p:nvSpPr>
        <p:spPr>
          <a:xfrm>
            <a:off x="4415931" y="263554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+8,6%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4433564" y="3428639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-2,4%</a:t>
            </a:r>
          </a:p>
        </p:txBody>
      </p:sp>
      <p:sp>
        <p:nvSpPr>
          <p:cNvPr id="86" name="Figura a mano libera 85"/>
          <p:cNvSpPr/>
          <p:nvPr/>
        </p:nvSpPr>
        <p:spPr bwMode="auto">
          <a:xfrm flipV="1">
            <a:off x="4425350" y="3695375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7" name="CasellaDiTesto 86"/>
          <p:cNvSpPr txBox="1"/>
          <p:nvPr/>
        </p:nvSpPr>
        <p:spPr>
          <a:xfrm>
            <a:off x="2914826" y="168633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-1,4%</a:t>
            </a:r>
          </a:p>
        </p:txBody>
      </p:sp>
      <p:cxnSp>
        <p:nvCxnSpPr>
          <p:cNvPr id="88" name="Connettore 2 87"/>
          <p:cNvCxnSpPr/>
          <p:nvPr/>
        </p:nvCxnSpPr>
        <p:spPr bwMode="auto">
          <a:xfrm>
            <a:off x="2977404" y="2148945"/>
            <a:ext cx="599546" cy="14017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9" name="CasellaDiTesto 88"/>
          <p:cNvSpPr txBox="1"/>
          <p:nvPr/>
        </p:nvSpPr>
        <p:spPr>
          <a:xfrm>
            <a:off x="5032203" y="2124870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64.908,1</a:t>
            </a:r>
          </a:p>
        </p:txBody>
      </p:sp>
      <p:sp>
        <p:nvSpPr>
          <p:cNvPr id="90" name="CasellaDiTesto 89"/>
          <p:cNvSpPr txBox="1"/>
          <p:nvPr/>
        </p:nvSpPr>
        <p:spPr>
          <a:xfrm>
            <a:off x="6417329" y="2045288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65.882,1</a:t>
            </a:r>
          </a:p>
        </p:txBody>
      </p:sp>
      <p:cxnSp>
        <p:nvCxnSpPr>
          <p:cNvPr id="91" name="Connettore 2 90"/>
          <p:cNvCxnSpPr/>
          <p:nvPr/>
        </p:nvCxnSpPr>
        <p:spPr>
          <a:xfrm flipV="1">
            <a:off x="6043617" y="1940204"/>
            <a:ext cx="693162" cy="18466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CasellaDiTesto 91"/>
          <p:cNvSpPr txBox="1"/>
          <p:nvPr/>
        </p:nvSpPr>
        <p:spPr>
          <a:xfrm>
            <a:off x="5916117" y="155005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+1,5%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5907899" y="5431122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+0,8%</a:t>
            </a:r>
          </a:p>
        </p:txBody>
      </p:sp>
      <p:sp>
        <p:nvSpPr>
          <p:cNvPr id="94" name="Figura a mano libera 93"/>
          <p:cNvSpPr/>
          <p:nvPr/>
        </p:nvSpPr>
        <p:spPr bwMode="auto">
          <a:xfrm>
            <a:off x="5890266" y="5319668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5" name="Figura a mano libera 94"/>
          <p:cNvSpPr/>
          <p:nvPr/>
        </p:nvSpPr>
        <p:spPr bwMode="auto">
          <a:xfrm>
            <a:off x="5899685" y="4794983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5890266" y="4887511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+4,3%</a:t>
            </a:r>
          </a:p>
        </p:txBody>
      </p:sp>
      <p:sp>
        <p:nvSpPr>
          <p:cNvPr id="97" name="CasellaDiTesto 96"/>
          <p:cNvSpPr txBox="1"/>
          <p:nvPr/>
        </p:nvSpPr>
        <p:spPr>
          <a:xfrm>
            <a:off x="5907899" y="4278994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+2,3%</a:t>
            </a:r>
          </a:p>
        </p:txBody>
      </p:sp>
      <p:sp>
        <p:nvSpPr>
          <p:cNvPr id="98" name="Figura a mano libera 97"/>
          <p:cNvSpPr/>
          <p:nvPr/>
        </p:nvSpPr>
        <p:spPr bwMode="auto">
          <a:xfrm>
            <a:off x="5890266" y="4182954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9" name="Figura a mano libera 98"/>
          <p:cNvSpPr/>
          <p:nvPr/>
        </p:nvSpPr>
        <p:spPr bwMode="auto">
          <a:xfrm>
            <a:off x="5899685" y="2503108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0" name="CasellaDiTesto 99"/>
          <p:cNvSpPr txBox="1"/>
          <p:nvPr/>
        </p:nvSpPr>
        <p:spPr>
          <a:xfrm>
            <a:off x="5890266" y="2595636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+7,5%</a:t>
            </a:r>
          </a:p>
        </p:txBody>
      </p:sp>
      <p:sp>
        <p:nvSpPr>
          <p:cNvPr id="101" name="CasellaDiTesto 100"/>
          <p:cNvSpPr txBox="1"/>
          <p:nvPr/>
        </p:nvSpPr>
        <p:spPr>
          <a:xfrm>
            <a:off x="5907899" y="3388730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-1,5%</a:t>
            </a:r>
          </a:p>
        </p:txBody>
      </p:sp>
      <p:sp>
        <p:nvSpPr>
          <p:cNvPr id="102" name="Figura a mano libera 101"/>
          <p:cNvSpPr/>
          <p:nvPr/>
        </p:nvSpPr>
        <p:spPr bwMode="auto">
          <a:xfrm flipV="1">
            <a:off x="5899685" y="3655466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488504" y="332656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kern="0" dirty="0">
                <a:solidFill>
                  <a:prstClr val="white"/>
                </a:solidFill>
                <a:latin typeface="Futura Md" charset="0"/>
              </a:rPr>
              <a:t>ASSINFORM 2016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1031508" y="2996952"/>
            <a:ext cx="8337376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725474" y="1926704"/>
            <a:ext cx="7956884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60512" y="2500306"/>
            <a:ext cx="8420100" cy="179279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pPr marL="265113" eaLnBrk="0" hangingPunct="0">
              <a:lnSpc>
                <a:spcPts val="3500"/>
              </a:lnSpc>
              <a:spcBef>
                <a:spcPts val="1200"/>
              </a:spcBef>
              <a:defRPr/>
            </a:pPr>
            <a:r>
              <a:rPr lang="it-IT" sz="3600" dirty="0">
                <a:solidFill>
                  <a:prstClr val="white"/>
                </a:solidFill>
                <a:latin typeface="Humnst777 BT"/>
              </a:rPr>
              <a:t>			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52600" y="3070701"/>
            <a:ext cx="6911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Il mercato digitale in Italia nel 2015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68410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488504" y="332656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kern="0" dirty="0">
                <a:solidFill>
                  <a:prstClr val="white"/>
                </a:solidFill>
                <a:latin typeface="Futura Md" charset="0"/>
              </a:rPr>
              <a:t>ASSINFORM 2016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1031508" y="2996952"/>
            <a:ext cx="8337376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725474" y="1926704"/>
            <a:ext cx="7956884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44488" y="2500306"/>
            <a:ext cx="8636124" cy="179279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pPr marL="265113" eaLnBrk="0" hangingPunct="0">
              <a:lnSpc>
                <a:spcPts val="3500"/>
              </a:lnSpc>
              <a:spcBef>
                <a:spcPts val="1200"/>
              </a:spcBef>
              <a:defRPr/>
            </a:pPr>
            <a:r>
              <a:rPr lang="it-IT" sz="3600" dirty="0">
                <a:solidFill>
                  <a:prstClr val="white"/>
                </a:solidFill>
                <a:latin typeface="Humnst777 BT"/>
              </a:rPr>
              <a:t>			</a:t>
            </a:r>
          </a:p>
        </p:txBody>
      </p:sp>
      <p:sp>
        <p:nvSpPr>
          <p:cNvPr id="3" name="Rettangolo 2"/>
          <p:cNvSpPr/>
          <p:nvPr/>
        </p:nvSpPr>
        <p:spPr>
          <a:xfrm>
            <a:off x="488504" y="3070701"/>
            <a:ext cx="8390695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100" b="1" dirty="0">
                <a:solidFill>
                  <a:schemeClr val="bg1"/>
                </a:solidFill>
                <a:latin typeface="Calibri" panose="020F0502020204030204" pitchFamily="34" charset="0"/>
              </a:rPr>
              <a:t>Le questioni aperte e le azioni di policy necessarie</a:t>
            </a:r>
          </a:p>
        </p:txBody>
      </p:sp>
    </p:spTree>
    <p:extLst>
      <p:ext uri="{BB962C8B-B14F-4D97-AF65-F5344CB8AC3E}">
        <p14:creationId xmlns:p14="http://schemas.microsoft.com/office/powerpoint/2010/main" val="34000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5913" y="138336"/>
            <a:ext cx="9711663" cy="9144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Posizionamento delle Regioni Italiane </a:t>
            </a:r>
            <a:b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per spesa consumer e business</a:t>
            </a:r>
          </a:p>
        </p:txBody>
      </p:sp>
      <p:cxnSp>
        <p:nvCxnSpPr>
          <p:cNvPr id="4" name="Connettore 1 7"/>
          <p:cNvCxnSpPr/>
          <p:nvPr/>
        </p:nvCxnSpPr>
        <p:spPr bwMode="auto">
          <a:xfrm>
            <a:off x="1065536" y="3961569"/>
            <a:ext cx="871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onnettore 1 8"/>
          <p:cNvCxnSpPr/>
          <p:nvPr/>
        </p:nvCxnSpPr>
        <p:spPr bwMode="auto">
          <a:xfrm flipV="1">
            <a:off x="5624439" y="1009241"/>
            <a:ext cx="1" cy="4608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2248442924"/>
              </p:ext>
            </p:extLst>
          </p:nvPr>
        </p:nvGraphicFramePr>
        <p:xfrm>
          <a:off x="560511" y="1185240"/>
          <a:ext cx="9272721" cy="482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19"/>
          <p:cNvSpPr txBox="1">
            <a:spLocks noChangeArrowheads="1"/>
          </p:cNvSpPr>
          <p:nvPr/>
        </p:nvSpPr>
        <p:spPr bwMode="auto">
          <a:xfrm>
            <a:off x="3811136" y="6001543"/>
            <a:ext cx="3518128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kumimoji="1" sz="1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rgbClr val="0000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b="1" i="1" dirty="0">
                <a:solidFill>
                  <a:schemeClr val="bg1"/>
                </a:solidFill>
                <a:latin typeface="Calibri" panose="020F0502020204030204" pitchFamily="34" charset="0"/>
              </a:rPr>
              <a:t>Spesa ICT consumer per abitante (€)</a:t>
            </a:r>
          </a:p>
        </p:txBody>
      </p:sp>
      <p:sp>
        <p:nvSpPr>
          <p:cNvPr id="8" name="CasellaDiTesto 20"/>
          <p:cNvSpPr txBox="1">
            <a:spLocks noChangeArrowheads="1"/>
          </p:cNvSpPr>
          <p:nvPr/>
        </p:nvSpPr>
        <p:spPr bwMode="auto">
          <a:xfrm rot="16200000">
            <a:off x="-1239629" y="3601588"/>
            <a:ext cx="3292504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kumimoji="1" sz="1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rgbClr val="0000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b="1" i="1" dirty="0">
                <a:solidFill>
                  <a:schemeClr val="bg1"/>
                </a:solidFill>
                <a:latin typeface="Calibri" panose="020F0502020204030204" pitchFamily="34" charset="0"/>
              </a:rPr>
              <a:t>Spesa ICT </a:t>
            </a:r>
            <a:r>
              <a:rPr lang="it-IT" b="1" i="1" dirty="0" err="1">
                <a:solidFill>
                  <a:schemeClr val="bg1"/>
                </a:solidFill>
                <a:latin typeface="Calibri" panose="020F0502020204030204" pitchFamily="34" charset="0"/>
              </a:rPr>
              <a:t>busness</a:t>
            </a:r>
            <a:r>
              <a:rPr lang="it-IT" b="1" i="1" dirty="0">
                <a:solidFill>
                  <a:schemeClr val="bg1"/>
                </a:solidFill>
                <a:latin typeface="Calibri" panose="020F0502020204030204" pitchFamily="34" charset="0"/>
              </a:rPr>
              <a:t> per azienda (€)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725821" y="2462612"/>
            <a:ext cx="1088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Lombardia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249144" y="1814540"/>
            <a:ext cx="1088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Lazio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86332" y="3026626"/>
            <a:ext cx="998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Friuli Venezia Giulia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159262" y="3667168"/>
            <a:ext cx="1088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Piemonte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401272" y="3577052"/>
            <a:ext cx="1088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Emilia Romagna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553400" y="4064499"/>
            <a:ext cx="1088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Trentino Alto Adige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812258" y="4149138"/>
            <a:ext cx="769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Veneto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617296" y="4636063"/>
            <a:ext cx="1088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Valle d'Aosta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430131" y="4594255"/>
            <a:ext cx="1088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Toscana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824275" y="5140119"/>
            <a:ext cx="1088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Marche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706061" y="4149137"/>
            <a:ext cx="797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Liguria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826845" y="4974812"/>
            <a:ext cx="797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Umbria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716218" y="4854887"/>
            <a:ext cx="962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Basilicata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381778" y="4733793"/>
            <a:ext cx="823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Puglia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761432" y="4472854"/>
            <a:ext cx="962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Campania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571728" y="5349067"/>
            <a:ext cx="962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Sardegna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015278" y="4868822"/>
            <a:ext cx="962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Sicilia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539412" y="5349067"/>
            <a:ext cx="962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Abruzzo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205446" y="4983135"/>
            <a:ext cx="962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Molise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555568" y="5149582"/>
            <a:ext cx="962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Calabria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614327" y="1196752"/>
            <a:ext cx="30110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cube, 2015</a:t>
            </a:r>
          </a:p>
        </p:txBody>
      </p:sp>
    </p:spTree>
    <p:extLst>
      <p:ext uri="{BB962C8B-B14F-4D97-AF65-F5344CB8AC3E}">
        <p14:creationId xmlns:p14="http://schemas.microsoft.com/office/powerpoint/2010/main" val="88489263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eting\Downloads\Cattura 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5" y="1556792"/>
            <a:ext cx="908846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482383" y="1196752"/>
            <a:ext cx="19990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Istat (Dicembre 2015)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404" y="316536"/>
            <a:ext cx="9711663" cy="914400"/>
          </a:xfrm>
        </p:spPr>
        <p:txBody>
          <a:bodyPr/>
          <a:lstStyle/>
          <a:p>
            <a:r>
              <a:rPr lang="it-IT" sz="3000" dirty="0">
                <a:solidFill>
                  <a:srgbClr val="FFFFFF"/>
                </a:solidFill>
                <a:latin typeface="Calibri" panose="020F0502020204030204" pitchFamily="34" charset="0"/>
              </a:rPr>
              <a:t>Il divario digitale delle imprese Italiane (2015)</a:t>
            </a:r>
          </a:p>
        </p:txBody>
      </p:sp>
    </p:spTree>
    <p:extLst>
      <p:ext uri="{BB962C8B-B14F-4D97-AF65-F5344CB8AC3E}">
        <p14:creationId xmlns:p14="http://schemas.microsoft.com/office/powerpoint/2010/main" val="13314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ico 14"/>
          <p:cNvGraphicFramePr/>
          <p:nvPr>
            <p:extLst>
              <p:ext uri="{D42A27DB-BD31-4B8C-83A1-F6EECF244321}">
                <p14:modId xmlns:p14="http://schemas.microsoft.com/office/powerpoint/2010/main" val="1010744653"/>
              </p:ext>
            </p:extLst>
          </p:nvPr>
        </p:nvGraphicFramePr>
        <p:xfrm>
          <a:off x="2000672" y="1911974"/>
          <a:ext cx="9289032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3936618956"/>
              </p:ext>
            </p:extLst>
          </p:nvPr>
        </p:nvGraphicFramePr>
        <p:xfrm>
          <a:off x="-3759968" y="1779109"/>
          <a:ext cx="9583615" cy="481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2480" y="294832"/>
            <a:ext cx="9351481" cy="562075"/>
          </a:xfrm>
        </p:spPr>
        <p:txBody>
          <a:bodyPr/>
          <a:lstStyle/>
          <a:p>
            <a:r>
              <a:rPr lang="it-IT" sz="2400" dirty="0">
                <a:solidFill>
                  <a:srgbClr val="FFFFFF"/>
                </a:solidFill>
                <a:latin typeface="Calibri" panose="020F0502020204030204" pitchFamily="34" charset="0"/>
              </a:rPr>
              <a:t>L’impatto della trasformazione digitale sulle professioni ICT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6456" y="1917993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% su totale panel</a:t>
            </a:r>
            <a:endParaRPr lang="en-US" sz="11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6496" y="1484437"/>
            <a:ext cx="409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Le figure da cercare…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539356" y="1412776"/>
            <a:ext cx="409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Quelle da dismettere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60343" y="1198493"/>
            <a:ext cx="858108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Introdurre chi sappia analizzare il business e la sua trasformazione </a:t>
            </a:r>
            <a:r>
              <a:rPr lang="it-IT" sz="1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digital</a:t>
            </a:r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Capire cosa fare di vecchi sviluppatori e chi supporta gli utenti.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364738" y="3807391"/>
            <a:ext cx="288687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Il 71% delle aziende utenti </a:t>
            </a:r>
          </a:p>
          <a:p>
            <a:pPr algn="ctr"/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 problemi a trovare un CIO!</a:t>
            </a:r>
          </a:p>
          <a:p>
            <a:pPr algn="ctr"/>
            <a:r>
              <a:rPr lang="it-IT" sz="10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Osservatorio Competenze digitali 2015-2016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329264" y="6021288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Fonte: CIO </a:t>
            </a:r>
            <a:r>
              <a:rPr lang="it-IT" sz="1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Survey</a:t>
            </a:r>
            <a:r>
              <a:rPr lang="it-IT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 2016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968356" y="1917993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% su totale panel</a:t>
            </a:r>
            <a:endParaRPr lang="en-US" sz="11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45941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488" y="122076"/>
            <a:ext cx="9361040" cy="922114"/>
          </a:xfrm>
        </p:spPr>
        <p:txBody>
          <a:bodyPr/>
          <a:lstStyle/>
          <a:p>
            <a:r>
              <a:rPr lang="en-GB" sz="3000" dirty="0">
                <a:solidFill>
                  <a:srgbClr val="FFFFFF"/>
                </a:solidFill>
                <a:latin typeface="Calibri" panose="020F0502020204030204" pitchFamily="34" charset="0"/>
              </a:rPr>
              <a:t>Il </a:t>
            </a:r>
            <a:r>
              <a:rPr lang="en-GB" sz="3000" dirty="0" err="1">
                <a:solidFill>
                  <a:srgbClr val="FFFFFF"/>
                </a:solidFill>
                <a:latin typeface="Calibri" panose="020F0502020204030204" pitchFamily="34" charset="0"/>
              </a:rPr>
              <a:t>posizionamento</a:t>
            </a:r>
            <a:r>
              <a:rPr lang="en-GB" sz="30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GB" sz="3000" dirty="0" err="1">
                <a:solidFill>
                  <a:srgbClr val="FFFFFF"/>
                </a:solidFill>
                <a:latin typeface="Calibri" panose="020F0502020204030204" pitchFamily="34" charset="0"/>
              </a:rPr>
              <a:t>dell’Italia</a:t>
            </a:r>
            <a:r>
              <a:rPr lang="en-GB" sz="30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br>
              <a:rPr lang="en-GB" sz="30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GB" sz="3000" dirty="0" err="1">
                <a:solidFill>
                  <a:srgbClr val="FFFFFF"/>
                </a:solidFill>
                <a:latin typeface="Calibri" panose="020F0502020204030204" pitchFamily="34" charset="0"/>
              </a:rPr>
              <a:t>nel</a:t>
            </a:r>
            <a:r>
              <a:rPr lang="en-GB" sz="3000" dirty="0">
                <a:solidFill>
                  <a:srgbClr val="FFFFFF"/>
                </a:solidFill>
                <a:latin typeface="Calibri" panose="020F0502020204030204" pitchFamily="34" charset="0"/>
              </a:rPr>
              <a:t> Digital Index </a:t>
            </a:r>
            <a:r>
              <a:rPr lang="en-GB" sz="3000" dirty="0" err="1">
                <a:solidFill>
                  <a:srgbClr val="FFFFFF"/>
                </a:solidFill>
                <a:latin typeface="Calibri" panose="020F0502020204030204" pitchFamily="34" charset="0"/>
              </a:rPr>
              <a:t>Europeo</a:t>
            </a:r>
            <a:r>
              <a:rPr lang="en-GB" sz="3000" dirty="0">
                <a:solidFill>
                  <a:srgbClr val="FFFFFF"/>
                </a:solidFill>
                <a:latin typeface="Calibri" panose="020F0502020204030204" pitchFamily="34" charset="0"/>
              </a:rPr>
              <a:t> (2016)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00703"/>
            <a:ext cx="7787208" cy="518245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80" y="5322088"/>
            <a:ext cx="1884040" cy="55343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637" y="3338512"/>
            <a:ext cx="1228725" cy="1809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80" y="6058537"/>
            <a:ext cx="1677630" cy="247093"/>
          </a:xfrm>
          <a:prstGeom prst="rect">
            <a:avLst/>
          </a:prstGeom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42663" y="5229200"/>
            <a:ext cx="5883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53513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0097" y="299444"/>
            <a:ext cx="9711663" cy="914400"/>
          </a:xfrm>
        </p:spPr>
        <p:txBody>
          <a:bodyPr/>
          <a:lstStyle/>
          <a:p>
            <a:r>
              <a:rPr lang="it-IT" sz="3200" dirty="0">
                <a:solidFill>
                  <a:srgbClr val="FFFFFF"/>
                </a:solidFill>
                <a:latin typeface="Calibri" panose="020F0502020204030204" pitchFamily="34" charset="0"/>
              </a:rPr>
              <a:t>La Strategia digitale per il Paese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16496" y="5672281"/>
            <a:ext cx="912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Agid</a:t>
            </a:r>
            <a:endParaRPr lang="it-IT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274277"/>
            <a:ext cx="7136984" cy="503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6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5913" y="282352"/>
            <a:ext cx="7551423" cy="9144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Il Mercato Digitale in Italia (2013-2015)</a:t>
            </a: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3863765568"/>
              </p:ext>
            </p:extLst>
          </p:nvPr>
        </p:nvGraphicFramePr>
        <p:xfrm>
          <a:off x="344488" y="1700807"/>
          <a:ext cx="9361040" cy="454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205587" y="1732746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65.162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59561" y="1321023"/>
            <a:ext cx="2173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mln di Euro e in %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572965" y="1732746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64.234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474389" y="152071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-1,4%</a:t>
            </a:r>
          </a:p>
        </p:txBody>
      </p:sp>
      <p:cxnSp>
        <p:nvCxnSpPr>
          <p:cNvPr id="21" name="Connettore 2 20"/>
          <p:cNvCxnSpPr/>
          <p:nvPr/>
        </p:nvCxnSpPr>
        <p:spPr bwMode="auto">
          <a:xfrm>
            <a:off x="2463716" y="1920828"/>
            <a:ext cx="738209" cy="2000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5894480" y="1351801"/>
            <a:ext cx="3523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cube, Marzo  2016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609628" y="4906681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-0,1%</a:t>
            </a:r>
          </a:p>
        </p:txBody>
      </p:sp>
      <p:sp>
        <p:nvSpPr>
          <p:cNvPr id="37" name="Figura a mano libera 36"/>
          <p:cNvSpPr/>
          <p:nvPr/>
        </p:nvSpPr>
        <p:spPr bwMode="auto">
          <a:xfrm flipV="1">
            <a:off x="2601414" y="5121955"/>
            <a:ext cx="616272" cy="178234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8" name="Figura a mano libera 37"/>
          <p:cNvSpPr/>
          <p:nvPr/>
        </p:nvSpPr>
        <p:spPr bwMode="auto">
          <a:xfrm>
            <a:off x="2601414" y="4389265"/>
            <a:ext cx="616272" cy="178234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2591995" y="4474970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+4,2%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2609628" y="3768277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-0,3%</a:t>
            </a:r>
          </a:p>
        </p:txBody>
      </p:sp>
      <p:sp>
        <p:nvSpPr>
          <p:cNvPr id="50" name="Figura a mano libera 49"/>
          <p:cNvSpPr/>
          <p:nvPr/>
        </p:nvSpPr>
        <p:spPr bwMode="auto">
          <a:xfrm flipV="1">
            <a:off x="2601414" y="4041835"/>
            <a:ext cx="616272" cy="178234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1" name="Figura a mano libera 50"/>
          <p:cNvSpPr/>
          <p:nvPr/>
        </p:nvSpPr>
        <p:spPr bwMode="auto">
          <a:xfrm>
            <a:off x="2601414" y="2097390"/>
            <a:ext cx="616272" cy="178234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2591995" y="218309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+8,5%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2609628" y="2976189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-7,1%</a:t>
            </a:r>
          </a:p>
        </p:txBody>
      </p:sp>
      <p:sp>
        <p:nvSpPr>
          <p:cNvPr id="54" name="Figura a mano libera 53"/>
          <p:cNvSpPr/>
          <p:nvPr/>
        </p:nvSpPr>
        <p:spPr bwMode="auto">
          <a:xfrm flipV="1">
            <a:off x="2601414" y="3249747"/>
            <a:ext cx="616272" cy="178234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42" name="Connettore 2 41"/>
          <p:cNvCxnSpPr/>
          <p:nvPr/>
        </p:nvCxnSpPr>
        <p:spPr>
          <a:xfrm flipV="1">
            <a:off x="4975376" y="1920828"/>
            <a:ext cx="693162" cy="18466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4847876" y="153068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+1,0%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4940872" y="5148480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+0,6%</a:t>
            </a:r>
          </a:p>
        </p:txBody>
      </p:sp>
      <p:sp>
        <p:nvSpPr>
          <p:cNvPr id="45" name="Figura a mano libera 44"/>
          <p:cNvSpPr/>
          <p:nvPr/>
        </p:nvSpPr>
        <p:spPr bwMode="auto">
          <a:xfrm>
            <a:off x="4923239" y="5043849"/>
            <a:ext cx="616272" cy="178234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6" name="Figura a mano libera 45"/>
          <p:cNvSpPr/>
          <p:nvPr/>
        </p:nvSpPr>
        <p:spPr bwMode="auto">
          <a:xfrm>
            <a:off x="4932658" y="4519164"/>
            <a:ext cx="616272" cy="178234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4923239" y="4604869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+4,7%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940872" y="3996352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+1,5%</a:t>
            </a:r>
          </a:p>
        </p:txBody>
      </p:sp>
      <p:sp>
        <p:nvSpPr>
          <p:cNvPr id="49" name="Figura a mano libera 48"/>
          <p:cNvSpPr/>
          <p:nvPr/>
        </p:nvSpPr>
        <p:spPr bwMode="auto">
          <a:xfrm>
            <a:off x="4923239" y="3907135"/>
            <a:ext cx="616272" cy="178234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6" name="Figura a mano libera 55"/>
          <p:cNvSpPr/>
          <p:nvPr/>
        </p:nvSpPr>
        <p:spPr bwMode="auto">
          <a:xfrm>
            <a:off x="4932658" y="2227289"/>
            <a:ext cx="616272" cy="178234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4923239" y="2312994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+8,6%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4940872" y="3106088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-2,4%</a:t>
            </a:r>
          </a:p>
        </p:txBody>
      </p:sp>
      <p:sp>
        <p:nvSpPr>
          <p:cNvPr id="59" name="Figura a mano libera 58"/>
          <p:cNvSpPr/>
          <p:nvPr/>
        </p:nvSpPr>
        <p:spPr bwMode="auto">
          <a:xfrm flipV="1">
            <a:off x="4932658" y="3379646"/>
            <a:ext cx="616272" cy="178234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5949800" y="1715346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64.908,1</a:t>
            </a:r>
          </a:p>
        </p:txBody>
      </p:sp>
    </p:spTree>
    <p:extLst>
      <p:ext uri="{BB962C8B-B14F-4D97-AF65-F5344CB8AC3E}">
        <p14:creationId xmlns:p14="http://schemas.microsoft.com/office/powerpoint/2010/main" val="24336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ttangolo 1"/>
          <p:cNvSpPr>
            <a:spLocks noChangeArrowheads="1"/>
          </p:cNvSpPr>
          <p:nvPr/>
        </p:nvSpPr>
        <p:spPr bwMode="auto">
          <a:xfrm>
            <a:off x="417066" y="147653"/>
            <a:ext cx="8568382" cy="7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</a:pP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Vendite di PC e Tablet in unità  (2012-2014)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5027613" y="1495722"/>
            <a:ext cx="5281612" cy="4639881"/>
            <a:chOff x="5084763" y="1546607"/>
            <a:chExt cx="5281612" cy="4639881"/>
          </a:xfrm>
        </p:grpSpPr>
        <p:graphicFrame>
          <p:nvGraphicFramePr>
            <p:cNvPr id="3" name="Segnaposto contenuto 4"/>
            <p:cNvGraphicFramePr>
              <a:graphicFrameLocks/>
            </p:cNvGraphicFramePr>
            <p:nvPr>
              <p:extLst/>
            </p:nvPr>
          </p:nvGraphicFramePr>
          <p:xfrm>
            <a:off x="5084763" y="1608138"/>
            <a:ext cx="5281612" cy="4578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CasellaDiTesto 13"/>
            <p:cNvSpPr txBox="1"/>
            <p:nvPr/>
          </p:nvSpPr>
          <p:spPr>
            <a:xfrm>
              <a:off x="7139306" y="1546607"/>
              <a:ext cx="96718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it-IT" sz="24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Tablet</a:t>
              </a:r>
            </a:p>
          </p:txBody>
        </p:sp>
        <p:cxnSp>
          <p:nvCxnSpPr>
            <p:cNvPr id="17" name="Connettore 2 16"/>
            <p:cNvCxnSpPr/>
            <p:nvPr/>
          </p:nvCxnSpPr>
          <p:spPr>
            <a:xfrm>
              <a:off x="6378302" y="2183646"/>
              <a:ext cx="693162" cy="18466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6439039" y="1829123"/>
              <a:ext cx="628698" cy="323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it-IT" sz="15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-8,2%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353681" y="1196752"/>
            <a:ext cx="348775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Assinform 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cube, Marzo 2016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727724"/>
              </p:ext>
            </p:extLst>
          </p:nvPr>
        </p:nvGraphicFramePr>
        <p:xfrm>
          <a:off x="-87560" y="1874986"/>
          <a:ext cx="5281613" cy="457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239199" y="1639738"/>
            <a:ext cx="5116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PC</a:t>
            </a: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1299697" y="2447037"/>
            <a:ext cx="693162" cy="18466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264603" y="4087494"/>
            <a:ext cx="76335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+13,0%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42830" y="1177007"/>
            <a:ext cx="333155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unità e variazioni % anno su anno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1399023" y="4046420"/>
            <a:ext cx="494510" cy="108013"/>
            <a:chOff x="2195736" y="2636911"/>
            <a:chExt cx="280164" cy="144017"/>
          </a:xfrm>
        </p:grpSpPr>
        <p:cxnSp>
          <p:nvCxnSpPr>
            <p:cNvPr id="22" name="Connettore 1 21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ttore 1 22"/>
            <p:cNvCxnSpPr/>
            <p:nvPr/>
          </p:nvCxnSpPr>
          <p:spPr>
            <a:xfrm rot="16200000" flipV="1">
              <a:off x="2331884" y="2636911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uppo 26"/>
          <p:cNvGrpSpPr/>
          <p:nvPr/>
        </p:nvGrpSpPr>
        <p:grpSpPr>
          <a:xfrm>
            <a:off x="1399023" y="3006239"/>
            <a:ext cx="494510" cy="108013"/>
            <a:chOff x="2195736" y="2636911"/>
            <a:chExt cx="280164" cy="144017"/>
          </a:xfrm>
        </p:grpSpPr>
        <p:cxnSp>
          <p:nvCxnSpPr>
            <p:cNvPr id="28" name="Connettore 1 27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Connettore 1 28"/>
            <p:cNvCxnSpPr/>
            <p:nvPr/>
          </p:nvCxnSpPr>
          <p:spPr>
            <a:xfrm rot="16200000" flipV="1">
              <a:off x="2331884" y="2636911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CasellaDiTesto 33"/>
          <p:cNvSpPr txBox="1"/>
          <p:nvPr/>
        </p:nvSpPr>
        <p:spPr>
          <a:xfrm>
            <a:off x="1264603" y="3060245"/>
            <a:ext cx="76335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+11,4%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1264603" y="2053874"/>
            <a:ext cx="76335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+12,5%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35801" y="2594254"/>
            <a:ext cx="97174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4.460.000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2009169" y="2308538"/>
            <a:ext cx="97174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5.018.000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669449" y="2721633"/>
            <a:ext cx="97174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4.330.000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3056779" y="1998227"/>
            <a:ext cx="72648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kumimoji="0" sz="15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-13,7%</a:t>
            </a:r>
          </a:p>
        </p:txBody>
      </p:sp>
      <p:cxnSp>
        <p:nvCxnSpPr>
          <p:cNvPr id="42" name="Connettore 2 41"/>
          <p:cNvCxnSpPr/>
          <p:nvPr/>
        </p:nvCxnSpPr>
        <p:spPr bwMode="auto">
          <a:xfrm>
            <a:off x="3046106" y="2398337"/>
            <a:ext cx="738209" cy="2000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3" name="Gruppo 42"/>
          <p:cNvGrpSpPr/>
          <p:nvPr/>
        </p:nvGrpSpPr>
        <p:grpSpPr>
          <a:xfrm flipV="1">
            <a:off x="3119732" y="3505558"/>
            <a:ext cx="494510" cy="108013"/>
            <a:chOff x="2195736" y="2636911"/>
            <a:chExt cx="280164" cy="144017"/>
          </a:xfrm>
        </p:grpSpPr>
        <p:cxnSp>
          <p:nvCxnSpPr>
            <p:cNvPr id="44" name="Connettore 1 27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Connettore 1 28"/>
            <p:cNvCxnSpPr/>
            <p:nvPr/>
          </p:nvCxnSpPr>
          <p:spPr>
            <a:xfrm rot="16200000" flipV="1">
              <a:off x="2331884" y="2636911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6" name="CasellaDiTesto 45"/>
          <p:cNvSpPr txBox="1"/>
          <p:nvPr/>
        </p:nvSpPr>
        <p:spPr>
          <a:xfrm>
            <a:off x="2985312" y="3211071"/>
            <a:ext cx="72648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-10,9%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2925228" y="4380925"/>
            <a:ext cx="72648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-14,9%</a:t>
            </a:r>
          </a:p>
        </p:txBody>
      </p:sp>
      <p:grpSp>
        <p:nvGrpSpPr>
          <p:cNvPr id="48" name="Gruppo 47"/>
          <p:cNvGrpSpPr/>
          <p:nvPr/>
        </p:nvGrpSpPr>
        <p:grpSpPr>
          <a:xfrm flipV="1">
            <a:off x="3059648" y="4657686"/>
            <a:ext cx="494510" cy="108013"/>
            <a:chOff x="2195736" y="2636911"/>
            <a:chExt cx="280164" cy="144017"/>
          </a:xfrm>
        </p:grpSpPr>
        <p:cxnSp>
          <p:nvCxnSpPr>
            <p:cNvPr id="49" name="Connettore 1 21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Connettore 1 22"/>
            <p:cNvCxnSpPr/>
            <p:nvPr/>
          </p:nvCxnSpPr>
          <p:spPr>
            <a:xfrm rot="16200000" flipV="1">
              <a:off x="2331884" y="2636911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1" name="Connettore 2 50"/>
          <p:cNvCxnSpPr/>
          <p:nvPr/>
        </p:nvCxnSpPr>
        <p:spPr>
          <a:xfrm>
            <a:off x="7977336" y="2348785"/>
            <a:ext cx="693162" cy="1846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7905328" y="1994262"/>
            <a:ext cx="72648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-15,1%</a:t>
            </a:r>
          </a:p>
        </p:txBody>
      </p:sp>
    </p:spTree>
    <p:extLst>
      <p:ext uri="{BB962C8B-B14F-4D97-AF65-F5344CB8AC3E}">
        <p14:creationId xmlns:p14="http://schemas.microsoft.com/office/powerpoint/2010/main" val="1885380495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metto 2 2"/>
          <p:cNvSpPr/>
          <p:nvPr/>
        </p:nvSpPr>
        <p:spPr bwMode="auto">
          <a:xfrm>
            <a:off x="5024438" y="1632554"/>
            <a:ext cx="4681537" cy="4748774"/>
          </a:xfrm>
          <a:prstGeom prst="wedgeRoundRectCallout">
            <a:avLst>
              <a:gd name="adj1" fmla="val -58698"/>
              <a:gd name="adj2" fmla="val -16934"/>
              <a:gd name="adj3" fmla="val 16667"/>
            </a:avLst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64513" name="Titolo 1"/>
          <p:cNvSpPr>
            <a:spLocks noGrp="1"/>
          </p:cNvSpPr>
          <p:nvPr>
            <p:ph type="title"/>
          </p:nvPr>
        </p:nvSpPr>
        <p:spPr>
          <a:xfrm>
            <a:off x="367046" y="184706"/>
            <a:ext cx="9906000" cy="914400"/>
          </a:xfrm>
        </p:spPr>
        <p:txBody>
          <a:bodyPr/>
          <a:lstStyle/>
          <a:p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</a:rPr>
              <a:t>Il mercato del Software e delle Soluzioni ICT on Premise</a:t>
            </a:r>
            <a:b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</a:rPr>
              <a:t>(2013-2015)</a:t>
            </a:r>
          </a:p>
        </p:txBody>
      </p:sp>
      <p:sp>
        <p:nvSpPr>
          <p:cNvPr id="23" name="CasellaDiTesto 22"/>
          <p:cNvSpPr txBox="1"/>
          <p:nvPr/>
        </p:nvSpPr>
        <p:spPr bwMode="auto">
          <a:xfrm>
            <a:off x="147325" y="1227473"/>
            <a:ext cx="241521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Milioni di Euro e in %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5353681" y="1207785"/>
            <a:ext cx="348775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Assinform 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cube, Marzo 2016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659900"/>
              </p:ext>
            </p:extLst>
          </p:nvPr>
        </p:nvGraphicFramePr>
        <p:xfrm>
          <a:off x="55595" y="1538800"/>
          <a:ext cx="4968811" cy="484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asellaDiTesto 28"/>
          <p:cNvSpPr txBox="1"/>
          <p:nvPr/>
        </p:nvSpPr>
        <p:spPr bwMode="auto">
          <a:xfrm>
            <a:off x="544980" y="2092786"/>
            <a:ext cx="77296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5.475</a:t>
            </a:r>
          </a:p>
        </p:txBody>
      </p:sp>
      <p:sp>
        <p:nvSpPr>
          <p:cNvPr id="54" name="CasellaDiTesto 53"/>
          <p:cNvSpPr txBox="1"/>
          <p:nvPr/>
        </p:nvSpPr>
        <p:spPr bwMode="auto">
          <a:xfrm>
            <a:off x="2127089" y="1867670"/>
            <a:ext cx="7729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5.703</a:t>
            </a:r>
          </a:p>
        </p:txBody>
      </p:sp>
      <p:cxnSp>
        <p:nvCxnSpPr>
          <p:cNvPr id="58" name="Connettore 2 57"/>
          <p:cNvCxnSpPr/>
          <p:nvPr/>
        </p:nvCxnSpPr>
        <p:spPr bwMode="auto">
          <a:xfrm flipV="1">
            <a:off x="1398641" y="2148857"/>
            <a:ext cx="605020" cy="1760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59" name="CasellaDiTesto 58"/>
          <p:cNvSpPr txBox="1"/>
          <p:nvPr/>
        </p:nvSpPr>
        <p:spPr bwMode="auto">
          <a:xfrm>
            <a:off x="1261473" y="1691516"/>
            <a:ext cx="7617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+4,2%</a:t>
            </a:r>
          </a:p>
        </p:txBody>
      </p:sp>
      <p:sp>
        <p:nvSpPr>
          <p:cNvPr id="62" name="CasellaDiTesto 61"/>
          <p:cNvSpPr txBox="1"/>
          <p:nvPr/>
        </p:nvSpPr>
        <p:spPr bwMode="auto">
          <a:xfrm>
            <a:off x="1399009" y="4796954"/>
            <a:ext cx="5998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-0,9%</a:t>
            </a:r>
          </a:p>
        </p:txBody>
      </p:sp>
      <p:sp>
        <p:nvSpPr>
          <p:cNvPr id="63" name="Figura a mano libera 62"/>
          <p:cNvSpPr/>
          <p:nvPr/>
        </p:nvSpPr>
        <p:spPr bwMode="auto">
          <a:xfrm flipV="1">
            <a:off x="1388872" y="5041264"/>
            <a:ext cx="617538" cy="18573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66" name="Figura a mano libera 65"/>
          <p:cNvSpPr/>
          <p:nvPr/>
        </p:nvSpPr>
        <p:spPr bwMode="auto">
          <a:xfrm>
            <a:off x="1388872" y="4285802"/>
            <a:ext cx="617538" cy="18573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68" name="CasellaDiTesto 67"/>
          <p:cNvSpPr txBox="1"/>
          <p:nvPr/>
        </p:nvSpPr>
        <p:spPr bwMode="auto">
          <a:xfrm>
            <a:off x="1380086" y="4411255"/>
            <a:ext cx="63510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+2,4%</a:t>
            </a:r>
          </a:p>
        </p:txBody>
      </p:sp>
      <p:sp>
        <p:nvSpPr>
          <p:cNvPr id="69" name="CasellaDiTesto 68"/>
          <p:cNvSpPr txBox="1"/>
          <p:nvPr/>
        </p:nvSpPr>
        <p:spPr bwMode="auto">
          <a:xfrm>
            <a:off x="1398641" y="2850507"/>
            <a:ext cx="63510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+5,4%</a:t>
            </a:r>
          </a:p>
        </p:txBody>
      </p:sp>
      <p:sp>
        <p:nvSpPr>
          <p:cNvPr id="70" name="Figura a mano libera 69"/>
          <p:cNvSpPr/>
          <p:nvPr/>
        </p:nvSpPr>
        <p:spPr bwMode="auto">
          <a:xfrm>
            <a:off x="1406169" y="2692285"/>
            <a:ext cx="617538" cy="18573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graphicFrame>
        <p:nvGraphicFramePr>
          <p:cNvPr id="7" name="Gra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507135"/>
              </p:ext>
            </p:extLst>
          </p:nvPr>
        </p:nvGraphicFramePr>
        <p:xfrm>
          <a:off x="5240540" y="1708019"/>
          <a:ext cx="4251311" cy="461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CasellaDiTesto 48"/>
          <p:cNvSpPr txBox="1"/>
          <p:nvPr/>
        </p:nvSpPr>
        <p:spPr bwMode="auto">
          <a:xfrm>
            <a:off x="5563248" y="2380818"/>
            <a:ext cx="77296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2.705</a:t>
            </a:r>
          </a:p>
        </p:txBody>
      </p:sp>
      <p:sp>
        <p:nvSpPr>
          <p:cNvPr id="71" name="CasellaDiTesto 70"/>
          <p:cNvSpPr txBox="1"/>
          <p:nvPr/>
        </p:nvSpPr>
        <p:spPr bwMode="auto">
          <a:xfrm>
            <a:off x="6948137" y="2041264"/>
            <a:ext cx="77296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2.755</a:t>
            </a:r>
          </a:p>
        </p:txBody>
      </p:sp>
      <p:sp>
        <p:nvSpPr>
          <p:cNvPr id="79" name="CasellaDiTesto 78"/>
          <p:cNvSpPr txBox="1"/>
          <p:nvPr/>
        </p:nvSpPr>
        <p:spPr bwMode="auto">
          <a:xfrm>
            <a:off x="6184757" y="1988840"/>
            <a:ext cx="7617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+1,8%</a:t>
            </a:r>
          </a:p>
        </p:txBody>
      </p:sp>
      <p:sp>
        <p:nvSpPr>
          <p:cNvPr id="80" name="CasellaDiTesto 79"/>
          <p:cNvSpPr txBox="1"/>
          <p:nvPr/>
        </p:nvSpPr>
        <p:spPr bwMode="auto">
          <a:xfrm>
            <a:off x="6335133" y="4603006"/>
            <a:ext cx="63510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+0,8%</a:t>
            </a:r>
          </a:p>
        </p:txBody>
      </p:sp>
      <p:sp>
        <p:nvSpPr>
          <p:cNvPr id="81" name="Figura a mano libera 80"/>
          <p:cNvSpPr/>
          <p:nvPr/>
        </p:nvSpPr>
        <p:spPr bwMode="auto">
          <a:xfrm>
            <a:off x="6344712" y="4448846"/>
            <a:ext cx="615950" cy="185738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82" name="CasellaDiTesto 81"/>
          <p:cNvSpPr txBox="1"/>
          <p:nvPr/>
        </p:nvSpPr>
        <p:spPr bwMode="auto">
          <a:xfrm>
            <a:off x="6289447" y="3157611"/>
            <a:ext cx="72648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+13,8%</a:t>
            </a:r>
          </a:p>
        </p:txBody>
      </p:sp>
      <p:sp>
        <p:nvSpPr>
          <p:cNvPr id="83" name="Figura a mano libera 82"/>
          <p:cNvSpPr/>
          <p:nvPr/>
        </p:nvSpPr>
        <p:spPr bwMode="auto">
          <a:xfrm>
            <a:off x="6343918" y="3027436"/>
            <a:ext cx="617538" cy="18573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cxnSp>
        <p:nvCxnSpPr>
          <p:cNvPr id="84" name="Connettore 2 83"/>
          <p:cNvCxnSpPr/>
          <p:nvPr/>
        </p:nvCxnSpPr>
        <p:spPr bwMode="auto">
          <a:xfrm flipV="1">
            <a:off x="6343918" y="2361588"/>
            <a:ext cx="541140" cy="202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45" name="CasellaDiTesto 44"/>
          <p:cNvSpPr txBox="1"/>
          <p:nvPr/>
        </p:nvSpPr>
        <p:spPr bwMode="auto">
          <a:xfrm>
            <a:off x="3611191" y="1754813"/>
            <a:ext cx="9685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5.971,2</a:t>
            </a:r>
          </a:p>
        </p:txBody>
      </p:sp>
      <p:cxnSp>
        <p:nvCxnSpPr>
          <p:cNvPr id="46" name="Connettore 2 45"/>
          <p:cNvCxnSpPr/>
          <p:nvPr/>
        </p:nvCxnSpPr>
        <p:spPr bwMode="auto">
          <a:xfrm flipV="1">
            <a:off x="2971699" y="2060848"/>
            <a:ext cx="613149" cy="1575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47" name="CasellaDiTesto 46"/>
          <p:cNvSpPr txBox="1"/>
          <p:nvPr/>
        </p:nvSpPr>
        <p:spPr bwMode="auto">
          <a:xfrm>
            <a:off x="2908348" y="1547500"/>
            <a:ext cx="7617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+4,7%</a:t>
            </a:r>
          </a:p>
        </p:txBody>
      </p:sp>
      <p:sp>
        <p:nvSpPr>
          <p:cNvPr id="55" name="CasellaDiTesto 54"/>
          <p:cNvSpPr txBox="1"/>
          <p:nvPr/>
        </p:nvSpPr>
        <p:spPr bwMode="auto">
          <a:xfrm>
            <a:off x="2942962" y="4796954"/>
            <a:ext cx="5998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-0,5%</a:t>
            </a:r>
          </a:p>
        </p:txBody>
      </p:sp>
      <p:sp>
        <p:nvSpPr>
          <p:cNvPr id="56" name="Figura a mano libera 55"/>
          <p:cNvSpPr/>
          <p:nvPr/>
        </p:nvSpPr>
        <p:spPr bwMode="auto">
          <a:xfrm flipV="1">
            <a:off x="2932825" y="5041264"/>
            <a:ext cx="617538" cy="18573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57" name="Figura a mano libera 56"/>
          <p:cNvSpPr/>
          <p:nvPr/>
        </p:nvSpPr>
        <p:spPr bwMode="auto">
          <a:xfrm>
            <a:off x="2932825" y="4285802"/>
            <a:ext cx="617538" cy="18573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60" name="CasellaDiTesto 59"/>
          <p:cNvSpPr txBox="1"/>
          <p:nvPr/>
        </p:nvSpPr>
        <p:spPr bwMode="auto">
          <a:xfrm>
            <a:off x="2924039" y="4411255"/>
            <a:ext cx="63511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+2,8%</a:t>
            </a:r>
          </a:p>
        </p:txBody>
      </p:sp>
      <p:sp>
        <p:nvSpPr>
          <p:cNvPr id="61" name="CasellaDiTesto 60"/>
          <p:cNvSpPr txBox="1"/>
          <p:nvPr/>
        </p:nvSpPr>
        <p:spPr bwMode="auto">
          <a:xfrm>
            <a:off x="2942593" y="2850507"/>
            <a:ext cx="63511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+6,0%</a:t>
            </a:r>
          </a:p>
        </p:txBody>
      </p:sp>
      <p:sp>
        <p:nvSpPr>
          <p:cNvPr id="72" name="Figura a mano libera 71"/>
          <p:cNvSpPr/>
          <p:nvPr/>
        </p:nvSpPr>
        <p:spPr bwMode="auto">
          <a:xfrm>
            <a:off x="2950122" y="2692285"/>
            <a:ext cx="617538" cy="18573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73" name="CasellaDiTesto 72"/>
          <p:cNvSpPr txBox="1"/>
          <p:nvPr/>
        </p:nvSpPr>
        <p:spPr bwMode="auto">
          <a:xfrm>
            <a:off x="8213626" y="1771675"/>
            <a:ext cx="9685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2.802,9</a:t>
            </a:r>
          </a:p>
        </p:txBody>
      </p:sp>
      <p:sp>
        <p:nvSpPr>
          <p:cNvPr id="74" name="CasellaDiTesto 73"/>
          <p:cNvSpPr txBox="1"/>
          <p:nvPr/>
        </p:nvSpPr>
        <p:spPr bwMode="auto">
          <a:xfrm>
            <a:off x="7548028" y="1691516"/>
            <a:ext cx="7617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+1,7%</a:t>
            </a:r>
          </a:p>
        </p:txBody>
      </p:sp>
      <p:cxnSp>
        <p:nvCxnSpPr>
          <p:cNvPr id="75" name="Connettore 2 74"/>
          <p:cNvCxnSpPr/>
          <p:nvPr/>
        </p:nvCxnSpPr>
        <p:spPr bwMode="auto">
          <a:xfrm flipV="1">
            <a:off x="7761312" y="2085032"/>
            <a:ext cx="504056" cy="1918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76" name="CasellaDiTesto 75"/>
          <p:cNvSpPr txBox="1"/>
          <p:nvPr/>
        </p:nvSpPr>
        <p:spPr bwMode="auto">
          <a:xfrm>
            <a:off x="7689476" y="4533674"/>
            <a:ext cx="63511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+0,5%</a:t>
            </a:r>
          </a:p>
        </p:txBody>
      </p:sp>
      <p:sp>
        <p:nvSpPr>
          <p:cNvPr id="77" name="Figura a mano libera 76"/>
          <p:cNvSpPr/>
          <p:nvPr/>
        </p:nvSpPr>
        <p:spPr bwMode="auto">
          <a:xfrm>
            <a:off x="7699055" y="4379514"/>
            <a:ext cx="615950" cy="185738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78" name="CasellaDiTesto 77"/>
          <p:cNvSpPr txBox="1"/>
          <p:nvPr/>
        </p:nvSpPr>
        <p:spPr bwMode="auto">
          <a:xfrm>
            <a:off x="7653368" y="3074962"/>
            <a:ext cx="72648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+14,1%</a:t>
            </a:r>
          </a:p>
        </p:txBody>
      </p:sp>
      <p:sp>
        <p:nvSpPr>
          <p:cNvPr id="85" name="Figura a mano libera 84"/>
          <p:cNvSpPr/>
          <p:nvPr/>
        </p:nvSpPr>
        <p:spPr bwMode="auto">
          <a:xfrm>
            <a:off x="7708634" y="2920802"/>
            <a:ext cx="615950" cy="185738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2404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olo 1"/>
          <p:cNvSpPr>
            <a:spLocks noGrp="1"/>
          </p:cNvSpPr>
          <p:nvPr>
            <p:ph type="title"/>
          </p:nvPr>
        </p:nvSpPr>
        <p:spPr>
          <a:xfrm>
            <a:off x="425251" y="328722"/>
            <a:ext cx="9712325" cy="9144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Il mercato dei Servizi ICT (2013-2015)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 bwMode="auto">
          <a:xfrm>
            <a:off x="142853" y="1196752"/>
            <a:ext cx="241521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Milioni di Euro e in %</a:t>
            </a:r>
          </a:p>
        </p:txBody>
      </p:sp>
      <p:graphicFrame>
        <p:nvGraphicFramePr>
          <p:cNvPr id="2" name="Grafico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862074"/>
              </p:ext>
            </p:extLst>
          </p:nvPr>
        </p:nvGraphicFramePr>
        <p:xfrm>
          <a:off x="-15552" y="1754213"/>
          <a:ext cx="9840848" cy="460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Figura a mano libera 39"/>
          <p:cNvSpPr/>
          <p:nvPr/>
        </p:nvSpPr>
        <p:spPr bwMode="auto">
          <a:xfrm flipV="1">
            <a:off x="763878" y="2399233"/>
            <a:ext cx="449263" cy="93663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2" name="Figura a mano libera 41"/>
          <p:cNvSpPr/>
          <p:nvPr/>
        </p:nvSpPr>
        <p:spPr bwMode="auto">
          <a:xfrm flipV="1">
            <a:off x="2348203" y="3980095"/>
            <a:ext cx="449263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4" name="Figura a mano libera 43"/>
          <p:cNvSpPr/>
          <p:nvPr/>
        </p:nvSpPr>
        <p:spPr bwMode="auto">
          <a:xfrm flipV="1">
            <a:off x="3932528" y="3868970"/>
            <a:ext cx="449263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6" name="Figura a mano libera 45"/>
          <p:cNvSpPr/>
          <p:nvPr/>
        </p:nvSpPr>
        <p:spPr bwMode="auto">
          <a:xfrm flipV="1">
            <a:off x="5445416" y="4316645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8" name="Figura a mano libera 47"/>
          <p:cNvSpPr/>
          <p:nvPr/>
        </p:nvSpPr>
        <p:spPr bwMode="auto">
          <a:xfrm flipV="1">
            <a:off x="7172616" y="1829032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50" name="CasellaDiTesto 49"/>
          <p:cNvSpPr txBox="1"/>
          <p:nvPr/>
        </p:nvSpPr>
        <p:spPr bwMode="auto">
          <a:xfrm>
            <a:off x="686513" y="2122234"/>
            <a:ext cx="54053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-3,2%</a:t>
            </a:r>
          </a:p>
        </p:txBody>
      </p:sp>
      <p:sp>
        <p:nvSpPr>
          <p:cNvPr id="52" name="CasellaDiTesto 51"/>
          <p:cNvSpPr txBox="1"/>
          <p:nvPr/>
        </p:nvSpPr>
        <p:spPr bwMode="auto">
          <a:xfrm>
            <a:off x="2310674" y="3778058"/>
            <a:ext cx="54053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-2,0%</a:t>
            </a:r>
          </a:p>
        </p:txBody>
      </p:sp>
      <p:sp>
        <p:nvSpPr>
          <p:cNvPr id="54" name="CasellaDiTesto 53"/>
          <p:cNvSpPr txBox="1"/>
          <p:nvPr/>
        </p:nvSpPr>
        <p:spPr bwMode="auto">
          <a:xfrm>
            <a:off x="3894999" y="3609433"/>
            <a:ext cx="54053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-2,7%</a:t>
            </a:r>
          </a:p>
        </p:txBody>
      </p:sp>
      <p:sp>
        <p:nvSpPr>
          <p:cNvPr id="56" name="CasellaDiTesto 55"/>
          <p:cNvSpPr txBox="1"/>
          <p:nvPr/>
        </p:nvSpPr>
        <p:spPr bwMode="auto">
          <a:xfrm>
            <a:off x="5399780" y="4087271"/>
            <a:ext cx="54053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-5,0%</a:t>
            </a:r>
          </a:p>
        </p:txBody>
      </p:sp>
      <p:sp>
        <p:nvSpPr>
          <p:cNvPr id="61" name="CasellaDiTesto 60"/>
          <p:cNvSpPr txBox="1"/>
          <p:nvPr/>
        </p:nvSpPr>
        <p:spPr bwMode="auto">
          <a:xfrm>
            <a:off x="7149607" y="1628800"/>
            <a:ext cx="5405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-2,1%</a:t>
            </a:r>
          </a:p>
        </p:txBody>
      </p:sp>
      <p:sp>
        <p:nvSpPr>
          <p:cNvPr id="76" name="Figura a mano libera 75"/>
          <p:cNvSpPr/>
          <p:nvPr/>
        </p:nvSpPr>
        <p:spPr bwMode="auto">
          <a:xfrm>
            <a:off x="8760116" y="3676078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92" name="CasellaDiTesto 91"/>
          <p:cNvSpPr txBox="1"/>
          <p:nvPr/>
        </p:nvSpPr>
        <p:spPr bwMode="auto">
          <a:xfrm>
            <a:off x="8699252" y="3737911"/>
            <a:ext cx="57099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+5,9%</a:t>
            </a:r>
          </a:p>
        </p:txBody>
      </p:sp>
      <p:sp>
        <p:nvSpPr>
          <p:cNvPr id="72733" name="Rettangolo 29"/>
          <p:cNvSpPr>
            <a:spLocks noChangeArrowheads="1"/>
          </p:cNvSpPr>
          <p:nvPr/>
        </p:nvSpPr>
        <p:spPr bwMode="auto">
          <a:xfrm>
            <a:off x="5345017" y="1196752"/>
            <a:ext cx="348775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cube, Marzo 2016</a:t>
            </a:r>
          </a:p>
        </p:txBody>
      </p:sp>
      <p:sp>
        <p:nvSpPr>
          <p:cNvPr id="30" name="Figura a mano libera 29"/>
          <p:cNvSpPr/>
          <p:nvPr/>
        </p:nvSpPr>
        <p:spPr bwMode="auto">
          <a:xfrm>
            <a:off x="9244927" y="3882256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 bwMode="auto">
          <a:xfrm>
            <a:off x="9184063" y="3944089"/>
            <a:ext cx="57099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+6,7%</a:t>
            </a:r>
          </a:p>
        </p:txBody>
      </p:sp>
      <p:sp>
        <p:nvSpPr>
          <p:cNvPr id="32" name="Figura a mano libera 31"/>
          <p:cNvSpPr/>
          <p:nvPr/>
        </p:nvSpPr>
        <p:spPr bwMode="auto">
          <a:xfrm flipV="1">
            <a:off x="7706810" y="2053874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 bwMode="auto">
          <a:xfrm>
            <a:off x="7661175" y="1819408"/>
            <a:ext cx="5405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-2,4%</a:t>
            </a:r>
          </a:p>
        </p:txBody>
      </p:sp>
      <p:sp>
        <p:nvSpPr>
          <p:cNvPr id="34" name="Figura a mano libera 33"/>
          <p:cNvSpPr/>
          <p:nvPr/>
        </p:nvSpPr>
        <p:spPr bwMode="auto">
          <a:xfrm flipV="1">
            <a:off x="5985949" y="4336704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 bwMode="auto">
          <a:xfrm>
            <a:off x="5940314" y="4073210"/>
            <a:ext cx="5405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-4,9%</a:t>
            </a:r>
          </a:p>
        </p:txBody>
      </p:sp>
      <p:sp>
        <p:nvSpPr>
          <p:cNvPr id="36" name="Figura a mano libera 35"/>
          <p:cNvSpPr/>
          <p:nvPr/>
        </p:nvSpPr>
        <p:spPr bwMode="auto">
          <a:xfrm flipV="1">
            <a:off x="4434428" y="3948932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 bwMode="auto">
          <a:xfrm>
            <a:off x="4388793" y="3685438"/>
            <a:ext cx="5405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-0,8%</a:t>
            </a:r>
          </a:p>
        </p:txBody>
      </p:sp>
      <p:sp>
        <p:nvSpPr>
          <p:cNvPr id="38" name="Figura a mano libera 37"/>
          <p:cNvSpPr/>
          <p:nvPr/>
        </p:nvSpPr>
        <p:spPr bwMode="auto">
          <a:xfrm flipV="1">
            <a:off x="2902692" y="4055057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 bwMode="auto">
          <a:xfrm>
            <a:off x="2857057" y="3791563"/>
            <a:ext cx="5405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-1,0%</a:t>
            </a:r>
          </a:p>
        </p:txBody>
      </p:sp>
      <p:sp>
        <p:nvSpPr>
          <p:cNvPr id="57" name="Figura a mano libera 56"/>
          <p:cNvSpPr/>
          <p:nvPr/>
        </p:nvSpPr>
        <p:spPr bwMode="auto">
          <a:xfrm flipV="1">
            <a:off x="1213141" y="2589539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59" name="CasellaDiTesto 58"/>
          <p:cNvSpPr txBox="1"/>
          <p:nvPr/>
        </p:nvSpPr>
        <p:spPr bwMode="auto">
          <a:xfrm>
            <a:off x="1167506" y="2326045"/>
            <a:ext cx="5405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-1,6%</a:t>
            </a:r>
          </a:p>
        </p:txBody>
      </p:sp>
    </p:spTree>
    <p:extLst>
      <p:ext uri="{BB962C8B-B14F-4D97-AF65-F5344CB8AC3E}">
        <p14:creationId xmlns:p14="http://schemas.microsoft.com/office/powerpoint/2010/main" val="1252476144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5592" y="142270"/>
            <a:ext cx="9906000" cy="9144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Vendite di Smartphone, numero di linee mobili</a:t>
            </a:r>
            <a:b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e utenti a banda larga (2013-2015)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-569" y="4037002"/>
            <a:ext cx="4953000" cy="2199851"/>
            <a:chOff x="-569" y="4037002"/>
            <a:chExt cx="4953000" cy="2199851"/>
          </a:xfrm>
        </p:grpSpPr>
        <p:graphicFrame>
          <p:nvGraphicFramePr>
            <p:cNvPr id="48" name="Grafico 47"/>
            <p:cNvGraphicFramePr/>
            <p:nvPr>
              <p:extLst/>
            </p:nvPr>
          </p:nvGraphicFramePr>
          <p:xfrm>
            <a:off x="-569" y="4508661"/>
            <a:ext cx="4953000" cy="17281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1" name="CasellaDiTesto 50"/>
            <p:cNvSpPr txBox="1"/>
            <p:nvPr/>
          </p:nvSpPr>
          <p:spPr>
            <a:xfrm>
              <a:off x="1227370" y="4458598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+2,1%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57151" y="4037002"/>
              <a:ext cx="4382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Accessi a banda larga di rete fissa</a:t>
              </a:r>
            </a:p>
          </p:txBody>
        </p:sp>
        <p:cxnSp>
          <p:nvCxnSpPr>
            <p:cNvPr id="53" name="Connettore 2 52"/>
            <p:cNvCxnSpPr/>
            <p:nvPr/>
          </p:nvCxnSpPr>
          <p:spPr bwMode="auto">
            <a:xfrm flipV="1">
              <a:off x="1349734" y="4767396"/>
              <a:ext cx="588268" cy="19040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425690" y="1207785"/>
            <a:ext cx="348775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cube, Marzo 2016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64162" y="1196752"/>
            <a:ext cx="3060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Milioni di Unità e variazioni %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8150" y="1700808"/>
            <a:ext cx="4492802" cy="2222118"/>
            <a:chOff x="28150" y="1240358"/>
            <a:chExt cx="4492802" cy="2222118"/>
          </a:xfrm>
        </p:grpSpPr>
        <p:graphicFrame>
          <p:nvGraphicFramePr>
            <p:cNvPr id="28" name="Grafico 27"/>
            <p:cNvGraphicFramePr/>
            <p:nvPr>
              <p:extLst/>
            </p:nvPr>
          </p:nvGraphicFramePr>
          <p:xfrm>
            <a:off x="28150" y="1547117"/>
            <a:ext cx="4492802" cy="19153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40" name="Connettore 2 39"/>
            <p:cNvCxnSpPr/>
            <p:nvPr/>
          </p:nvCxnSpPr>
          <p:spPr bwMode="auto">
            <a:xfrm flipV="1">
              <a:off x="1205775" y="2124522"/>
              <a:ext cx="598371" cy="1692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CasellaDiTesto 41"/>
            <p:cNvSpPr txBox="1"/>
            <p:nvPr/>
          </p:nvSpPr>
          <p:spPr>
            <a:xfrm>
              <a:off x="670320" y="1240358"/>
              <a:ext cx="3170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Smartphone</a:t>
              </a: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1045866" y="2288418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+14,6%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5110479" y="1492436"/>
            <a:ext cx="4635269" cy="2440620"/>
            <a:chOff x="5110479" y="1031986"/>
            <a:chExt cx="4635269" cy="2440620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5611810" y="1031986"/>
              <a:ext cx="3170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it-IT" sz="2000" dirty="0">
                  <a:latin typeface="Calibri" panose="020F0502020204030204" pitchFamily="34" charset="0"/>
                </a:rPr>
                <a:t>Linee mobili </a:t>
              </a:r>
            </a:p>
          </p:txBody>
        </p:sp>
        <p:graphicFrame>
          <p:nvGraphicFramePr>
            <p:cNvPr id="43" name="Grafico 42"/>
            <p:cNvGraphicFramePr/>
            <p:nvPr>
              <p:extLst/>
            </p:nvPr>
          </p:nvGraphicFramePr>
          <p:xfrm>
            <a:off x="5110479" y="1559021"/>
            <a:ext cx="4635269" cy="19135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cxnSp>
        <p:nvCxnSpPr>
          <p:cNvPr id="38" name="Connettore 2 37"/>
          <p:cNvCxnSpPr/>
          <p:nvPr/>
        </p:nvCxnSpPr>
        <p:spPr bwMode="auto">
          <a:xfrm>
            <a:off x="6269626" y="2130310"/>
            <a:ext cx="598371" cy="169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CasellaDiTesto 38"/>
          <p:cNvSpPr txBox="1"/>
          <p:nvPr/>
        </p:nvSpPr>
        <p:spPr>
          <a:xfrm>
            <a:off x="6233450" y="1838135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-3,2%</a:t>
            </a:r>
          </a:p>
        </p:txBody>
      </p:sp>
      <p:graphicFrame>
        <p:nvGraphicFramePr>
          <p:cNvPr id="63" name="Grafico 62"/>
          <p:cNvGraphicFramePr/>
          <p:nvPr>
            <p:extLst/>
          </p:nvPr>
        </p:nvGraphicFramePr>
        <p:xfrm>
          <a:off x="4917628" y="4509120"/>
          <a:ext cx="495300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8" name="CasellaDiTesto 57"/>
          <p:cNvSpPr txBox="1"/>
          <p:nvPr/>
        </p:nvSpPr>
        <p:spPr>
          <a:xfrm>
            <a:off x="4794696" y="4037002"/>
            <a:ext cx="476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Utenti a banda larga di rete mobile</a:t>
            </a:r>
          </a:p>
        </p:txBody>
      </p:sp>
      <p:cxnSp>
        <p:nvCxnSpPr>
          <p:cNvPr id="59" name="Connettore 2 58"/>
          <p:cNvCxnSpPr/>
          <p:nvPr/>
        </p:nvCxnSpPr>
        <p:spPr bwMode="auto">
          <a:xfrm flipV="1">
            <a:off x="6302734" y="4836407"/>
            <a:ext cx="588268" cy="1904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CasellaDiTesto 63"/>
          <p:cNvSpPr txBox="1"/>
          <p:nvPr/>
        </p:nvSpPr>
        <p:spPr>
          <a:xfrm>
            <a:off x="6074299" y="4530606"/>
            <a:ext cx="98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+17,8%</a:t>
            </a:r>
          </a:p>
        </p:txBody>
      </p:sp>
      <p:cxnSp>
        <p:nvCxnSpPr>
          <p:cNvPr id="45" name="Connettore 2 44"/>
          <p:cNvCxnSpPr/>
          <p:nvPr/>
        </p:nvCxnSpPr>
        <p:spPr bwMode="auto">
          <a:xfrm flipV="1">
            <a:off x="2585949" y="2372054"/>
            <a:ext cx="598371" cy="169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CasellaDiTesto 45"/>
          <p:cNvSpPr txBox="1"/>
          <p:nvPr/>
        </p:nvSpPr>
        <p:spPr>
          <a:xfrm>
            <a:off x="2392594" y="2067596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+9,9%</a:t>
            </a:r>
          </a:p>
        </p:txBody>
      </p:sp>
      <p:cxnSp>
        <p:nvCxnSpPr>
          <p:cNvPr id="47" name="Connettore 2 46"/>
          <p:cNvCxnSpPr/>
          <p:nvPr/>
        </p:nvCxnSpPr>
        <p:spPr bwMode="auto">
          <a:xfrm>
            <a:off x="7750963" y="2132740"/>
            <a:ext cx="598371" cy="169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CasellaDiTesto 53"/>
          <p:cNvSpPr txBox="1"/>
          <p:nvPr/>
        </p:nvSpPr>
        <p:spPr>
          <a:xfrm>
            <a:off x="7714787" y="1840565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-2,1%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2933700" y="446544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+2,1%</a:t>
            </a:r>
          </a:p>
        </p:txBody>
      </p:sp>
      <p:cxnSp>
        <p:nvCxnSpPr>
          <p:cNvPr id="61" name="Connettore 2 60"/>
          <p:cNvCxnSpPr/>
          <p:nvPr/>
        </p:nvCxnSpPr>
        <p:spPr bwMode="auto">
          <a:xfrm flipV="1">
            <a:off x="3056064" y="4741202"/>
            <a:ext cx="588268" cy="1904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Connettore 2 61"/>
          <p:cNvCxnSpPr/>
          <p:nvPr/>
        </p:nvCxnSpPr>
        <p:spPr bwMode="auto">
          <a:xfrm flipV="1">
            <a:off x="7918745" y="4741202"/>
            <a:ext cx="588268" cy="1904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CasellaDiTesto 64"/>
          <p:cNvSpPr txBox="1"/>
          <p:nvPr/>
        </p:nvSpPr>
        <p:spPr>
          <a:xfrm>
            <a:off x="7690310" y="4458598"/>
            <a:ext cx="98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+8,8%</a:t>
            </a:r>
          </a:p>
        </p:txBody>
      </p:sp>
    </p:spTree>
    <p:extLst>
      <p:ext uri="{BB962C8B-B14F-4D97-AF65-F5344CB8AC3E}">
        <p14:creationId xmlns:p14="http://schemas.microsoft.com/office/powerpoint/2010/main" val="2119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olo 1"/>
          <p:cNvSpPr>
            <a:spLocks noGrp="1"/>
          </p:cNvSpPr>
          <p:nvPr>
            <p:ph type="title"/>
          </p:nvPr>
        </p:nvSpPr>
        <p:spPr>
          <a:xfrm>
            <a:off x="366695" y="129790"/>
            <a:ext cx="9712325" cy="9144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Il mercato dei Servizi di rete fissa e di rete mobile</a:t>
            </a:r>
            <a:b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(2013-2015)</a:t>
            </a:r>
          </a:p>
        </p:txBody>
      </p:sp>
      <p:graphicFrame>
        <p:nvGraphicFramePr>
          <p:cNvPr id="2" name="Grafico 3"/>
          <p:cNvGraphicFramePr>
            <a:graphicFrameLocks/>
          </p:cNvGraphicFramePr>
          <p:nvPr>
            <p:extLst/>
          </p:nvPr>
        </p:nvGraphicFramePr>
        <p:xfrm>
          <a:off x="488278" y="1543914"/>
          <a:ext cx="9003353" cy="433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/>
          <p:cNvSpPr txBox="1"/>
          <p:nvPr/>
        </p:nvSpPr>
        <p:spPr bwMode="auto">
          <a:xfrm>
            <a:off x="1632887" y="1847577"/>
            <a:ext cx="9028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24.840</a:t>
            </a:r>
          </a:p>
        </p:txBody>
      </p:sp>
      <p:sp>
        <p:nvSpPr>
          <p:cNvPr id="16" name="CasellaDiTesto 15"/>
          <p:cNvSpPr txBox="1"/>
          <p:nvPr/>
        </p:nvSpPr>
        <p:spPr bwMode="auto">
          <a:xfrm>
            <a:off x="147325" y="1196752"/>
            <a:ext cx="241521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Milioni di Euro e in %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281673" y="1205298"/>
            <a:ext cx="348775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Assinform 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cube, Marzo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 bwMode="auto">
          <a:xfrm>
            <a:off x="4538548" y="1973033"/>
            <a:ext cx="9028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23.175</a:t>
            </a:r>
          </a:p>
        </p:txBody>
      </p:sp>
      <p:sp>
        <p:nvSpPr>
          <p:cNvPr id="25" name="CasellaDiTesto 24"/>
          <p:cNvSpPr txBox="1"/>
          <p:nvPr/>
        </p:nvSpPr>
        <p:spPr bwMode="auto">
          <a:xfrm>
            <a:off x="3030477" y="1632440"/>
            <a:ext cx="6575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-7,1%</a:t>
            </a:r>
          </a:p>
        </p:txBody>
      </p:sp>
      <p:sp>
        <p:nvSpPr>
          <p:cNvPr id="26" name="CasellaDiTesto 25"/>
          <p:cNvSpPr txBox="1"/>
          <p:nvPr/>
        </p:nvSpPr>
        <p:spPr bwMode="auto">
          <a:xfrm>
            <a:off x="3086319" y="4147040"/>
            <a:ext cx="5998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-3,9%</a:t>
            </a:r>
          </a:p>
        </p:txBody>
      </p:sp>
      <p:sp>
        <p:nvSpPr>
          <p:cNvPr id="27" name="Figura a mano libera 26"/>
          <p:cNvSpPr/>
          <p:nvPr/>
        </p:nvSpPr>
        <p:spPr bwMode="auto">
          <a:xfrm flipV="1">
            <a:off x="3079059" y="4450253"/>
            <a:ext cx="615950" cy="131959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/>
          </a:p>
        </p:txBody>
      </p:sp>
      <p:cxnSp>
        <p:nvCxnSpPr>
          <p:cNvPr id="28" name="Connettore 2 14"/>
          <p:cNvCxnSpPr>
            <a:cxnSpLocks noChangeShapeType="1"/>
          </p:cNvCxnSpPr>
          <p:nvPr/>
        </p:nvCxnSpPr>
        <p:spPr bwMode="auto">
          <a:xfrm>
            <a:off x="3038203" y="1927519"/>
            <a:ext cx="669839" cy="23842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9" name="CasellaDiTesto 28"/>
          <p:cNvSpPr txBox="1"/>
          <p:nvPr/>
        </p:nvSpPr>
        <p:spPr bwMode="auto">
          <a:xfrm>
            <a:off x="3107750" y="2745278"/>
            <a:ext cx="5998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-9,4%</a:t>
            </a:r>
          </a:p>
        </p:txBody>
      </p:sp>
      <p:sp>
        <p:nvSpPr>
          <p:cNvPr id="30" name="Figura a mano libera 29"/>
          <p:cNvSpPr/>
          <p:nvPr/>
        </p:nvSpPr>
        <p:spPr bwMode="auto">
          <a:xfrm flipV="1">
            <a:off x="3099696" y="3048490"/>
            <a:ext cx="615950" cy="1841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22" name="CasellaDiTesto 21"/>
          <p:cNvSpPr txBox="1"/>
          <p:nvPr/>
        </p:nvSpPr>
        <p:spPr bwMode="auto">
          <a:xfrm>
            <a:off x="7306906" y="2014141"/>
            <a:ext cx="9028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22.608</a:t>
            </a:r>
          </a:p>
        </p:txBody>
      </p:sp>
      <p:sp>
        <p:nvSpPr>
          <p:cNvPr id="23" name="CasellaDiTesto 22"/>
          <p:cNvSpPr txBox="1"/>
          <p:nvPr/>
        </p:nvSpPr>
        <p:spPr bwMode="auto">
          <a:xfrm>
            <a:off x="5982966" y="1693313"/>
            <a:ext cx="6575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-2,4%</a:t>
            </a:r>
          </a:p>
        </p:txBody>
      </p:sp>
      <p:sp>
        <p:nvSpPr>
          <p:cNvPr id="31" name="CasellaDiTesto 30"/>
          <p:cNvSpPr txBox="1"/>
          <p:nvPr/>
        </p:nvSpPr>
        <p:spPr bwMode="auto">
          <a:xfrm>
            <a:off x="6038808" y="4207913"/>
            <a:ext cx="5998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-2,4%</a:t>
            </a:r>
          </a:p>
        </p:txBody>
      </p:sp>
      <p:sp>
        <p:nvSpPr>
          <p:cNvPr id="32" name="Figura a mano libera 31"/>
          <p:cNvSpPr/>
          <p:nvPr/>
        </p:nvSpPr>
        <p:spPr bwMode="auto">
          <a:xfrm flipV="1">
            <a:off x="6031548" y="4511126"/>
            <a:ext cx="615950" cy="131959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/>
          </a:p>
        </p:txBody>
      </p:sp>
      <p:cxnSp>
        <p:nvCxnSpPr>
          <p:cNvPr id="33" name="Connettore 2 14"/>
          <p:cNvCxnSpPr>
            <a:cxnSpLocks noChangeShapeType="1"/>
          </p:cNvCxnSpPr>
          <p:nvPr/>
        </p:nvCxnSpPr>
        <p:spPr bwMode="auto">
          <a:xfrm>
            <a:off x="5990692" y="1988392"/>
            <a:ext cx="669839" cy="23842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34" name="CasellaDiTesto 33"/>
          <p:cNvSpPr txBox="1"/>
          <p:nvPr/>
        </p:nvSpPr>
        <p:spPr bwMode="auto">
          <a:xfrm>
            <a:off x="6060239" y="2806151"/>
            <a:ext cx="5998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-2,5%</a:t>
            </a:r>
          </a:p>
        </p:txBody>
      </p:sp>
      <p:sp>
        <p:nvSpPr>
          <p:cNvPr id="35" name="Figura a mano libera 34"/>
          <p:cNvSpPr/>
          <p:nvPr/>
        </p:nvSpPr>
        <p:spPr bwMode="auto">
          <a:xfrm flipV="1">
            <a:off x="6052185" y="3109363"/>
            <a:ext cx="615950" cy="1841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803459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488504" y="332656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kern="0" dirty="0">
                <a:solidFill>
                  <a:prstClr val="white"/>
                </a:solidFill>
                <a:latin typeface="Futura Md" charset="0"/>
              </a:rPr>
              <a:t>ASSINFORM 2016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1031508" y="2996952"/>
            <a:ext cx="8337376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725474" y="1926704"/>
            <a:ext cx="7956884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60512" y="2500306"/>
            <a:ext cx="8420100" cy="179279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pPr marL="265113" eaLnBrk="0" hangingPunct="0">
              <a:lnSpc>
                <a:spcPts val="3500"/>
              </a:lnSpc>
              <a:spcBef>
                <a:spcPts val="1200"/>
              </a:spcBef>
              <a:defRPr/>
            </a:pPr>
            <a:r>
              <a:rPr lang="it-IT" sz="3600" dirty="0">
                <a:solidFill>
                  <a:prstClr val="white"/>
                </a:solidFill>
                <a:latin typeface="Humnst777 BT"/>
              </a:rPr>
              <a:t>			</a:t>
            </a:r>
          </a:p>
        </p:txBody>
      </p:sp>
      <p:sp>
        <p:nvSpPr>
          <p:cNvPr id="3" name="Rettangolo 2"/>
          <p:cNvSpPr/>
          <p:nvPr/>
        </p:nvSpPr>
        <p:spPr>
          <a:xfrm>
            <a:off x="2648744" y="3070701"/>
            <a:ext cx="3934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I driver del mercato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6475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Template office Win 2007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>
    <a:extraClrScheme>
      <a:clrScheme name="Pres. PP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. PP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. PP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 office Win 2007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>
    <a:extraClrScheme>
      <a:clrScheme name="Pres. PP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. PP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. PP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office Win 2007 v2</Template>
  <TotalTime>11118</TotalTime>
  <Words>1093</Words>
  <Application>Microsoft Office PowerPoint</Application>
  <PresentationFormat>A4 (21x29,7 cm)</PresentationFormat>
  <Paragraphs>300</Paragraphs>
  <Slides>25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Futura Md</vt:lpstr>
      <vt:lpstr>Humnst777 BT</vt:lpstr>
      <vt:lpstr>Wingdings</vt:lpstr>
      <vt:lpstr>Wingdings 2</vt:lpstr>
      <vt:lpstr>2_Template office Win 2007 v2</vt:lpstr>
      <vt:lpstr>1_Template office Win 2007 v2</vt:lpstr>
      <vt:lpstr>ASSINFORM   2016</vt:lpstr>
      <vt:lpstr>Presentazione standard di PowerPoint</vt:lpstr>
      <vt:lpstr>Il Mercato Digitale in Italia (2013-2015)</vt:lpstr>
      <vt:lpstr>Presentazione standard di PowerPoint</vt:lpstr>
      <vt:lpstr>Il mercato del Software e delle Soluzioni ICT on Premise (2013-2015)</vt:lpstr>
      <vt:lpstr>Il mercato dei Servizi ICT (2013-2015)</vt:lpstr>
      <vt:lpstr>Vendite di Smartphone, numero di linee mobili e utenti a banda larga (2013-2015)</vt:lpstr>
      <vt:lpstr>Il mercato dei Servizi di rete fissa e di rete mobile (2013-2015)</vt:lpstr>
      <vt:lpstr>Presentazione standard di PowerPoint</vt:lpstr>
      <vt:lpstr>I cantieri digitali che trainano il mercato</vt:lpstr>
      <vt:lpstr>Il mercato del Cloud Computing in Italia per tipologia di modello (2013-2015)</vt:lpstr>
      <vt:lpstr>Il mercato IoT in Italia (2013-2015)</vt:lpstr>
      <vt:lpstr>La Digital Transformation è Business Transformation</vt:lpstr>
      <vt:lpstr>Quota di spesa ICT gestita da funzioni non ICT</vt:lpstr>
      <vt:lpstr>Famiglie con accesso al Web a banda larga  e tipologie di utilizzo</vt:lpstr>
      <vt:lpstr>Contenuti e Pubblicità Digitale (2013-2015)</vt:lpstr>
      <vt:lpstr>Traffico dati su rete mobile (2011-2015)</vt:lpstr>
      <vt:lpstr>Presentazione standard di PowerPoint</vt:lpstr>
      <vt:lpstr>Il Mercato Digitale in Italia (2012-2016E)</vt:lpstr>
      <vt:lpstr>Presentazione standard di PowerPoint</vt:lpstr>
      <vt:lpstr>Posizionamento delle Regioni Italiane  per spesa consumer e business</vt:lpstr>
      <vt:lpstr>Il divario digitale delle imprese Italiane (2015)</vt:lpstr>
      <vt:lpstr>L’impatto della trasformazione digitale sulle professioni ICT</vt:lpstr>
      <vt:lpstr>Il posizionamento dell’Italia  nel Digital Index Europeo (2016)</vt:lpstr>
      <vt:lpstr>La Strategia digitale per il Paese</vt:lpstr>
    </vt:vector>
  </TitlesOfParts>
  <Company>Netconsulting S.r.l.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0</dc:title>
  <dc:creator>cesarina motta</dc:creator>
  <cp:lastModifiedBy>Paolo Anastasio</cp:lastModifiedBy>
  <cp:revision>1128</cp:revision>
  <cp:lastPrinted>2016-02-23T07:59:56Z</cp:lastPrinted>
  <dcterms:created xsi:type="dcterms:W3CDTF">2012-03-06T09:45:44Z</dcterms:created>
  <dcterms:modified xsi:type="dcterms:W3CDTF">2016-03-15T14:08:01Z</dcterms:modified>
</cp:coreProperties>
</file>