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1" r:id="rId3"/>
    <p:sldId id="373" r:id="rId4"/>
    <p:sldId id="393" r:id="rId5"/>
    <p:sldId id="397" r:id="rId6"/>
    <p:sldId id="403" r:id="rId7"/>
    <p:sldId id="350" r:id="rId8"/>
    <p:sldId id="396" r:id="rId9"/>
    <p:sldId id="395" r:id="rId10"/>
    <p:sldId id="400" r:id="rId11"/>
    <p:sldId id="404" r:id="rId12"/>
    <p:sldId id="407" r:id="rId13"/>
    <p:sldId id="415" r:id="rId14"/>
    <p:sldId id="414" r:id="rId15"/>
    <p:sldId id="417" r:id="rId16"/>
    <p:sldId id="416" r:id="rId17"/>
    <p:sldId id="419" r:id="rId18"/>
    <p:sldId id="420" r:id="rId19"/>
    <p:sldId id="387" r:id="rId20"/>
    <p:sldId id="351" r:id="rId21"/>
    <p:sldId id="391" r:id="rId22"/>
    <p:sldId id="392" r:id="rId23"/>
    <p:sldId id="273" r:id="rId24"/>
  </p:sldIdLst>
  <p:sldSz cx="13004800" cy="9753600"/>
  <p:notesSz cx="6797675" cy="9926638"/>
  <p:defaultTextStyle>
    <a:lvl1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1pPr>
    <a:lvl2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2pPr>
    <a:lvl3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3pPr>
    <a:lvl4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4pPr>
    <a:lvl5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5pPr>
    <a:lvl6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6pPr>
    <a:lvl7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7pPr>
    <a:lvl8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8pPr>
    <a:lvl9pPr>
      <a:lnSpc>
        <a:spcPct val="80000"/>
      </a:lnSpc>
      <a:defRPr sz="2100">
        <a:solidFill>
          <a:srgbClr val="E32D2D"/>
        </a:solidFill>
        <a:latin typeface="+mn-lt"/>
        <a:ea typeface="+mn-ea"/>
        <a:cs typeface="+mn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Sezione predefinita" id="{C1B2EBF2-84D0-427E-99CC-2599B976A6CB}">
          <p14:sldIdLst>
            <p14:sldId id="256"/>
            <p14:sldId id="421"/>
            <p14:sldId id="373"/>
            <p14:sldId id="393"/>
            <p14:sldId id="397"/>
            <p14:sldId id="403"/>
            <p14:sldId id="350"/>
            <p14:sldId id="396"/>
            <p14:sldId id="395"/>
            <p14:sldId id="400"/>
            <p14:sldId id="404"/>
            <p14:sldId id="407"/>
            <p14:sldId id="415"/>
            <p14:sldId id="414"/>
            <p14:sldId id="417"/>
            <p14:sldId id="416"/>
            <p14:sldId id="419"/>
            <p14:sldId id="420"/>
            <p14:sldId id="387"/>
            <p14:sldId id="351"/>
            <p14:sldId id="391"/>
            <p14:sldId id="39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E6"/>
    <a:srgbClr val="FFFFFF"/>
    <a:srgbClr val="F5275A"/>
    <a:srgbClr val="F8769D"/>
    <a:srgbClr val="A3C3C8"/>
    <a:srgbClr val="D3004C"/>
    <a:srgbClr val="999999"/>
    <a:srgbClr val="478791"/>
    <a:srgbClr val="1A7C88"/>
    <a:srgbClr val="75A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381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381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F0F9F9"/>
          </a:solidFill>
        </a:fill>
      </a:tcStyle>
    </a:wholeTbl>
    <a:band2H>
      <a:tcTxStyle/>
      <a:tcStyle>
        <a:tcBdr/>
        <a:fill>
          <a:solidFill>
            <a:srgbClr val="F8FCFC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D7EFEF"/>
          </a:solidFill>
        </a:fill>
      </a:tcStyle>
    </a:firstCol>
    <a:la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381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D7EFEF"/>
          </a:solidFill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381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D7EFE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07B26"/>
          </a:solidFill>
        </a:fill>
      </a:tcStyle>
    </a:firstCol>
    <a:la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381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07B26"/>
          </a:solidFill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381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007B2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AE7E7"/>
          </a:solidFill>
        </a:fill>
      </a:tcStyle>
    </a:wholeTbl>
    <a:band2H>
      <a:tcTxStyle/>
      <a:tcStyle>
        <a:tcBdr/>
        <a:fill>
          <a:solidFill>
            <a:srgbClr val="B6E3E3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E32D2D"/>
              </a:solidFill>
              <a:prstDash val="solid"/>
              <a:bevel/>
            </a:ln>
          </a:top>
          <a:bottom>
            <a:ln w="25400" cap="flat">
              <a:solidFill>
                <a:srgbClr val="E32D2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6E3E3"/>
          </a:solidFill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E32D2D"/>
              </a:solidFill>
              <a:prstDash val="solid"/>
              <a:bevel/>
            </a:ln>
          </a:top>
          <a:bottom>
            <a:ln w="25400" cap="flat">
              <a:solidFill>
                <a:srgbClr val="E32D2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E32D2D"/>
        </a:fontRef>
        <a:srgbClr val="E32D2D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F4CC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E32D2D"/>
          </a:solidFill>
        </a:fill>
      </a:tcStyle>
    </a:firstCol>
    <a:la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381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E32D2D"/>
          </a:solidFill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381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E32D2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B6E3E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solidFill>
            <a:srgbClr val="B6E3E3">
              <a:alpha val="20000"/>
            </a:srgbClr>
          </a:solidFill>
        </a:fill>
      </a:tcStyle>
    </a:firstCol>
    <a:la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50800" cap="flat">
              <a:solidFill>
                <a:srgbClr val="B6E3E3"/>
              </a:solidFill>
              <a:prstDash val="solid"/>
              <a:bevel/>
            </a:ln>
          </a:top>
          <a:bottom>
            <a:ln w="127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B6E3E3"/>
        </a:fontRef>
        <a:srgbClr val="B6E3E3"/>
      </a:tcTxStyle>
      <a:tcStyle>
        <a:tcBdr>
          <a:left>
            <a:ln w="12700" cap="flat">
              <a:solidFill>
                <a:srgbClr val="B6E3E3"/>
              </a:solidFill>
              <a:prstDash val="solid"/>
              <a:bevel/>
            </a:ln>
          </a:left>
          <a:right>
            <a:ln w="12700" cap="flat">
              <a:solidFill>
                <a:srgbClr val="B6E3E3"/>
              </a:solidFill>
              <a:prstDash val="solid"/>
              <a:bevel/>
            </a:ln>
          </a:right>
          <a:top>
            <a:ln w="12700" cap="flat">
              <a:solidFill>
                <a:srgbClr val="B6E3E3"/>
              </a:solidFill>
              <a:prstDash val="solid"/>
              <a:bevel/>
            </a:ln>
          </a:top>
          <a:bottom>
            <a:ln w="25400" cap="flat">
              <a:solidFill>
                <a:srgbClr val="B6E3E3"/>
              </a:solidFill>
              <a:prstDash val="solid"/>
              <a:bevel/>
            </a:ln>
          </a:bottom>
          <a:insideH>
            <a:ln w="12700" cap="flat">
              <a:solidFill>
                <a:srgbClr val="B6E3E3"/>
              </a:solidFill>
              <a:prstDash val="solid"/>
              <a:bevel/>
            </a:ln>
          </a:insideH>
          <a:insideV>
            <a:ln w="12700" cap="flat">
              <a:solidFill>
                <a:srgbClr val="B6E3E3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1" autoAdjust="0"/>
    <p:restoredTop sz="99638" autoAdjust="0"/>
  </p:normalViewPr>
  <p:slideViewPr>
    <p:cSldViewPr>
      <p:cViewPr varScale="1">
        <p:scale>
          <a:sx n="71" d="100"/>
          <a:sy n="71" d="100"/>
        </p:scale>
        <p:origin x="816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C00E0-882A-48E2-90E0-1E53DACA0897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AAC9-CF05-49DD-B186-F6510BE97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31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78225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70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2920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889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67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73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73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24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3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31751" y="9410700"/>
            <a:ext cx="13068302" cy="342900"/>
          </a:xfrm>
          <a:prstGeom prst="rect">
            <a:avLst/>
          </a:prstGeom>
          <a:solidFill>
            <a:srgbClr val="0066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66CC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8278" y="3128501"/>
            <a:ext cx="11703053" cy="586315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>
              <a:lnSpc>
                <a:spcPct val="100000"/>
              </a:lnSpc>
              <a:defRPr sz="5400"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>
              <a:lnSpc>
                <a:spcPct val="100000"/>
              </a:lnSpc>
              <a:defRPr sz="5400"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>
              <a:lnSpc>
                <a:spcPct val="100000"/>
              </a:lnSpc>
              <a:defRPr sz="5400"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>
              <a:lnSpc>
                <a:spcPct val="100000"/>
              </a:lnSpc>
              <a:defRPr sz="5400"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0066CC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0066CC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0066CC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0066CC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0066CC"/>
                </a:solidFill>
              </a:rPr>
              <a:t>Livello 5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76677" y="1979752"/>
            <a:ext cx="11996895" cy="135731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66C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066CC"/>
                </a:solidFill>
              </a:rPr>
              <a:t>Titolo Testo</a:t>
            </a:r>
          </a:p>
        </p:txBody>
      </p:sp>
      <p:pic>
        <p:nvPicPr>
          <p:cNvPr id="1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161" y="185130"/>
            <a:ext cx="3434475" cy="74575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136744" y="1166120"/>
            <a:ext cx="12731313" cy="1"/>
          </a:xfrm>
          <a:prstGeom prst="line">
            <a:avLst/>
          </a:prstGeom>
          <a:ln w="12700">
            <a:solidFill>
              <a:srgbClr val="0066CC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9183802" y="354806"/>
            <a:ext cx="360357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84200">
              <a:lnSpc>
                <a:spcPct val="100000"/>
              </a:lnSpc>
              <a:defRPr sz="1800">
                <a:solidFill>
                  <a:srgbClr val="0066CC"/>
                </a:solidFill>
                <a:latin typeface="Open Sans Semibold Italic"/>
                <a:ea typeface="Open Sans Semibold Italic"/>
                <a:cs typeface="Open Sans Semibold Italic"/>
                <a:sym typeface="Open Sans Semibold Italic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66CC"/>
                </a:solidFill>
              </a:rPr>
              <a:t>Il Paese che cambia passa da qui.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bg>
      <p:bgPr>
        <a:gradFill flip="none" rotWithShape="1">
          <a:gsLst>
            <a:gs pos="0">
              <a:srgbClr val="FFFFFF"/>
            </a:gs>
            <a:gs pos="70642">
              <a:srgbClr val="DADADA"/>
            </a:gs>
            <a:gs pos="100000">
              <a:srgbClr val="CBCBC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50875" y="9683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>
              <a:defRPr>
                <a:solidFill>
                  <a:srgbClr val="0066CC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66CC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66CC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66CC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66CC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0066CC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Livello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34546" y="9410699"/>
            <a:ext cx="182689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584200">
              <a:lnSpc>
                <a:spcPct val="100000"/>
              </a:lnSpc>
              <a:defRPr sz="1400">
                <a:solidFill>
                  <a:srgbClr val="FFFFFF"/>
                </a:solidFill>
                <a:latin typeface="Titillium WebLight"/>
                <a:ea typeface="Titillium WebLight"/>
                <a:cs typeface="Titillium WebLight"/>
                <a:sym typeface="Titillium Web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Roma 9 dicembre 2015</a:t>
            </a:r>
          </a:p>
        </p:txBody>
      </p:sp>
      <p:sp>
        <p:nvSpPr>
          <p:cNvPr id="3" name="Shape 3"/>
          <p:cNvSpPr/>
          <p:nvPr/>
        </p:nvSpPr>
        <p:spPr>
          <a:xfrm>
            <a:off x="12394490" y="9334499"/>
            <a:ext cx="50828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 defTabSz="584200">
              <a:lnSpc>
                <a:spcPct val="100000"/>
              </a:lnSpc>
              <a:defRPr sz="1900">
                <a:solidFill>
                  <a:srgbClr val="FFFFFF"/>
                </a:solidFill>
                <a:latin typeface="Titillium WebLight"/>
                <a:ea typeface="Titillium WebLight"/>
                <a:cs typeface="Titillium WebLight"/>
                <a:sym typeface="Titillium Web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/ 20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873500" y="461962"/>
            <a:ext cx="7848600" cy="181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664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Livello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15417" y="9328150"/>
            <a:ext cx="359157" cy="4445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1900">
                <a:solidFill>
                  <a:srgbClr val="FFFFFF"/>
                </a:solidFill>
                <a:latin typeface="Titillium WebBold"/>
                <a:ea typeface="Titillium WebBold"/>
                <a:cs typeface="Titillium WebBold"/>
                <a:sym typeface="Titillium WebBold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1pPr>
      <a:lvl2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2pPr>
      <a:lvl3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3pPr>
      <a:lvl4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4pPr>
      <a:lvl5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5pPr>
      <a:lvl6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6pPr>
      <a:lvl7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7pPr>
      <a:lvl8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8pPr>
      <a:lvl9pPr>
        <a:lnSpc>
          <a:spcPts val="9000"/>
        </a:lnSpc>
        <a:defRPr sz="6400">
          <a:solidFill>
            <a:srgbClr val="FFFFFF"/>
          </a:solidFill>
          <a:latin typeface="Open Sans Extrabold"/>
          <a:ea typeface="Open Sans Extrabold"/>
          <a:cs typeface="Open Sans Extrabold"/>
          <a:sym typeface="Open Sans Extrabold"/>
        </a:defRPr>
      </a:lvl9pPr>
    </p:titleStyle>
    <p:bodyStyle>
      <a:lvl1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1pPr>
      <a:lvl2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2pPr>
      <a:lvl3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3pPr>
      <a:lvl4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4pPr>
      <a:lvl5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5pPr>
      <a:lvl6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6pPr>
      <a:lvl7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7pPr>
      <a:lvl8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8pPr>
      <a:lvl9pPr>
        <a:lnSpc>
          <a:spcPts val="9000"/>
        </a:lnSpc>
        <a:defRPr sz="6400">
          <a:solidFill>
            <a:srgbClr val="FFFFFF"/>
          </a:solidFill>
          <a:latin typeface="Open Sans Semibold"/>
          <a:ea typeface="Open Sans Semibold"/>
          <a:cs typeface="Open Sans Semibold"/>
          <a:sym typeface="Open Sans Semibold"/>
        </a:defRPr>
      </a:lvl9pPr>
    </p:bodyStyle>
    <p:otherStyle>
      <a:lvl1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1pPr>
      <a:lvl2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2pPr>
      <a:lvl3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3pPr>
      <a:lvl4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4pPr>
      <a:lvl5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5pPr>
      <a:lvl6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6pPr>
      <a:lvl7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7pPr>
      <a:lvl8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8pPr>
      <a:lvl9pPr algn="r">
        <a:lnSpc>
          <a:spcPct val="80000"/>
        </a:lnSpc>
        <a:defRPr sz="19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21505" y="3464764"/>
            <a:ext cx="11761790" cy="5647252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it-IT" sz="4800" dirty="0" smtClean="0">
                <a:solidFill>
                  <a:srgbClr val="0066CC"/>
                </a:solidFill>
              </a:rPr>
              <a:t>Il nuovo Piano triennale per l’Italia digitale: </a:t>
            </a:r>
            <a:br>
              <a:rPr lang="it-IT" sz="4800" dirty="0" smtClean="0">
                <a:solidFill>
                  <a:srgbClr val="0066CC"/>
                </a:solidFill>
              </a:rPr>
            </a:br>
            <a:r>
              <a:rPr lang="it-IT" sz="4800" dirty="0" smtClean="0">
                <a:solidFill>
                  <a:srgbClr val="0066CC"/>
                </a:solidFill>
              </a:rPr>
              <a:t>la strategia sulle infrastrutture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4000" dirty="0" smtClean="0">
                <a:solidFill>
                  <a:schemeClr val="accent5"/>
                </a:solidFill>
                <a:sym typeface="Titillium WebSemiBold"/>
              </a:rPr>
              <a:t>Antonio Samaritani, Direttore generale </a:t>
            </a:r>
            <a:r>
              <a:rPr lang="it-IT" sz="4000" dirty="0" err="1" smtClean="0">
                <a:solidFill>
                  <a:schemeClr val="accent5"/>
                </a:solidFill>
                <a:sym typeface="Titillium WebSemiBold"/>
              </a:rPr>
              <a:t>AgID</a:t>
            </a:r>
            <a:r>
              <a:rPr sz="4800" dirty="0" smtClean="0">
                <a:solidFill>
                  <a:srgbClr val="0066CC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rPr>
              <a:t/>
            </a:r>
            <a:br>
              <a:rPr sz="4800" dirty="0" smtClean="0">
                <a:solidFill>
                  <a:srgbClr val="0066CC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rPr>
            </a:br>
            <a:r>
              <a:rPr lang="it-IT" sz="4800" dirty="0" smtClean="0">
                <a:solidFill>
                  <a:srgbClr val="0066CC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rPr>
              <a:t/>
            </a:r>
            <a:br>
              <a:rPr lang="it-IT" sz="4800" dirty="0" smtClean="0">
                <a:solidFill>
                  <a:srgbClr val="0066CC"/>
                </a:solidFill>
                <a:latin typeface="Titillium WebSemiBold"/>
                <a:ea typeface="Titillium WebSemiBold"/>
                <a:cs typeface="Titillium WebSemiBold"/>
                <a:sym typeface="Titillium WebSemiBold"/>
              </a:rPr>
            </a:br>
            <a:r>
              <a:rPr lang="it-IT" sz="4000" dirty="0">
                <a:solidFill>
                  <a:schemeClr val="accent5"/>
                </a:solidFill>
                <a:sym typeface="Titillium WebSemiBold"/>
              </a:rPr>
              <a:t>Roma, 5 aprile 2016</a:t>
            </a:r>
            <a:endParaRPr sz="4000" dirty="0">
              <a:solidFill>
                <a:schemeClr val="accent5"/>
              </a:solidFill>
              <a:sym typeface="Titillium WebSemiBold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84211" y="4597400"/>
            <a:ext cx="11578830" cy="0"/>
          </a:xfrm>
          <a:prstGeom prst="line">
            <a:avLst/>
          </a:prstGeom>
          <a:ln w="25400" cap="rnd">
            <a:solidFill>
              <a:srgbClr val="0066CC">
                <a:alpha val="39510"/>
              </a:srgbClr>
            </a:solidFill>
            <a:prstDash val="sysDot"/>
            <a:round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4294967295"/>
          </p:nvPr>
        </p:nvSpPr>
        <p:spPr>
          <a:xfrm>
            <a:off x="10985882" y="9372600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 smtClean="0">
                <a:solidFill>
                  <a:srgbClr val="FFFFFF"/>
                </a:solidFill>
              </a:rPr>
              <a:t>1</a:t>
            </a:fld>
            <a:endParaRPr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5" y="1383285"/>
            <a:ext cx="1108923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Le</a:t>
            </a:r>
            <a:r>
              <a:rPr lang="it-IT" sz="2800" b="1" dirty="0">
                <a:solidFill>
                  <a:srgbClr val="0070C0"/>
                </a:solidFill>
                <a:latin typeface="Open Sans Bold"/>
              </a:rPr>
              <a:t>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componenti del modello – 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le infrastrutture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fisiche</a:t>
            </a: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321843" y="3755929"/>
            <a:ext cx="7752931" cy="21147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		</a:t>
            </a:r>
            <a:r>
              <a:rPr lang="it-IT" altLang="it-IT" sz="2400" dirty="0">
                <a:solidFill>
                  <a:srgbClr val="0070C0"/>
                </a:solidFill>
                <a:latin typeface="Open Sans Bold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  <a:cs typeface="Arial" panose="020B0604020202020204" pitchFamily="34" charset="0"/>
              </a:rPr>
              <a:t>   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Data </a:t>
            </a:r>
            <a:r>
              <a:rPr lang="it-IT" altLang="it-IT" sz="2400" dirty="0">
                <a:solidFill>
                  <a:srgbClr val="0070C0"/>
                </a:solidFill>
                <a:latin typeface="Open Sans Bold"/>
              </a:rPr>
              <a:t>Center        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    </a:t>
            </a:r>
            <a:r>
              <a:rPr lang="it-IT" altLang="it-IT" sz="2400" dirty="0" err="1" smtClean="0">
                <a:solidFill>
                  <a:srgbClr val="0070C0"/>
                </a:solidFill>
                <a:latin typeface="Open Sans Bold"/>
              </a:rPr>
              <a:t>Cloud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              Connettività     </a:t>
            </a:r>
            <a:endParaRPr lang="it-IT" altLang="it-IT" sz="2400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30390" y="3755929"/>
            <a:ext cx="4774409" cy="3877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Cloud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di Paese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Efficientamento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delle infrastrutture: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drastica riduzione con concentrazione in poli nazionali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Economie di scala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Aumento degli standard di sicurezza e cyber security</a:t>
            </a:r>
          </a:p>
        </p:txBody>
      </p:sp>
      <p:sp>
        <p:nvSpPr>
          <p:cNvPr id="79" name="Oval 78"/>
          <p:cNvSpPr/>
          <p:nvPr/>
        </p:nvSpPr>
        <p:spPr>
          <a:xfrm>
            <a:off x="514099" y="4435306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80120" y="4405121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182211" y="4449191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2" name="Picture 32" descr="https://cdn0.iconfinder.com/data/icons/web-development-2/512/cloud_computing_download_information_content_server_backup_data_downloading_web_internet_communication_network_system_global_connection_flat_design_icon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20" y="445912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https://cdn4.iconfinder.com/data/icons/search-engine-optimization/512/share_global_information_connection_network_sharing_flat_icon_symb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11" y="451312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0" descr="https://cdn3.iconfinder.com/data/icons/cloud-computing-flat-icons-vol-2/256/66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" y="450319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>
            <p:custDataLst>
              <p:tags r:id="rId1"/>
            </p:custDataLst>
          </p:nvPr>
        </p:nvSpPr>
        <p:spPr>
          <a:xfrm>
            <a:off x="8230391" y="2748287"/>
            <a:ext cx="4464496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Nodi strategici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3061" y="2748287"/>
            <a:ext cx="7824940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Infrastrutture fisiche</a:t>
            </a:r>
            <a:endParaRPr lang="it-IT" sz="2800" b="1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46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nfrastrutture fisiche: il CED del MEF come modello 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321843" y="3755929"/>
            <a:ext cx="7752931" cy="21147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		</a:t>
            </a:r>
            <a:r>
              <a:rPr lang="it-IT" altLang="it-IT" sz="2400" dirty="0">
                <a:solidFill>
                  <a:srgbClr val="0070C0"/>
                </a:solidFill>
                <a:latin typeface="Open Sans Bold"/>
                <a:cs typeface="Arial" panose="020B0604020202020204" pitchFamily="34" charset="0"/>
              </a:rPr>
              <a:t>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  <a:cs typeface="Arial" panose="020B0604020202020204" pitchFamily="34" charset="0"/>
              </a:rPr>
              <a:t>   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Data </a:t>
            </a:r>
            <a:r>
              <a:rPr lang="it-IT" altLang="it-IT" sz="2400" dirty="0">
                <a:solidFill>
                  <a:srgbClr val="0070C0"/>
                </a:solidFill>
                <a:latin typeface="Open Sans Bold"/>
              </a:rPr>
              <a:t>Center         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    </a:t>
            </a:r>
            <a:r>
              <a:rPr lang="it-IT" altLang="it-IT" sz="2400" dirty="0" err="1" smtClean="0">
                <a:solidFill>
                  <a:srgbClr val="0070C0"/>
                </a:solidFill>
                <a:latin typeface="Open Sans Bold"/>
              </a:rPr>
              <a:t>Cloud</a:t>
            </a:r>
            <a:r>
              <a:rPr lang="it-IT" altLang="it-IT" sz="2400" dirty="0" smtClean="0">
                <a:solidFill>
                  <a:srgbClr val="0070C0"/>
                </a:solidFill>
                <a:latin typeface="Open Sans Bold"/>
              </a:rPr>
              <a:t>              Connettività     </a:t>
            </a:r>
            <a:endParaRPr lang="it-IT" altLang="it-IT" sz="2400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74774" y="3750917"/>
            <a:ext cx="4774409" cy="5193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Benchmark per </a:t>
            </a:r>
            <a:r>
              <a:rPr lang="it-IT" sz="28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AgID</a:t>
            </a:r>
            <a:endParaRPr lang="it-IT" sz="28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Riferimento per </a:t>
            </a:r>
            <a:r>
              <a:rPr lang="it-IT" sz="28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efficientamento</a:t>
            </a:r>
            <a:r>
              <a:rPr lang="it-IT" sz="28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e performance</a:t>
            </a:r>
            <a:endParaRPr lang="it-IT" sz="28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Esempio per consolidamento e virtualizzazione PA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Piattaforma abilitante per </a:t>
            </a:r>
            <a:r>
              <a:rPr lang="it-IT" sz="28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cluod</a:t>
            </a:r>
            <a:r>
              <a:rPr lang="it-IT" sz="28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PA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8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4099" y="4435306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80120" y="4405121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182211" y="4449191"/>
            <a:ext cx="648000" cy="648000"/>
          </a:xfrm>
          <a:prstGeom prst="ellips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2" name="Picture 32" descr="https://cdn0.iconfinder.com/data/icons/web-development-2/512/cloud_computing_download_information_content_server_backup_data_downloading_web_internet_communication_network_system_global_connection_flat_design_icon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20" y="445912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4" descr="https://cdn4.iconfinder.com/data/icons/search-engine-optimization/512/share_global_information_connection_network_sharing_flat_icon_symbol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11" y="451312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0" descr="https://cdn3.iconfinder.com/data/icons/cloud-computing-flat-icons-vol-2/256/66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" y="450319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>
            <p:custDataLst>
              <p:tags r:id="rId1"/>
            </p:custDataLst>
          </p:nvPr>
        </p:nvSpPr>
        <p:spPr>
          <a:xfrm>
            <a:off x="8229730" y="2748287"/>
            <a:ext cx="4464496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Il nuovo CED del MEF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3061" y="2748287"/>
            <a:ext cx="7824940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Infrastrutture fisiche</a:t>
            </a:r>
            <a:endParaRPr lang="it-IT" sz="2800" b="1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8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hape 93"/>
          <p:cNvSpPr>
            <a:spLocks noGrp="1"/>
          </p:cNvSpPr>
          <p:nvPr>
            <p:ph type="sldNum" sz="quarter" idx="4294967295"/>
          </p:nvPr>
        </p:nvSpPr>
        <p:spPr>
          <a:xfrm>
            <a:off x="10877550" y="9372600"/>
            <a:ext cx="1947863" cy="368300"/>
          </a:xfrm>
          <a:noFill/>
        </p:spPr>
        <p:txBody>
          <a:bodyPr wrap="square" lIns="0" tIns="0" rIns="0" bIns="0"/>
          <a:lstStyle>
            <a:lvl1pPr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254673A-0B3C-4484-ABFF-31FB14E09C41}" type="slidenum">
              <a:rPr lang="it-IT" altLang="it-IT" sz="1900">
                <a:solidFill>
                  <a:srgbClr val="FFFFFF"/>
                </a:solidFill>
                <a:latin typeface="Titillium WebBold"/>
                <a:cs typeface="Titillium WebBold"/>
                <a:sym typeface="Titillium WebBold"/>
              </a:rPr>
              <a:pPr>
                <a:lnSpc>
                  <a:spcPct val="100000"/>
                </a:lnSpc>
              </a:pPr>
              <a:t>12</a:t>
            </a:fld>
            <a:endParaRPr lang="it-IT" altLang="it-IT" sz="1900">
              <a:solidFill>
                <a:srgbClr val="FFFFFF"/>
              </a:solidFill>
              <a:latin typeface="Titillium WebBold"/>
              <a:cs typeface="Titillium WebBold"/>
              <a:sym typeface="Titillium WebBold"/>
            </a:endParaRPr>
          </a:p>
        </p:txBody>
      </p:sp>
      <p:sp>
        <p:nvSpPr>
          <p:cNvPr id="6" name="Shape 163"/>
          <p:cNvSpPr/>
          <p:nvPr/>
        </p:nvSpPr>
        <p:spPr>
          <a:xfrm>
            <a:off x="641350" y="2450550"/>
            <a:ext cx="5171574" cy="6257925"/>
          </a:xfrm>
          <a:prstGeom prst="rect">
            <a:avLst/>
          </a:prstGeom>
          <a:solidFill>
            <a:srgbClr val="B6E3E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165100"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400" kern="0" dirty="0">
              <a:solidFill>
                <a:srgbClr val="002060"/>
              </a:solidFill>
              <a:latin typeface="+mn-lt"/>
              <a:cs typeface="+mn-cs"/>
              <a:sym typeface="Helvetica"/>
            </a:endParaRPr>
          </a:p>
          <a:p>
            <a:pPr marL="165100"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400" kern="0" dirty="0">
              <a:solidFill>
                <a:srgbClr val="002060"/>
              </a:solidFill>
              <a:latin typeface="+mn-lt"/>
              <a:cs typeface="+mn-cs"/>
              <a:sym typeface="Helvetica"/>
            </a:endParaRPr>
          </a:p>
          <a:p>
            <a:pPr marL="622300" indent="-4572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Effettua il censimento dei CED della PA</a:t>
            </a: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kern="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Helvetica"/>
              </a:rPr>
              <a:t>Elabora le linee guida per la razionalizzazione dei CED della PA</a:t>
            </a: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kern="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Helvetica"/>
              </a:rPr>
              <a:t>Presenta il piano di razionalizzazione e riorganizzazione dei CED della PA</a:t>
            </a: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it-IT" altLang="it-IT" sz="20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</p:txBody>
      </p:sp>
      <p:sp>
        <p:nvSpPr>
          <p:cNvPr id="9222" name="Shape 166"/>
          <p:cNvSpPr>
            <a:spLocks/>
          </p:cNvSpPr>
          <p:nvPr/>
        </p:nvSpPr>
        <p:spPr bwMode="auto">
          <a:xfrm rot="5400000" flipH="1">
            <a:off x="5732959" y="3660619"/>
            <a:ext cx="849403" cy="689476"/>
          </a:xfrm>
          <a:custGeom>
            <a:avLst/>
            <a:gdLst>
              <a:gd name="T0" fmla="*/ 804864 w 21600"/>
              <a:gd name="T1" fmla="*/ 495302 h 21600"/>
              <a:gd name="T2" fmla="*/ 804864 w 21600"/>
              <a:gd name="T3" fmla="*/ 495302 h 21600"/>
              <a:gd name="T4" fmla="*/ 804864 w 21600"/>
              <a:gd name="T5" fmla="*/ 495302 h 21600"/>
              <a:gd name="T6" fmla="*/ 804864 w 21600"/>
              <a:gd name="T7" fmla="*/ 49530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B6E3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223" name="Shape 165"/>
          <p:cNvSpPr>
            <a:spLocks noChangeArrowheads="1"/>
          </p:cNvSpPr>
          <p:nvPr/>
        </p:nvSpPr>
        <p:spPr bwMode="auto">
          <a:xfrm>
            <a:off x="860424" y="2731531"/>
            <a:ext cx="4581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2800" b="1" dirty="0" err="1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AgID</a:t>
            </a: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it-IT" altLang="it-IT" sz="24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it-IT" altLang="it-IT" sz="240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224" name="Shape 168"/>
          <p:cNvSpPr>
            <a:spLocks noChangeArrowheads="1"/>
          </p:cNvSpPr>
          <p:nvPr/>
        </p:nvSpPr>
        <p:spPr bwMode="auto">
          <a:xfrm>
            <a:off x="6646417" y="2496589"/>
            <a:ext cx="5184576" cy="6211886"/>
          </a:xfrm>
          <a:prstGeom prst="rect">
            <a:avLst/>
          </a:prstGeom>
          <a:solidFill>
            <a:srgbClr val="0087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08000" indent="-3429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165100" indent="0" eaLnBrk="1" hangingPunct="1">
              <a:lnSpc>
                <a:spcPct val="70000"/>
              </a:lnSpc>
            </a:pPr>
            <a:endParaRPr lang="it-IT" altLang="it-IT" sz="28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O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bsolescenza </a:t>
            </a: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tecnologica e 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inadeguatezza </a:t>
            </a: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dei CED 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attuali</a:t>
            </a: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Standard di </a:t>
            </a: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interoperabilità, a crescenti livelli di efficienza, 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sicurezza </a:t>
            </a: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e 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rapidità nell’erogazione dei servizi</a:t>
            </a: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4508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Indirizzamento di investimenti, coordinamento e riduzione dei CED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t-IT" altLang="it-IT" sz="28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5461" y="1337085"/>
            <a:ext cx="1091850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L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a razionalizzazione dell’infrastruttura digitale della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PA  </a:t>
            </a:r>
          </a:p>
        </p:txBody>
      </p:sp>
      <p:sp>
        <p:nvSpPr>
          <p:cNvPr id="16" name="Shape 166"/>
          <p:cNvSpPr>
            <a:spLocks/>
          </p:cNvSpPr>
          <p:nvPr/>
        </p:nvSpPr>
        <p:spPr bwMode="auto">
          <a:xfrm rot="5400000" flipH="1">
            <a:off x="5722047" y="6972987"/>
            <a:ext cx="849403" cy="689476"/>
          </a:xfrm>
          <a:custGeom>
            <a:avLst/>
            <a:gdLst>
              <a:gd name="T0" fmla="*/ 804864 w 21600"/>
              <a:gd name="T1" fmla="*/ 495302 h 21600"/>
              <a:gd name="T2" fmla="*/ 804864 w 21600"/>
              <a:gd name="T3" fmla="*/ 495302 h 21600"/>
              <a:gd name="T4" fmla="*/ 804864 w 21600"/>
              <a:gd name="T5" fmla="*/ 495302 h 21600"/>
              <a:gd name="T6" fmla="*/ 804864 w 21600"/>
              <a:gd name="T7" fmla="*/ 49530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B6E3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18" name="Shape 166"/>
          <p:cNvSpPr>
            <a:spLocks/>
          </p:cNvSpPr>
          <p:nvPr/>
        </p:nvSpPr>
        <p:spPr bwMode="auto">
          <a:xfrm rot="5400000" flipH="1">
            <a:off x="5732960" y="5234773"/>
            <a:ext cx="849403" cy="689476"/>
          </a:xfrm>
          <a:custGeom>
            <a:avLst/>
            <a:gdLst>
              <a:gd name="T0" fmla="*/ 804864 w 21600"/>
              <a:gd name="T1" fmla="*/ 495302 h 21600"/>
              <a:gd name="T2" fmla="*/ 804864 w 21600"/>
              <a:gd name="T3" fmla="*/ 495302 h 21600"/>
              <a:gd name="T4" fmla="*/ 804864 w 21600"/>
              <a:gd name="T5" fmla="*/ 495302 h 21600"/>
              <a:gd name="T6" fmla="*/ 804864 w 21600"/>
              <a:gd name="T7" fmla="*/ 49530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B6E3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90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13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 censimento dei CED della PA 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pic>
        <p:nvPicPr>
          <p:cNvPr id="8" name="Immagin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2568"/>
          <a:stretch>
            <a:fillRect/>
          </a:stretch>
        </p:blipFill>
        <p:spPr bwMode="auto">
          <a:xfrm>
            <a:off x="408504" y="2140374"/>
            <a:ext cx="5926336" cy="671266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4110" r="39719" b="20822"/>
          <a:stretch>
            <a:fillRect/>
          </a:stretch>
        </p:blipFill>
        <p:spPr bwMode="auto">
          <a:xfrm>
            <a:off x="7168446" y="3973689"/>
            <a:ext cx="5158466" cy="487935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23"/>
          <p:cNvSpPr/>
          <p:nvPr/>
        </p:nvSpPr>
        <p:spPr>
          <a:xfrm>
            <a:off x="4846216" y="2214278"/>
            <a:ext cx="1690914" cy="923925"/>
          </a:xfrm>
          <a:prstGeom prst="roundRect">
            <a:avLst>
              <a:gd name="adj" fmla="val 15000"/>
            </a:avLst>
          </a:prstGeom>
          <a:solidFill>
            <a:srgbClr val="F5275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lvl="0" algn="ctr" defTabSz="584200">
              <a:lnSpc>
                <a:spcPct val="100000"/>
              </a:lnSpc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it-IT" sz="1800" b="1" dirty="0" smtClean="0"/>
              <a:t>986 CED censiti</a:t>
            </a:r>
            <a:endParaRPr sz="1800" b="1" dirty="0"/>
          </a:p>
        </p:txBody>
      </p:sp>
      <p:sp>
        <p:nvSpPr>
          <p:cNvPr id="13" name="TextBox 77"/>
          <p:cNvSpPr txBox="1"/>
          <p:nvPr/>
        </p:nvSpPr>
        <p:spPr>
          <a:xfrm>
            <a:off x="6900352" y="1996480"/>
            <a:ext cx="6104448" cy="1431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Eccessiva frammentazione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CED migliori in PAC e Regioni sia come infrastrutture che come soluzioni ICT </a:t>
            </a:r>
            <a:endParaRPr lang="it-IT" sz="28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</p:spTree>
    <p:extLst>
      <p:ext uri="{BB962C8B-B14F-4D97-AF65-F5344CB8AC3E}">
        <p14:creationId xmlns:p14="http://schemas.microsoft.com/office/powerpoint/2010/main" val="275745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14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L’infrastruttura dei CED nelle PAC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pic>
        <p:nvPicPr>
          <p:cNvPr id="8" name="Immagine 2" descr="Dimensione CED delle P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r="23164"/>
          <a:stretch>
            <a:fillRect/>
          </a:stretch>
        </p:blipFill>
        <p:spPr bwMode="auto">
          <a:xfrm>
            <a:off x="313212" y="2206315"/>
            <a:ext cx="3865316" cy="34995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4" descr="Utilizzo dei CED delle P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4211" r="3152" b="7826"/>
          <a:stretch>
            <a:fillRect/>
          </a:stretch>
        </p:blipFill>
        <p:spPr bwMode="auto">
          <a:xfrm>
            <a:off x="4286444" y="2214278"/>
            <a:ext cx="4306928" cy="26581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5" descr="Dotazione Infrastrutturale dei CED delle PA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5884912"/>
            <a:ext cx="5255289" cy="32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7" descr="Sicurezza fisica nei CED delle PA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08" y="5884912"/>
            <a:ext cx="5396113" cy="32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7"/>
          <p:cNvSpPr txBox="1"/>
          <p:nvPr/>
        </p:nvSpPr>
        <p:spPr>
          <a:xfrm>
            <a:off x="8734648" y="2202029"/>
            <a:ext cx="3982120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Scarsa condivisione di CED fra amministrazioni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Obsolescenza componenti infrastrutturali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Disomogeneità soluzioni IT all’interno dei CED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</p:spTree>
    <p:extLst>
      <p:ext uri="{BB962C8B-B14F-4D97-AF65-F5344CB8AC3E}">
        <p14:creationId xmlns:p14="http://schemas.microsoft.com/office/powerpoint/2010/main" val="1558603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15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L’infrastruttura dei CED nelle PAL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2" name="TextBox 77"/>
          <p:cNvSpPr txBox="1"/>
          <p:nvPr/>
        </p:nvSpPr>
        <p:spPr>
          <a:xfrm>
            <a:off x="8950672" y="1812919"/>
            <a:ext cx="3938760" cy="4362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Scarsa condivisione di CED fra amministrazioni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Inadeguatezza locali 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Insufficiente controllo e sicurezza  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Impossibilità di spostamento dei CED territoriali ai CED regionali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pic>
        <p:nvPicPr>
          <p:cNvPr id="13" name="Immagine 2" descr="Dimensione CED delle P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190" r="14664" b="8336"/>
          <a:stretch>
            <a:fillRect/>
          </a:stretch>
        </p:blipFill>
        <p:spPr bwMode="auto">
          <a:xfrm>
            <a:off x="263812" y="2202028"/>
            <a:ext cx="4084321" cy="2856090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4" descr="Utilizzo dei CED delle P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3819" r="2899" b="9258"/>
          <a:stretch>
            <a:fillRect/>
          </a:stretch>
        </p:blipFill>
        <p:spPr bwMode="auto">
          <a:xfrm>
            <a:off x="4494868" y="2202028"/>
            <a:ext cx="4267586" cy="2615013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5" descr="Dotazione Infrastrutturale dei CED delle PA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5766118"/>
            <a:ext cx="5321583" cy="3357316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6" descr="Sicurezza fisica nei CED delle P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15" y="5776590"/>
            <a:ext cx="5689600" cy="3420533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16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Dotazione IT nei CED nelle PAC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2" name="TextBox 77"/>
          <p:cNvSpPr txBox="1"/>
          <p:nvPr/>
        </p:nvSpPr>
        <p:spPr>
          <a:xfrm>
            <a:off x="6224695" y="2248032"/>
            <a:ext cx="6579562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Obsolescenza sistemi operativi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Anzianità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media dei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server 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Connettività garantita da SPC (78%)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Il 65% dei CED (PAC e PAL) non supera il livello TIER I (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basic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) 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pic>
        <p:nvPicPr>
          <p:cNvPr id="13" name="Immagine 8" descr="Tipologia dei server nei CED delle P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4636" r="2515" b="6979"/>
          <a:stretch>
            <a:fillRect/>
          </a:stretch>
        </p:blipFill>
        <p:spPr bwMode="auto">
          <a:xfrm>
            <a:off x="571720" y="2049210"/>
            <a:ext cx="5318321" cy="3193994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2" descr="Sistemi Operativi nei CED della P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5524872"/>
            <a:ext cx="5987627" cy="3603413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1" descr="Anzianità media server della PAC 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>
            <a:fillRect/>
          </a:stretch>
        </p:blipFill>
        <p:spPr bwMode="auto">
          <a:xfrm>
            <a:off x="6548647" y="5524872"/>
            <a:ext cx="6218449" cy="3603413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46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17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285594" y="1383285"/>
            <a:ext cx="1212146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Dotazione IT nei CED nelle PAL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2" name="TextBox 77"/>
          <p:cNvSpPr txBox="1"/>
          <p:nvPr/>
        </p:nvSpPr>
        <p:spPr>
          <a:xfrm>
            <a:off x="6331550" y="2134002"/>
            <a:ext cx="6219522" cy="3254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Obsolescenza sistemi operativi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Anzianità dei server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(ancora 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tower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)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Collegamento alla rete per quasi la metà col doppino telefonico (45%)</a:t>
            </a: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Connettività garantita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sia da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SPC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che da ISP privati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pic>
        <p:nvPicPr>
          <p:cNvPr id="8" name="Immagine 8" descr="Tipologia dei server nei CED delle P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4665" r="2391" b="7568"/>
          <a:stretch>
            <a:fillRect/>
          </a:stretch>
        </p:blipFill>
        <p:spPr bwMode="auto">
          <a:xfrm>
            <a:off x="409787" y="1996480"/>
            <a:ext cx="5642187" cy="3382151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 descr="Sistemi Operativi nei CED delle P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7" y="5592604"/>
            <a:ext cx="5705405" cy="3467947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 descr="Anzianità media server della P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65" y="5592604"/>
            <a:ext cx="5746767" cy="3457636"/>
          </a:xfrm>
          <a:prstGeom prst="rect">
            <a:avLst/>
          </a:prstGeom>
          <a:noFill/>
          <a:ln w="9525">
            <a:solidFill>
              <a:srgbClr val="91B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hape 93"/>
          <p:cNvSpPr>
            <a:spLocks noGrp="1"/>
          </p:cNvSpPr>
          <p:nvPr>
            <p:ph type="sldNum" sz="quarter" idx="4294967295"/>
          </p:nvPr>
        </p:nvSpPr>
        <p:spPr>
          <a:xfrm>
            <a:off x="10877550" y="9372600"/>
            <a:ext cx="1947863" cy="368300"/>
          </a:xfrm>
          <a:noFill/>
        </p:spPr>
        <p:txBody>
          <a:bodyPr wrap="square" lIns="0" tIns="0" rIns="0" bIns="0"/>
          <a:lstStyle>
            <a:lvl1pPr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fld id="{A254673A-0B3C-4484-ABFF-31FB14E09C41}" type="slidenum">
              <a:rPr lang="it-IT" altLang="it-IT" sz="1900">
                <a:solidFill>
                  <a:srgbClr val="FFFFFF"/>
                </a:solidFill>
                <a:latin typeface="Titillium WebBold"/>
                <a:cs typeface="Titillium WebBold"/>
                <a:sym typeface="Titillium WebBold"/>
              </a:rPr>
              <a:pPr>
                <a:lnSpc>
                  <a:spcPct val="100000"/>
                </a:lnSpc>
              </a:pPr>
              <a:t>18</a:t>
            </a:fld>
            <a:endParaRPr lang="it-IT" altLang="it-IT" sz="1900">
              <a:solidFill>
                <a:srgbClr val="FFFFFF"/>
              </a:solidFill>
              <a:latin typeface="Titillium WebBold"/>
              <a:cs typeface="Titillium WebBold"/>
              <a:sym typeface="Titillium WebBold"/>
            </a:endParaRPr>
          </a:p>
        </p:txBody>
      </p:sp>
      <p:sp>
        <p:nvSpPr>
          <p:cNvPr id="6" name="Shape 163"/>
          <p:cNvSpPr/>
          <p:nvPr/>
        </p:nvSpPr>
        <p:spPr>
          <a:xfrm>
            <a:off x="641350" y="2450550"/>
            <a:ext cx="5660328" cy="6257925"/>
          </a:xfrm>
          <a:prstGeom prst="rect">
            <a:avLst/>
          </a:prstGeom>
          <a:solidFill>
            <a:srgbClr val="B6E3E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165100" eaLnBrk="1" fontAlgn="auto" hangingPunct="1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it-IT" altLang="it-IT" sz="2800" b="1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Best </a:t>
            </a:r>
            <a:r>
              <a:rPr lang="it-IT" altLang="it-IT" sz="2800" b="1" dirty="0" err="1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practices</a:t>
            </a:r>
            <a:r>
              <a:rPr lang="it-IT" altLang="it-IT" sz="2800" b="1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:</a:t>
            </a:r>
            <a:endParaRPr lang="it-IT" altLang="it-IT" sz="2800" b="1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Condivisione infrastrutture fisiche</a:t>
            </a: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kern="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Helvetica"/>
              </a:rPr>
              <a:t>Soluzioni innovative per aumentare efficacia e investimenti</a:t>
            </a: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Flessibilità e </a:t>
            </a:r>
            <a:r>
              <a:rPr lang="it-IT" altLang="it-IT" sz="2800" dirty="0" err="1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scalablità</a:t>
            </a: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 risorse IT disponibili</a:t>
            </a: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kern="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Helvetica"/>
              </a:rPr>
              <a:t>Coordinamento fra interventi tecnologici e organizzativi</a:t>
            </a:r>
          </a:p>
          <a:p>
            <a:pPr marL="508000" indent="-342900" eaLnBrk="1" fontAlgn="auto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it-IT" altLang="it-IT" sz="2800" dirty="0" smtClean="0">
                <a:solidFill>
                  <a:srgbClr val="003399"/>
                </a:solidFill>
                <a:latin typeface="Open Sans Bold"/>
                <a:ea typeface="Open Sans Bold"/>
                <a:cs typeface="Open Sans Bold"/>
              </a:rPr>
              <a:t>Condivisione servizi di gestione</a:t>
            </a:r>
            <a:endParaRPr lang="it-IT" altLang="it-IT" sz="28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  <a:p>
            <a:pPr marL="508000" indent="-3429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it-IT" altLang="it-IT" sz="2000" kern="0" dirty="0">
              <a:solidFill>
                <a:srgbClr val="003399"/>
              </a:solidFill>
              <a:latin typeface="Open Sans Bold"/>
              <a:ea typeface="Open Sans Bold"/>
              <a:cs typeface="Open Sans Bold"/>
              <a:sym typeface="Helvetica"/>
            </a:endParaRPr>
          </a:p>
        </p:txBody>
      </p:sp>
      <p:sp>
        <p:nvSpPr>
          <p:cNvPr id="9224" name="Shape 168"/>
          <p:cNvSpPr>
            <a:spLocks noChangeArrowheads="1"/>
          </p:cNvSpPr>
          <p:nvPr/>
        </p:nvSpPr>
        <p:spPr bwMode="auto">
          <a:xfrm>
            <a:off x="6994272" y="2486461"/>
            <a:ext cx="5484791" cy="6222014"/>
          </a:xfrm>
          <a:prstGeom prst="rect">
            <a:avLst/>
          </a:prstGeom>
          <a:solidFill>
            <a:srgbClr val="0087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08000" indent="-3429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>
              <a:lnSpc>
                <a:spcPct val="80000"/>
              </a:lnSpc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E32D2D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165100" indent="0" eaLnBrk="1" hangingPunct="1">
              <a:lnSpc>
                <a:spcPct val="70000"/>
              </a:lnSpc>
            </a:pPr>
            <a:endParaRPr lang="it-IT" altLang="it-IT" sz="28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endParaRPr lang="it-IT" altLang="it-IT" sz="36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r>
              <a:rPr lang="it-IT" altLang="it-IT" sz="28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Il </a:t>
            </a:r>
            <a:r>
              <a:rPr lang="it-IT" altLang="it-IT" sz="2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CED – DAG del </a:t>
            </a:r>
            <a:r>
              <a:rPr lang="it-IT" altLang="it-IT" sz="28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MEF come case </a:t>
            </a:r>
            <a:r>
              <a:rPr lang="it-IT" altLang="it-IT" sz="28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study</a:t>
            </a:r>
            <a:r>
              <a:rPr lang="it-IT" altLang="it-IT" sz="28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:</a:t>
            </a:r>
            <a:endParaRPr lang="it-IT" altLang="it-IT" sz="2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endParaRPr lang="it-IT" altLang="it-IT" sz="20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165100" indent="0" eaLnBrk="1" hangingPunct="1">
              <a:lnSpc>
                <a:spcPct val="70000"/>
              </a:lnSpc>
            </a:pPr>
            <a:endParaRPr lang="it-IT" altLang="it-IT" sz="20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Incremento e razionalizzazione dei servizi offerti</a:t>
            </a: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Riduzione costi di informatica, utilities, </a:t>
            </a:r>
            <a:r>
              <a:rPr lang="it-IT" altLang="it-IT" sz="2800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facilities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 e logistica</a:t>
            </a: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I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ntegrazione ed erogazione di servizi ad altre PA</a:t>
            </a: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Disaster</a:t>
            </a: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  </a:t>
            </a:r>
            <a:r>
              <a:rPr lang="it-IT" altLang="it-IT" sz="2800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recovery</a:t>
            </a:r>
            <a:endParaRPr lang="it-IT" altLang="it-IT" sz="28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marL="450850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</a:rPr>
              <a:t>Razionalizzazione CED dislocarti sul territorio</a:t>
            </a:r>
          </a:p>
          <a:p>
            <a:pPr marL="4508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sz="2800" dirty="0" smtClean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  <a:p>
            <a:pPr eaLnBrk="1" hangingPunct="1">
              <a:lnSpc>
                <a:spcPct val="70000"/>
              </a:lnSpc>
              <a:buFont typeface="Arial" pitchFamily="34" charset="0"/>
              <a:buChar char="•"/>
            </a:pPr>
            <a:endParaRPr lang="it-IT" altLang="it-IT" sz="2000" dirty="0">
              <a:solidFill>
                <a:srgbClr val="FFFFFF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2868" y="1349867"/>
            <a:ext cx="1209761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La strategia sull’infrastruttura digitale della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PA  </a:t>
            </a:r>
          </a:p>
        </p:txBody>
      </p:sp>
      <p:sp>
        <p:nvSpPr>
          <p:cNvPr id="16" name="Shape 166"/>
          <p:cNvSpPr>
            <a:spLocks/>
          </p:cNvSpPr>
          <p:nvPr/>
        </p:nvSpPr>
        <p:spPr bwMode="auto">
          <a:xfrm rot="5400000" flipH="1">
            <a:off x="5854328" y="4892102"/>
            <a:ext cx="1584177" cy="689476"/>
          </a:xfrm>
          <a:custGeom>
            <a:avLst/>
            <a:gdLst>
              <a:gd name="T0" fmla="*/ 804864 w 21600"/>
              <a:gd name="T1" fmla="*/ 495302 h 21600"/>
              <a:gd name="T2" fmla="*/ 804864 w 21600"/>
              <a:gd name="T3" fmla="*/ 495302 h 21600"/>
              <a:gd name="T4" fmla="*/ 804864 w 21600"/>
              <a:gd name="T5" fmla="*/ 495302 h 21600"/>
              <a:gd name="T6" fmla="*/ 804864 w 21600"/>
              <a:gd name="T7" fmla="*/ 49530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B6E3E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004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>
            <a:spLocks noGrp="1"/>
          </p:cNvSpPr>
          <p:nvPr>
            <p:ph type="sldNum" sz="quarter" idx="4294967295"/>
          </p:nvPr>
        </p:nvSpPr>
        <p:spPr>
          <a:xfrm>
            <a:off x="12285701" y="9413304"/>
            <a:ext cx="359157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pic>
        <p:nvPicPr>
          <p:cNvPr id="15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9393" y="4883229"/>
            <a:ext cx="173037" cy="30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3707" y="4217473"/>
            <a:ext cx="233053" cy="2330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4863" y="3508648"/>
            <a:ext cx="12413408" cy="140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809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00000"/>
              <a:defRPr sz="2772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it-IT" sz="2772" dirty="0" smtClean="0">
              <a:solidFill>
                <a:srgbClr val="0066CC"/>
              </a:solidFill>
              <a:latin typeface="Open Sans Semibold"/>
              <a:ea typeface="Open Sans Semibold"/>
              <a:cs typeface="Open Sans Semibold"/>
              <a:sym typeface="Open Sans Extrabold"/>
            </a:endParaRPr>
          </a:p>
          <a:p>
            <a:pPr defTabSz="768095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00000"/>
              <a:defRPr sz="2772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it-IT" sz="2772" dirty="0">
                <a:solidFill>
                  <a:srgbClr val="0066CC"/>
                </a:solidFill>
                <a:latin typeface="Open Sans Semibold"/>
                <a:ea typeface="Open Sans Semibold"/>
                <a:cs typeface="Open Sans Semibold"/>
                <a:sym typeface="Open Sans Extrabold"/>
              </a:rPr>
              <a:t>	</a:t>
            </a:r>
            <a:r>
              <a:rPr lang="it-IT" sz="2772" dirty="0" smtClean="0">
                <a:solidFill>
                  <a:srgbClr val="0066CC"/>
                </a:solidFill>
                <a:latin typeface="Open Sans Semibold"/>
                <a:ea typeface="Open Sans Semibold"/>
                <a:cs typeface="Open Sans Semibold"/>
                <a:sym typeface="Open Sans Extrabold"/>
              </a:rPr>
              <a:t>						Backup</a:t>
            </a:r>
            <a:endParaRPr lang="it-IT" sz="2772" dirty="0">
              <a:solidFill>
                <a:srgbClr val="0066CC"/>
              </a:solidFill>
              <a:latin typeface="Open Sans Semibold"/>
              <a:ea typeface="Open Sans Semibold"/>
              <a:cs typeface="Open Sans Semi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689187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>
            <a:spLocks noGrp="1"/>
          </p:cNvSpPr>
          <p:nvPr>
            <p:ph type="sldNum" sz="quarter" idx="4294967295"/>
          </p:nvPr>
        </p:nvSpPr>
        <p:spPr>
          <a:xfrm>
            <a:off x="12367049" y="9413304"/>
            <a:ext cx="224029" cy="444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9" name="CasellaDiTesto 1"/>
          <p:cNvSpPr txBox="1"/>
          <p:nvPr/>
        </p:nvSpPr>
        <p:spPr>
          <a:xfrm>
            <a:off x="381720" y="1348409"/>
            <a:ext cx="11737304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Dalla strategia alla programmazione: i punti chiave 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5736" y="2068488"/>
            <a:ext cx="112440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 smtClean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 smtClean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 smtClean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243823" indent="-243823" algn="just" rtl="0" eaLnBrk="0" fontAlgn="base" hangingPunct="0">
              <a:lnSpc>
                <a:spcPct val="100000"/>
              </a:lnSpc>
              <a:spcBef>
                <a:spcPts val="853"/>
              </a:spcBef>
              <a:spcAft>
                <a:spcPts val="853"/>
              </a:spcAft>
              <a:buFont typeface="Arial" panose="020B0604020202020204" pitchFamily="34" charset="0"/>
              <a:buChar char="•"/>
              <a:tabLst>
                <a:tab pos="650197" algn="l"/>
              </a:tabLst>
              <a:defRPr/>
            </a:pPr>
            <a:endParaRPr lang="it-IT" sz="2000" dirty="0" smtClean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240" y="2137382"/>
            <a:ext cx="12187848" cy="6843874"/>
          </a:xfrm>
        </p:spPr>
        <p:txBody>
          <a:bodyPr>
            <a:noAutofit/>
          </a:bodyPr>
          <a:lstStyle/>
          <a:p>
            <a:pPr algn="ctr" rtl="0" eaLnBrk="0" fontAlgn="base" hangingPunct="0">
              <a:lnSpc>
                <a:spcPct val="80000"/>
              </a:lnSpc>
              <a:spcBef>
                <a:spcPts val="853"/>
              </a:spcBef>
              <a:spcAft>
                <a:spcPts val="853"/>
              </a:spcAft>
              <a:tabLst>
                <a:tab pos="650197" algn="l"/>
              </a:tabLst>
              <a:defRPr/>
            </a:pPr>
            <a:r>
              <a:rPr lang="it-IT" sz="2000" dirty="0">
                <a:latin typeface="Open Sans Italic"/>
                <a:ea typeface="Open Sans Italic"/>
                <a:cs typeface="Open Sans Italic"/>
              </a:rPr>
              <a:t/>
            </a:r>
            <a:br>
              <a:rPr lang="it-IT" sz="2000" dirty="0">
                <a:latin typeface="Open Sans Italic"/>
                <a:ea typeface="Open Sans Italic"/>
                <a:cs typeface="Open Sans Italic"/>
              </a:rPr>
            </a:br>
            <a:r>
              <a:rPr lang="it-IT" sz="2000" dirty="0">
                <a:latin typeface="Open Sans Italic"/>
                <a:ea typeface="Open Sans Italic"/>
                <a:cs typeface="Open Sans Italic"/>
              </a:rPr>
              <a:t/>
            </a:r>
            <a:br>
              <a:rPr lang="it-IT" sz="2000" dirty="0">
                <a:latin typeface="Open Sans Italic"/>
                <a:ea typeface="Open Sans Italic"/>
                <a:cs typeface="Open Sans Italic"/>
              </a:rPr>
            </a:br>
            <a:r>
              <a:rPr lang="it-IT" sz="2000" dirty="0" smtClean="0">
                <a:latin typeface="Open Sans Italic"/>
                <a:ea typeface="Open Sans Italic"/>
                <a:cs typeface="Open Sans Italic"/>
              </a:rPr>
              <a:t/>
            </a:r>
            <a:br>
              <a:rPr lang="it-IT" sz="2000" dirty="0" smtClean="0">
                <a:latin typeface="Open Sans Italic"/>
                <a:ea typeface="Open Sans Italic"/>
                <a:cs typeface="Open Sans Italic"/>
              </a:rPr>
            </a:br>
            <a:r>
              <a:rPr lang="it-IT" sz="2000" dirty="0" smtClean="0">
                <a:latin typeface="Open Sans Italic"/>
                <a:ea typeface="Open Sans Italic"/>
                <a:cs typeface="Open Sans Italic"/>
              </a:rPr>
              <a:t/>
            </a:r>
            <a:br>
              <a:rPr lang="it-IT" sz="2000" dirty="0" smtClean="0">
                <a:latin typeface="Open Sans Italic"/>
                <a:ea typeface="Open Sans Italic"/>
                <a:cs typeface="Open Sans Italic"/>
              </a:rPr>
            </a:br>
            <a:r>
              <a:rPr lang="it-IT" sz="2000" dirty="0" smtClean="0">
                <a:latin typeface="Open Sans Italic"/>
                <a:ea typeface="Open Sans Italic"/>
                <a:cs typeface="Open Sans Italic"/>
              </a:rPr>
              <a:t/>
            </a:r>
            <a:br>
              <a:rPr lang="it-IT" sz="2000" dirty="0" smtClean="0">
                <a:latin typeface="Open Sans Italic"/>
                <a:ea typeface="Open Sans Italic"/>
                <a:cs typeface="Open Sans Italic"/>
              </a:rPr>
            </a:br>
            <a:r>
              <a:rPr lang="it-IT" sz="2000" dirty="0" smtClean="0">
                <a:latin typeface="Open Sans Italic"/>
                <a:ea typeface="Open Sans Italic"/>
                <a:cs typeface="Open Sans Italic"/>
                <a:sym typeface="Helvetica"/>
              </a:rPr>
              <a:t/>
            </a:r>
            <a:br>
              <a:rPr lang="it-IT" sz="2000" dirty="0" smtClean="0">
                <a:latin typeface="Open Sans Italic"/>
                <a:ea typeface="Open Sans Italic"/>
                <a:cs typeface="Open Sans Italic"/>
                <a:sym typeface="Helvetica"/>
              </a:rPr>
            </a:br>
            <a:endParaRPr lang="it-IT" sz="2800" dirty="0">
              <a:solidFill>
                <a:srgbClr val="D3004C"/>
              </a:solidFill>
              <a:latin typeface="Open Sans Bold"/>
              <a:ea typeface="Open Sans Bold"/>
              <a:cs typeface="Open Sans Bold"/>
              <a:sym typeface="Helvetica"/>
            </a:endParaRPr>
          </a:p>
        </p:txBody>
      </p:sp>
      <p:sp>
        <p:nvSpPr>
          <p:cNvPr id="12" name="Chevron 7"/>
          <p:cNvSpPr/>
          <p:nvPr/>
        </p:nvSpPr>
        <p:spPr>
          <a:xfrm>
            <a:off x="741229" y="4242280"/>
            <a:ext cx="6308231" cy="803769"/>
          </a:xfrm>
          <a:prstGeom prst="chevron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it-IT" sz="2300" b="1" dirty="0">
                <a:solidFill>
                  <a:srgbClr val="575757"/>
                </a:solidFill>
                <a:latin typeface="Segoe Print" panose="02000600000000000000" pitchFamily="2" charset="0"/>
              </a:rPr>
              <a:t> </a:t>
            </a:r>
            <a:r>
              <a:rPr lang="it-IT" sz="2800" dirty="0">
                <a:solidFill>
                  <a:srgbClr val="D3004C"/>
                </a:solidFill>
                <a:latin typeface="Open Sans Bold"/>
                <a:ea typeface="Open Sans Bold"/>
                <a:cs typeface="Open Sans Bold"/>
                <a:sym typeface="Open Sans Italic"/>
              </a:rPr>
              <a:t>Modello strategico dell’ICT per la PA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13" name="Chevron 8"/>
          <p:cNvSpPr/>
          <p:nvPr/>
        </p:nvSpPr>
        <p:spPr>
          <a:xfrm>
            <a:off x="774032" y="5751176"/>
            <a:ext cx="6315577" cy="801512"/>
          </a:xfrm>
          <a:prstGeom prst="chevron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it-IT" sz="2800" dirty="0">
                <a:solidFill>
                  <a:srgbClr val="D3004C"/>
                </a:solidFill>
                <a:latin typeface="Open Sans Bold"/>
                <a:ea typeface="Open Sans Bold"/>
                <a:cs typeface="Open Sans Bold"/>
              </a:rPr>
              <a:t>Piano triennale</a:t>
            </a:r>
          </a:p>
        </p:txBody>
      </p:sp>
      <p:sp>
        <p:nvSpPr>
          <p:cNvPr id="14" name="Chevron 9"/>
          <p:cNvSpPr/>
          <p:nvPr/>
        </p:nvSpPr>
        <p:spPr>
          <a:xfrm>
            <a:off x="774032" y="7150947"/>
            <a:ext cx="6322497" cy="801512"/>
          </a:xfrm>
          <a:prstGeom prst="chevron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it-IT" sz="2300" b="1" dirty="0">
                <a:solidFill>
                  <a:srgbClr val="575757"/>
                </a:solidFill>
                <a:latin typeface="Segoe Print" panose="02000600000000000000" pitchFamily="2" charset="0"/>
              </a:rPr>
              <a:t> </a:t>
            </a:r>
            <a:r>
              <a:rPr lang="it-IT" sz="2300" b="1" dirty="0" smtClean="0">
                <a:solidFill>
                  <a:srgbClr val="575757"/>
                </a:solidFill>
                <a:latin typeface="Segoe Print" panose="02000600000000000000" pitchFamily="2" charset="0"/>
              </a:rPr>
              <a:t>  </a:t>
            </a:r>
            <a:r>
              <a:rPr lang="it-IT" sz="2800" dirty="0" smtClean="0">
                <a:solidFill>
                  <a:srgbClr val="D3004C"/>
                </a:solidFill>
                <a:latin typeface="Open Sans Bold"/>
                <a:ea typeface="Open Sans Bold"/>
                <a:cs typeface="Open Sans Bold"/>
              </a:rPr>
              <a:t>Programmazione nazionale</a:t>
            </a:r>
            <a:endParaRPr lang="it-IT" sz="2800" dirty="0">
              <a:solidFill>
                <a:srgbClr val="D3004C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16" name="Isosceles Triangle 68"/>
          <p:cNvSpPr/>
          <p:nvPr/>
        </p:nvSpPr>
        <p:spPr>
          <a:xfrm rot="5400000">
            <a:off x="7342874" y="2863693"/>
            <a:ext cx="791012" cy="5757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600" kern="1200">
              <a:solidFill>
                <a:prstClr val="white"/>
              </a:solidFill>
            </a:endParaRPr>
          </a:p>
        </p:txBody>
      </p:sp>
      <p:sp>
        <p:nvSpPr>
          <p:cNvPr id="17" name="Chevron 7"/>
          <p:cNvSpPr/>
          <p:nvPr/>
        </p:nvSpPr>
        <p:spPr>
          <a:xfrm>
            <a:off x="729766" y="2727851"/>
            <a:ext cx="6308231" cy="803769"/>
          </a:xfrm>
          <a:prstGeom prst="chevron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it-IT" sz="2800" dirty="0">
                <a:solidFill>
                  <a:srgbClr val="D3004C"/>
                </a:solidFill>
                <a:latin typeface="Open Sans Bold"/>
                <a:ea typeface="Open Sans Bold"/>
                <a:cs typeface="Open Sans Bold"/>
              </a:rPr>
              <a:t>   Crescita digitale</a:t>
            </a:r>
          </a:p>
        </p:txBody>
      </p:sp>
      <p:sp>
        <p:nvSpPr>
          <p:cNvPr id="18" name="Isosceles Triangle 68"/>
          <p:cNvSpPr/>
          <p:nvPr/>
        </p:nvSpPr>
        <p:spPr>
          <a:xfrm rot="5400000">
            <a:off x="7381515" y="4324889"/>
            <a:ext cx="791012" cy="5757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600" kern="1200">
              <a:solidFill>
                <a:prstClr val="white"/>
              </a:solidFill>
            </a:endParaRPr>
          </a:p>
        </p:txBody>
      </p:sp>
      <p:sp>
        <p:nvSpPr>
          <p:cNvPr id="19" name="Isosceles Triangle 68"/>
          <p:cNvSpPr/>
          <p:nvPr/>
        </p:nvSpPr>
        <p:spPr>
          <a:xfrm rot="5400000">
            <a:off x="7395965" y="5869315"/>
            <a:ext cx="791012" cy="5757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600" kern="1200">
              <a:solidFill>
                <a:prstClr val="white"/>
              </a:solidFill>
            </a:endParaRPr>
          </a:p>
        </p:txBody>
      </p:sp>
      <p:sp>
        <p:nvSpPr>
          <p:cNvPr id="20" name="Isosceles Triangle 68"/>
          <p:cNvSpPr/>
          <p:nvPr/>
        </p:nvSpPr>
        <p:spPr>
          <a:xfrm rot="5400000">
            <a:off x="7435258" y="7269086"/>
            <a:ext cx="791012" cy="5757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2600" kern="1200">
              <a:solidFill>
                <a:prstClr val="white"/>
              </a:solidFill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511483" y="2799433"/>
            <a:ext cx="4052633" cy="722247"/>
          </a:xfrm>
          <a:prstGeom prst="rect">
            <a:avLst/>
          </a:prstGeom>
          <a:noFill/>
        </p:spPr>
        <p:txBody>
          <a:bodyPr wrap="square" lIns="130046" tIns="65023" rIns="130046" bIns="65023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0070C0"/>
                </a:solidFill>
              </a:rPr>
              <a:t>d</a:t>
            </a:r>
            <a:r>
              <a:rPr lang="it-IT" sz="2400" dirty="0" smtClean="0">
                <a:solidFill>
                  <a:srgbClr val="0070C0"/>
                </a:solidFill>
              </a:rPr>
              <a:t>elinea la </a:t>
            </a:r>
            <a:r>
              <a:rPr lang="it-IT" sz="2400" b="1" dirty="0" smtClean="0">
                <a:solidFill>
                  <a:srgbClr val="0070C0"/>
                </a:solidFill>
              </a:rPr>
              <a:t>strategia</a:t>
            </a:r>
            <a:r>
              <a:rPr lang="it-IT" sz="2400" dirty="0" smtClean="0">
                <a:solidFill>
                  <a:srgbClr val="0070C0"/>
                </a:solidFill>
              </a:rPr>
              <a:t> di crescita digitale del Paese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11483" y="4160464"/>
            <a:ext cx="4163172" cy="1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altLang="it-IT" sz="2400" dirty="0" smtClean="0">
                <a:solidFill>
                  <a:srgbClr val="0070C0"/>
                </a:solidFill>
                <a:latin typeface="+mn-lt"/>
              </a:rPr>
              <a:t>disegna </a:t>
            </a:r>
            <a:r>
              <a:rPr lang="it-IT" altLang="it-IT" sz="2400" dirty="0">
                <a:solidFill>
                  <a:srgbClr val="0070C0"/>
                </a:solidFill>
                <a:latin typeface="+mn-lt"/>
              </a:rPr>
              <a:t>i</a:t>
            </a:r>
            <a:r>
              <a:rPr lang="it-IT" altLang="it-IT" sz="2400" dirty="0" smtClean="0">
                <a:solidFill>
                  <a:srgbClr val="0070C0"/>
                </a:solidFill>
                <a:latin typeface="+mn-lt"/>
              </a:rPr>
              <a:t>l </a:t>
            </a:r>
            <a:r>
              <a:rPr lang="it-IT" altLang="it-IT" sz="2400" b="1" dirty="0">
                <a:solidFill>
                  <a:srgbClr val="0070C0"/>
                </a:solidFill>
                <a:latin typeface="+mn-lt"/>
              </a:rPr>
              <a:t>modello</a:t>
            </a:r>
            <a:r>
              <a:rPr lang="it-IT" altLang="it-IT" sz="2400" dirty="0">
                <a:solidFill>
                  <a:srgbClr val="0070C0"/>
                </a:solidFill>
                <a:latin typeface="+mn-lt"/>
              </a:rPr>
              <a:t> di ICT per la PA per realizzare la strategia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8579544" y="5682446"/>
            <a:ext cx="4137455" cy="1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it-IT" altLang="it-IT" sz="2400" dirty="0">
                <a:solidFill>
                  <a:srgbClr val="0070C0"/>
                </a:solidFill>
                <a:latin typeface="+mn-lt"/>
              </a:rPr>
              <a:t>declina gli </a:t>
            </a:r>
            <a:r>
              <a:rPr lang="it-IT" altLang="it-IT" sz="2400" b="1" dirty="0">
                <a:solidFill>
                  <a:srgbClr val="0070C0"/>
                </a:solidFill>
                <a:latin typeface="+mn-lt"/>
              </a:rPr>
              <a:t>obiettivi</a:t>
            </a:r>
            <a:r>
              <a:rPr lang="it-IT" altLang="it-IT" sz="2400" dirty="0">
                <a:solidFill>
                  <a:srgbClr val="0070C0"/>
                </a:solidFill>
                <a:latin typeface="+mn-lt"/>
              </a:rPr>
              <a:t> da raggiungere secondo il modello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579544" y="7132206"/>
            <a:ext cx="3714723" cy="103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8" indent="0">
              <a:spcBef>
                <a:spcPts val="600"/>
              </a:spcBef>
              <a:buClr>
                <a:srgbClr val="D3004C"/>
              </a:buClr>
              <a:buSzPct val="100000"/>
              <a:defRPr/>
            </a:pPr>
            <a:r>
              <a:rPr lang="it-IT" sz="2400" dirty="0">
                <a:solidFill>
                  <a:srgbClr val="0070C0"/>
                </a:solidFill>
                <a:latin typeface="+mn-lt"/>
                <a:sym typeface="Open Sans Italic"/>
              </a:rPr>
              <a:t>stabilisce le </a:t>
            </a:r>
            <a:r>
              <a:rPr lang="it-IT" sz="2400" b="1" dirty="0">
                <a:solidFill>
                  <a:srgbClr val="0070C0"/>
                </a:solidFill>
                <a:latin typeface="+mn-lt"/>
                <a:sym typeface="Open Sans Italic"/>
              </a:rPr>
              <a:t>azioni</a:t>
            </a:r>
            <a:r>
              <a:rPr lang="it-IT" sz="2400" dirty="0">
                <a:solidFill>
                  <a:srgbClr val="0070C0"/>
                </a:solidFill>
                <a:latin typeface="+mn-lt"/>
                <a:sym typeface="Open Sans Italic"/>
              </a:rPr>
              <a:t> da compiere per realizzare gli obiettivi</a:t>
            </a:r>
          </a:p>
        </p:txBody>
      </p:sp>
    </p:spTree>
    <p:extLst>
      <p:ext uri="{BB962C8B-B14F-4D97-AF65-F5344CB8AC3E}">
        <p14:creationId xmlns:p14="http://schemas.microsoft.com/office/powerpoint/2010/main" val="2796510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20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321110" y="1304788"/>
            <a:ext cx="12683690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Dal modello strategico al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piano triennale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e al piano gare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</p:txBody>
      </p:sp>
      <p:sp>
        <p:nvSpPr>
          <p:cNvPr id="5" name="TextBox 84"/>
          <p:cNvSpPr txBox="1"/>
          <p:nvPr>
            <p:custDataLst>
              <p:tags r:id="rId1"/>
            </p:custDataLst>
          </p:nvPr>
        </p:nvSpPr>
        <p:spPr>
          <a:xfrm>
            <a:off x="2498589" y="2458840"/>
            <a:ext cx="4301489" cy="461663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Piano triennale</a:t>
            </a:r>
            <a:endParaRPr lang="it-IT" sz="24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8" name="TextBox 84"/>
          <p:cNvSpPr txBox="1"/>
          <p:nvPr>
            <p:custDataLst>
              <p:tags r:id="rId2"/>
            </p:custDataLst>
          </p:nvPr>
        </p:nvSpPr>
        <p:spPr>
          <a:xfrm>
            <a:off x="1051300" y="2461414"/>
            <a:ext cx="1453937" cy="461665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 Modello</a:t>
            </a:r>
            <a:endParaRPr lang="it-IT" sz="24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18694"/>
              </p:ext>
            </p:extLst>
          </p:nvPr>
        </p:nvGraphicFramePr>
        <p:xfrm>
          <a:off x="1097666" y="2935209"/>
          <a:ext cx="5702412" cy="61196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2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3102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587905" y="4648583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00908" y="3398200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0066CE"/>
                </a:solidFill>
              </a:rPr>
              <a:t> </a:t>
            </a:r>
            <a:r>
              <a:rPr lang="it-IT" sz="3600" dirty="0" smtClean="0">
                <a:solidFill>
                  <a:srgbClr val="0066CE"/>
                </a:solidFill>
              </a:rPr>
              <a:t>2016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33816" y="6932899"/>
            <a:ext cx="1673124" cy="683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INFRA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STRUTTURE 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IMMATERIALI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133816" y="8088525"/>
            <a:ext cx="1673124" cy="855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INFRA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STRUTTURE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66CE"/>
                </a:solidFill>
              </a:rPr>
              <a:t>MATERIALI 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87992" y="5731379"/>
            <a:ext cx="1240536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ECO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SISTEMI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104150" y="3379230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0066CE"/>
                </a:solidFill>
              </a:rPr>
              <a:t> </a:t>
            </a:r>
            <a:r>
              <a:rPr lang="it-IT" sz="3600" dirty="0" smtClean="0">
                <a:solidFill>
                  <a:srgbClr val="0066CE"/>
                </a:solidFill>
              </a:rPr>
              <a:t>2017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63584" y="3379229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dirty="0" smtClean="0">
                <a:solidFill>
                  <a:srgbClr val="0066CE"/>
                </a:solidFill>
              </a:rPr>
              <a:t>2018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91952" y="5714496"/>
            <a:ext cx="1377248" cy="692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Pagamenti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3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SPID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Catalogo API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80876" y="7000803"/>
            <a:ext cx="1377248" cy="692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Avvio SPID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Pilota ANPR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Pagamenti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599712" y="8237389"/>
            <a:ext cx="1377248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>
                <a:solidFill>
                  <a:srgbClr val="0066CE"/>
                </a:solidFill>
              </a:rPr>
              <a:t>C</a:t>
            </a:r>
            <a:r>
              <a:rPr lang="it-IT" sz="1300" dirty="0" smtClean="0">
                <a:solidFill>
                  <a:srgbClr val="0066CE"/>
                </a:solidFill>
              </a:rPr>
              <a:t>osti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Performance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060965" y="5709844"/>
            <a:ext cx="137724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068254" y="8146133"/>
            <a:ext cx="137724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476658" y="5711300"/>
            <a:ext cx="137724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468173" y="8146133"/>
            <a:ext cx="137724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4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966020" y="6917255"/>
            <a:ext cx="147948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dirty="0">
                <a:solidFill>
                  <a:srgbClr val="0066CE"/>
                </a:solidFill>
              </a:rPr>
              <a:t>S</a:t>
            </a:r>
            <a:r>
              <a:rPr lang="it-IT" sz="1200" dirty="0" smtClean="0">
                <a:solidFill>
                  <a:srgbClr val="0066CE"/>
                </a:solidFill>
              </a:rPr>
              <a:t>ervizi SPID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dirty="0" smtClean="0">
                <a:solidFill>
                  <a:srgbClr val="0066CE"/>
                </a:solidFill>
              </a:rPr>
              <a:t>ANPR completo</a:t>
            </a:r>
            <a:endParaRPr kumimoji="0" lang="it-IT" sz="12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200" dirty="0" smtClean="0">
                <a:solidFill>
                  <a:srgbClr val="0066CE"/>
                </a:solidFill>
              </a:rPr>
              <a:t>Pagamenti</a:t>
            </a:r>
            <a:endParaRPr kumimoji="0" lang="it-IT" sz="12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476658" y="6991383"/>
            <a:ext cx="1377248" cy="492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…</a:t>
            </a:r>
            <a:endParaRPr kumimoji="0" lang="it-IT" sz="1300" b="0" i="0" u="none" strike="noStrike" cap="none" spc="0" normalizeH="0" baseline="0" dirty="0" smtClean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A regime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964364" y="4656359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404100" y="4656359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714747" y="4648583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2" name="TextBox 84"/>
          <p:cNvSpPr txBox="1"/>
          <p:nvPr>
            <p:custDataLst>
              <p:tags r:id="rId3"/>
            </p:custDataLst>
          </p:nvPr>
        </p:nvSpPr>
        <p:spPr>
          <a:xfrm>
            <a:off x="7373422" y="2473544"/>
            <a:ext cx="4322346" cy="461665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Piano gare</a:t>
            </a:r>
            <a:endParaRPr lang="it-IT" sz="24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39486"/>
              </p:ext>
            </p:extLst>
          </p:nvPr>
        </p:nvGraphicFramePr>
        <p:xfrm>
          <a:off x="7389302" y="2935209"/>
          <a:ext cx="4298382" cy="60786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4135">
                <a:tc>
                  <a:txBody>
                    <a:bodyPr/>
                    <a:lstStyle/>
                    <a:p>
                      <a:pPr lvl="1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0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1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81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0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7512502" y="3343834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0066CE"/>
                </a:solidFill>
              </a:rPr>
              <a:t> </a:t>
            </a:r>
            <a:r>
              <a:rPr lang="it-IT" sz="3600" dirty="0" smtClean="0">
                <a:solidFill>
                  <a:srgbClr val="0066CE"/>
                </a:solidFill>
              </a:rPr>
              <a:t>2016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0283128" y="3340685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0066CE"/>
                </a:solidFill>
              </a:rPr>
              <a:t> </a:t>
            </a:r>
            <a:r>
              <a:rPr lang="it-IT" sz="3600" dirty="0" smtClean="0">
                <a:solidFill>
                  <a:srgbClr val="0066CE"/>
                </a:solidFill>
              </a:rPr>
              <a:t>2018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877275" y="3340685"/>
            <a:ext cx="1240536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solidFill>
                  <a:srgbClr val="0066CE"/>
                </a:solidFill>
              </a:rPr>
              <a:t> </a:t>
            </a:r>
            <a:r>
              <a:rPr lang="it-IT" sz="3600" dirty="0" smtClean="0">
                <a:solidFill>
                  <a:srgbClr val="0066CE"/>
                </a:solidFill>
              </a:rPr>
              <a:t>2017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sym typeface="Helvetica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434645" y="5791778"/>
            <a:ext cx="1377248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Catalogo API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3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434645" y="6975994"/>
            <a:ext cx="1377248" cy="507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err="1" smtClean="0">
                <a:solidFill>
                  <a:srgbClr val="0066CE"/>
                </a:solidFill>
              </a:rPr>
              <a:t>PagoPA</a:t>
            </a:r>
            <a:endParaRPr lang="it-IT" sz="1300" dirty="0" smtClean="0">
              <a:solidFill>
                <a:srgbClr val="0066CE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3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434645" y="8146133"/>
            <a:ext cx="1377248" cy="692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CLOUD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1300" dirty="0" smtClean="0">
                <a:solidFill>
                  <a:srgbClr val="0066CE"/>
                </a:solidFill>
              </a:rPr>
              <a:t>SPC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1300" b="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784379" y="4660395"/>
            <a:ext cx="750907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0581116" y="4648583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9235579" y="4654545"/>
            <a:ext cx="382473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0" u="none" strike="noStrike" cap="none" spc="0" normalizeH="0" baseline="0" dirty="0" smtClean="0">
                <a:ln>
                  <a:noFill/>
                </a:ln>
                <a:solidFill>
                  <a:srgbClr val="0066C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 -</a:t>
            </a:r>
            <a:endParaRPr kumimoji="0" lang="it-IT" sz="2400" i="0" u="none" strike="noStrike" cap="none" spc="0" normalizeH="0" baseline="0" dirty="0">
              <a:ln>
                <a:noFill/>
              </a:ln>
              <a:solidFill>
                <a:srgbClr val="0066C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9554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/>
          <p:nvPr/>
        </p:nvSpPr>
        <p:spPr>
          <a:xfrm>
            <a:off x="238744" y="2040595"/>
            <a:ext cx="12226536" cy="66861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9" name="Shape 1529"/>
          <p:cNvSpPr>
            <a:spLocks noGrp="1"/>
          </p:cNvSpPr>
          <p:nvPr>
            <p:ph type="sldNum" sz="quarter" idx="4294967295"/>
          </p:nvPr>
        </p:nvSpPr>
        <p:spPr>
          <a:xfrm>
            <a:off x="12285701" y="9413304"/>
            <a:ext cx="359157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 dirty="0"/>
          </a:p>
        </p:txBody>
      </p:sp>
      <p:pic>
        <p:nvPicPr>
          <p:cNvPr id="1531" name="pasted-image.pdf"/>
          <p:cNvPicPr>
            <a:picLocks noChangeAspect="1"/>
          </p:cNvPicPr>
          <p:nvPr/>
        </p:nvPicPr>
        <p:blipFill>
          <a:blip r:embed="rId2">
            <a:alphaModFix amt="15034"/>
            <a:extLst/>
          </a:blip>
          <a:stretch>
            <a:fillRect/>
          </a:stretch>
        </p:blipFill>
        <p:spPr>
          <a:xfrm>
            <a:off x="4167711" y="3672167"/>
            <a:ext cx="3520148" cy="357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3365" y="2360044"/>
            <a:ext cx="5428839" cy="5936744"/>
          </a:xfrm>
          <a:prstGeom prst="rect">
            <a:avLst/>
          </a:prstGeom>
          <a:ln w="12700">
            <a:miter lim="400000"/>
          </a:ln>
        </p:spPr>
      </p:pic>
      <p:sp>
        <p:nvSpPr>
          <p:cNvPr id="1533" name="Shape 1533"/>
          <p:cNvSpPr/>
          <p:nvPr/>
        </p:nvSpPr>
        <p:spPr>
          <a:xfrm>
            <a:off x="394863" y="1246158"/>
            <a:ext cx="2209896" cy="54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3500"/>
              </a:lnSpc>
              <a:defRPr sz="3300">
                <a:solidFill>
                  <a:srgbClr val="0066CC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  <a:ea typeface="+mn-ea"/>
                <a:cs typeface="+mn-cs"/>
              </a:rPr>
              <a:t>Le priorità </a:t>
            </a:r>
            <a:endParaRPr sz="3200" b="1" dirty="0">
              <a:solidFill>
                <a:srgbClr val="3982D8"/>
              </a:solidFill>
              <a:latin typeface="Open Sans Semibold" charset="0"/>
              <a:ea typeface="+mn-ea"/>
              <a:cs typeface="+mn-cs"/>
            </a:endParaRPr>
          </a:p>
        </p:txBody>
      </p:sp>
      <p:pic>
        <p:nvPicPr>
          <p:cNvPr id="15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9393" y="4883229"/>
            <a:ext cx="173037" cy="30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3707" y="4217473"/>
            <a:ext cx="233053" cy="23305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199"/>
          <p:cNvSpPr/>
          <p:nvPr/>
        </p:nvSpPr>
        <p:spPr>
          <a:xfrm>
            <a:off x="4469498" y="5054788"/>
            <a:ext cx="2916574" cy="1123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00"/>
              </a:spcBef>
              <a:defRPr sz="520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sz="4000" b="1" dirty="0">
                <a:latin typeface="Open Sans"/>
                <a:cs typeface="Open Sans"/>
              </a:rPr>
              <a:t>ITALIA</a:t>
            </a:r>
          </a:p>
          <a:p>
            <a:pPr algn="ctr">
              <a:spcBef>
                <a:spcPts val="200"/>
              </a:spcBef>
              <a:defRPr sz="520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sz="4000" b="1" dirty="0">
                <a:latin typeface="Open Sans"/>
                <a:cs typeface="Open Sans"/>
              </a:rPr>
              <a:t>LOGIN</a:t>
            </a:r>
          </a:p>
        </p:txBody>
      </p:sp>
    </p:spTree>
    <p:extLst>
      <p:ext uri="{BB962C8B-B14F-4D97-AF65-F5344CB8AC3E}">
        <p14:creationId xmlns:p14="http://schemas.microsoft.com/office/powerpoint/2010/main" val="2335204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22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381720" y="1269299"/>
            <a:ext cx="11089232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Dalle priorità alla </a:t>
            </a:r>
            <a:r>
              <a:rPr lang="it-IT" sz="3200" b="1" dirty="0" err="1">
                <a:solidFill>
                  <a:srgbClr val="3982D8"/>
                </a:solidFill>
                <a:latin typeface="Open Sans Semibold" charset="0"/>
              </a:rPr>
              <a:t>vision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 top down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782411" y="4793415"/>
            <a:ext cx="2250596" cy="153882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</a:pPr>
            <a:r>
              <a:rPr lang="it-IT" sz="2000" b="1" kern="1200" dirty="0">
                <a:solidFill>
                  <a:srgbClr val="0070C0"/>
                </a:solidFill>
                <a:latin typeface="Open Sans Bold"/>
                <a:cs typeface="Calibri" panose="020F0502020204030204" pitchFamily="34" charset="0"/>
              </a:rPr>
              <a:t>Dati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3064364" y="3004592"/>
            <a:ext cx="2303976" cy="1548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tabLst/>
              <a:defRPr/>
            </a:pPr>
            <a:r>
              <a:rPr lang="it-IT" sz="2000" b="1" kern="1200" dirty="0">
                <a:solidFill>
                  <a:srgbClr val="0070C0"/>
                </a:solidFill>
                <a:latin typeface="Open Sans Bold"/>
                <a:cs typeface="Calibri" panose="020F0502020204030204" pitchFamily="34" charset="0"/>
              </a:rPr>
              <a:t>Piattaforme di servizi infrastrutturali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5207123" y="4793415"/>
            <a:ext cx="2232248" cy="153882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</a:pPr>
            <a:r>
              <a:rPr lang="it-IT" sz="2000" b="1" kern="1200" dirty="0">
                <a:solidFill>
                  <a:srgbClr val="0070C0"/>
                </a:solidFill>
                <a:latin typeface="Open Sans Bold"/>
                <a:cs typeface="Calibri" panose="020F0502020204030204" pitchFamily="34" charset="0"/>
              </a:rPr>
              <a:t>Piattaforme trasversali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3064364" y="7001072"/>
            <a:ext cx="2303976" cy="1548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</a:pPr>
            <a:r>
              <a:rPr lang="it-IT" sz="2000" b="1" kern="1200" dirty="0">
                <a:solidFill>
                  <a:srgbClr val="0070C0"/>
                </a:solidFill>
                <a:latin typeface="Open Sans Bold"/>
                <a:cs typeface="Calibri" panose="020F0502020204030204" pitchFamily="34" charset="0"/>
              </a:rPr>
              <a:t>Interoperabilità &amp; Standard</a:t>
            </a:r>
          </a:p>
        </p:txBody>
      </p:sp>
      <p:pic>
        <p:nvPicPr>
          <p:cNvPr id="2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09" y="4440630"/>
            <a:ext cx="2604389" cy="2848474"/>
          </a:xfrm>
          <a:prstGeom prst="rect">
            <a:avLst/>
          </a:prstGeom>
          <a:ln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" name="Up Arrow 359"/>
          <p:cNvSpPr/>
          <p:nvPr/>
        </p:nvSpPr>
        <p:spPr bwMode="auto">
          <a:xfrm rot="8147812">
            <a:off x="4628324" y="4822847"/>
            <a:ext cx="216000" cy="324000"/>
          </a:xfrm>
          <a:prstGeom prst="upArrow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800" smtClean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61" name="Up Arrow 360"/>
          <p:cNvSpPr/>
          <p:nvPr/>
        </p:nvSpPr>
        <p:spPr bwMode="auto">
          <a:xfrm rot="13484184">
            <a:off x="4864439" y="6098782"/>
            <a:ext cx="216000" cy="324000"/>
          </a:xfrm>
          <a:prstGeom prst="upArrow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800" smtClean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62" name="Up Arrow 361"/>
          <p:cNvSpPr/>
          <p:nvPr/>
        </p:nvSpPr>
        <p:spPr bwMode="auto">
          <a:xfrm rot="16200000">
            <a:off x="4044970" y="6659063"/>
            <a:ext cx="216000" cy="324000"/>
          </a:xfrm>
          <a:prstGeom prst="upArrow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800" smtClean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63" name="Up Arrow 362"/>
          <p:cNvSpPr/>
          <p:nvPr/>
        </p:nvSpPr>
        <p:spPr bwMode="auto">
          <a:xfrm rot="19545032">
            <a:off x="3234436" y="6029951"/>
            <a:ext cx="216000" cy="324000"/>
          </a:xfrm>
          <a:prstGeom prst="upArrow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800" smtClean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64" name="Up Arrow 363"/>
          <p:cNvSpPr/>
          <p:nvPr/>
        </p:nvSpPr>
        <p:spPr bwMode="auto">
          <a:xfrm rot="2857662">
            <a:off x="3465219" y="4761512"/>
            <a:ext cx="216000" cy="324000"/>
          </a:xfrm>
          <a:prstGeom prst="upArrow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91281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800" smtClean="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65" name="Rectangle 364"/>
          <p:cNvSpPr/>
          <p:nvPr/>
        </p:nvSpPr>
        <p:spPr bwMode="auto">
          <a:xfrm>
            <a:off x="3522882" y="5668811"/>
            <a:ext cx="1179168" cy="32844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 kern="1200" dirty="0" smtClean="0">
                <a:solidFill>
                  <a:srgbClr val="0070C0"/>
                </a:solidFill>
                <a:latin typeface="EYInterstate Light"/>
                <a:cs typeface="Calibri" panose="020F0502020204030204" pitchFamily="34" charset="0"/>
              </a:rPr>
              <a:t>Italia Login</a:t>
            </a:r>
            <a:endParaRPr lang="it-IT" sz="1200" kern="1200" dirty="0" smtClean="0">
              <a:solidFill>
                <a:srgbClr val="0070C0"/>
              </a:solidFill>
              <a:latin typeface="EYInterstate Light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8584" y="3739772"/>
            <a:ext cx="4608512" cy="3510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lvl1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  <a:defRPr sz="2400" kern="1200">
                <a:solidFill>
                  <a:srgbClr val="000000"/>
                </a:solidFill>
                <a:latin typeface="Open Sans Bold"/>
                <a:cs typeface="Arial" panose="020B0604020202020204" pitchFamily="34" charset="0"/>
              </a:defRPr>
            </a:lvl1pPr>
          </a:lstStyle>
          <a:p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Strategie di </a:t>
            </a: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«</a:t>
            </a:r>
            <a:r>
              <a:rPr lang="it-IT" sz="28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m</a:t>
            </a:r>
            <a:r>
              <a:rPr lang="it-IT" sz="28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ake</a:t>
            </a: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</a:t>
            </a:r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or </a:t>
            </a:r>
            <a:r>
              <a:rPr lang="it-IT" sz="28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uy</a:t>
            </a:r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» e </a:t>
            </a:r>
            <a:r>
              <a:rPr lang="it-IT" sz="28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procurement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endParaRPr lang="it-IT" dirty="0"/>
          </a:p>
          <a:p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Regole di interoperabilità</a:t>
            </a:r>
          </a:p>
          <a:p>
            <a:endParaRPr lang="it-IT" dirty="0" smtClean="0"/>
          </a:p>
          <a:p>
            <a:r>
              <a:rPr lang="it-IT" sz="28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Cloud</a:t>
            </a:r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pubblico</a:t>
            </a:r>
          </a:p>
          <a:p>
            <a:endParaRPr lang="it-IT" dirty="0" smtClean="0"/>
          </a:p>
          <a:p>
            <a:r>
              <a:rPr lang="it-IT" sz="2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Cyber Security</a:t>
            </a:r>
          </a:p>
        </p:txBody>
      </p:sp>
      <p:sp>
        <p:nvSpPr>
          <p:cNvPr id="18" name="TextBox 17"/>
          <p:cNvSpPr txBox="1"/>
          <p:nvPr>
            <p:custDataLst>
              <p:tags r:id="rId1"/>
            </p:custDataLst>
          </p:nvPr>
        </p:nvSpPr>
        <p:spPr>
          <a:xfrm>
            <a:off x="8014568" y="2901432"/>
            <a:ext cx="4464496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Il progetto Paese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12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5006583" y="68206"/>
            <a:ext cx="784860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447675">
              <a:lnSpc>
                <a:spcPct val="100000"/>
              </a:lnSpc>
              <a:defRPr sz="2400">
                <a:solidFill>
                  <a:srgbClr val="0E5A8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0E5A8F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4409838" y="1753793"/>
            <a:ext cx="418512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>
                <a:solidFill>
                  <a:srgbClr val="003399"/>
                </a:solidFill>
                <a:latin typeface="Open Sans Semibold Italic"/>
                <a:ea typeface="Open Sans Semibold Italic"/>
                <a:cs typeface="Open Sans Semibold Italic"/>
                <a:sym typeface="Open Sans Semibold Ital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3399"/>
                </a:solidFill>
              </a:rPr>
              <a:t>Il Paese che cambia passa da qui.</a:t>
            </a:r>
          </a:p>
        </p:txBody>
      </p:sp>
      <p:pic>
        <p:nvPicPr>
          <p:cNvPr id="177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6004" y="4187087"/>
            <a:ext cx="6352791" cy="137942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818413" y="8304549"/>
            <a:ext cx="136797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3399"/>
                </a:solidFill>
              </a:rPr>
              <a:t>agid.gov.it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4294967295"/>
          </p:nvPr>
        </p:nvSpPr>
        <p:spPr>
          <a:xfrm>
            <a:off x="12102103" y="9334500"/>
            <a:ext cx="359157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23</a:t>
            </a:fld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/>
          <p:nvPr/>
        </p:nvSpPr>
        <p:spPr>
          <a:xfrm>
            <a:off x="237704" y="1636441"/>
            <a:ext cx="12241360" cy="72728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0" name="Shape 1190"/>
          <p:cNvSpPr>
            <a:spLocks noGrp="1"/>
          </p:cNvSpPr>
          <p:nvPr>
            <p:ph type="title"/>
          </p:nvPr>
        </p:nvSpPr>
        <p:spPr>
          <a:xfrm>
            <a:off x="491144" y="2300508"/>
            <a:ext cx="11761790" cy="6392716"/>
          </a:xfrm>
          <a:prstGeom prst="rect">
            <a:avLst/>
          </a:prstGeom>
        </p:spPr>
        <p:txBody>
          <a:bodyPr lIns="0" tIns="0" rIns="0" bIns="0"/>
          <a:lstStyle/>
          <a:p>
            <a:pPr marL="182563" defTabSz="768095">
              <a:lnSpc>
                <a:spcPts val="2900"/>
              </a:lnSpc>
              <a:buSzPct val="100000"/>
              <a:defRPr sz="2772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it-IT" sz="2400" dirty="0" smtClean="0"/>
              <a:t>La </a:t>
            </a:r>
            <a:r>
              <a:rPr sz="2400" dirty="0" err="1" smtClean="0">
                <a:sym typeface="Open Sans Extrabold"/>
              </a:rPr>
              <a:t>strategia</a:t>
            </a:r>
            <a:r>
              <a:rPr lang="it-IT" sz="2400" dirty="0" smtClean="0">
                <a:sym typeface="Open Sans Semibold"/>
              </a:rPr>
              <a:t> è </a:t>
            </a:r>
            <a:r>
              <a:rPr sz="2400" dirty="0" err="1" smtClean="0"/>
              <a:t>descritta</a:t>
            </a:r>
            <a:r>
              <a:rPr sz="2400" dirty="0" smtClean="0"/>
              <a:t> </a:t>
            </a:r>
            <a:r>
              <a:rPr sz="2400" dirty="0"/>
              <a:t>in due </a:t>
            </a:r>
            <a:r>
              <a:rPr sz="2400" dirty="0" err="1" smtClean="0"/>
              <a:t>documenti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sz="2400" dirty="0"/>
              <a:t/>
            </a:r>
            <a:br>
              <a:rPr sz="2400" dirty="0"/>
            </a:br>
            <a:r>
              <a:rPr lang="it-IT" sz="2400" dirty="0"/>
              <a:t>M</a:t>
            </a:r>
            <a:r>
              <a:rPr lang="it-IT" sz="2400" dirty="0" smtClean="0"/>
              <a:t>olti elementi di indirizzo infrastrutturale:</a:t>
            </a:r>
            <a:br>
              <a:rPr lang="it-IT" sz="2400" dirty="0" smtClean="0"/>
            </a:br>
            <a:r>
              <a:rPr lang="it-IT" sz="2400" dirty="0" smtClean="0"/>
              <a:t>- cyber security</a:t>
            </a:r>
            <a:br>
              <a:rPr lang="it-IT" sz="2400" dirty="0" smtClean="0"/>
            </a:br>
            <a:r>
              <a:rPr lang="it-IT" sz="2400" dirty="0" smtClean="0"/>
              <a:t>- riduzione del numero di data center</a:t>
            </a:r>
            <a:br>
              <a:rPr lang="it-IT" sz="2400" dirty="0" smtClean="0"/>
            </a:br>
            <a:r>
              <a:rPr lang="it-IT" sz="2400" dirty="0" smtClean="0"/>
              <a:t>- </a:t>
            </a:r>
            <a:r>
              <a:rPr lang="it-IT" sz="2400" dirty="0" err="1" smtClean="0"/>
              <a:t>disaster</a:t>
            </a:r>
            <a:r>
              <a:rPr lang="it-IT" sz="2400" dirty="0" smtClean="0"/>
              <a:t> </a:t>
            </a:r>
            <a:r>
              <a:rPr lang="it-IT" sz="2400" dirty="0" err="1" smtClean="0"/>
              <a:t>recovery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- business </a:t>
            </a:r>
            <a:r>
              <a:rPr lang="it-IT" sz="2400" dirty="0" err="1" smtClean="0"/>
              <a:t>continuity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400" dirty="0" smtClean="0"/>
              <a:t>Molti elementi che spingono verso </a:t>
            </a:r>
            <a:br>
              <a:rPr lang="it-IT" sz="2400" dirty="0" smtClean="0"/>
            </a:br>
            <a:r>
              <a:rPr lang="it-IT" sz="2400" dirty="0" smtClean="0"/>
              <a:t>un ammodernamento infrastrutturale:</a:t>
            </a:r>
            <a:br>
              <a:rPr lang="it-IT" sz="2400" dirty="0" smtClean="0"/>
            </a:br>
            <a:r>
              <a:rPr lang="it-IT" sz="2400" dirty="0" smtClean="0"/>
              <a:t>- piattaforme nazionali (ANPR, </a:t>
            </a:r>
            <a:r>
              <a:rPr lang="it-IT" sz="2400" dirty="0" err="1" smtClean="0"/>
              <a:t>PagoPA</a:t>
            </a:r>
            <a:r>
              <a:rPr lang="it-IT" sz="2400" dirty="0" smtClean="0"/>
              <a:t>, </a:t>
            </a:r>
            <a:r>
              <a:rPr lang="it-IT" sz="2400" dirty="0" err="1" smtClean="0"/>
              <a:t>ecc</a:t>
            </a:r>
            <a:r>
              <a:rPr lang="it-IT" sz="2400" dirty="0" smtClean="0"/>
              <a:t>)</a:t>
            </a:r>
            <a:br>
              <a:rPr lang="it-IT" sz="2400" dirty="0" smtClean="0"/>
            </a:br>
            <a:r>
              <a:rPr lang="it-IT" sz="2400" dirty="0" smtClean="0"/>
              <a:t>- Italia Login</a:t>
            </a:r>
            <a:br>
              <a:rPr lang="it-IT" sz="2400" dirty="0" smtClean="0"/>
            </a:br>
            <a:r>
              <a:rPr lang="it-IT" sz="2400" dirty="0" smtClean="0"/>
              <a:t>- separazione front end e back end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marL="192023" indent="-192023" defTabSz="76809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defRPr sz="2772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it-IT" dirty="0" smtClean="0">
                <a:latin typeface="Open Sans Extrabold"/>
                <a:ea typeface="Open Sans Extrabold"/>
                <a:cs typeface="Open Sans Extrabold"/>
                <a:sym typeface="Open Sans Extrabold"/>
              </a:rPr>
              <a:t>  </a:t>
            </a:r>
            <a:r>
              <a:rPr dirty="0" err="1" smtClean="0">
                <a:latin typeface="Open Sans Extrabold"/>
                <a:ea typeface="Open Sans Extrabold"/>
                <a:cs typeface="Open Sans Extrabold"/>
                <a:sym typeface="Open Sans Extrabold"/>
              </a:rPr>
              <a:t>AgiD</a:t>
            </a:r>
            <a:r>
              <a:rPr dirty="0" smtClean="0"/>
              <a:t> ha </a:t>
            </a:r>
            <a:r>
              <a:rPr dirty="0" err="1" smtClean="0"/>
              <a:t>definito</a:t>
            </a:r>
            <a:r>
              <a:rPr lang="it-IT" dirty="0"/>
              <a:t> </a:t>
            </a:r>
            <a:r>
              <a:rPr lang="it-IT" dirty="0" smtClean="0">
                <a:sym typeface="Open Sans Extrabold"/>
              </a:rPr>
              <a:t>il </a:t>
            </a:r>
            <a:r>
              <a:rPr lang="it-IT" b="1" dirty="0" smtClean="0">
                <a:sym typeface="Open Sans Extrabold"/>
              </a:rPr>
              <a:t>modello strategico dell’architettura ICT </a:t>
            </a:r>
            <a:r>
              <a:rPr lang="it-IT" dirty="0" smtClean="0"/>
              <a:t>che consente di implementare la strategia in un quadro organico.</a:t>
            </a:r>
            <a:endParaRPr dirty="0"/>
          </a:p>
        </p:txBody>
      </p:sp>
      <p:sp>
        <p:nvSpPr>
          <p:cNvPr id="1191" name="Shape 1191"/>
          <p:cNvSpPr>
            <a:spLocks noGrp="1"/>
          </p:cNvSpPr>
          <p:nvPr>
            <p:ph type="sldNum" sz="quarter" idx="4294967295"/>
          </p:nvPr>
        </p:nvSpPr>
        <p:spPr>
          <a:xfrm>
            <a:off x="12367049" y="9413304"/>
            <a:ext cx="224029" cy="4445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192" name="Shape 1192"/>
          <p:cNvSpPr/>
          <p:nvPr/>
        </p:nvSpPr>
        <p:spPr>
          <a:xfrm>
            <a:off x="668351" y="7613103"/>
            <a:ext cx="11810713" cy="1"/>
          </a:xfrm>
          <a:prstGeom prst="line">
            <a:avLst/>
          </a:prstGeom>
          <a:ln w="25400" cap="rnd">
            <a:solidFill>
              <a:srgbClr val="0066CC">
                <a:alpha val="39510"/>
              </a:srgb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18748F"/>
                </a:solidFill>
              </a:defRPr>
            </a:pPr>
            <a:endParaRPr/>
          </a:p>
        </p:txBody>
      </p:sp>
      <p:sp>
        <p:nvSpPr>
          <p:cNvPr id="1193" name="Shape 1193"/>
          <p:cNvSpPr/>
          <p:nvPr/>
        </p:nvSpPr>
        <p:spPr>
          <a:xfrm>
            <a:off x="544084" y="9053263"/>
            <a:ext cx="11934980" cy="1"/>
          </a:xfrm>
          <a:prstGeom prst="line">
            <a:avLst/>
          </a:prstGeom>
          <a:ln w="25400" cap="rnd">
            <a:solidFill>
              <a:srgbClr val="0066CC">
                <a:alpha val="39510"/>
              </a:srgb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18748F"/>
                </a:solidFill>
              </a:defRPr>
            </a:pPr>
            <a:endParaRPr/>
          </a:p>
        </p:txBody>
      </p:sp>
      <p:pic>
        <p:nvPicPr>
          <p:cNvPr id="11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416" y="2403883"/>
            <a:ext cx="2554212" cy="3813560"/>
          </a:xfrm>
          <a:prstGeom prst="rect">
            <a:avLst/>
          </a:prstGeom>
          <a:ln w="12700">
            <a:miter lim="400000"/>
          </a:ln>
          <a:effectLst>
            <a:outerShdw blurRad="88900" dist="6660" dir="16200000" rotWithShape="0">
              <a:srgbClr val="000000">
                <a:alpha val="26223"/>
              </a:srgbClr>
            </a:outerShdw>
          </a:effectLst>
        </p:spPr>
      </p:pic>
      <p:pic>
        <p:nvPicPr>
          <p:cNvPr id="119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6861" y="2403883"/>
            <a:ext cx="2554211" cy="3813560"/>
          </a:xfrm>
          <a:prstGeom prst="rect">
            <a:avLst/>
          </a:prstGeom>
          <a:ln w="12700">
            <a:miter lim="400000"/>
          </a:ln>
          <a:effectLst>
            <a:outerShdw blurRad="88900" dist="12700" dir="16200000" rotWithShape="0">
              <a:srgbClr val="000000">
                <a:alpha val="26000"/>
              </a:srgbClr>
            </a:outerShdw>
          </a:effectLst>
        </p:spPr>
      </p:pic>
      <p:sp>
        <p:nvSpPr>
          <p:cNvPr id="9" name="CasellaDiTesto 1"/>
          <p:cNvSpPr txBox="1"/>
          <p:nvPr/>
        </p:nvSpPr>
        <p:spPr>
          <a:xfrm>
            <a:off x="381720" y="1348408"/>
            <a:ext cx="11089232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La strategia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64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4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418174" y="1348408"/>
            <a:ext cx="11089232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Il modello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strategico dell’ICT per la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PA italiana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77586" y="3574388"/>
            <a:ext cx="8280000" cy="158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8307355" y="3670272"/>
            <a:ext cx="1080000" cy="1404000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…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6411184" y="3670272"/>
            <a:ext cx="1080000" cy="1404000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Turismo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515013" y="3670272"/>
            <a:ext cx="1080000" cy="1404000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  <a:p>
            <a:pPr algn="ctr"/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Scuola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64198" y="7970447"/>
            <a:ext cx="8279607" cy="7223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				</a:t>
            </a:r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Data Center                    </a:t>
            </a:r>
            <a:r>
              <a:rPr lang="it-IT" altLang="it-IT" sz="1800" b="1" dirty="0" err="1">
                <a:solidFill>
                  <a:srgbClr val="002060"/>
                </a:solidFill>
                <a:latin typeface="Open Sans Bold"/>
              </a:rPr>
              <a:t>Cloud</a:t>
            </a:r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                       Connettività        </a:t>
            </a:r>
          </a:p>
        </p:txBody>
      </p:sp>
      <p:sp>
        <p:nvSpPr>
          <p:cNvPr id="7" name="Flowchart: Delay 6"/>
          <p:cNvSpPr/>
          <p:nvPr/>
        </p:nvSpPr>
        <p:spPr>
          <a:xfrm rot="16200000">
            <a:off x="7071534" y="-1567787"/>
            <a:ext cx="863985" cy="8280552"/>
          </a:xfrm>
          <a:prstGeom prst="flowChartDelay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1991" y="2428529"/>
            <a:ext cx="2866338" cy="350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1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Italia Login</a:t>
            </a:r>
            <a:endParaRPr kumimoji="0" lang="it-IT" sz="21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0203525" y="3670272"/>
            <a:ext cx="1080000" cy="1404000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Sanità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55525" y="3737638"/>
            <a:ext cx="576000" cy="576000"/>
            <a:chOff x="2974000" y="1996480"/>
            <a:chExt cx="648000" cy="648000"/>
          </a:xfrm>
        </p:grpSpPr>
        <p:sp>
          <p:nvSpPr>
            <p:cNvPr id="66" name="Oval 65"/>
            <p:cNvSpPr/>
            <p:nvPr/>
          </p:nvSpPr>
          <p:spPr>
            <a:xfrm>
              <a:off x="2974000" y="1996480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67" name="Picture 28" descr="http://icons.iconarchive.com/icons/graphicloads/medical-health/256/heart-beat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000" y="204569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663184" y="3737638"/>
            <a:ext cx="576000" cy="576000"/>
            <a:chOff x="5417712" y="1996480"/>
            <a:chExt cx="648000" cy="648000"/>
          </a:xfrm>
        </p:grpSpPr>
        <p:sp>
          <p:nvSpPr>
            <p:cNvPr id="68" name="Oval 67"/>
            <p:cNvSpPr/>
            <p:nvPr/>
          </p:nvSpPr>
          <p:spPr>
            <a:xfrm>
              <a:off x="5417712" y="1996480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69" name="Picture 22" descr="https://cdn0.iconfinder.com/data/icons/travel-and-transportation-flat-colorful-svg-icons/134/Travel_Transportation_holiday_vacation_fun-08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712" y="2034730"/>
              <a:ext cx="5760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4767013" y="3737638"/>
            <a:ext cx="576000" cy="576000"/>
            <a:chOff x="7870624" y="1996480"/>
            <a:chExt cx="648000" cy="648000"/>
          </a:xfrm>
        </p:grpSpPr>
        <p:sp>
          <p:nvSpPr>
            <p:cNvPr id="70" name="Oval 69"/>
            <p:cNvSpPr/>
            <p:nvPr/>
          </p:nvSpPr>
          <p:spPr>
            <a:xfrm>
              <a:off x="7870624" y="1996480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71" name="Picture 20" descr="https://cdn2.iconfinder.com/data/icons/bubble-education-icons-1/360/School_Books-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624" y="204569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6531301" y="8044737"/>
            <a:ext cx="576000" cy="576000"/>
            <a:chOff x="5974085" y="7901208"/>
            <a:chExt cx="648000" cy="648000"/>
          </a:xfrm>
        </p:grpSpPr>
        <p:sp>
          <p:nvSpPr>
            <p:cNvPr id="73" name="Oval 72"/>
            <p:cNvSpPr/>
            <p:nvPr/>
          </p:nvSpPr>
          <p:spPr>
            <a:xfrm>
              <a:off x="5974085" y="7901208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75" name="Picture 32" descr="https://cdn0.iconfinder.com/data/icons/web-development-2/512/cloud_computing_download_information_content_server_backup_data_downloading_web_internet_communication_network_system_global_connection_flat_design_icon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085" y="795520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8547525" y="8044737"/>
            <a:ext cx="576000" cy="576000"/>
            <a:chOff x="7990309" y="7901208"/>
            <a:chExt cx="648000" cy="648000"/>
          </a:xfrm>
        </p:grpSpPr>
        <p:sp>
          <p:nvSpPr>
            <p:cNvPr id="74" name="Oval 73"/>
            <p:cNvSpPr/>
            <p:nvPr/>
          </p:nvSpPr>
          <p:spPr>
            <a:xfrm>
              <a:off x="7990309" y="7901208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76" name="Picture 14" descr="https://cdn4.iconfinder.com/data/icons/search-engine-optimization/512/share_global_information_connection_network_sharing_flat_icon_symbol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96" y="794409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035280" y="8044737"/>
            <a:ext cx="576000" cy="576000"/>
            <a:chOff x="3478064" y="7901208"/>
            <a:chExt cx="648000" cy="648000"/>
          </a:xfrm>
        </p:grpSpPr>
        <p:sp>
          <p:nvSpPr>
            <p:cNvPr id="72" name="Oval 71"/>
            <p:cNvSpPr/>
            <p:nvPr/>
          </p:nvSpPr>
          <p:spPr>
            <a:xfrm>
              <a:off x="3478064" y="7901208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77" name="Picture 30" descr="https://cdn3.iconfinder.com/data/icons/cloud-computing-flat-icons-vol-2/256/66-51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064" y="795520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Left-Right Arrow 46"/>
          <p:cNvSpPr/>
          <p:nvPr/>
        </p:nvSpPr>
        <p:spPr>
          <a:xfrm>
            <a:off x="9543440" y="4187048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81" name="Left-Right Arrow 80"/>
          <p:cNvSpPr/>
          <p:nvPr/>
        </p:nvSpPr>
        <p:spPr>
          <a:xfrm>
            <a:off x="7647270" y="4187048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82" name="Left-Right Arrow 81"/>
          <p:cNvSpPr/>
          <p:nvPr/>
        </p:nvSpPr>
        <p:spPr>
          <a:xfrm>
            <a:off x="5751099" y="4187048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2" name="Rectangle 1"/>
          <p:cNvSpPr/>
          <p:nvPr/>
        </p:nvSpPr>
        <p:spPr>
          <a:xfrm rot="16200000">
            <a:off x="3348182" y="4110162"/>
            <a:ext cx="1429029" cy="5355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it-IT" sz="1800" b="1" i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Servizi </a:t>
            </a:r>
            <a:endParaRPr lang="it-IT" sz="1800" b="1" i="1" dirty="0" smtClean="0">
              <a:solidFill>
                <a:schemeClr val="accent1">
                  <a:lumMod val="75000"/>
                </a:schemeClr>
              </a:solidFill>
              <a:latin typeface="Open Sans Bold"/>
              <a:cs typeface="Arial" panose="020B0604020202020204" pitchFamily="34" charset="0"/>
            </a:endParaRPr>
          </a:p>
          <a:p>
            <a:pPr algn="ctr" rtl="0" latinLnBrk="1" hangingPunct="0"/>
            <a:r>
              <a:rPr lang="it-IT" sz="1800" b="1" i="1" dirty="0" smtClean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rPr>
              <a:t>applicativi</a:t>
            </a:r>
            <a:endParaRPr lang="it-IT" sz="1800" b="1" i="1" dirty="0">
              <a:solidFill>
                <a:schemeClr val="accent1">
                  <a:lumMod val="75000"/>
                </a:schemeClr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77586" y="5740512"/>
            <a:ext cx="8280554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auto">
          <a:xfrm>
            <a:off x="3506901" y="5895216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Fatturazione</a:t>
            </a: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5570859" y="5895216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Pagament</a:t>
            </a:r>
            <a:r>
              <a:rPr lang="it-IT" altLang="it-IT" sz="1800" dirty="0">
                <a:latin typeface="Open Sans Bold"/>
              </a:rPr>
              <a:t>i</a:t>
            </a:r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634817" y="5895216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smtClean="0">
                <a:latin typeface="Open Sans Bold"/>
              </a:rPr>
              <a:t>…</a:t>
            </a:r>
            <a:endParaRPr lang="it-IT" altLang="it-IT" sz="1800" dirty="0">
              <a:latin typeface="Open Sans Bold"/>
            </a:endParaRP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9698774" y="5895216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dirty="0" smtClean="0">
                <a:latin typeface="Open Sans Bold"/>
              </a:rPr>
              <a:t>…</a:t>
            </a:r>
            <a:endParaRPr lang="it-IT" altLang="it-IT" sz="1800" dirty="0">
              <a:latin typeface="Open Sans Bold"/>
            </a:endParaRP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3506901" y="6604979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SPID</a:t>
            </a: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5571130" y="6604979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1800" b="1" dirty="0">
                <a:solidFill>
                  <a:srgbClr val="002060"/>
                </a:solidFill>
                <a:latin typeface="Open Sans Bold"/>
              </a:rPr>
              <a:t>ANPR</a:t>
            </a: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7635359" y="6604979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1800" dirty="0" smtClean="0">
                <a:latin typeface="Open Sans Bold"/>
              </a:rPr>
              <a:t>…</a:t>
            </a:r>
            <a:endParaRPr lang="it-IT" altLang="it-IT" sz="1800" dirty="0">
              <a:latin typeface="Open Sans Bold"/>
            </a:endParaRP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9699589" y="6637097"/>
            <a:ext cx="1836000" cy="647700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1800" dirty="0" smtClean="0">
                <a:latin typeface="Open Sans Bold"/>
              </a:rPr>
              <a:t>…</a:t>
            </a:r>
            <a:endParaRPr lang="it-IT" altLang="it-IT" sz="1800" dirty="0">
              <a:latin typeface="Open Sans Bold"/>
            </a:endParaRPr>
          </a:p>
        </p:txBody>
      </p:sp>
      <p:sp>
        <p:nvSpPr>
          <p:cNvPr id="59" name="Left-Right Arrow 81"/>
          <p:cNvSpPr/>
          <p:nvPr/>
        </p:nvSpPr>
        <p:spPr>
          <a:xfrm rot="5400000">
            <a:off x="10319829" y="7527861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60" name="Left-Right Arrow 81"/>
          <p:cNvSpPr/>
          <p:nvPr/>
        </p:nvSpPr>
        <p:spPr>
          <a:xfrm rot="5400000">
            <a:off x="6324982" y="7484406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78" name="Left-Right Arrow 81"/>
          <p:cNvSpPr/>
          <p:nvPr/>
        </p:nvSpPr>
        <p:spPr>
          <a:xfrm rot="5400000">
            <a:off x="4271396" y="3121326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0" name="Left-Right Arrow 81"/>
          <p:cNvSpPr/>
          <p:nvPr/>
        </p:nvSpPr>
        <p:spPr>
          <a:xfrm rot="5400000">
            <a:off x="4147738" y="7508447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1" name="Left-Right Arrow 81"/>
          <p:cNvSpPr/>
          <p:nvPr/>
        </p:nvSpPr>
        <p:spPr>
          <a:xfrm rot="5400000">
            <a:off x="4148588" y="5271780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2" name="Left-Right Arrow 81"/>
          <p:cNvSpPr/>
          <p:nvPr/>
        </p:nvSpPr>
        <p:spPr>
          <a:xfrm rot="5400000">
            <a:off x="8295525" y="5300899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3" name="Left-Right Arrow 81"/>
          <p:cNvSpPr/>
          <p:nvPr/>
        </p:nvSpPr>
        <p:spPr>
          <a:xfrm rot="5400000">
            <a:off x="10319829" y="5321784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4" name="Left-Right Arrow 81"/>
          <p:cNvSpPr/>
          <p:nvPr/>
        </p:nvSpPr>
        <p:spPr>
          <a:xfrm rot="5400000">
            <a:off x="6237130" y="5266457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5" name="Left-Right Arrow 81"/>
          <p:cNvSpPr/>
          <p:nvPr/>
        </p:nvSpPr>
        <p:spPr>
          <a:xfrm rot="5400000">
            <a:off x="8217355" y="7489027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96" name="Left-Right Arrow 81"/>
          <p:cNvSpPr/>
          <p:nvPr/>
        </p:nvSpPr>
        <p:spPr>
          <a:xfrm rot="5400000">
            <a:off x="10319829" y="3115402"/>
            <a:ext cx="504000" cy="324000"/>
          </a:xfrm>
          <a:prstGeom prst="leftRightArrow">
            <a:avLst/>
          </a:prstGeom>
          <a:solidFill>
            <a:srgbClr val="0066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it-IT"/>
          </a:p>
        </p:txBody>
      </p:sp>
      <p:sp>
        <p:nvSpPr>
          <p:cNvPr id="56" name="CasellaDiTesto 69"/>
          <p:cNvSpPr txBox="1"/>
          <p:nvPr/>
        </p:nvSpPr>
        <p:spPr>
          <a:xfrm>
            <a:off x="761585" y="4101697"/>
            <a:ext cx="1968657" cy="552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eaLnBrk="0" fontAlgn="base" latinLnBrk="1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tabLst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Ecosistemi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57" name="CasellaDiTesto 68"/>
          <p:cNvSpPr txBox="1"/>
          <p:nvPr/>
        </p:nvSpPr>
        <p:spPr>
          <a:xfrm>
            <a:off x="761585" y="5812090"/>
            <a:ext cx="2480737" cy="1472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indent="0" algn="l" rtl="0" eaLnBrk="0" fontAlgn="base" latinLnBrk="1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Infrastrutture</a:t>
            </a:r>
          </a:p>
          <a:p>
            <a:pPr marL="0" indent="0" algn="l" rtl="0" eaLnBrk="0" fontAlgn="base" latinLnBrk="1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immateriali </a:t>
            </a:r>
          </a:p>
          <a:p>
            <a:pPr marL="0" indent="0" algn="l" rtl="0" eaLnBrk="0" fontAlgn="base" latinLnBrk="1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nazionali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761585" y="7941861"/>
            <a:ext cx="2223686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Infrastrutture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algn="l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</a:pPr>
            <a:r>
              <a:rPr lang="it-IT" sz="28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fisiche</a:t>
            </a:r>
            <a:endParaRPr lang="it-IT" sz="28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</p:spTree>
    <p:extLst>
      <p:ext uri="{BB962C8B-B14F-4D97-AF65-F5344CB8AC3E}">
        <p14:creationId xmlns:p14="http://schemas.microsoft.com/office/powerpoint/2010/main" val="3944138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374608" y="3888444"/>
            <a:ext cx="3816424" cy="3652652"/>
          </a:xfrm>
          <a:prstGeom prst="rect">
            <a:avLst/>
          </a:prstGeom>
          <a:solidFill>
            <a:srgbClr val="B6E3E3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5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282711" y="1298938"/>
            <a:ext cx="12683690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Il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modello strategico guida la definizione del Piano triennale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767601" y="2656100"/>
            <a:ext cx="6235493" cy="5472192"/>
            <a:chOff x="3363251" y="2140496"/>
            <a:chExt cx="8294889" cy="6552312"/>
          </a:xfrm>
        </p:grpSpPr>
        <p:sp>
          <p:nvSpPr>
            <p:cNvPr id="31" name="Rectangle 30"/>
            <p:cNvSpPr/>
            <p:nvPr/>
          </p:nvSpPr>
          <p:spPr>
            <a:xfrm>
              <a:off x="3377586" y="3574388"/>
              <a:ext cx="8280000" cy="1584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830735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</a:rPr>
                <a:t>…</a:t>
              </a: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6411184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600" b="1" dirty="0" smtClean="0">
                  <a:solidFill>
                    <a:srgbClr val="FFFFFF"/>
                  </a:solidFill>
                  <a:latin typeface="Open Sans Bold"/>
                </a:rPr>
                <a:t>Turismo</a:t>
              </a:r>
              <a:endParaRPr lang="it-IT" altLang="it-IT" sz="16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515013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/>
              <a:r>
                <a:rPr lang="it-IT" altLang="it-IT" sz="1600" b="1" dirty="0" smtClean="0">
                  <a:solidFill>
                    <a:srgbClr val="FFFFFF"/>
                  </a:solidFill>
                  <a:latin typeface="Open Sans Bold"/>
                </a:rPr>
                <a:t>Scuola</a:t>
              </a:r>
              <a:endParaRPr lang="it-IT" altLang="it-IT" sz="16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364198" y="7970447"/>
              <a:ext cx="8279607" cy="7223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  <a:cs typeface="Arial" panose="020B0604020202020204" pitchFamily="34" charset="0"/>
                </a:rPr>
                <a:t>			</a:t>
              </a:r>
              <a:r>
                <a:rPr lang="it-IT" altLang="it-IT" sz="1800" b="1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Data </a:t>
              </a:r>
              <a:r>
                <a:rPr lang="it-IT" altLang="it-IT" sz="1800" b="1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Center        </a:t>
              </a:r>
              <a:r>
                <a:rPr lang="it-IT" altLang="it-IT" sz="1800" b="1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</a:t>
              </a:r>
              <a:r>
                <a:rPr lang="it-IT" altLang="it-IT" sz="1800" b="1" dirty="0" err="1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Cloud</a:t>
              </a:r>
              <a:r>
                <a:rPr lang="it-IT" altLang="it-IT" sz="1800" b="1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             Connettività        </a:t>
              </a:r>
              <a:endParaRPr lang="it-IT" altLang="it-IT" sz="1800" b="1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 rot="16200000">
              <a:off x="7071534" y="-1567787"/>
              <a:ext cx="863985" cy="8280552"/>
            </a:xfrm>
            <a:prstGeom prst="flowChartDelay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 dirty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1990" y="2428529"/>
              <a:ext cx="2866338" cy="523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Italia Login</a:t>
              </a:r>
              <a:endPara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1020352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6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600" b="1" dirty="0" smtClean="0">
                  <a:solidFill>
                    <a:srgbClr val="FFFFFF"/>
                  </a:solidFill>
                  <a:latin typeface="Open Sans Bold"/>
                </a:rPr>
                <a:t>Sanità</a:t>
              </a:r>
              <a:endParaRPr lang="it-IT" altLang="it-IT" sz="1600" b="1" dirty="0">
                <a:solidFill>
                  <a:srgbClr val="FFFFFF"/>
                </a:solidFill>
                <a:latin typeface="Open Sans Bold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0455525" y="3737638"/>
              <a:ext cx="576000" cy="576000"/>
              <a:chOff x="2974000" y="1996480"/>
              <a:chExt cx="648000" cy="648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974000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7" name="Picture 28" descr="http://icons.iconarchive.com/icons/graphicloads/medical-health/256/heart-beat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8000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663184" y="3737638"/>
              <a:ext cx="576000" cy="576000"/>
              <a:chOff x="5417712" y="1996480"/>
              <a:chExt cx="648000" cy="648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17712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9" name="Picture 22" descr="https://cdn0.iconfinder.com/data/icons/travel-and-transportation-flat-colorful-svg-icons/134/Travel_Transportation_holiday_vacation_fun-08-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712" y="2034730"/>
                <a:ext cx="5760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4767013" y="3737638"/>
              <a:ext cx="576000" cy="576000"/>
              <a:chOff x="7870624" y="1996480"/>
              <a:chExt cx="648000" cy="648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870624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1" name="Picture 20" descr="https://cdn2.iconfinder.com/data/icons/bubble-education-icons-1/360/School_Books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624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531301" y="8044737"/>
              <a:ext cx="576000" cy="576000"/>
              <a:chOff x="5974085" y="7901208"/>
              <a:chExt cx="648000" cy="6480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974085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5" name="Picture 32" descr="https://cdn0.iconfinder.com/data/icons/web-development-2/512/cloud_computing_download_information_content_server_backup_data_downloading_web_internet_communication_network_system_global_connection_flat_design_icon-51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085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8547525" y="8044737"/>
              <a:ext cx="576000" cy="576000"/>
              <a:chOff x="7990309" y="7901208"/>
              <a:chExt cx="648000" cy="648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7990309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6" name="Picture 14" descr="https://cdn4.iconfinder.com/data/icons/search-engine-optimization/512/share_global_information_connection_network_sharing_flat_icon_symbol-51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896" y="7944093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035280" y="8044737"/>
              <a:ext cx="576000" cy="576000"/>
              <a:chOff x="3478064" y="7901208"/>
              <a:chExt cx="648000" cy="6480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478064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7" name="Picture 30" descr="https://cdn3.iconfinder.com/data/icons/cloud-computing-flat-icons-vol-2/256/66-51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064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Left-Right Arrow 46"/>
            <p:cNvSpPr/>
            <p:nvPr/>
          </p:nvSpPr>
          <p:spPr>
            <a:xfrm>
              <a:off x="954344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1" name="Left-Right Arrow 80"/>
            <p:cNvSpPr/>
            <p:nvPr/>
          </p:nvSpPr>
          <p:spPr>
            <a:xfrm>
              <a:off x="764727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2" name="Left-Right Arrow 81"/>
            <p:cNvSpPr/>
            <p:nvPr/>
          </p:nvSpPr>
          <p:spPr>
            <a:xfrm>
              <a:off x="5751099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2" name="Rectangle 1"/>
            <p:cNvSpPr/>
            <p:nvPr/>
          </p:nvSpPr>
          <p:spPr>
            <a:xfrm rot="16200000">
              <a:off x="3348182" y="4087235"/>
              <a:ext cx="1429029" cy="581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rtl="0" latinLnBrk="1" hangingPunct="0"/>
              <a:r>
                <a:rPr lang="it-IT" sz="1400" b="1" i="1" dirty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Servizi </a:t>
              </a:r>
              <a:endPara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  <a:p>
              <a:pPr algn="ctr" rtl="0" latinLnBrk="1" hangingPunct="0"/>
              <a:r>
                <a:rPr lang="it-IT" sz="1400" b="1" i="1" dirty="0" smtClean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applicativi</a:t>
              </a:r>
              <a:endParaRPr lang="it-IT" sz="1400" b="1" i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77586" y="5740512"/>
              <a:ext cx="8280554" cy="16561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3506901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Fatturazione</a:t>
              </a: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5570859" y="5895216"/>
              <a:ext cx="1836000" cy="647699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b="1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Pagamenti</a:t>
              </a: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7634817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9698774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3506901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SPID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5571130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ANPR</a:t>
              </a:r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7635359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9699589" y="663709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59" name="Left-Right Arrow 81"/>
            <p:cNvSpPr/>
            <p:nvPr/>
          </p:nvSpPr>
          <p:spPr>
            <a:xfrm rot="5400000">
              <a:off x="10275649" y="748902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60" name="Left-Right Arrow 81"/>
            <p:cNvSpPr/>
            <p:nvPr/>
          </p:nvSpPr>
          <p:spPr>
            <a:xfrm rot="5400000">
              <a:off x="6165301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78" name="Left-Right Arrow 81"/>
            <p:cNvSpPr/>
            <p:nvPr/>
          </p:nvSpPr>
          <p:spPr>
            <a:xfrm rot="5400000">
              <a:off x="4271396" y="3121326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0" name="Left-Right Arrow 81"/>
            <p:cNvSpPr/>
            <p:nvPr/>
          </p:nvSpPr>
          <p:spPr>
            <a:xfrm rot="5400000">
              <a:off x="4201717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1" name="Left-Right Arrow 81"/>
            <p:cNvSpPr/>
            <p:nvPr/>
          </p:nvSpPr>
          <p:spPr>
            <a:xfrm rot="5400000">
              <a:off x="4212317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2" name="Left-Right Arrow 81"/>
            <p:cNvSpPr/>
            <p:nvPr/>
          </p:nvSpPr>
          <p:spPr>
            <a:xfrm rot="5400000">
              <a:off x="8301358" y="5273994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3" name="Left-Right Arrow 81"/>
            <p:cNvSpPr/>
            <p:nvPr/>
          </p:nvSpPr>
          <p:spPr>
            <a:xfrm rot="5400000">
              <a:off x="10319829" y="5328802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4" name="Left-Right Arrow 81"/>
            <p:cNvSpPr/>
            <p:nvPr/>
          </p:nvSpPr>
          <p:spPr>
            <a:xfrm rot="5400000">
              <a:off x="6236858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5" name="Left-Right Arrow 81"/>
            <p:cNvSpPr/>
            <p:nvPr/>
          </p:nvSpPr>
          <p:spPr>
            <a:xfrm rot="5400000">
              <a:off x="8295524" y="747849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6" name="Left-Right Arrow 81"/>
            <p:cNvSpPr/>
            <p:nvPr/>
          </p:nvSpPr>
          <p:spPr>
            <a:xfrm rot="5400000">
              <a:off x="10319829" y="3115402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</p:grpSp>
      <p:sp>
        <p:nvSpPr>
          <p:cNvPr id="61" name="TextBox 15"/>
          <p:cNvSpPr txBox="1"/>
          <p:nvPr>
            <p:custDataLst>
              <p:tags r:id="rId1"/>
            </p:custDataLst>
          </p:nvPr>
        </p:nvSpPr>
        <p:spPr>
          <a:xfrm>
            <a:off x="8374608" y="2905737"/>
            <a:ext cx="3816424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Piano triennale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63" name="TextBox 77"/>
          <p:cNvSpPr txBox="1"/>
          <p:nvPr/>
        </p:nvSpPr>
        <p:spPr>
          <a:xfrm>
            <a:off x="8374608" y="4050202"/>
            <a:ext cx="4464496" cy="3165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Obiettivi di costo</a:t>
            </a: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Standard tecnici</a:t>
            </a: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API standard</a:t>
            </a: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endParaRPr lang="it-IT" sz="24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8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Tempi e priorità</a:t>
            </a:r>
          </a:p>
        </p:txBody>
      </p:sp>
      <p:sp>
        <p:nvSpPr>
          <p:cNvPr id="56" name="CasellaDiTesto 69"/>
          <p:cNvSpPr txBox="1"/>
          <p:nvPr/>
        </p:nvSpPr>
        <p:spPr>
          <a:xfrm>
            <a:off x="277511" y="4307719"/>
            <a:ext cx="1408128" cy="453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eaLnBrk="0" fontAlgn="base" latinLnBrk="1" hangingPunct="0"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tabLst/>
            </a:pPr>
            <a:r>
              <a:rPr lang="it-IT" sz="20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</a:t>
            </a:r>
            <a:r>
              <a:rPr lang="it-IT" sz="20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cosistemi</a:t>
            </a: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  <p:sp>
        <p:nvSpPr>
          <p:cNvPr id="57" name="CasellaDiTesto 68"/>
          <p:cNvSpPr txBox="1"/>
          <p:nvPr/>
        </p:nvSpPr>
        <p:spPr>
          <a:xfrm>
            <a:off x="99972" y="5938756"/>
            <a:ext cx="158566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indent="0" algn="r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0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</a:t>
            </a:r>
            <a:r>
              <a:rPr lang="it-IT" sz="20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nfrastrutture</a:t>
            </a: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0" indent="0" algn="r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0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immateriali </a:t>
            </a: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0" indent="0" algn="r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  <a:buFontTx/>
              <a:buNone/>
            </a:pPr>
            <a:r>
              <a:rPr lang="it-IT" sz="20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nazionali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4957" y="7568278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</a:pPr>
            <a:r>
              <a:rPr lang="it-IT" sz="20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</a:t>
            </a:r>
            <a:r>
              <a:rPr lang="it-IT" sz="20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nfrastrutture</a:t>
            </a:r>
          </a:p>
          <a:p>
            <a:pPr algn="r" rtl="0" eaLnBrk="0" fontAlgn="base" latinLnBrk="1" hangingPunct="0">
              <a:spcAft>
                <a:spcPct val="0"/>
              </a:spcAft>
              <a:buClr>
                <a:srgbClr val="0365C0"/>
              </a:buClr>
              <a:buSzPct val="75000"/>
            </a:pPr>
            <a:r>
              <a:rPr lang="it-IT" sz="20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fisiche</a:t>
            </a:r>
            <a:endParaRPr lang="it-IT" sz="20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</p:txBody>
      </p:sp>
    </p:spTree>
    <p:extLst>
      <p:ext uri="{BB962C8B-B14F-4D97-AF65-F5344CB8AC3E}">
        <p14:creationId xmlns:p14="http://schemas.microsoft.com/office/powerpoint/2010/main" val="3431253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tangolo arrotondato 97"/>
          <p:cNvSpPr/>
          <p:nvPr/>
        </p:nvSpPr>
        <p:spPr>
          <a:xfrm flipH="1">
            <a:off x="7422872" y="2367507"/>
            <a:ext cx="5416232" cy="59682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6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320652" y="1315416"/>
            <a:ext cx="12683690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Il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Piano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triennale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governa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l’attuazione della strategia italiana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670673" y="2604898"/>
            <a:ext cx="5865334" cy="5371914"/>
            <a:chOff x="3363251" y="2140496"/>
            <a:chExt cx="8294889" cy="6552312"/>
          </a:xfrm>
        </p:grpSpPr>
        <p:sp>
          <p:nvSpPr>
            <p:cNvPr id="31" name="Rectangle 30"/>
            <p:cNvSpPr/>
            <p:nvPr/>
          </p:nvSpPr>
          <p:spPr>
            <a:xfrm>
              <a:off x="3377586" y="3574388"/>
              <a:ext cx="8280000" cy="1584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830735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</a:rPr>
                <a:t>…</a:t>
              </a: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6411184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Turismo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515013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/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Scuola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364198" y="7970447"/>
              <a:ext cx="8279607" cy="7223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  <a:cs typeface="Arial" panose="020B0604020202020204" pitchFamily="34" charset="0"/>
                </a:rPr>
                <a:t>			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Data </a:t>
              </a:r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Center        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</a:t>
              </a:r>
              <a:r>
                <a:rPr lang="it-IT" altLang="it-IT" sz="1800" dirty="0" err="1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Cloud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             Connettività        </a:t>
              </a:r>
              <a:endParaRPr lang="it-IT" altLang="it-IT" sz="1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 rot="16200000">
              <a:off x="7071534" y="-1567787"/>
              <a:ext cx="863985" cy="8280552"/>
            </a:xfrm>
            <a:prstGeom prst="flowChartDelay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 dirty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1990" y="2428529"/>
              <a:ext cx="2866339" cy="523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Italia Login</a:t>
              </a:r>
              <a:endPara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1020352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Sanità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0455525" y="3737638"/>
              <a:ext cx="576000" cy="576000"/>
              <a:chOff x="2974000" y="1996480"/>
              <a:chExt cx="648000" cy="648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974000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7" name="Picture 28" descr="http://icons.iconarchive.com/icons/graphicloads/medical-health/256/heart-beat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8000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663184" y="3737638"/>
              <a:ext cx="576000" cy="576000"/>
              <a:chOff x="5417712" y="1996480"/>
              <a:chExt cx="648000" cy="648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17712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9" name="Picture 22" descr="https://cdn0.iconfinder.com/data/icons/travel-and-transportation-flat-colorful-svg-icons/134/Travel_Transportation_holiday_vacation_fun-08-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712" y="2034730"/>
                <a:ext cx="5760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4767013" y="3737638"/>
              <a:ext cx="576000" cy="576000"/>
              <a:chOff x="7870624" y="1996480"/>
              <a:chExt cx="648000" cy="648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870624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1" name="Picture 20" descr="https://cdn2.iconfinder.com/data/icons/bubble-education-icons-1/360/School_Books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624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531301" y="8044737"/>
              <a:ext cx="576000" cy="576000"/>
              <a:chOff x="5974085" y="7901208"/>
              <a:chExt cx="648000" cy="6480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974085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5" name="Picture 32" descr="https://cdn0.iconfinder.com/data/icons/web-development-2/512/cloud_computing_download_information_content_server_backup_data_downloading_web_internet_communication_network_system_global_connection_flat_design_icon-51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085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8547525" y="8044737"/>
              <a:ext cx="576000" cy="576000"/>
              <a:chOff x="7990309" y="7901208"/>
              <a:chExt cx="648000" cy="648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7990309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6" name="Picture 14" descr="https://cdn4.iconfinder.com/data/icons/search-engine-optimization/512/share_global_information_connection_network_sharing_flat_icon_symbol-51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896" y="7944093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035280" y="8044737"/>
              <a:ext cx="576000" cy="576000"/>
              <a:chOff x="3478064" y="7901208"/>
              <a:chExt cx="648000" cy="6480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478064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7" name="Picture 30" descr="https://cdn3.iconfinder.com/data/icons/cloud-computing-flat-icons-vol-2/256/66-51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064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Left-Right Arrow 46"/>
            <p:cNvSpPr/>
            <p:nvPr/>
          </p:nvSpPr>
          <p:spPr>
            <a:xfrm>
              <a:off x="954344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1" name="Left-Right Arrow 80"/>
            <p:cNvSpPr/>
            <p:nvPr/>
          </p:nvSpPr>
          <p:spPr>
            <a:xfrm>
              <a:off x="764727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2" name="Left-Right Arrow 81"/>
            <p:cNvSpPr/>
            <p:nvPr/>
          </p:nvSpPr>
          <p:spPr>
            <a:xfrm>
              <a:off x="5751099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2" name="Rectangle 1"/>
            <p:cNvSpPr/>
            <p:nvPr/>
          </p:nvSpPr>
          <p:spPr>
            <a:xfrm rot="16200000">
              <a:off x="3348182" y="4087235"/>
              <a:ext cx="1429029" cy="581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rtl="0" latinLnBrk="1" hangingPunct="0"/>
              <a:r>
                <a:rPr lang="it-IT" sz="1400" b="1" i="1" dirty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Servizi </a:t>
              </a:r>
              <a:endPara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  <a:p>
              <a:pPr algn="ctr" rtl="0" latinLnBrk="1" hangingPunct="0"/>
              <a:r>
                <a:rPr lang="it-IT" sz="1400" b="1" i="1" dirty="0" smtClean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applicativi</a:t>
              </a:r>
              <a:endParaRPr lang="it-IT" sz="1400" b="1" i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77586" y="5740512"/>
              <a:ext cx="8280554" cy="16561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3506901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Fatturazione</a:t>
              </a: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5570859" y="5895216"/>
              <a:ext cx="1836000" cy="647699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Pagamenti</a:t>
              </a: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7634817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9698774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3506901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SPID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5571130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ANPR</a:t>
              </a:r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7635359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9699589" y="663709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59" name="Left-Right Arrow 81"/>
            <p:cNvSpPr/>
            <p:nvPr/>
          </p:nvSpPr>
          <p:spPr>
            <a:xfrm rot="5400000">
              <a:off x="10275649" y="748902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60" name="Left-Right Arrow 81"/>
            <p:cNvSpPr/>
            <p:nvPr/>
          </p:nvSpPr>
          <p:spPr>
            <a:xfrm rot="5400000">
              <a:off x="6165301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78" name="Left-Right Arrow 81"/>
            <p:cNvSpPr/>
            <p:nvPr/>
          </p:nvSpPr>
          <p:spPr>
            <a:xfrm rot="5400000">
              <a:off x="4271396" y="3121326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0" name="Left-Right Arrow 81"/>
            <p:cNvSpPr/>
            <p:nvPr/>
          </p:nvSpPr>
          <p:spPr>
            <a:xfrm rot="5400000">
              <a:off x="4201717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1" name="Left-Right Arrow 81"/>
            <p:cNvSpPr/>
            <p:nvPr/>
          </p:nvSpPr>
          <p:spPr>
            <a:xfrm rot="5400000">
              <a:off x="4212317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2" name="Left-Right Arrow 81"/>
            <p:cNvSpPr/>
            <p:nvPr/>
          </p:nvSpPr>
          <p:spPr>
            <a:xfrm rot="5400000">
              <a:off x="8301358" y="5273994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3" name="Left-Right Arrow 81"/>
            <p:cNvSpPr/>
            <p:nvPr/>
          </p:nvSpPr>
          <p:spPr>
            <a:xfrm rot="5400000">
              <a:off x="10319829" y="5328802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4" name="Left-Right Arrow 81"/>
            <p:cNvSpPr/>
            <p:nvPr/>
          </p:nvSpPr>
          <p:spPr>
            <a:xfrm rot="5400000">
              <a:off x="6236858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5" name="Left-Right Arrow 81"/>
            <p:cNvSpPr/>
            <p:nvPr/>
          </p:nvSpPr>
          <p:spPr>
            <a:xfrm rot="5400000">
              <a:off x="8295524" y="747849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6" name="Left-Right Arrow 81"/>
            <p:cNvSpPr/>
            <p:nvPr/>
          </p:nvSpPr>
          <p:spPr>
            <a:xfrm rot="5400000">
              <a:off x="10319829" y="3115402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</p:grpSp>
      <p:sp>
        <p:nvSpPr>
          <p:cNvPr id="61" name="TextBox 15"/>
          <p:cNvSpPr txBox="1"/>
          <p:nvPr>
            <p:custDataLst>
              <p:tags r:id="rId1"/>
            </p:custDataLst>
          </p:nvPr>
        </p:nvSpPr>
        <p:spPr>
          <a:xfrm>
            <a:off x="7842542" y="2761950"/>
            <a:ext cx="4576891" cy="1384995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Piano triennale</a:t>
            </a:r>
          </a:p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62" name="Shape 172"/>
          <p:cNvSpPr/>
          <p:nvPr/>
        </p:nvSpPr>
        <p:spPr>
          <a:xfrm rot="5400000" flipH="1">
            <a:off x="6255861" y="4765310"/>
            <a:ext cx="1547737" cy="734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7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lnSpc>
                <a:spcPct val="100000"/>
              </a:lnSpc>
              <a:defRPr sz="2200">
                <a:solidFill>
                  <a:srgbClr val="B6E3E3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Freccia in giù 9"/>
          <p:cNvSpPr/>
          <p:nvPr/>
        </p:nvSpPr>
        <p:spPr>
          <a:xfrm>
            <a:off x="8796114" y="4282764"/>
            <a:ext cx="484632" cy="978408"/>
          </a:xfrm>
          <a:prstGeom prst="downArrow">
            <a:avLst/>
          </a:prstGeom>
          <a:solidFill>
            <a:srgbClr val="0066CE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4" name="Freccia in giù 63"/>
          <p:cNvSpPr/>
          <p:nvPr/>
        </p:nvSpPr>
        <p:spPr>
          <a:xfrm>
            <a:off x="11200243" y="4256241"/>
            <a:ext cx="484632" cy="978408"/>
          </a:xfrm>
          <a:prstGeom prst="downArrow">
            <a:avLst/>
          </a:prstGeom>
          <a:solidFill>
            <a:srgbClr val="0066CE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8045604" y="5406055"/>
            <a:ext cx="1985651" cy="1430869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66CE"/>
                </a:solidFill>
                <a:latin typeface="Open Sans Bold"/>
              </a:rPr>
              <a:t>ICT STRATEGY</a:t>
            </a:r>
            <a:endParaRPr lang="it-IT" altLang="it-IT" sz="1800" b="1" dirty="0">
              <a:solidFill>
                <a:srgbClr val="0066CE"/>
              </a:solidFill>
              <a:latin typeface="Open Sans Bold"/>
            </a:endParaRP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10316461" y="5406055"/>
            <a:ext cx="2252197" cy="1454528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66CE"/>
                </a:solidFill>
                <a:latin typeface="Open Sans Bold"/>
              </a:rPr>
              <a:t>PON GOVERNANCE</a:t>
            </a:r>
            <a:endParaRPr lang="it-IT" altLang="it-IT" sz="1800" b="1" dirty="0">
              <a:solidFill>
                <a:srgbClr val="0066CE"/>
              </a:solidFill>
              <a:latin typeface="Open Sans Bold"/>
            </a:endParaRPr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8230591" y="6454344"/>
            <a:ext cx="1900397" cy="889889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600" dirty="0" smtClean="0"/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dirty="0" smtClean="0"/>
              <a:t>    </a:t>
            </a:r>
            <a:r>
              <a:rPr lang="it-IT" sz="1800" dirty="0" smtClean="0">
                <a:solidFill>
                  <a:srgbClr val="0066CE"/>
                </a:solidFill>
              </a:rPr>
              <a:t>Piano gare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9" name="Arrotonda angolo diagonale rettangolo 98"/>
          <p:cNvSpPr/>
          <p:nvPr/>
        </p:nvSpPr>
        <p:spPr>
          <a:xfrm>
            <a:off x="10422932" y="6439421"/>
            <a:ext cx="2253928" cy="889889"/>
          </a:xfrm>
          <a:prstGeom prst="round2DiagRect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1800" dirty="0" smtClean="0"/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0066CE"/>
                </a:solidFill>
              </a:rPr>
              <a:t>Piano finanziamenti</a:t>
            </a:r>
          </a:p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2674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ttangolo arrotondato 97"/>
          <p:cNvSpPr/>
          <p:nvPr/>
        </p:nvSpPr>
        <p:spPr>
          <a:xfrm flipH="1">
            <a:off x="7422872" y="2367507"/>
            <a:ext cx="5416232" cy="59682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02892" y="9297100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7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320652" y="1315416"/>
            <a:ext cx="12683690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Il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Piano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triennale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vincola gli obiettivi di riduzione della spesa</a:t>
            </a:r>
            <a:endParaRPr lang="it-IT" sz="3200" b="1" dirty="0">
              <a:solidFill>
                <a:srgbClr val="3982D8"/>
              </a:solidFill>
              <a:latin typeface="Open Sans Semibold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70673" y="2604898"/>
            <a:ext cx="5865334" cy="5371914"/>
            <a:chOff x="3363251" y="2140496"/>
            <a:chExt cx="8294889" cy="6552312"/>
          </a:xfrm>
        </p:grpSpPr>
        <p:sp>
          <p:nvSpPr>
            <p:cNvPr id="31" name="Rectangle 30"/>
            <p:cNvSpPr/>
            <p:nvPr/>
          </p:nvSpPr>
          <p:spPr>
            <a:xfrm>
              <a:off x="3377586" y="3574388"/>
              <a:ext cx="8280000" cy="1584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830735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</a:rPr>
                <a:t>…</a:t>
              </a: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6411184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Turismo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515013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/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Scuola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364198" y="7970447"/>
              <a:ext cx="8279607" cy="7223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l">
                <a:buClrTx/>
                <a:buFontTx/>
                <a:buNone/>
              </a:pPr>
              <a:r>
                <a:rPr lang="it-IT" altLang="it-IT" sz="1800" b="1" dirty="0" smtClean="0">
                  <a:solidFill>
                    <a:srgbClr val="FFFFFF"/>
                  </a:solidFill>
                  <a:latin typeface="Open Sans Bold"/>
                  <a:cs typeface="Arial" panose="020B0604020202020204" pitchFamily="34" charset="0"/>
                </a:rPr>
                <a:t>			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Data </a:t>
              </a:r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Center        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</a:t>
              </a:r>
              <a:r>
                <a:rPr lang="it-IT" altLang="it-IT" sz="1800" dirty="0" err="1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Cloud</a:t>
              </a:r>
              <a:r>
                <a:rPr lang="it-IT" altLang="it-IT" sz="1800" dirty="0" smtClean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               Connettività        </a:t>
              </a:r>
              <a:endParaRPr lang="it-IT" altLang="it-IT" sz="18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endParaRPr>
            </a:p>
          </p:txBody>
        </p:sp>
        <p:sp>
          <p:nvSpPr>
            <p:cNvPr id="7" name="Flowchart: Delay 6"/>
            <p:cNvSpPr/>
            <p:nvPr/>
          </p:nvSpPr>
          <p:spPr>
            <a:xfrm rot="16200000">
              <a:off x="7071534" y="-1567787"/>
              <a:ext cx="863985" cy="8280552"/>
            </a:xfrm>
            <a:prstGeom prst="flowChartDelay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 dirty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1990" y="2428529"/>
              <a:ext cx="2866339" cy="523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1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Italia Login</a:t>
              </a:r>
              <a:endParaRPr kumimoji="0" lang="it-IT" sz="2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10203525" y="3670272"/>
              <a:ext cx="1080000" cy="1404000"/>
            </a:xfrm>
            <a:prstGeom prst="rect">
              <a:avLst/>
            </a:prstGeom>
            <a:solidFill>
              <a:schemeClr val="bg2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6084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it-IT" altLang="it-IT" sz="1800" b="1" dirty="0" smtClean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endParaRPr lang="it-IT" altLang="it-IT" sz="1800" b="1" dirty="0">
                <a:solidFill>
                  <a:srgbClr val="FFFFFF"/>
                </a:solidFill>
                <a:latin typeface="Open Sans Bold"/>
              </a:endParaRPr>
            </a:p>
            <a:p>
              <a:pPr algn="ctr">
                <a:buClrTx/>
                <a:buFontTx/>
                <a:buNone/>
              </a:pPr>
              <a:r>
                <a:rPr lang="it-IT" altLang="it-IT" sz="1400" b="1" dirty="0" smtClean="0">
                  <a:solidFill>
                    <a:srgbClr val="FFFFFF"/>
                  </a:solidFill>
                  <a:latin typeface="Open Sans Bold"/>
                </a:rPr>
                <a:t>Sanità</a:t>
              </a:r>
              <a:endParaRPr lang="it-IT" altLang="it-IT" sz="1400" b="1" dirty="0">
                <a:solidFill>
                  <a:srgbClr val="FFFFFF"/>
                </a:solidFill>
                <a:latin typeface="Open Sans Bold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0455525" y="3737638"/>
              <a:ext cx="576000" cy="576000"/>
              <a:chOff x="2974000" y="1996480"/>
              <a:chExt cx="648000" cy="6480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974000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7" name="Picture 28" descr="http://icons.iconarchive.com/icons/graphicloads/medical-health/256/heart-beat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8000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663184" y="3737638"/>
              <a:ext cx="576000" cy="576000"/>
              <a:chOff x="5417712" y="1996480"/>
              <a:chExt cx="648000" cy="648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17712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69" name="Picture 22" descr="https://cdn0.iconfinder.com/data/icons/travel-and-transportation-flat-colorful-svg-icons/134/Travel_Transportation_holiday_vacation_fun-08-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3712" y="2034730"/>
                <a:ext cx="576000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4767013" y="3737638"/>
              <a:ext cx="576000" cy="576000"/>
              <a:chOff x="7870624" y="1996480"/>
              <a:chExt cx="648000" cy="6480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7870624" y="1996480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1" name="Picture 20" descr="https://cdn2.iconfinder.com/data/icons/bubble-education-icons-1/360/School_Books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624" y="2045695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531301" y="8044737"/>
              <a:ext cx="576000" cy="576000"/>
              <a:chOff x="5974085" y="7901208"/>
              <a:chExt cx="648000" cy="6480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974085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5" name="Picture 32" descr="https://cdn0.iconfinder.com/data/icons/web-development-2/512/cloud_computing_download_information_content_server_backup_data_downloading_web_internet_communication_network_system_global_connection_flat_design_icon-51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8085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8547525" y="8044737"/>
              <a:ext cx="576000" cy="576000"/>
              <a:chOff x="7990309" y="7901208"/>
              <a:chExt cx="648000" cy="64800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7990309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6" name="Picture 14" descr="https://cdn4.iconfinder.com/data/icons/search-engine-optimization/512/share_global_information_connection_network_sharing_flat_icon_symbol-51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3896" y="7944093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035280" y="8044737"/>
              <a:ext cx="576000" cy="576000"/>
              <a:chOff x="3478064" y="7901208"/>
              <a:chExt cx="648000" cy="6480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478064" y="7901208"/>
                <a:ext cx="648000" cy="64800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100" b="0" i="0" u="none" strike="noStrike" cap="none" spc="0" normalizeH="0" baseline="0">
                  <a:ln>
                    <a:noFill/>
                  </a:ln>
                  <a:solidFill>
                    <a:srgbClr val="E32D2D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pic>
            <p:nvPicPr>
              <p:cNvPr id="77" name="Picture 30" descr="https://cdn3.iconfinder.com/data/icons/cloud-computing-flat-icons-vol-2/256/66-51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064" y="7955208"/>
                <a:ext cx="540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Left-Right Arrow 46"/>
            <p:cNvSpPr/>
            <p:nvPr/>
          </p:nvSpPr>
          <p:spPr>
            <a:xfrm>
              <a:off x="954344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1" name="Left-Right Arrow 80"/>
            <p:cNvSpPr/>
            <p:nvPr/>
          </p:nvSpPr>
          <p:spPr>
            <a:xfrm>
              <a:off x="7647270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82" name="Left-Right Arrow 81"/>
            <p:cNvSpPr/>
            <p:nvPr/>
          </p:nvSpPr>
          <p:spPr>
            <a:xfrm>
              <a:off x="5751099" y="4187048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2" name="Rectangle 1"/>
            <p:cNvSpPr/>
            <p:nvPr/>
          </p:nvSpPr>
          <p:spPr>
            <a:xfrm rot="16200000">
              <a:off x="3348182" y="4087235"/>
              <a:ext cx="1429029" cy="581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algn="ctr" rtl="0" latinLnBrk="1" hangingPunct="0"/>
              <a:r>
                <a:rPr lang="it-IT" sz="1400" b="1" i="1" dirty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Servizi </a:t>
              </a:r>
              <a:endParaRPr lang="it-IT" sz="1400" b="1" i="1" dirty="0" smtClean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  <a:p>
              <a:pPr algn="ctr" rtl="0" latinLnBrk="1" hangingPunct="0"/>
              <a:r>
                <a:rPr lang="it-IT" sz="1400" b="1" i="1" dirty="0" smtClean="0">
                  <a:solidFill>
                    <a:schemeClr val="accent1">
                      <a:lumMod val="75000"/>
                    </a:schemeClr>
                  </a:solidFill>
                  <a:latin typeface="Open Sans Bold"/>
                  <a:cs typeface="Arial" panose="020B0604020202020204" pitchFamily="34" charset="0"/>
                </a:rPr>
                <a:t>applicativi</a:t>
              </a:r>
              <a:endParaRPr lang="it-IT" sz="1400" b="1" i="1" dirty="0">
                <a:solidFill>
                  <a:schemeClr val="accent1">
                    <a:lumMod val="75000"/>
                  </a:schemeClr>
                </a:solidFill>
                <a:latin typeface="Open Sans Bold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77586" y="5740512"/>
              <a:ext cx="8280554" cy="16561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3506901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Fatturazione</a:t>
              </a: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5570859" y="5895216"/>
              <a:ext cx="1836000" cy="647699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Pagamenti</a:t>
              </a: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7634817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9698774" y="5895216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3506901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SPID</a:t>
              </a: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5571130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>
                  <a:solidFill>
                    <a:srgbClr val="0066CC"/>
                  </a:solidFill>
                  <a:latin typeface="Open Sans Italic"/>
                  <a:ea typeface="Open Sans Italic"/>
                  <a:cs typeface="Open Sans Italic"/>
                </a:rPr>
                <a:t>ANPR</a:t>
              </a:r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7635359" y="6604979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9699589" y="663709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59" name="Left-Right Arrow 81"/>
            <p:cNvSpPr/>
            <p:nvPr/>
          </p:nvSpPr>
          <p:spPr>
            <a:xfrm rot="5400000">
              <a:off x="10275649" y="748902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60" name="Left-Right Arrow 81"/>
            <p:cNvSpPr/>
            <p:nvPr/>
          </p:nvSpPr>
          <p:spPr>
            <a:xfrm rot="5400000">
              <a:off x="6165301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78" name="Left-Right Arrow 81"/>
            <p:cNvSpPr/>
            <p:nvPr/>
          </p:nvSpPr>
          <p:spPr>
            <a:xfrm rot="5400000">
              <a:off x="4271396" y="3121326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0" name="Left-Right Arrow 81"/>
            <p:cNvSpPr/>
            <p:nvPr/>
          </p:nvSpPr>
          <p:spPr>
            <a:xfrm rot="5400000">
              <a:off x="4201717" y="7484406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1" name="Left-Right Arrow 81"/>
            <p:cNvSpPr/>
            <p:nvPr/>
          </p:nvSpPr>
          <p:spPr>
            <a:xfrm rot="5400000">
              <a:off x="4212317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2" name="Left-Right Arrow 81"/>
            <p:cNvSpPr/>
            <p:nvPr/>
          </p:nvSpPr>
          <p:spPr>
            <a:xfrm rot="5400000">
              <a:off x="8301358" y="5273994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3" name="Left-Right Arrow 81"/>
            <p:cNvSpPr/>
            <p:nvPr/>
          </p:nvSpPr>
          <p:spPr>
            <a:xfrm rot="5400000">
              <a:off x="10319829" y="5328802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4" name="Left-Right Arrow 81"/>
            <p:cNvSpPr/>
            <p:nvPr/>
          </p:nvSpPr>
          <p:spPr>
            <a:xfrm rot="5400000">
              <a:off x="6236858" y="5271780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5" name="Left-Right Arrow 81"/>
            <p:cNvSpPr/>
            <p:nvPr/>
          </p:nvSpPr>
          <p:spPr>
            <a:xfrm rot="5400000">
              <a:off x="8295524" y="7478497"/>
              <a:ext cx="504000" cy="324001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  <p:sp>
          <p:nvSpPr>
            <p:cNvPr id="96" name="Left-Right Arrow 81"/>
            <p:cNvSpPr/>
            <p:nvPr/>
          </p:nvSpPr>
          <p:spPr>
            <a:xfrm rot="5400000">
              <a:off x="10319829" y="3115402"/>
              <a:ext cx="504000" cy="324000"/>
            </a:xfrm>
            <a:prstGeom prst="leftRightArrow">
              <a:avLst/>
            </a:prstGeom>
            <a:solidFill>
              <a:srgbClr val="0066CC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endParaRPr lang="it-IT"/>
            </a:p>
          </p:txBody>
        </p:sp>
      </p:grpSp>
      <p:sp>
        <p:nvSpPr>
          <p:cNvPr id="61" name="TextBox 15"/>
          <p:cNvSpPr txBox="1"/>
          <p:nvPr>
            <p:custDataLst>
              <p:tags r:id="rId1"/>
            </p:custDataLst>
          </p:nvPr>
        </p:nvSpPr>
        <p:spPr>
          <a:xfrm>
            <a:off x="7842542" y="2761950"/>
            <a:ext cx="4576891" cy="1384995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dirty="0" smtClean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Piano triennale</a:t>
            </a:r>
          </a:p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62" name="Shape 172"/>
          <p:cNvSpPr/>
          <p:nvPr/>
        </p:nvSpPr>
        <p:spPr>
          <a:xfrm rot="16200000" flipH="1">
            <a:off x="6255861" y="4765310"/>
            <a:ext cx="1547737" cy="734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87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lnSpc>
                <a:spcPct val="100000"/>
              </a:lnSpc>
              <a:defRPr sz="2200">
                <a:solidFill>
                  <a:srgbClr val="B6E3E3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Freccia in giù 9"/>
          <p:cNvSpPr/>
          <p:nvPr/>
        </p:nvSpPr>
        <p:spPr>
          <a:xfrm>
            <a:off x="8796114" y="4515967"/>
            <a:ext cx="484632" cy="978408"/>
          </a:xfrm>
          <a:prstGeom prst="downArrow">
            <a:avLst/>
          </a:prstGeom>
          <a:solidFill>
            <a:srgbClr val="0066CE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4" name="Freccia in giù 63"/>
          <p:cNvSpPr/>
          <p:nvPr/>
        </p:nvSpPr>
        <p:spPr>
          <a:xfrm>
            <a:off x="11200243" y="4520951"/>
            <a:ext cx="484632" cy="978408"/>
          </a:xfrm>
          <a:prstGeom prst="downArrow">
            <a:avLst/>
          </a:prstGeom>
          <a:solidFill>
            <a:srgbClr val="0066CE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8045604" y="5690189"/>
            <a:ext cx="1985651" cy="1430869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66CE"/>
                </a:solidFill>
                <a:latin typeface="Open Sans Bold"/>
              </a:rPr>
              <a:t>Standard 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66CE"/>
                </a:solidFill>
                <a:latin typeface="Open Sans Bold"/>
              </a:rPr>
              <a:t>tecnologici</a:t>
            </a:r>
            <a:endParaRPr lang="it-IT" altLang="it-IT" sz="1800" b="1" dirty="0">
              <a:solidFill>
                <a:srgbClr val="0066CE"/>
              </a:solidFill>
              <a:latin typeface="Open Sans Bold"/>
            </a:endParaRP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10316461" y="5700297"/>
            <a:ext cx="2252197" cy="1454528"/>
          </a:xfrm>
          <a:prstGeom prst="rect">
            <a:avLst/>
          </a:prstGeom>
          <a:solidFill>
            <a:srgbClr val="97C4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66CE"/>
                </a:solidFill>
                <a:latin typeface="Open Sans Bold"/>
              </a:rPr>
              <a:t>Livelli di 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err="1" smtClean="0">
                <a:solidFill>
                  <a:srgbClr val="0066CE"/>
                </a:solidFill>
                <a:latin typeface="Open Sans Bold"/>
              </a:rPr>
              <a:t>perfomance</a:t>
            </a:r>
            <a:endParaRPr lang="it-IT" altLang="it-IT" sz="1800" b="1" dirty="0">
              <a:solidFill>
                <a:srgbClr val="0066CE"/>
              </a:solidFill>
              <a:latin typeface="Open Sans Bold"/>
            </a:endParaRPr>
          </a:p>
        </p:txBody>
      </p:sp>
      <p:sp>
        <p:nvSpPr>
          <p:cNvPr id="100" name="Rectangle 22"/>
          <p:cNvSpPr>
            <a:spLocks noChangeArrowheads="1"/>
          </p:cNvSpPr>
          <p:nvPr/>
        </p:nvSpPr>
        <p:spPr bwMode="auto">
          <a:xfrm>
            <a:off x="8272149" y="7224797"/>
            <a:ext cx="3918883" cy="897422"/>
          </a:xfrm>
          <a:prstGeom prst="rect">
            <a:avLst/>
          </a:prstGeom>
          <a:solidFill>
            <a:srgbClr val="FFFF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dirty="0">
                <a:solidFill>
                  <a:srgbClr val="0066CE"/>
                </a:solidFill>
                <a:latin typeface="Open Sans Bold"/>
              </a:rPr>
              <a:t>d</a:t>
            </a:r>
            <a:r>
              <a:rPr lang="it-IT" altLang="it-IT" sz="1800" dirty="0" smtClean="0">
                <a:solidFill>
                  <a:srgbClr val="0066CE"/>
                </a:solidFill>
                <a:latin typeface="Open Sans Bold"/>
              </a:rPr>
              <a:t>a raggiungere nel triennio</a:t>
            </a: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9280746" y="4593066"/>
            <a:ext cx="1856457" cy="863968"/>
          </a:xfrm>
          <a:prstGeom prst="rect">
            <a:avLst/>
          </a:prstGeom>
          <a:solidFill>
            <a:srgbClr val="FFFFFF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594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dirty="0">
                <a:solidFill>
                  <a:srgbClr val="0066CE"/>
                </a:solidFill>
                <a:latin typeface="Open Sans Bold"/>
              </a:rPr>
              <a:t>p</a:t>
            </a:r>
            <a:r>
              <a:rPr lang="it-IT" altLang="it-IT" sz="1800" dirty="0" smtClean="0">
                <a:solidFill>
                  <a:srgbClr val="0066CE"/>
                </a:solidFill>
                <a:latin typeface="Open Sans Bold"/>
              </a:rPr>
              <a:t>er ogni livello </a:t>
            </a:r>
          </a:p>
          <a:p>
            <a:pPr algn="ctr">
              <a:buClrTx/>
              <a:buFontTx/>
              <a:buNone/>
            </a:pPr>
            <a:r>
              <a:rPr lang="it-IT" altLang="it-IT" sz="1800" dirty="0" smtClean="0">
                <a:solidFill>
                  <a:srgbClr val="0066CE"/>
                </a:solidFill>
                <a:latin typeface="Open Sans Bold"/>
              </a:rPr>
              <a:t>del modello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8014568" y="7901136"/>
            <a:ext cx="4471100" cy="1210588"/>
          </a:xfrm>
          <a:prstGeom prst="rect">
            <a:avLst/>
          </a:prstGeom>
          <a:solidFill>
            <a:srgbClr val="B6E3E3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0087E6"/>
                </a:solidFill>
                <a:latin typeface="Open Sans Italic"/>
              </a:rPr>
              <a:t>Esperienza MEF/ </a:t>
            </a:r>
            <a:r>
              <a:rPr lang="it-IT" sz="2400" dirty="0" err="1" smtClean="0">
                <a:solidFill>
                  <a:srgbClr val="0087E6"/>
                </a:solidFill>
                <a:latin typeface="Open Sans Italic"/>
              </a:rPr>
              <a:t>Sogei</a:t>
            </a:r>
            <a:r>
              <a:rPr lang="it-IT" sz="2400" dirty="0" smtClean="0">
                <a:solidFill>
                  <a:srgbClr val="0087E6"/>
                </a:solidFill>
                <a:latin typeface="Open Sans Italic"/>
              </a:rPr>
              <a:t> come </a:t>
            </a:r>
          </a:p>
          <a:p>
            <a:pPr marL="0" marR="0" indent="0" algn="ctr" defTabSz="9144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solidFill>
                  <a:srgbClr val="0087E6"/>
                </a:solidFill>
                <a:latin typeface="Open Sans Italic"/>
              </a:rPr>
              <a:t>riferimento e b</a:t>
            </a:r>
            <a:r>
              <a:rPr kumimoji="0" lang="it-IT" sz="2400" b="0" i="0" u="none" strike="noStrike" cap="none" spc="0" normalizeH="0" baseline="0" dirty="0" smtClean="0">
                <a:ln>
                  <a:noFill/>
                </a:ln>
                <a:solidFill>
                  <a:srgbClr val="0087E6"/>
                </a:solidFill>
                <a:effectLst/>
                <a:uFillTx/>
                <a:latin typeface="Open Sans Italic"/>
                <a:sym typeface="Helvetica"/>
              </a:rPr>
              <a:t>enchmark</a:t>
            </a:r>
            <a:r>
              <a:rPr kumimoji="0" lang="it-IT" sz="2400" b="0" i="0" u="none" strike="noStrike" cap="none" spc="0" normalizeH="0" dirty="0" smtClean="0">
                <a:ln>
                  <a:noFill/>
                </a:ln>
                <a:solidFill>
                  <a:srgbClr val="0087E6"/>
                </a:solidFill>
                <a:effectLst/>
                <a:uFillTx/>
                <a:latin typeface="Open Sans Italic"/>
                <a:sym typeface="Helvetica"/>
              </a:rPr>
              <a:t> 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87E6"/>
              </a:solidFill>
              <a:effectLst/>
              <a:uFillTx/>
              <a:latin typeface="Open Sans Italic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5818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900">
                <a:solidFill>
                  <a:srgbClr val="FFFFFF"/>
                </a:solidFill>
              </a:rPr>
              <a:t>8</a:t>
            </a:fld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3" name="CasellaDiTesto 1"/>
          <p:cNvSpPr txBox="1"/>
          <p:nvPr/>
        </p:nvSpPr>
        <p:spPr>
          <a:xfrm>
            <a:off x="381720" y="1440779"/>
            <a:ext cx="11089232" cy="4862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Le componenti del modello –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gli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ecosistemi</a:t>
            </a:r>
          </a:p>
        </p:txBody>
      </p:sp>
      <p:sp>
        <p:nvSpPr>
          <p:cNvPr id="131" name="Rectangle 30"/>
          <p:cNvSpPr>
            <a:spLocks noChangeArrowheads="1"/>
          </p:cNvSpPr>
          <p:nvPr/>
        </p:nvSpPr>
        <p:spPr bwMode="auto">
          <a:xfrm>
            <a:off x="4594328" y="3888168"/>
            <a:ext cx="1260000" cy="1822772"/>
          </a:xfrm>
          <a:prstGeom prst="rect">
            <a:avLst/>
          </a:prstGeom>
          <a:pattFill prst="pct50">
            <a:fgClr>
              <a:schemeClr val="bg2"/>
            </a:fgClr>
            <a:bgClr>
              <a:srgbClr val="FFFFFF"/>
            </a:bgClr>
          </a:patt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33" name="TextBox 132"/>
          <p:cNvSpPr txBox="1"/>
          <p:nvPr>
            <p:custDataLst>
              <p:tags r:id="rId1"/>
            </p:custDataLst>
          </p:nvPr>
        </p:nvSpPr>
        <p:spPr>
          <a:xfrm>
            <a:off x="8228376" y="2572544"/>
            <a:ext cx="4464496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Nodi strategici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09712" y="2568562"/>
            <a:ext cx="7824940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Ecosistemi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228046" y="3478956"/>
            <a:ext cx="4464496" cy="3216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Strategia 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citizen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–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centric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con coordinamento tra gli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attori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Creazione di ecosistemi integrati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verticalmente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I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ntegrazione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degli ecosistemi anche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lateralmente </a:t>
            </a:r>
          </a:p>
          <a:p>
            <a:pPr algn="l" rtl="0" eaLnBrk="0" fontAlgn="base" hangingPunct="0">
              <a:lnSpc>
                <a:spcPct val="100000"/>
              </a:lnSpc>
              <a:buClr>
                <a:srgbClr val="0365C0"/>
              </a:buClr>
              <a:buSzPct val="75000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 (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es. Turismo sanitario)</a:t>
            </a:r>
          </a:p>
        </p:txBody>
      </p:sp>
      <p:sp>
        <p:nvSpPr>
          <p:cNvPr id="146" name="Rectangle 32"/>
          <p:cNvSpPr>
            <a:spLocks noChangeArrowheads="1"/>
          </p:cNvSpPr>
          <p:nvPr/>
        </p:nvSpPr>
        <p:spPr bwMode="auto">
          <a:xfrm>
            <a:off x="4770594" y="4660776"/>
            <a:ext cx="1080000" cy="454621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…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2" name="Rectangle 71"/>
          <p:cNvSpPr/>
          <p:nvPr/>
        </p:nvSpPr>
        <p:spPr>
          <a:xfrm rot="1902377">
            <a:off x="5905593" y="3050172"/>
            <a:ext cx="2295703" cy="504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 anchorCtr="0"/>
          <a:lstStyle/>
          <a:p>
            <a:pPr algn="ctr" rtl="0">
              <a:lnSpc>
                <a:spcPct val="100000"/>
              </a:lnSpc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Open Sans"/>
              </a:rPr>
              <a:t>Esem</a:t>
            </a:r>
            <a:r>
              <a:rPr lang="it-IT" sz="1800" b="1" dirty="0" smtClean="0">
                <a:solidFill>
                  <a:srgbClr val="C00000"/>
                </a:solidFill>
                <a:latin typeface="Open Sans"/>
              </a:rPr>
              <a:t>plificativo</a:t>
            </a: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>
            <a:off x="741760" y="3876308"/>
            <a:ext cx="1260000" cy="1822772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Scuola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2685976" y="3870676"/>
            <a:ext cx="1260000" cy="1822772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Turismo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6491410" y="3902022"/>
            <a:ext cx="1260000" cy="1822772"/>
          </a:xfrm>
          <a:prstGeom prst="rect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FFFFFF"/>
                </a:solidFill>
                <a:latin typeface="Open Sans Bold"/>
              </a:rPr>
              <a:t>Sanità</a:t>
            </a:r>
            <a:endParaRPr lang="it-IT" altLang="it-IT" sz="1800" b="1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7219" y="4075277"/>
            <a:ext cx="648000" cy="648000"/>
            <a:chOff x="7798600" y="4084776"/>
            <a:chExt cx="648000" cy="648000"/>
          </a:xfrm>
        </p:grpSpPr>
        <p:sp>
          <p:nvSpPr>
            <p:cNvPr id="59" name="Oval 58"/>
            <p:cNvSpPr/>
            <p:nvPr/>
          </p:nvSpPr>
          <p:spPr>
            <a:xfrm>
              <a:off x="7798600" y="4084776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60" name="Picture 20" descr="https://cdn2.iconfinder.com/data/icons/bubble-education-icons-1/360/School_Books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600" y="413399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6729444" y="4134062"/>
            <a:ext cx="648000" cy="648000"/>
            <a:chOff x="3054376" y="4237176"/>
            <a:chExt cx="648000" cy="648000"/>
          </a:xfrm>
        </p:grpSpPr>
        <p:sp>
          <p:nvSpPr>
            <p:cNvPr id="62" name="Oval 61"/>
            <p:cNvSpPr/>
            <p:nvPr/>
          </p:nvSpPr>
          <p:spPr>
            <a:xfrm>
              <a:off x="3054376" y="4237176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63" name="Picture 28" descr="http://icons.iconarchive.com/icons/graphicloads/medical-health/256/heart-beat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76" y="4286391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3027976" y="4119833"/>
            <a:ext cx="576000" cy="576000"/>
            <a:chOff x="5417712" y="1996480"/>
            <a:chExt cx="648000" cy="648000"/>
          </a:xfrm>
        </p:grpSpPr>
        <p:sp>
          <p:nvSpPr>
            <p:cNvPr id="67" name="Oval 66"/>
            <p:cNvSpPr/>
            <p:nvPr/>
          </p:nvSpPr>
          <p:spPr>
            <a:xfrm>
              <a:off x="5417712" y="1996480"/>
              <a:ext cx="648000" cy="648000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68" name="Picture 22" descr="https://cdn0.iconfinder.com/data/icons/travel-and-transportation-flat-colorful-svg-icons/134/Travel_Transportation_holiday_vacation_fun-08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712" y="2034730"/>
              <a:ext cx="5760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1" name="Straight Connector 70"/>
          <p:cNvCxnSpPr/>
          <p:nvPr/>
        </p:nvCxnSpPr>
        <p:spPr>
          <a:xfrm flipV="1">
            <a:off x="2284918" y="7022527"/>
            <a:ext cx="0" cy="8640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70152" y="6958864"/>
            <a:ext cx="0" cy="8640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142360" y="6990996"/>
            <a:ext cx="0" cy="86409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813768" y="7022527"/>
            <a:ext cx="1187992" cy="945279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PAC</a:t>
            </a:r>
            <a:endParaRPr lang="it-IT" altLang="it-IT" sz="1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2685976" y="6990995"/>
            <a:ext cx="1260000" cy="945280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PAC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PAL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Mercato</a:t>
            </a:r>
            <a:endParaRPr lang="it-IT" altLang="it-IT" sz="1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6472437" y="6990996"/>
            <a:ext cx="1258039" cy="945279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PAC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PAL</a:t>
            </a:r>
          </a:p>
          <a:p>
            <a:pPr algn="ctr">
              <a:buClrTx/>
              <a:buFontTx/>
              <a:buNone/>
            </a:pPr>
            <a:r>
              <a:rPr lang="it-IT" altLang="it-IT" sz="1800" b="1" dirty="0" smtClean="0">
                <a:solidFill>
                  <a:srgbClr val="0070C0"/>
                </a:solidFill>
                <a:latin typeface="Open Sans Bold"/>
              </a:rPr>
              <a:t>Mercato</a:t>
            </a:r>
            <a:endParaRPr lang="it-IT" altLang="it-IT" sz="1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4774328" y="7482484"/>
            <a:ext cx="1080000" cy="454621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 dirty="0" smtClean="0">
                <a:latin typeface="Open Sans Bold"/>
              </a:rPr>
              <a:t>…</a:t>
            </a:r>
            <a:endParaRPr lang="it-IT" altLang="it-IT" sz="1800" b="1" dirty="0">
              <a:latin typeface="Open Sans Bold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41760" y="6958864"/>
            <a:ext cx="1260000" cy="945280"/>
          </a:xfrm>
          <a:prstGeom prst="rect">
            <a:avLst/>
          </a:prstGeom>
          <a:noFill/>
          <a:ln w="9360" cap="flat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2685976" y="6959790"/>
            <a:ext cx="1260000" cy="945280"/>
          </a:xfrm>
          <a:prstGeom prst="rect">
            <a:avLst/>
          </a:prstGeom>
          <a:noFill/>
          <a:ln w="9360" cap="flat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4630192" y="6958864"/>
            <a:ext cx="1260000" cy="945280"/>
          </a:xfrm>
          <a:prstGeom prst="rect">
            <a:avLst/>
          </a:prstGeom>
          <a:noFill/>
          <a:ln w="9360" cap="flat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6491410" y="6991825"/>
            <a:ext cx="1260000" cy="945280"/>
          </a:xfrm>
          <a:prstGeom prst="rect">
            <a:avLst/>
          </a:prstGeom>
          <a:noFill/>
          <a:ln w="9360" cap="flat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90000" tIns="6084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it-IT" altLang="it-IT" sz="1800" b="1" dirty="0" smtClean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3" name="Down Arrow 82"/>
          <p:cNvSpPr/>
          <p:nvPr/>
        </p:nvSpPr>
        <p:spPr>
          <a:xfrm>
            <a:off x="1209852" y="6141499"/>
            <a:ext cx="323996" cy="402574"/>
          </a:xfrm>
          <a:prstGeom prst="downArrow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FFFFFF"/>
              </a:solidFill>
              <a:latin typeface="Open Sans Bold"/>
              <a:ea typeface="Microsoft YaHei" panose="020B0503020204020204" pitchFamily="34" charset="-122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3111899" y="6141499"/>
            <a:ext cx="323996" cy="402574"/>
          </a:xfrm>
          <a:prstGeom prst="downArrow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FFFFFF"/>
              </a:solidFill>
              <a:latin typeface="Open Sans Bold"/>
              <a:ea typeface="Microsoft YaHei" panose="020B0503020204020204" pitchFamily="34" charset="-122"/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5062330" y="6141499"/>
            <a:ext cx="323996" cy="402574"/>
          </a:xfrm>
          <a:prstGeom prst="downArrow">
            <a:avLst/>
          </a:prstGeom>
          <a:pattFill prst="pct50">
            <a:fgClr>
              <a:schemeClr val="bg2"/>
            </a:fgClr>
            <a:bgClr>
              <a:srgbClr val="FFFFFF"/>
            </a:bgClr>
          </a:pattFill>
          <a:ln w="9360" cap="flat">
            <a:noFill/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FFFFFF"/>
              </a:solidFill>
              <a:latin typeface="Open Sans Bold"/>
              <a:ea typeface="Microsoft YaHei" panose="020B0503020204020204" pitchFamily="34" charset="-122"/>
            </a:endParaRPr>
          </a:p>
        </p:txBody>
      </p:sp>
      <p:sp>
        <p:nvSpPr>
          <p:cNvPr id="86" name="Down Arrow 85"/>
          <p:cNvSpPr/>
          <p:nvPr/>
        </p:nvSpPr>
        <p:spPr>
          <a:xfrm>
            <a:off x="6919090" y="6141499"/>
            <a:ext cx="323996" cy="402574"/>
          </a:xfrm>
          <a:prstGeom prst="downArrow">
            <a:avLst/>
          </a:prstGeom>
          <a:solidFill>
            <a:schemeClr val="bg2"/>
          </a:solidFill>
          <a:ln w="9360" cap="flat">
            <a:noFill/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b="1">
              <a:solidFill>
                <a:srgbClr val="FFFFFF"/>
              </a:solidFill>
              <a:latin typeface="Open Sans Bold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828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4294967295"/>
          </p:nvPr>
        </p:nvSpPr>
        <p:spPr>
          <a:xfrm>
            <a:off x="10985882" y="9405044"/>
            <a:ext cx="182689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0000"/>
              </a:lnSpc>
            </a:pPr>
            <a:fld id="{86CB4B4D-7CA3-9044-876B-883B54F8677D}" type="slidenum">
              <a:rPr/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3" name="CasellaDiTesto 1"/>
          <p:cNvSpPr txBox="1"/>
          <p:nvPr/>
        </p:nvSpPr>
        <p:spPr>
          <a:xfrm>
            <a:off x="381720" y="1415425"/>
            <a:ext cx="1108923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Le componenti del modello – </a:t>
            </a:r>
            <a:r>
              <a:rPr lang="it-IT" sz="3200" b="1" dirty="0" smtClean="0">
                <a:solidFill>
                  <a:srgbClr val="3982D8"/>
                </a:solidFill>
                <a:latin typeface="Open Sans Semibold" charset="0"/>
              </a:rPr>
              <a:t>le infrastrutture </a:t>
            </a:r>
            <a:r>
              <a:rPr lang="it-IT" sz="3200" b="1" dirty="0">
                <a:solidFill>
                  <a:srgbClr val="3982D8"/>
                </a:solidFill>
                <a:latin typeface="Open Sans Semibold" charset="0"/>
              </a:rPr>
              <a:t>immateriali</a:t>
            </a:r>
          </a:p>
          <a:p>
            <a:pPr algn="l" rtl="0" latinLnBrk="1" hangingPunct="0"/>
            <a:endParaRPr lang="it-IT" sz="2800" b="1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0392" y="3508648"/>
            <a:ext cx="4774408" cy="3924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Efficientamento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costi per sinergie e economie di scala</a:t>
            </a:r>
          </a:p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Politiche di </a:t>
            </a: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m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ake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or </a:t>
            </a: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b</a:t>
            </a:r>
            <a:r>
              <a:rPr lang="it-IT" sz="2400" kern="1200" dirty="0" err="1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uy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Politiche di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cyber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s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ecurity</a:t>
            </a:r>
            <a:endParaRPr lang="it-IT" sz="2400" kern="1200" dirty="0">
              <a:solidFill>
                <a:srgbClr val="0066CC"/>
              </a:solidFill>
              <a:latin typeface="Open Sans Italic"/>
              <a:ea typeface="Open Sans Italic"/>
              <a:cs typeface="Open Sans Italic"/>
            </a:endParaRPr>
          </a:p>
          <a:p>
            <a:pPr marL="358775" indent="-358775" algn="l" rtl="0" eaLnBrk="0" fontAlgn="base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Partnership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pubblico–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privato</a:t>
            </a:r>
          </a:p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 err="1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Procurement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 innovativo</a:t>
            </a:r>
          </a:p>
          <a:p>
            <a:pPr marL="358775" indent="-358775" algn="l" rtl="0" eaLnBrk="0" fontAlgn="base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rgbClr val="0365C0"/>
              </a:buClr>
              <a:buSzPct val="75000"/>
              <a:buFont typeface="Arial" panose="020B0604020202020204" pitchFamily="34" charset="0"/>
              <a:buChar char="►"/>
            </a:pP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Apertura </a:t>
            </a:r>
            <a:r>
              <a:rPr lang="it-IT" sz="2400" kern="1200" dirty="0" smtClean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nuovi </a:t>
            </a:r>
            <a:r>
              <a:rPr lang="it-IT" sz="2400" kern="1200" dirty="0">
                <a:solidFill>
                  <a:srgbClr val="0066CC"/>
                </a:solidFill>
                <a:latin typeface="Open Sans Italic"/>
                <a:ea typeface="Open Sans Italic"/>
                <a:cs typeface="Open Sans Italic"/>
              </a:rPr>
              <a:t>mercati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256139" y="2625388"/>
            <a:ext cx="4366941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Nodi strategici</a:t>
            </a:r>
            <a:endParaRPr lang="it-IT" sz="2800" b="1" kern="1200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712" y="2637514"/>
            <a:ext cx="7824940" cy="523220"/>
          </a:xfrm>
          <a:prstGeom prst="rect">
            <a:avLst/>
          </a:prstGeom>
          <a:solidFill>
            <a:srgbClr val="0066CE"/>
          </a:solidFill>
        </p:spPr>
        <p:txBody>
          <a:bodyPr wrap="square" rtlCol="0">
            <a:spAutoFit/>
          </a:bodyPr>
          <a:lstStyle/>
          <a:p>
            <a:pPr algn="ctr" defTabSz="914239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Open Sans Bold"/>
                <a:cs typeface="Arial" panose="020B0604020202020204" pitchFamily="34" charset="0"/>
              </a:rPr>
              <a:t>Infrastrutture immateriali</a:t>
            </a:r>
            <a:endParaRPr lang="it-IT" sz="2800" b="1" dirty="0">
              <a:solidFill>
                <a:srgbClr val="FFFFFF"/>
              </a:solidFill>
              <a:latin typeface="Open Sans Bold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756" y="3690721"/>
            <a:ext cx="7824940" cy="2232248"/>
            <a:chOff x="3377586" y="5812903"/>
            <a:chExt cx="8280554" cy="1656184"/>
          </a:xfrm>
        </p:grpSpPr>
        <p:sp>
          <p:nvSpPr>
            <p:cNvPr id="75" name="Rectangle 74"/>
            <p:cNvSpPr/>
            <p:nvPr/>
          </p:nvSpPr>
          <p:spPr>
            <a:xfrm>
              <a:off x="3377586" y="5812903"/>
              <a:ext cx="8280554" cy="16561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spc="0" normalizeH="0" baseline="0">
                <a:ln>
                  <a:noFill/>
                </a:ln>
                <a:solidFill>
                  <a:srgbClr val="E32D2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6" name="Rectangle 18"/>
            <p:cNvSpPr>
              <a:spLocks noChangeArrowheads="1"/>
            </p:cNvSpPr>
            <p:nvPr/>
          </p:nvSpPr>
          <p:spPr bwMode="auto">
            <a:xfrm>
              <a:off x="3506901" y="596760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>
                  <a:solidFill>
                    <a:schemeClr val="accent5">
                      <a:lumMod val="50000"/>
                    </a:schemeClr>
                  </a:solidFill>
                  <a:latin typeface="Open Sans Bold"/>
                </a:rPr>
                <a:t>Fatturazione</a:t>
              </a:r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5570859" y="596760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b="1" dirty="0">
                  <a:solidFill>
                    <a:schemeClr val="accent5">
                      <a:lumMod val="50000"/>
                    </a:schemeClr>
                  </a:solidFill>
                  <a:latin typeface="Open Sans Bold"/>
                </a:rPr>
                <a:t>Pagamenti</a:t>
              </a:r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7634817" y="596760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9698774" y="5967607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0" name="Rectangle 23"/>
            <p:cNvSpPr>
              <a:spLocks noChangeArrowheads="1"/>
            </p:cNvSpPr>
            <p:nvPr/>
          </p:nvSpPr>
          <p:spPr bwMode="auto">
            <a:xfrm>
              <a:off x="3506901" y="6677370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 smtClean="0">
                  <a:solidFill>
                    <a:schemeClr val="accent5">
                      <a:lumMod val="50000"/>
                    </a:schemeClr>
                  </a:solidFill>
                  <a:latin typeface="Open Sans Bold"/>
                </a:rPr>
                <a:t>SPID</a:t>
              </a:r>
              <a:endParaRPr lang="it-IT" altLang="it-IT" sz="1800" b="1" dirty="0">
                <a:solidFill>
                  <a:schemeClr val="accent5">
                    <a:lumMod val="50000"/>
                  </a:schemeClr>
                </a:solidFill>
                <a:latin typeface="Open Sans Bold"/>
              </a:endParaRPr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5571130" y="6677370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b="1" dirty="0">
                  <a:solidFill>
                    <a:schemeClr val="accent5">
                      <a:lumMod val="50000"/>
                    </a:schemeClr>
                  </a:solidFill>
                  <a:latin typeface="Open Sans Bold"/>
                </a:rPr>
                <a:t>ANPR</a:t>
              </a:r>
            </a:p>
          </p:txBody>
        </p:sp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7635359" y="6677370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9699589" y="6709488"/>
              <a:ext cx="1836000" cy="647700"/>
            </a:xfrm>
            <a:prstGeom prst="rect">
              <a:avLst/>
            </a:prstGeom>
            <a:solidFill>
              <a:srgbClr val="97C4FF"/>
            </a:solidFill>
            <a:ln w="9360" cap="flat">
              <a:noFill/>
              <a:round/>
              <a:headEnd/>
              <a:tailEnd/>
            </a:ln>
            <a:effectLst/>
            <a:extLst/>
          </p:spPr>
          <p:txBody>
            <a:bodyPr wrap="none" lIns="90000" tIns="594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it-IT" altLang="it-IT" sz="1800" dirty="0" smtClean="0">
                  <a:latin typeface="Open Sans Bold"/>
                </a:rPr>
                <a:t>…</a:t>
              </a:r>
              <a:endParaRPr lang="it-IT" altLang="it-IT" sz="1800" dirty="0">
                <a:latin typeface="Open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920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N7UK2UA0q5sy8vwexTlw"/>
</p:tagLst>
</file>

<file path=ppt/theme/theme1.xml><?xml version="1.0" encoding="utf-8"?>
<a:theme xmlns:a="http://schemas.openxmlformats.org/drawingml/2006/main" name="Default">
  <a:themeElements>
    <a:clrScheme name="Default">
      <a:dk1>
        <a:srgbClr val="B6E3E3"/>
      </a:dk1>
      <a:lt1>
        <a:srgbClr val="E32D2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7EFEF"/>
      </a:accent3>
      <a:accent4>
        <a:srgbClr val="136279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6E3E3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E32D2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E32D2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7EFEF"/>
      </a:accent3>
      <a:accent4>
        <a:srgbClr val="136279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6E3E3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E32D2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E32D2D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854</Words>
  <Application>Microsoft Office PowerPoint</Application>
  <PresentationFormat>Personalizzato</PresentationFormat>
  <Paragraphs>381</Paragraphs>
  <Slides>23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41" baseType="lpstr">
      <vt:lpstr>Microsoft YaHei</vt:lpstr>
      <vt:lpstr>Arial</vt:lpstr>
      <vt:lpstr>Calibri</vt:lpstr>
      <vt:lpstr>EYInterstate Light</vt:lpstr>
      <vt:lpstr>Helvetica</vt:lpstr>
      <vt:lpstr>Helvetica Light</vt:lpstr>
      <vt:lpstr>Helvetica Neue</vt:lpstr>
      <vt:lpstr>Open Sans</vt:lpstr>
      <vt:lpstr>Open Sans Bold</vt:lpstr>
      <vt:lpstr>Open Sans Extrabold</vt:lpstr>
      <vt:lpstr>Open Sans Italic</vt:lpstr>
      <vt:lpstr>Open Sans Semibold</vt:lpstr>
      <vt:lpstr>Open Sans Semibold Italic</vt:lpstr>
      <vt:lpstr>Segoe Print</vt:lpstr>
      <vt:lpstr>Titillium WebBold</vt:lpstr>
      <vt:lpstr>Titillium WebLight</vt:lpstr>
      <vt:lpstr>Titillium WebSemiBold</vt:lpstr>
      <vt:lpstr>Default</vt:lpstr>
      <vt:lpstr>Il nuovo Piano triennale per l’Italia digitale:  la strategia sulle infrastrutture Antonio Samaritani, Direttore generale AgID  Roma, 5 aprile 2016</vt:lpstr>
      <vt:lpstr>      </vt:lpstr>
      <vt:lpstr>La strategia è descritta in due documenti  Molti elementi di indirizzo infrastrutturale: - cyber security - riduzione del numero di data center - disaster recovery - business continuity  Molti elementi che spingono verso  un ammodernamento infrastrutturale: - piattaforme nazionali (ANPR, PagoPA, ecc) - Italia Login - separazione front end e back end     AgiD ha definito il modello strategico dell’architettura ICT che consente di implementare la strategia in un quadro organico.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Crescita Digitale Avanzamento attività  Roma, 15 ottobre 2015</dc:title>
  <dc:creator>Sirgiovanni Erica</dc:creator>
  <cp:lastModifiedBy>LOMBARDINI Dianella</cp:lastModifiedBy>
  <cp:revision>548</cp:revision>
  <cp:lastPrinted>2016-03-31T11:19:07Z</cp:lastPrinted>
  <dcterms:modified xsi:type="dcterms:W3CDTF">2016-04-04T12:47:00Z</dcterms:modified>
</cp:coreProperties>
</file>