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3.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drawings/drawing1.xml" ContentType="application/vnd.openxmlformats-officedocument.drawingml.chartshapes+xml"/>
  <Override PartName="/ppt/charts/chart9.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88" r:id="rId3"/>
    <p:sldMasterId id="2147483716" r:id="rId4"/>
  </p:sldMasterIdLst>
  <p:notesMasterIdLst>
    <p:notesMasterId r:id="rId15"/>
  </p:notesMasterIdLst>
  <p:handoutMasterIdLst>
    <p:handoutMasterId r:id="rId16"/>
  </p:handoutMasterIdLst>
  <p:sldIdLst>
    <p:sldId id="256" r:id="rId5"/>
    <p:sldId id="320" r:id="rId6"/>
    <p:sldId id="317" r:id="rId7"/>
    <p:sldId id="321" r:id="rId8"/>
    <p:sldId id="322" r:id="rId9"/>
    <p:sldId id="304" r:id="rId10"/>
    <p:sldId id="316" r:id="rId11"/>
    <p:sldId id="310" r:id="rId12"/>
    <p:sldId id="313" r:id="rId13"/>
    <p:sldId id="325" r:id="rId14"/>
  </p:sldIdLst>
  <p:sldSz cx="9144000" cy="6858000" type="screen4x3"/>
  <p:notesSz cx="6718300" cy="98552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8">
          <p15:clr>
            <a:srgbClr val="A4A3A4"/>
          </p15:clr>
        </p15:guide>
        <p15:guide id="2" pos="2118">
          <p15:clr>
            <a:srgbClr val="A4A3A4"/>
          </p15:clr>
        </p15:guide>
        <p15:guide id="3" orient="horz" pos="3103">
          <p15:clr>
            <a:srgbClr val="A4A3A4"/>
          </p15:clr>
        </p15:guide>
        <p15:guide id="4" pos="211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90C8"/>
    <a:srgbClr val="63575E"/>
    <a:srgbClr val="88787C"/>
    <a:srgbClr val="525E65"/>
    <a:srgbClr val="F0C700"/>
    <a:srgbClr val="656351"/>
    <a:srgbClr val="58867B"/>
    <a:srgbClr val="B8AAA2"/>
    <a:srgbClr val="FFD617"/>
    <a:srgbClr val="5F70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700" autoAdjust="0"/>
  </p:normalViewPr>
  <p:slideViewPr>
    <p:cSldViewPr>
      <p:cViewPr varScale="1">
        <p:scale>
          <a:sx n="106" d="100"/>
          <a:sy n="106" d="100"/>
        </p:scale>
        <p:origin x="180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2" d="100"/>
          <a:sy n="72" d="100"/>
        </p:scale>
        <p:origin x="-3678" y="-114"/>
      </p:cViewPr>
      <p:guideLst>
        <p:guide orient="horz" pos="3078"/>
        <p:guide pos="2118"/>
        <p:guide orient="horz" pos="3103"/>
        <p:guide pos="211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file:///\\net1.cec.eu.int\Homes\043\PAPAGGI\My%20Documents\Dropbox\EDPR%202016%20Integration%20of%20Digital%20Technology.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net1.cec.eu.int\Homes\043\PAPAGGI\My%20Documents\Dropbox\cross-border%20eCommerce%20ENT.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net1.cec.eu.int\Homes\043\PAPAGGI\My%20Documents\Dropbox\EDPR%202016%20Integration%20of%20Digital%20Technology.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net1.cec.eu.int\Homes\043\PAPAGGI\My%20Documents\Dropbox\EDPR%202016%20Integration%20of%20Digital%20Technology.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net1.cec.eu.int\Homes\043\PAPAGGI\My%20Documents\Dropbox\EDPR%202016%20Integration%20of%20Digital%20Technolog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net1.cec.eu.int\Homes\043\PAPAGGI\My%20Documents\Dropbox\Output%20v2.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net1.cec.eu.int\Homes\043\PAPAGGI\My%20Documents\Dropbox\Output%20v2.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net1.cec.eu.int\Homes\043\PAPAGGI\My%20Documents\Dropbox\Output%20v2.6.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net1.cec.eu.int\Homes\043\PAPAGGI\My%20Documents\Dropbox\Output%20v2.6.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et1.cec.eu.int\CNECT\F\4\SCOREBOARDS\2016-EDPR\HORIZONTAL-CHAPTERS\04-INTEGRATION-OF-DIGITAL-TECHNOLOGY\Jannes%20working%20files%20eCommerce\desi%20integration%20of%20technology.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C:\Users\Janne\Google%20Drive\EC\DESI\2016\Horizontal%20chapter%20eBunsiness\digital_agenda_scoreboard_key_indicator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000" b="1" i="0" u="none" strike="noStrike" baseline="0" dirty="0" smtClean="0">
                <a:effectLst/>
                <a:latin typeface="Arial" panose="020B0604020202020204" pitchFamily="34" charset="0"/>
                <a:cs typeface="Arial" panose="020B0604020202020204" pitchFamily="34" charset="0"/>
              </a:rPr>
              <a:t>DESI 2016, Integration of Digital Technology  dimension, by country</a:t>
            </a:r>
            <a:endParaRPr lang="en-GB" sz="1000" dirty="0">
              <a:effectLst/>
              <a:latin typeface="Arial" panose="020B0604020202020204" pitchFamily="34" charset="0"/>
              <a:cs typeface="Arial" panose="020B0604020202020204" pitchFamily="34" charset="0"/>
            </a:endParaRPr>
          </a:p>
        </c:rich>
      </c:tx>
      <c:layout>
        <c:manualLayout>
          <c:xMode val="edge"/>
          <c:yMode val="edge"/>
          <c:x val="0.12418346891983917"/>
          <c:y val="0"/>
        </c:manualLayout>
      </c:layout>
      <c:overlay val="0"/>
    </c:title>
    <c:autoTitleDeleted val="0"/>
    <c:plotArea>
      <c:layout>
        <c:manualLayout>
          <c:layoutTarget val="inner"/>
          <c:xMode val="edge"/>
          <c:yMode val="edge"/>
          <c:x val="3.5335094589505206E-2"/>
          <c:y val="0.12565821132296159"/>
          <c:w val="0.9496668872531232"/>
          <c:h val="0.75942774225444687"/>
        </c:manualLayout>
      </c:layout>
      <c:barChart>
        <c:barDir val="col"/>
        <c:grouping val="stacked"/>
        <c:varyColors val="0"/>
        <c:ser>
          <c:idx val="0"/>
          <c:order val="0"/>
          <c:tx>
            <c:strRef>
              <c:f>Sheet0!$B$1</c:f>
              <c:strCache>
                <c:ptCount val="1"/>
                <c:pt idx="0">
                  <c:v>4a Business digitization</c:v>
                </c:pt>
              </c:strCache>
            </c:strRef>
          </c:tx>
          <c:spPr>
            <a:solidFill>
              <a:srgbClr val="FF0000"/>
            </a:solidFill>
          </c:spPr>
          <c:invertIfNegative val="0"/>
          <c:cat>
            <c:strRef>
              <c:f>Sheet0!$A$2:$A$30</c:f>
              <c:strCache>
                <c:ptCount val="29"/>
                <c:pt idx="0">
                  <c:v>IE</c:v>
                </c:pt>
                <c:pt idx="1">
                  <c:v>DK</c:v>
                </c:pt>
                <c:pt idx="2">
                  <c:v>SE</c:v>
                </c:pt>
                <c:pt idx="3">
                  <c:v>BE</c:v>
                </c:pt>
                <c:pt idx="4">
                  <c:v>FI</c:v>
                </c:pt>
                <c:pt idx="5">
                  <c:v>NL</c:v>
                </c:pt>
                <c:pt idx="6">
                  <c:v>DE</c:v>
                </c:pt>
                <c:pt idx="7">
                  <c:v>LT</c:v>
                </c:pt>
                <c:pt idx="8">
                  <c:v>PT</c:v>
                </c:pt>
                <c:pt idx="9">
                  <c:v>AT</c:v>
                </c:pt>
                <c:pt idx="10">
                  <c:v>SI</c:v>
                </c:pt>
                <c:pt idx="11">
                  <c:v>CZ</c:v>
                </c:pt>
                <c:pt idx="12">
                  <c:v>MT</c:v>
                </c:pt>
                <c:pt idx="13">
                  <c:v>ES</c:v>
                </c:pt>
                <c:pt idx="14">
                  <c:v>UK</c:v>
                </c:pt>
                <c:pt idx="15">
                  <c:v>EU28</c:v>
                </c:pt>
                <c:pt idx="16">
                  <c:v>HR</c:v>
                </c:pt>
                <c:pt idx="17">
                  <c:v>CY</c:v>
                </c:pt>
                <c:pt idx="18">
                  <c:v>FR</c:v>
                </c:pt>
                <c:pt idx="19">
                  <c:v>SK</c:v>
                </c:pt>
                <c:pt idx="20">
                  <c:v>IT</c:v>
                </c:pt>
                <c:pt idx="21">
                  <c:v>LU</c:v>
                </c:pt>
                <c:pt idx="22">
                  <c:v>EE</c:v>
                </c:pt>
                <c:pt idx="23">
                  <c:v>BG</c:v>
                </c:pt>
                <c:pt idx="24">
                  <c:v>EL</c:v>
                </c:pt>
                <c:pt idx="25">
                  <c:v>PL</c:v>
                </c:pt>
                <c:pt idx="26">
                  <c:v>HU</c:v>
                </c:pt>
                <c:pt idx="27">
                  <c:v>LV</c:v>
                </c:pt>
                <c:pt idx="28">
                  <c:v>RO</c:v>
                </c:pt>
              </c:strCache>
            </c:strRef>
          </c:cat>
          <c:val>
            <c:numRef>
              <c:f>Sheet0!$B$2:$B$30</c:f>
              <c:numCache>
                <c:formatCode>General</c:formatCode>
                <c:ptCount val="29"/>
                <c:pt idx="0">
                  <c:v>26.359400000000001</c:v>
                </c:pt>
                <c:pt idx="1">
                  <c:v>32.370899999999999</c:v>
                </c:pt>
                <c:pt idx="2">
                  <c:v>29.945699999999999</c:v>
                </c:pt>
                <c:pt idx="3">
                  <c:v>28.329599999999999</c:v>
                </c:pt>
                <c:pt idx="4">
                  <c:v>34.886600000000001</c:v>
                </c:pt>
                <c:pt idx="5">
                  <c:v>31.709</c:v>
                </c:pt>
                <c:pt idx="6">
                  <c:v>25.3169</c:v>
                </c:pt>
                <c:pt idx="7">
                  <c:v>26.673300000000001</c:v>
                </c:pt>
                <c:pt idx="8">
                  <c:v>25.168800000000001</c:v>
                </c:pt>
                <c:pt idx="9">
                  <c:v>26.03</c:v>
                </c:pt>
                <c:pt idx="10">
                  <c:v>22.6538</c:v>
                </c:pt>
                <c:pt idx="11">
                  <c:v>16.3184</c:v>
                </c:pt>
                <c:pt idx="12">
                  <c:v>22.9435</c:v>
                </c:pt>
                <c:pt idx="13">
                  <c:v>23.9725</c:v>
                </c:pt>
                <c:pt idx="14">
                  <c:v>20.0504</c:v>
                </c:pt>
                <c:pt idx="15">
                  <c:v>21.625</c:v>
                </c:pt>
                <c:pt idx="16">
                  <c:v>20.573399999999999</c:v>
                </c:pt>
                <c:pt idx="17">
                  <c:v>23.340399999999999</c:v>
                </c:pt>
                <c:pt idx="18">
                  <c:v>18.965599999999998</c:v>
                </c:pt>
                <c:pt idx="19">
                  <c:v>18.916599999999999</c:v>
                </c:pt>
                <c:pt idx="20">
                  <c:v>22.346</c:v>
                </c:pt>
                <c:pt idx="21">
                  <c:v>20.3994</c:v>
                </c:pt>
                <c:pt idx="22">
                  <c:v>15.789400000000001</c:v>
                </c:pt>
                <c:pt idx="23">
                  <c:v>19.053000000000001</c:v>
                </c:pt>
                <c:pt idx="24">
                  <c:v>18.207599999999999</c:v>
                </c:pt>
                <c:pt idx="25">
                  <c:v>14.0647</c:v>
                </c:pt>
                <c:pt idx="26">
                  <c:v>13.063800000000001</c:v>
                </c:pt>
                <c:pt idx="27">
                  <c:v>12.784800000000001</c:v>
                </c:pt>
                <c:pt idx="28">
                  <c:v>13.601000000000001</c:v>
                </c:pt>
              </c:numCache>
            </c:numRef>
          </c:val>
        </c:ser>
        <c:ser>
          <c:idx val="1"/>
          <c:order val="1"/>
          <c:tx>
            <c:strRef>
              <c:f>Sheet0!$C$1</c:f>
              <c:strCache>
                <c:ptCount val="1"/>
                <c:pt idx="0">
                  <c:v>4b eCommerce</c:v>
                </c:pt>
              </c:strCache>
            </c:strRef>
          </c:tx>
          <c:spPr>
            <a:solidFill>
              <a:srgbClr val="00B0F0"/>
            </a:solidFill>
          </c:spPr>
          <c:invertIfNegative val="0"/>
          <c:cat>
            <c:strRef>
              <c:f>Sheet0!$A$2:$A$30</c:f>
              <c:strCache>
                <c:ptCount val="29"/>
                <c:pt idx="0">
                  <c:v>IE</c:v>
                </c:pt>
                <c:pt idx="1">
                  <c:v>DK</c:v>
                </c:pt>
                <c:pt idx="2">
                  <c:v>SE</c:v>
                </c:pt>
                <c:pt idx="3">
                  <c:v>BE</c:v>
                </c:pt>
                <c:pt idx="4">
                  <c:v>FI</c:v>
                </c:pt>
                <c:pt idx="5">
                  <c:v>NL</c:v>
                </c:pt>
                <c:pt idx="6">
                  <c:v>DE</c:v>
                </c:pt>
                <c:pt idx="7">
                  <c:v>LT</c:v>
                </c:pt>
                <c:pt idx="8">
                  <c:v>PT</c:v>
                </c:pt>
                <c:pt idx="9">
                  <c:v>AT</c:v>
                </c:pt>
                <c:pt idx="10">
                  <c:v>SI</c:v>
                </c:pt>
                <c:pt idx="11">
                  <c:v>CZ</c:v>
                </c:pt>
                <c:pt idx="12">
                  <c:v>MT</c:v>
                </c:pt>
                <c:pt idx="13">
                  <c:v>ES</c:v>
                </c:pt>
                <c:pt idx="14">
                  <c:v>UK</c:v>
                </c:pt>
                <c:pt idx="15">
                  <c:v>EU28</c:v>
                </c:pt>
                <c:pt idx="16">
                  <c:v>HR</c:v>
                </c:pt>
                <c:pt idx="17">
                  <c:v>CY</c:v>
                </c:pt>
                <c:pt idx="18">
                  <c:v>FR</c:v>
                </c:pt>
                <c:pt idx="19">
                  <c:v>SK</c:v>
                </c:pt>
                <c:pt idx="20">
                  <c:v>IT</c:v>
                </c:pt>
                <c:pt idx="21">
                  <c:v>LU</c:v>
                </c:pt>
                <c:pt idx="22">
                  <c:v>EE</c:v>
                </c:pt>
                <c:pt idx="23">
                  <c:v>BG</c:v>
                </c:pt>
                <c:pt idx="24">
                  <c:v>EL</c:v>
                </c:pt>
                <c:pt idx="25">
                  <c:v>PL</c:v>
                </c:pt>
                <c:pt idx="26">
                  <c:v>HU</c:v>
                </c:pt>
                <c:pt idx="27">
                  <c:v>LV</c:v>
                </c:pt>
                <c:pt idx="28">
                  <c:v>RO</c:v>
                </c:pt>
              </c:strCache>
            </c:strRef>
          </c:cat>
          <c:val>
            <c:numRef>
              <c:f>Sheet0!$C$2:$C$30</c:f>
              <c:numCache>
                <c:formatCode>General</c:formatCode>
                <c:ptCount val="29"/>
                <c:pt idx="0">
                  <c:v>29.227799999999998</c:v>
                </c:pt>
                <c:pt idx="1">
                  <c:v>21.719200000000001</c:v>
                </c:pt>
                <c:pt idx="2">
                  <c:v>21.129000000000001</c:v>
                </c:pt>
                <c:pt idx="3">
                  <c:v>21.977399999999999</c:v>
                </c:pt>
                <c:pt idx="4">
                  <c:v>13.3666</c:v>
                </c:pt>
                <c:pt idx="5">
                  <c:v>15.805899999999999</c:v>
                </c:pt>
                <c:pt idx="6">
                  <c:v>18.6525</c:v>
                </c:pt>
                <c:pt idx="7">
                  <c:v>16.9694</c:v>
                </c:pt>
                <c:pt idx="8">
                  <c:v>17.419699999999999</c:v>
                </c:pt>
                <c:pt idx="9">
                  <c:v>14.676500000000001</c:v>
                </c:pt>
                <c:pt idx="10">
                  <c:v>17.9971</c:v>
                </c:pt>
                <c:pt idx="11">
                  <c:v>22.442499999999999</c:v>
                </c:pt>
                <c:pt idx="12">
                  <c:v>14.555899999999999</c:v>
                </c:pt>
                <c:pt idx="13">
                  <c:v>12.8651</c:v>
                </c:pt>
                <c:pt idx="14">
                  <c:v>16.2544</c:v>
                </c:pt>
                <c:pt idx="15">
                  <c:v>14.5909</c:v>
                </c:pt>
                <c:pt idx="16">
                  <c:v>15.487500000000001</c:v>
                </c:pt>
                <c:pt idx="17">
                  <c:v>11.831099999999999</c:v>
                </c:pt>
                <c:pt idx="18">
                  <c:v>15.167299999999999</c:v>
                </c:pt>
                <c:pt idx="19">
                  <c:v>13.101599999999999</c:v>
                </c:pt>
                <c:pt idx="20">
                  <c:v>9.0003399999999996</c:v>
                </c:pt>
                <c:pt idx="21">
                  <c:v>7.3271300000000004</c:v>
                </c:pt>
                <c:pt idx="22">
                  <c:v>11.729799999999999</c:v>
                </c:pt>
                <c:pt idx="23">
                  <c:v>5.3705299999999996</c:v>
                </c:pt>
                <c:pt idx="24">
                  <c:v>5.1211900000000004</c:v>
                </c:pt>
                <c:pt idx="25">
                  <c:v>8.9333500000000008</c:v>
                </c:pt>
                <c:pt idx="26">
                  <c:v>9.8385800000000003</c:v>
                </c:pt>
                <c:pt idx="27">
                  <c:v>8.7810900000000007</c:v>
                </c:pt>
                <c:pt idx="28">
                  <c:v>6.3118100000000004</c:v>
                </c:pt>
              </c:numCache>
            </c:numRef>
          </c:val>
        </c:ser>
        <c:dLbls>
          <c:showLegendKey val="0"/>
          <c:showVal val="0"/>
          <c:showCatName val="0"/>
          <c:showSerName val="0"/>
          <c:showPercent val="0"/>
          <c:showBubbleSize val="0"/>
        </c:dLbls>
        <c:gapWidth val="150"/>
        <c:overlap val="100"/>
        <c:axId val="296787320"/>
        <c:axId val="296789672"/>
      </c:barChart>
      <c:catAx>
        <c:axId val="296787320"/>
        <c:scaling>
          <c:orientation val="minMax"/>
        </c:scaling>
        <c:delete val="0"/>
        <c:axPos val="b"/>
        <c:numFmt formatCode="General" sourceLinked="0"/>
        <c:majorTickMark val="out"/>
        <c:minorTickMark val="none"/>
        <c:tickLblPos val="nextTo"/>
        <c:crossAx val="296789672"/>
        <c:crosses val="autoZero"/>
        <c:auto val="1"/>
        <c:lblAlgn val="ctr"/>
        <c:lblOffset val="100"/>
        <c:noMultiLvlLbl val="0"/>
      </c:catAx>
      <c:valAx>
        <c:axId val="296789672"/>
        <c:scaling>
          <c:orientation val="minMax"/>
        </c:scaling>
        <c:delete val="0"/>
        <c:axPos val="l"/>
        <c:majorGridlines/>
        <c:numFmt formatCode="General" sourceLinked="1"/>
        <c:majorTickMark val="out"/>
        <c:minorTickMark val="none"/>
        <c:tickLblPos val="nextTo"/>
        <c:crossAx val="296787320"/>
        <c:crosses val="autoZero"/>
        <c:crossBetween val="between"/>
      </c:valAx>
    </c:plotArea>
    <c:legend>
      <c:legendPos val="t"/>
      <c:layout>
        <c:manualLayout>
          <c:xMode val="edge"/>
          <c:yMode val="edge"/>
          <c:x val="0.35420310597777116"/>
          <c:y val="0.19179900440503028"/>
          <c:w val="0.29159368060598434"/>
          <c:h val="3.7768806284489385E-2"/>
        </c:manualLayout>
      </c:layout>
      <c:overlay val="1"/>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000" b="1" i="0" u="none" strike="noStrike" baseline="0" dirty="0" smtClean="0">
                <a:effectLst/>
                <a:latin typeface="Arial" panose="020B0604020202020204" pitchFamily="34" charset="0"/>
                <a:cs typeface="Arial" panose="020B0604020202020204" pitchFamily="34" charset="0"/>
              </a:rPr>
              <a:t>SMEs (10-249 persons employed) with electronic sales to other EU countries in the last calendar year (2015)</a:t>
            </a:r>
            <a:endParaRPr lang="en-GB" sz="1000" dirty="0">
              <a:latin typeface="Arial" panose="020B0604020202020204" pitchFamily="34" charset="0"/>
              <a:cs typeface="Arial" panose="020B0604020202020204" pitchFamily="34" charset="0"/>
            </a:endParaRPr>
          </a:p>
        </c:rich>
      </c:tx>
      <c:layout/>
      <c:overlay val="0"/>
    </c:title>
    <c:autoTitleDeleted val="0"/>
    <c:plotArea>
      <c:layout/>
      <c:barChart>
        <c:barDir val="col"/>
        <c:grouping val="clustered"/>
        <c:varyColors val="0"/>
        <c:ser>
          <c:idx val="0"/>
          <c:order val="0"/>
          <c:invertIfNegative val="0"/>
          <c:cat>
            <c:strRef>
              <c:f>'chart data'!$C$102:$C$130</c:f>
              <c:strCache>
                <c:ptCount val="29"/>
                <c:pt idx="0">
                  <c:v>IE</c:v>
                </c:pt>
                <c:pt idx="1">
                  <c:v>BE</c:v>
                </c:pt>
                <c:pt idx="2">
                  <c:v>CZ</c:v>
                </c:pt>
                <c:pt idx="3">
                  <c:v>MT</c:v>
                </c:pt>
                <c:pt idx="4">
                  <c:v>SI</c:v>
                </c:pt>
                <c:pt idx="5">
                  <c:v>AT</c:v>
                </c:pt>
                <c:pt idx="6">
                  <c:v>NL</c:v>
                </c:pt>
                <c:pt idx="7">
                  <c:v>DK</c:v>
                </c:pt>
                <c:pt idx="8">
                  <c:v>LT</c:v>
                </c:pt>
                <c:pt idx="9">
                  <c:v>SE</c:v>
                </c:pt>
                <c:pt idx="10">
                  <c:v>DE</c:v>
                </c:pt>
                <c:pt idx="11">
                  <c:v>UK</c:v>
                </c:pt>
                <c:pt idx="12">
                  <c:v>HR</c:v>
                </c:pt>
                <c:pt idx="13">
                  <c:v>CY</c:v>
                </c:pt>
                <c:pt idx="14">
                  <c:v>FR</c:v>
                </c:pt>
                <c:pt idx="15">
                  <c:v>PT</c:v>
                </c:pt>
                <c:pt idx="16">
                  <c:v>EU28</c:v>
                </c:pt>
                <c:pt idx="17">
                  <c:v>SK</c:v>
                </c:pt>
                <c:pt idx="18">
                  <c:v>LU</c:v>
                </c:pt>
                <c:pt idx="19">
                  <c:v>EE</c:v>
                </c:pt>
                <c:pt idx="20">
                  <c:v>ES</c:v>
                </c:pt>
                <c:pt idx="21">
                  <c:v>FI</c:v>
                </c:pt>
                <c:pt idx="22">
                  <c:v>IT</c:v>
                </c:pt>
                <c:pt idx="23">
                  <c:v>HU</c:v>
                </c:pt>
                <c:pt idx="24">
                  <c:v>LV</c:v>
                </c:pt>
                <c:pt idx="25">
                  <c:v>PL</c:v>
                </c:pt>
                <c:pt idx="26">
                  <c:v>EL</c:v>
                </c:pt>
                <c:pt idx="27">
                  <c:v>BG</c:v>
                </c:pt>
                <c:pt idx="28">
                  <c:v>RO</c:v>
                </c:pt>
              </c:strCache>
            </c:strRef>
          </c:cat>
          <c:val>
            <c:numRef>
              <c:f>'chart data'!$D$102:$D$130</c:f>
              <c:numCache>
                <c:formatCode>0%</c:formatCode>
                <c:ptCount val="29"/>
                <c:pt idx="0">
                  <c:v>0.161659</c:v>
                </c:pt>
                <c:pt idx="1">
                  <c:v>0.130805</c:v>
                </c:pt>
                <c:pt idx="2">
                  <c:v>0.11771100000000001</c:v>
                </c:pt>
                <c:pt idx="3">
                  <c:v>0.11741600000000001</c:v>
                </c:pt>
                <c:pt idx="4">
                  <c:v>0.104633</c:v>
                </c:pt>
                <c:pt idx="5">
                  <c:v>0.104587</c:v>
                </c:pt>
                <c:pt idx="6">
                  <c:v>0.102517</c:v>
                </c:pt>
                <c:pt idx="7">
                  <c:v>9.8129000000000008E-2</c:v>
                </c:pt>
                <c:pt idx="8">
                  <c:v>9.7117999999999996E-2</c:v>
                </c:pt>
                <c:pt idx="9">
                  <c:v>9.6555000000000002E-2</c:v>
                </c:pt>
                <c:pt idx="10">
                  <c:v>9.241400000000001E-2</c:v>
                </c:pt>
                <c:pt idx="11">
                  <c:v>8.9869000000000004E-2</c:v>
                </c:pt>
                <c:pt idx="12">
                  <c:v>8.9412000000000005E-2</c:v>
                </c:pt>
                <c:pt idx="13">
                  <c:v>8.2928000000000002E-2</c:v>
                </c:pt>
                <c:pt idx="14">
                  <c:v>7.9364000000000004E-2</c:v>
                </c:pt>
                <c:pt idx="15">
                  <c:v>7.9246999999999998E-2</c:v>
                </c:pt>
                <c:pt idx="16">
                  <c:v>7.5084999999999999E-2</c:v>
                </c:pt>
                <c:pt idx="17">
                  <c:v>6.3445000000000001E-2</c:v>
                </c:pt>
                <c:pt idx="18">
                  <c:v>6.3281000000000004E-2</c:v>
                </c:pt>
                <c:pt idx="19">
                  <c:v>6.1273999999999995E-2</c:v>
                </c:pt>
                <c:pt idx="20">
                  <c:v>5.8872999999999995E-2</c:v>
                </c:pt>
                <c:pt idx="21">
                  <c:v>5.7854000000000003E-2</c:v>
                </c:pt>
                <c:pt idx="22">
                  <c:v>5.1553000000000002E-2</c:v>
                </c:pt>
                <c:pt idx="23">
                  <c:v>4.4561999999999997E-2</c:v>
                </c:pt>
                <c:pt idx="24">
                  <c:v>3.9197999999999997E-2</c:v>
                </c:pt>
                <c:pt idx="25">
                  <c:v>3.7825999999999999E-2</c:v>
                </c:pt>
                <c:pt idx="26">
                  <c:v>3.4355999999999998E-2</c:v>
                </c:pt>
                <c:pt idx="27">
                  <c:v>2.7736999999999998E-2</c:v>
                </c:pt>
                <c:pt idx="28">
                  <c:v>1.9258000000000001E-2</c:v>
                </c:pt>
              </c:numCache>
            </c:numRef>
          </c:val>
        </c:ser>
        <c:dLbls>
          <c:showLegendKey val="0"/>
          <c:showVal val="0"/>
          <c:showCatName val="0"/>
          <c:showSerName val="0"/>
          <c:showPercent val="0"/>
          <c:showBubbleSize val="0"/>
        </c:dLbls>
        <c:gapWidth val="150"/>
        <c:axId val="299395576"/>
        <c:axId val="299397536"/>
      </c:barChart>
      <c:catAx>
        <c:axId val="299395576"/>
        <c:scaling>
          <c:orientation val="minMax"/>
        </c:scaling>
        <c:delete val="0"/>
        <c:axPos val="b"/>
        <c:numFmt formatCode="General" sourceLinked="0"/>
        <c:majorTickMark val="out"/>
        <c:minorTickMark val="none"/>
        <c:tickLblPos val="nextTo"/>
        <c:crossAx val="299397536"/>
        <c:crosses val="autoZero"/>
        <c:auto val="1"/>
        <c:lblAlgn val="ctr"/>
        <c:lblOffset val="100"/>
        <c:noMultiLvlLbl val="0"/>
      </c:catAx>
      <c:valAx>
        <c:axId val="299397536"/>
        <c:scaling>
          <c:orientation val="minMax"/>
        </c:scaling>
        <c:delete val="0"/>
        <c:axPos val="l"/>
        <c:majorGridlines/>
        <c:numFmt formatCode="0%" sourceLinked="1"/>
        <c:majorTickMark val="out"/>
        <c:minorTickMark val="none"/>
        <c:tickLblPos val="nextTo"/>
        <c:crossAx val="29939557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000" b="1" i="0" u="none" strike="noStrike" baseline="0" dirty="0" smtClean="0">
                <a:effectLst/>
                <a:latin typeface="Arial" panose="020B0604020202020204" pitchFamily="34" charset="0"/>
                <a:cs typeface="Arial" panose="020B0604020202020204" pitchFamily="34" charset="0"/>
              </a:rPr>
              <a:t>Percentage of enterprises with a formally defined ICT security policy by date of latest update (2015)</a:t>
            </a:r>
            <a:endParaRPr lang="en-GB" sz="1000" dirty="0">
              <a:latin typeface="Arial" panose="020B0604020202020204" pitchFamily="34" charset="0"/>
              <a:cs typeface="Arial" panose="020B0604020202020204" pitchFamily="34" charset="0"/>
            </a:endParaRPr>
          </a:p>
        </c:rich>
      </c:tx>
      <c:layout/>
      <c:overlay val="0"/>
    </c:title>
    <c:autoTitleDeleted val="0"/>
    <c:plotArea>
      <c:layout/>
      <c:barChart>
        <c:barDir val="col"/>
        <c:grouping val="stacked"/>
        <c:varyColors val="0"/>
        <c:ser>
          <c:idx val="0"/>
          <c:order val="0"/>
          <c:tx>
            <c:strRef>
              <c:f>Data!$G$4</c:f>
              <c:strCache>
                <c:ptCount val="1"/>
                <c:pt idx="0">
                  <c:v>within the last 12 months</c:v>
                </c:pt>
              </c:strCache>
            </c:strRef>
          </c:tx>
          <c:invertIfNegative val="0"/>
          <c:cat>
            <c:strRef>
              <c:f>Data!$F$6:$F$33</c:f>
              <c:strCache>
                <c:ptCount val="28"/>
                <c:pt idx="0">
                  <c:v>SE</c:v>
                </c:pt>
                <c:pt idx="1">
                  <c:v>PT</c:v>
                </c:pt>
                <c:pt idx="2">
                  <c:v>IT</c:v>
                </c:pt>
                <c:pt idx="3">
                  <c:v>IE</c:v>
                </c:pt>
                <c:pt idx="4">
                  <c:v>MT</c:v>
                </c:pt>
                <c:pt idx="5">
                  <c:v>HR</c:v>
                </c:pt>
                <c:pt idx="6">
                  <c:v>SK</c:v>
                </c:pt>
                <c:pt idx="7">
                  <c:v>CY</c:v>
                </c:pt>
                <c:pt idx="8">
                  <c:v>DK</c:v>
                </c:pt>
                <c:pt idx="9">
                  <c:v>FI</c:v>
                </c:pt>
                <c:pt idx="10">
                  <c:v>ES</c:v>
                </c:pt>
                <c:pt idx="11">
                  <c:v>SI</c:v>
                </c:pt>
                <c:pt idx="12">
                  <c:v>UK</c:v>
                </c:pt>
                <c:pt idx="13">
                  <c:v>CZ</c:v>
                </c:pt>
                <c:pt idx="14">
                  <c:v>BE</c:v>
                </c:pt>
                <c:pt idx="15">
                  <c:v>EU28</c:v>
                </c:pt>
                <c:pt idx="16">
                  <c:v>NL</c:v>
                </c:pt>
                <c:pt idx="17">
                  <c:v>DE</c:v>
                </c:pt>
                <c:pt idx="18">
                  <c:v>FR</c:v>
                </c:pt>
                <c:pt idx="19">
                  <c:v>AT</c:v>
                </c:pt>
                <c:pt idx="20">
                  <c:v>LU</c:v>
                </c:pt>
                <c:pt idx="21">
                  <c:v>RO</c:v>
                </c:pt>
                <c:pt idx="22">
                  <c:v>EL</c:v>
                </c:pt>
                <c:pt idx="23">
                  <c:v>BG</c:v>
                </c:pt>
                <c:pt idx="24">
                  <c:v>LV</c:v>
                </c:pt>
                <c:pt idx="25">
                  <c:v>EE</c:v>
                </c:pt>
                <c:pt idx="26">
                  <c:v>PL</c:v>
                </c:pt>
                <c:pt idx="27">
                  <c:v>HU</c:v>
                </c:pt>
              </c:strCache>
            </c:strRef>
          </c:cat>
          <c:val>
            <c:numRef>
              <c:f>Data!$G$6:$G$33</c:f>
              <c:numCache>
                <c:formatCode>#,##0</c:formatCode>
                <c:ptCount val="28"/>
                <c:pt idx="0">
                  <c:v>26</c:v>
                </c:pt>
                <c:pt idx="1">
                  <c:v>29</c:v>
                </c:pt>
                <c:pt idx="2">
                  <c:v>27</c:v>
                </c:pt>
                <c:pt idx="3">
                  <c:v>30</c:v>
                </c:pt>
                <c:pt idx="4">
                  <c:v>26</c:v>
                </c:pt>
                <c:pt idx="5">
                  <c:v>29</c:v>
                </c:pt>
                <c:pt idx="6">
                  <c:v>25</c:v>
                </c:pt>
                <c:pt idx="7">
                  <c:v>16</c:v>
                </c:pt>
                <c:pt idx="8">
                  <c:v>25</c:v>
                </c:pt>
                <c:pt idx="9">
                  <c:v>24</c:v>
                </c:pt>
                <c:pt idx="10">
                  <c:v>23</c:v>
                </c:pt>
                <c:pt idx="11">
                  <c:v>27</c:v>
                </c:pt>
                <c:pt idx="12">
                  <c:v>25</c:v>
                </c:pt>
                <c:pt idx="13">
                  <c:v>25</c:v>
                </c:pt>
                <c:pt idx="14">
                  <c:v>21</c:v>
                </c:pt>
                <c:pt idx="15">
                  <c:v>20</c:v>
                </c:pt>
                <c:pt idx="16">
                  <c:v>20</c:v>
                </c:pt>
                <c:pt idx="17">
                  <c:v>19</c:v>
                </c:pt>
                <c:pt idx="18">
                  <c:v>14</c:v>
                </c:pt>
                <c:pt idx="19">
                  <c:v>20</c:v>
                </c:pt>
                <c:pt idx="20">
                  <c:v>20</c:v>
                </c:pt>
                <c:pt idx="21">
                  <c:v>18</c:v>
                </c:pt>
                <c:pt idx="22">
                  <c:v>8</c:v>
                </c:pt>
                <c:pt idx="23">
                  <c:v>13</c:v>
                </c:pt>
                <c:pt idx="24">
                  <c:v>11</c:v>
                </c:pt>
                <c:pt idx="25">
                  <c:v>8</c:v>
                </c:pt>
                <c:pt idx="26">
                  <c:v>6</c:v>
                </c:pt>
                <c:pt idx="27">
                  <c:v>6</c:v>
                </c:pt>
              </c:numCache>
            </c:numRef>
          </c:val>
        </c:ser>
        <c:ser>
          <c:idx val="1"/>
          <c:order val="1"/>
          <c:tx>
            <c:strRef>
              <c:f>Data!$H$4</c:f>
              <c:strCache>
                <c:ptCount val="1"/>
                <c:pt idx="0">
                  <c:v>between 12 and 24 months ago</c:v>
                </c:pt>
              </c:strCache>
            </c:strRef>
          </c:tx>
          <c:invertIfNegative val="0"/>
          <c:cat>
            <c:strRef>
              <c:f>Data!$F$6:$F$33</c:f>
              <c:strCache>
                <c:ptCount val="28"/>
                <c:pt idx="0">
                  <c:v>SE</c:v>
                </c:pt>
                <c:pt idx="1">
                  <c:v>PT</c:v>
                </c:pt>
                <c:pt idx="2">
                  <c:v>IT</c:v>
                </c:pt>
                <c:pt idx="3">
                  <c:v>IE</c:v>
                </c:pt>
                <c:pt idx="4">
                  <c:v>MT</c:v>
                </c:pt>
                <c:pt idx="5">
                  <c:v>HR</c:v>
                </c:pt>
                <c:pt idx="6">
                  <c:v>SK</c:v>
                </c:pt>
                <c:pt idx="7">
                  <c:v>CY</c:v>
                </c:pt>
                <c:pt idx="8">
                  <c:v>DK</c:v>
                </c:pt>
                <c:pt idx="9">
                  <c:v>FI</c:v>
                </c:pt>
                <c:pt idx="10">
                  <c:v>ES</c:v>
                </c:pt>
                <c:pt idx="11">
                  <c:v>SI</c:v>
                </c:pt>
                <c:pt idx="12">
                  <c:v>UK</c:v>
                </c:pt>
                <c:pt idx="13">
                  <c:v>CZ</c:v>
                </c:pt>
                <c:pt idx="14">
                  <c:v>BE</c:v>
                </c:pt>
                <c:pt idx="15">
                  <c:v>EU28</c:v>
                </c:pt>
                <c:pt idx="16">
                  <c:v>NL</c:v>
                </c:pt>
                <c:pt idx="17">
                  <c:v>DE</c:v>
                </c:pt>
                <c:pt idx="18">
                  <c:v>FR</c:v>
                </c:pt>
                <c:pt idx="19">
                  <c:v>AT</c:v>
                </c:pt>
                <c:pt idx="20">
                  <c:v>LU</c:v>
                </c:pt>
                <c:pt idx="21">
                  <c:v>RO</c:v>
                </c:pt>
                <c:pt idx="22">
                  <c:v>EL</c:v>
                </c:pt>
                <c:pt idx="23">
                  <c:v>BG</c:v>
                </c:pt>
                <c:pt idx="24">
                  <c:v>LV</c:v>
                </c:pt>
                <c:pt idx="25">
                  <c:v>EE</c:v>
                </c:pt>
                <c:pt idx="26">
                  <c:v>PL</c:v>
                </c:pt>
                <c:pt idx="27">
                  <c:v>HU</c:v>
                </c:pt>
              </c:strCache>
            </c:strRef>
          </c:cat>
          <c:val>
            <c:numRef>
              <c:f>Data!$H$6:$H$33</c:f>
              <c:numCache>
                <c:formatCode>#,##0</c:formatCode>
                <c:ptCount val="28"/>
                <c:pt idx="0">
                  <c:v>14</c:v>
                </c:pt>
                <c:pt idx="1">
                  <c:v>8</c:v>
                </c:pt>
                <c:pt idx="2">
                  <c:v>8</c:v>
                </c:pt>
                <c:pt idx="3">
                  <c:v>8</c:v>
                </c:pt>
                <c:pt idx="4">
                  <c:v>10</c:v>
                </c:pt>
                <c:pt idx="5">
                  <c:v>7</c:v>
                </c:pt>
                <c:pt idx="6">
                  <c:v>8</c:v>
                </c:pt>
                <c:pt idx="7">
                  <c:v>5</c:v>
                </c:pt>
                <c:pt idx="8">
                  <c:v>7</c:v>
                </c:pt>
                <c:pt idx="9">
                  <c:v>8</c:v>
                </c:pt>
                <c:pt idx="10">
                  <c:v>7</c:v>
                </c:pt>
                <c:pt idx="11">
                  <c:v>5</c:v>
                </c:pt>
                <c:pt idx="12">
                  <c:v>7</c:v>
                </c:pt>
                <c:pt idx="13">
                  <c:v>5</c:v>
                </c:pt>
                <c:pt idx="14">
                  <c:v>6</c:v>
                </c:pt>
                <c:pt idx="15">
                  <c:v>6</c:v>
                </c:pt>
                <c:pt idx="16">
                  <c:v>5</c:v>
                </c:pt>
                <c:pt idx="17">
                  <c:v>6</c:v>
                </c:pt>
                <c:pt idx="18">
                  <c:v>6</c:v>
                </c:pt>
                <c:pt idx="19">
                  <c:v>5</c:v>
                </c:pt>
                <c:pt idx="20">
                  <c:v>3</c:v>
                </c:pt>
                <c:pt idx="21">
                  <c:v>5</c:v>
                </c:pt>
                <c:pt idx="22">
                  <c:v>4</c:v>
                </c:pt>
                <c:pt idx="23">
                  <c:v>3</c:v>
                </c:pt>
                <c:pt idx="24">
                  <c:v>4</c:v>
                </c:pt>
                <c:pt idx="25">
                  <c:v>4</c:v>
                </c:pt>
                <c:pt idx="26">
                  <c:v>2</c:v>
                </c:pt>
                <c:pt idx="27">
                  <c:v>2</c:v>
                </c:pt>
              </c:numCache>
            </c:numRef>
          </c:val>
        </c:ser>
        <c:ser>
          <c:idx val="2"/>
          <c:order val="2"/>
          <c:tx>
            <c:strRef>
              <c:f>Data!$I$4</c:f>
              <c:strCache>
                <c:ptCount val="1"/>
                <c:pt idx="0">
                  <c:v>more than 24 months ago</c:v>
                </c:pt>
              </c:strCache>
            </c:strRef>
          </c:tx>
          <c:invertIfNegative val="0"/>
          <c:cat>
            <c:strRef>
              <c:f>Data!$F$6:$F$33</c:f>
              <c:strCache>
                <c:ptCount val="28"/>
                <c:pt idx="0">
                  <c:v>SE</c:v>
                </c:pt>
                <c:pt idx="1">
                  <c:v>PT</c:v>
                </c:pt>
                <c:pt idx="2">
                  <c:v>IT</c:v>
                </c:pt>
                <c:pt idx="3">
                  <c:v>IE</c:v>
                </c:pt>
                <c:pt idx="4">
                  <c:v>MT</c:v>
                </c:pt>
                <c:pt idx="5">
                  <c:v>HR</c:v>
                </c:pt>
                <c:pt idx="6">
                  <c:v>SK</c:v>
                </c:pt>
                <c:pt idx="7">
                  <c:v>CY</c:v>
                </c:pt>
                <c:pt idx="8">
                  <c:v>DK</c:v>
                </c:pt>
                <c:pt idx="9">
                  <c:v>FI</c:v>
                </c:pt>
                <c:pt idx="10">
                  <c:v>ES</c:v>
                </c:pt>
                <c:pt idx="11">
                  <c:v>SI</c:v>
                </c:pt>
                <c:pt idx="12">
                  <c:v>UK</c:v>
                </c:pt>
                <c:pt idx="13">
                  <c:v>CZ</c:v>
                </c:pt>
                <c:pt idx="14">
                  <c:v>BE</c:v>
                </c:pt>
                <c:pt idx="15">
                  <c:v>EU28</c:v>
                </c:pt>
                <c:pt idx="16">
                  <c:v>NL</c:v>
                </c:pt>
                <c:pt idx="17">
                  <c:v>DE</c:v>
                </c:pt>
                <c:pt idx="18">
                  <c:v>FR</c:v>
                </c:pt>
                <c:pt idx="19">
                  <c:v>AT</c:v>
                </c:pt>
                <c:pt idx="20">
                  <c:v>LU</c:v>
                </c:pt>
                <c:pt idx="21">
                  <c:v>RO</c:v>
                </c:pt>
                <c:pt idx="22">
                  <c:v>EL</c:v>
                </c:pt>
                <c:pt idx="23">
                  <c:v>BG</c:v>
                </c:pt>
                <c:pt idx="24">
                  <c:v>LV</c:v>
                </c:pt>
                <c:pt idx="25">
                  <c:v>EE</c:v>
                </c:pt>
                <c:pt idx="26">
                  <c:v>PL</c:v>
                </c:pt>
                <c:pt idx="27">
                  <c:v>HU</c:v>
                </c:pt>
              </c:strCache>
            </c:strRef>
          </c:cat>
          <c:val>
            <c:numRef>
              <c:f>Data!$I$6:$I$33</c:f>
              <c:numCache>
                <c:formatCode>#,##0</c:formatCode>
                <c:ptCount val="28"/>
                <c:pt idx="0">
                  <c:v>10</c:v>
                </c:pt>
                <c:pt idx="1">
                  <c:v>11</c:v>
                </c:pt>
                <c:pt idx="2">
                  <c:v>8</c:v>
                </c:pt>
                <c:pt idx="3">
                  <c:v>4</c:v>
                </c:pt>
                <c:pt idx="4">
                  <c:v>6</c:v>
                </c:pt>
                <c:pt idx="5">
                  <c:v>5</c:v>
                </c:pt>
                <c:pt idx="6">
                  <c:v>8</c:v>
                </c:pt>
                <c:pt idx="7">
                  <c:v>17</c:v>
                </c:pt>
                <c:pt idx="8">
                  <c:v>5</c:v>
                </c:pt>
                <c:pt idx="9">
                  <c:v>4</c:v>
                </c:pt>
                <c:pt idx="10">
                  <c:v>5</c:v>
                </c:pt>
                <c:pt idx="11">
                  <c:v>3</c:v>
                </c:pt>
                <c:pt idx="12">
                  <c:v>3</c:v>
                </c:pt>
                <c:pt idx="13">
                  <c:v>3</c:v>
                </c:pt>
                <c:pt idx="14">
                  <c:v>5</c:v>
                </c:pt>
                <c:pt idx="15">
                  <c:v>5</c:v>
                </c:pt>
                <c:pt idx="16">
                  <c:v>5</c:v>
                </c:pt>
                <c:pt idx="17">
                  <c:v>4</c:v>
                </c:pt>
                <c:pt idx="18">
                  <c:v>7</c:v>
                </c:pt>
                <c:pt idx="19">
                  <c:v>1</c:v>
                </c:pt>
                <c:pt idx="20">
                  <c:v>2</c:v>
                </c:pt>
                <c:pt idx="21">
                  <c:v>2</c:v>
                </c:pt>
                <c:pt idx="22">
                  <c:v>12</c:v>
                </c:pt>
                <c:pt idx="23">
                  <c:v>2</c:v>
                </c:pt>
                <c:pt idx="24">
                  <c:v>3</c:v>
                </c:pt>
                <c:pt idx="25">
                  <c:v>5</c:v>
                </c:pt>
                <c:pt idx="26">
                  <c:v>5</c:v>
                </c:pt>
                <c:pt idx="27">
                  <c:v>2</c:v>
                </c:pt>
              </c:numCache>
            </c:numRef>
          </c:val>
        </c:ser>
        <c:dLbls>
          <c:showLegendKey val="0"/>
          <c:showVal val="0"/>
          <c:showCatName val="0"/>
          <c:showSerName val="0"/>
          <c:showPercent val="0"/>
          <c:showBubbleSize val="0"/>
        </c:dLbls>
        <c:gapWidth val="150"/>
        <c:overlap val="100"/>
        <c:axId val="299396752"/>
        <c:axId val="299394400"/>
      </c:barChart>
      <c:catAx>
        <c:axId val="299396752"/>
        <c:scaling>
          <c:orientation val="minMax"/>
        </c:scaling>
        <c:delete val="0"/>
        <c:axPos val="b"/>
        <c:numFmt formatCode="General" sourceLinked="0"/>
        <c:majorTickMark val="out"/>
        <c:minorTickMark val="none"/>
        <c:tickLblPos val="nextTo"/>
        <c:crossAx val="299394400"/>
        <c:crosses val="autoZero"/>
        <c:auto val="1"/>
        <c:lblAlgn val="ctr"/>
        <c:lblOffset val="100"/>
        <c:noMultiLvlLbl val="0"/>
      </c:catAx>
      <c:valAx>
        <c:axId val="299394400"/>
        <c:scaling>
          <c:orientation val="minMax"/>
        </c:scaling>
        <c:delete val="0"/>
        <c:axPos val="l"/>
        <c:majorGridlines/>
        <c:numFmt formatCode="#,##0" sourceLinked="1"/>
        <c:majorTickMark val="out"/>
        <c:minorTickMark val="none"/>
        <c:tickLblPos val="nextTo"/>
        <c:crossAx val="299396752"/>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GB" sz="1000" b="1" i="0" u="none" strike="noStrike" baseline="0" dirty="0" smtClean="0">
                <a:effectLst/>
                <a:latin typeface="Arial" panose="020B0604020202020204" pitchFamily="34" charset="0"/>
                <a:cs typeface="Arial" panose="020B0604020202020204" pitchFamily="34" charset="0"/>
              </a:rPr>
              <a:t>Percentage of enterprises with a high (&gt;6) or very high (&gt;9) Digital Intensity Index across EU countries (2015)</a:t>
            </a:r>
            <a:endParaRPr lang="en-GB" sz="1000" dirty="0">
              <a:latin typeface="Arial" panose="020B0604020202020204" pitchFamily="34" charset="0"/>
              <a:cs typeface="Arial" panose="020B0604020202020204" pitchFamily="34" charset="0"/>
            </a:endParaRPr>
          </a:p>
        </c:rich>
      </c:tx>
      <c:layout/>
      <c:overlay val="0"/>
    </c:title>
    <c:autoTitleDeleted val="0"/>
    <c:plotArea>
      <c:layout/>
      <c:barChart>
        <c:barDir val="col"/>
        <c:grouping val="stacked"/>
        <c:varyColors val="0"/>
        <c:ser>
          <c:idx val="0"/>
          <c:order val="0"/>
          <c:tx>
            <c:strRef>
              <c:f>Sheet1!$L$2</c:f>
              <c:strCache>
                <c:ptCount val="1"/>
                <c:pt idx="0">
                  <c:v>high DII</c:v>
                </c:pt>
              </c:strCache>
            </c:strRef>
          </c:tx>
          <c:invertIfNegative val="0"/>
          <c:cat>
            <c:strRef>
              <c:f>Sheet1!$K$3:$K$31</c:f>
              <c:strCache>
                <c:ptCount val="29"/>
                <c:pt idx="0">
                  <c:v>DK</c:v>
                </c:pt>
                <c:pt idx="1">
                  <c:v>NL</c:v>
                </c:pt>
                <c:pt idx="2">
                  <c:v>FI</c:v>
                </c:pt>
                <c:pt idx="3">
                  <c:v>BE</c:v>
                </c:pt>
                <c:pt idx="4">
                  <c:v>SE</c:v>
                </c:pt>
                <c:pt idx="5">
                  <c:v>MT</c:v>
                </c:pt>
                <c:pt idx="6">
                  <c:v>LT</c:v>
                </c:pt>
                <c:pt idx="7">
                  <c:v>AT</c:v>
                </c:pt>
                <c:pt idx="8">
                  <c:v>ES</c:v>
                </c:pt>
                <c:pt idx="9">
                  <c:v>LU</c:v>
                </c:pt>
                <c:pt idx="10">
                  <c:v>IE</c:v>
                </c:pt>
                <c:pt idx="11">
                  <c:v>DE</c:v>
                </c:pt>
                <c:pt idx="12">
                  <c:v>UK</c:v>
                </c:pt>
                <c:pt idx="13">
                  <c:v>EU28</c:v>
                </c:pt>
                <c:pt idx="14">
                  <c:v>EE</c:v>
                </c:pt>
                <c:pt idx="15">
                  <c:v>CZ</c:v>
                </c:pt>
                <c:pt idx="16">
                  <c:v>FR</c:v>
                </c:pt>
                <c:pt idx="17">
                  <c:v>HR</c:v>
                </c:pt>
                <c:pt idx="18">
                  <c:v>SK</c:v>
                </c:pt>
                <c:pt idx="19">
                  <c:v>CY</c:v>
                </c:pt>
                <c:pt idx="20">
                  <c:v>SI</c:v>
                </c:pt>
                <c:pt idx="21">
                  <c:v>PT</c:v>
                </c:pt>
                <c:pt idx="22">
                  <c:v>PL</c:v>
                </c:pt>
                <c:pt idx="23">
                  <c:v>HU</c:v>
                </c:pt>
                <c:pt idx="24">
                  <c:v>LV</c:v>
                </c:pt>
                <c:pt idx="25">
                  <c:v>IT</c:v>
                </c:pt>
                <c:pt idx="26">
                  <c:v>RO</c:v>
                </c:pt>
                <c:pt idx="27">
                  <c:v>BG</c:v>
                </c:pt>
                <c:pt idx="28">
                  <c:v>EL</c:v>
                </c:pt>
              </c:strCache>
            </c:strRef>
          </c:cat>
          <c:val>
            <c:numRef>
              <c:f>Sheet1!$L$3:$L$31</c:f>
              <c:numCache>
                <c:formatCode>0.0%</c:formatCode>
                <c:ptCount val="29"/>
                <c:pt idx="0">
                  <c:v>0.36256100000000002</c:v>
                </c:pt>
                <c:pt idx="1">
                  <c:v>0.35498299999999999</c:v>
                </c:pt>
                <c:pt idx="2">
                  <c:v>0.28709299999999999</c:v>
                </c:pt>
                <c:pt idx="3">
                  <c:v>0.27857399999999999</c:v>
                </c:pt>
                <c:pt idx="4">
                  <c:v>0.27665400000000001</c:v>
                </c:pt>
                <c:pt idx="5">
                  <c:v>0.245585</c:v>
                </c:pt>
                <c:pt idx="6">
                  <c:v>0.212592</c:v>
                </c:pt>
                <c:pt idx="7">
                  <c:v>0.24065500000000001</c:v>
                </c:pt>
                <c:pt idx="8">
                  <c:v>0.21826599999999999</c:v>
                </c:pt>
                <c:pt idx="9">
                  <c:v>0.2228</c:v>
                </c:pt>
                <c:pt idx="10">
                  <c:v>0.200681</c:v>
                </c:pt>
                <c:pt idx="11">
                  <c:v>0.20478299999999999</c:v>
                </c:pt>
                <c:pt idx="12">
                  <c:v>0.19600400000000001</c:v>
                </c:pt>
                <c:pt idx="13">
                  <c:v>0.184977</c:v>
                </c:pt>
                <c:pt idx="14">
                  <c:v>0.17616899999999999</c:v>
                </c:pt>
                <c:pt idx="15">
                  <c:v>0.16672000000000001</c:v>
                </c:pt>
                <c:pt idx="16">
                  <c:v>0.17685200000000001</c:v>
                </c:pt>
                <c:pt idx="17">
                  <c:v>0.17230999999999999</c:v>
                </c:pt>
                <c:pt idx="18">
                  <c:v>0.168957</c:v>
                </c:pt>
                <c:pt idx="19">
                  <c:v>0.168875</c:v>
                </c:pt>
                <c:pt idx="20">
                  <c:v>0.16225800000000001</c:v>
                </c:pt>
                <c:pt idx="21">
                  <c:v>0.16042200000000001</c:v>
                </c:pt>
                <c:pt idx="22">
                  <c:v>0.12725800000000001</c:v>
                </c:pt>
                <c:pt idx="23">
                  <c:v>0.12235</c:v>
                </c:pt>
                <c:pt idx="24">
                  <c:v>0.11348</c:v>
                </c:pt>
                <c:pt idx="25">
                  <c:v>0.116649</c:v>
                </c:pt>
                <c:pt idx="26">
                  <c:v>0.101185</c:v>
                </c:pt>
                <c:pt idx="27">
                  <c:v>0.105091</c:v>
                </c:pt>
                <c:pt idx="28">
                  <c:v>0.114651</c:v>
                </c:pt>
              </c:numCache>
            </c:numRef>
          </c:val>
        </c:ser>
        <c:ser>
          <c:idx val="1"/>
          <c:order val="1"/>
          <c:tx>
            <c:strRef>
              <c:f>Sheet1!$M$2</c:f>
              <c:strCache>
                <c:ptCount val="1"/>
                <c:pt idx="0">
                  <c:v>very high DII</c:v>
                </c:pt>
              </c:strCache>
            </c:strRef>
          </c:tx>
          <c:invertIfNegative val="0"/>
          <c:cat>
            <c:strRef>
              <c:f>Sheet1!$K$3:$K$31</c:f>
              <c:strCache>
                <c:ptCount val="29"/>
                <c:pt idx="0">
                  <c:v>DK</c:v>
                </c:pt>
                <c:pt idx="1">
                  <c:v>NL</c:v>
                </c:pt>
                <c:pt idx="2">
                  <c:v>FI</c:v>
                </c:pt>
                <c:pt idx="3">
                  <c:v>BE</c:v>
                </c:pt>
                <c:pt idx="4">
                  <c:v>SE</c:v>
                </c:pt>
                <c:pt idx="5">
                  <c:v>MT</c:v>
                </c:pt>
                <c:pt idx="6">
                  <c:v>LT</c:v>
                </c:pt>
                <c:pt idx="7">
                  <c:v>AT</c:v>
                </c:pt>
                <c:pt idx="8">
                  <c:v>ES</c:v>
                </c:pt>
                <c:pt idx="9">
                  <c:v>LU</c:v>
                </c:pt>
                <c:pt idx="10">
                  <c:v>IE</c:v>
                </c:pt>
                <c:pt idx="11">
                  <c:v>DE</c:v>
                </c:pt>
                <c:pt idx="12">
                  <c:v>UK</c:v>
                </c:pt>
                <c:pt idx="13">
                  <c:v>EU28</c:v>
                </c:pt>
                <c:pt idx="14">
                  <c:v>EE</c:v>
                </c:pt>
                <c:pt idx="15">
                  <c:v>CZ</c:v>
                </c:pt>
                <c:pt idx="16">
                  <c:v>FR</c:v>
                </c:pt>
                <c:pt idx="17">
                  <c:v>HR</c:v>
                </c:pt>
                <c:pt idx="18">
                  <c:v>SK</c:v>
                </c:pt>
                <c:pt idx="19">
                  <c:v>CY</c:v>
                </c:pt>
                <c:pt idx="20">
                  <c:v>SI</c:v>
                </c:pt>
                <c:pt idx="21">
                  <c:v>PT</c:v>
                </c:pt>
                <c:pt idx="22">
                  <c:v>PL</c:v>
                </c:pt>
                <c:pt idx="23">
                  <c:v>HU</c:v>
                </c:pt>
                <c:pt idx="24">
                  <c:v>LV</c:v>
                </c:pt>
                <c:pt idx="25">
                  <c:v>IT</c:v>
                </c:pt>
                <c:pt idx="26">
                  <c:v>RO</c:v>
                </c:pt>
                <c:pt idx="27">
                  <c:v>BG</c:v>
                </c:pt>
                <c:pt idx="28">
                  <c:v>EL</c:v>
                </c:pt>
              </c:strCache>
            </c:strRef>
          </c:cat>
          <c:val>
            <c:numRef>
              <c:f>Sheet1!$M$3:$M$31</c:f>
              <c:numCache>
                <c:formatCode>0.0%</c:formatCode>
                <c:ptCount val="29"/>
                <c:pt idx="0">
                  <c:v>0.10774499999999999</c:v>
                </c:pt>
                <c:pt idx="1">
                  <c:v>6.2685000000000005E-2</c:v>
                </c:pt>
                <c:pt idx="2">
                  <c:v>7.0990999999999999E-2</c:v>
                </c:pt>
                <c:pt idx="3">
                  <c:v>5.8949000000000001E-2</c:v>
                </c:pt>
                <c:pt idx="4">
                  <c:v>2.0109999999999999E-2</c:v>
                </c:pt>
                <c:pt idx="5">
                  <c:v>4.2040000000000001E-2</c:v>
                </c:pt>
                <c:pt idx="6">
                  <c:v>6.0617999999999998E-2</c:v>
                </c:pt>
                <c:pt idx="7">
                  <c:v>2.9777999999999999E-2</c:v>
                </c:pt>
                <c:pt idx="8">
                  <c:v>3.4498000000000001E-2</c:v>
                </c:pt>
                <c:pt idx="9">
                  <c:v>1.9904000000000002E-2</c:v>
                </c:pt>
                <c:pt idx="10">
                  <c:v>3.3304E-2</c:v>
                </c:pt>
                <c:pt idx="11">
                  <c:v>1.8917E-2</c:v>
                </c:pt>
                <c:pt idx="12">
                  <c:v>1.7186E-2</c:v>
                </c:pt>
                <c:pt idx="13">
                  <c:v>2.2797000000000001E-2</c:v>
                </c:pt>
                <c:pt idx="14">
                  <c:v>3.1557000000000002E-2</c:v>
                </c:pt>
                <c:pt idx="15">
                  <c:v>3.0591E-2</c:v>
                </c:pt>
                <c:pt idx="16">
                  <c:v>1.823E-2</c:v>
                </c:pt>
                <c:pt idx="17">
                  <c:v>2.2263000000000002E-2</c:v>
                </c:pt>
                <c:pt idx="18">
                  <c:v>2.0655E-2</c:v>
                </c:pt>
                <c:pt idx="19">
                  <c:v>1.393E-2</c:v>
                </c:pt>
                <c:pt idx="20">
                  <c:v>1.7479000000000001E-2</c:v>
                </c:pt>
                <c:pt idx="21">
                  <c:v>1.6400000000000001E-2</c:v>
                </c:pt>
                <c:pt idx="22">
                  <c:v>1.9684E-2</c:v>
                </c:pt>
                <c:pt idx="23">
                  <c:v>1.4121999999999999E-2</c:v>
                </c:pt>
                <c:pt idx="24">
                  <c:v>1.8716E-2</c:v>
                </c:pt>
                <c:pt idx="25">
                  <c:v>7.7929999999999996E-3</c:v>
                </c:pt>
                <c:pt idx="26">
                  <c:v>1.8072000000000001E-2</c:v>
                </c:pt>
                <c:pt idx="27">
                  <c:v>1.2319E-2</c:v>
                </c:pt>
                <c:pt idx="28">
                  <c:v>2.5639999999999999E-3</c:v>
                </c:pt>
              </c:numCache>
            </c:numRef>
          </c:val>
        </c:ser>
        <c:dLbls>
          <c:showLegendKey val="0"/>
          <c:showVal val="0"/>
          <c:showCatName val="0"/>
          <c:showSerName val="0"/>
          <c:showPercent val="0"/>
          <c:showBubbleSize val="0"/>
        </c:dLbls>
        <c:gapWidth val="75"/>
        <c:overlap val="100"/>
        <c:axId val="296784968"/>
        <c:axId val="296788496"/>
      </c:barChart>
      <c:catAx>
        <c:axId val="296784968"/>
        <c:scaling>
          <c:orientation val="minMax"/>
        </c:scaling>
        <c:delete val="0"/>
        <c:axPos val="b"/>
        <c:numFmt formatCode="General" sourceLinked="0"/>
        <c:majorTickMark val="none"/>
        <c:minorTickMark val="none"/>
        <c:tickLblPos val="nextTo"/>
        <c:crossAx val="296788496"/>
        <c:crosses val="autoZero"/>
        <c:auto val="1"/>
        <c:lblAlgn val="ctr"/>
        <c:lblOffset val="100"/>
        <c:noMultiLvlLbl val="0"/>
      </c:catAx>
      <c:valAx>
        <c:axId val="296788496"/>
        <c:scaling>
          <c:orientation val="minMax"/>
        </c:scaling>
        <c:delete val="0"/>
        <c:axPos val="l"/>
        <c:majorGridlines/>
        <c:numFmt formatCode="0.0%" sourceLinked="1"/>
        <c:majorTickMark val="none"/>
        <c:minorTickMark val="none"/>
        <c:tickLblPos val="nextTo"/>
        <c:spPr>
          <a:ln w="9525">
            <a:noFill/>
          </a:ln>
        </c:spPr>
        <c:crossAx val="296784968"/>
        <c:crosses val="autoZero"/>
        <c:crossBetween val="between"/>
      </c:valAx>
    </c:plotArea>
    <c:legend>
      <c:legendPos val="b"/>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GB" sz="1000" b="1" i="0" u="none" strike="noStrike" baseline="0" dirty="0" smtClean="0">
                <a:effectLst/>
                <a:latin typeface="Arial" panose="020B0604020202020204" pitchFamily="34" charset="0"/>
                <a:cs typeface="Arial" panose="020B0604020202020204" pitchFamily="34" charset="0"/>
              </a:rPr>
              <a:t>Percentage of enterprises with high (&gt;6) or very high (&gt;9) Digital Intensity Index across economic sectors (2015)</a:t>
            </a:r>
            <a:endParaRPr lang="en-GB" sz="1000" dirty="0">
              <a:effectLst/>
              <a:latin typeface="Arial" panose="020B0604020202020204" pitchFamily="34" charset="0"/>
              <a:cs typeface="Arial" panose="020B0604020202020204" pitchFamily="34" charset="0"/>
            </a:endParaRPr>
          </a:p>
        </c:rich>
      </c:tx>
      <c:layout/>
      <c:overlay val="0"/>
    </c:title>
    <c:autoTitleDeleted val="0"/>
    <c:plotArea>
      <c:layout>
        <c:manualLayout>
          <c:layoutTarget val="inner"/>
          <c:xMode val="edge"/>
          <c:yMode val="edge"/>
          <c:x val="0.27233679079682332"/>
          <c:y val="9.2058658298743656E-2"/>
          <c:w val="0.61212612524369359"/>
          <c:h val="0.81486989385268616"/>
        </c:manualLayout>
      </c:layout>
      <c:barChart>
        <c:barDir val="bar"/>
        <c:grouping val="stacked"/>
        <c:varyColors val="0"/>
        <c:ser>
          <c:idx val="0"/>
          <c:order val="0"/>
          <c:tx>
            <c:strRef>
              <c:f>Sheet2!$C$18</c:f>
              <c:strCache>
                <c:ptCount val="1"/>
                <c:pt idx="0">
                  <c:v>high DII</c:v>
                </c:pt>
              </c:strCache>
            </c:strRef>
          </c:tx>
          <c:invertIfNegative val="0"/>
          <c:cat>
            <c:strRef>
              <c:f>Sheet2!$B$19:$B$29</c:f>
              <c:strCache>
                <c:ptCount val="11"/>
                <c:pt idx="0">
                  <c:v>Construction</c:v>
                </c:pt>
                <c:pt idx="1">
                  <c:v>Transport and storage</c:v>
                </c:pt>
                <c:pt idx="2">
                  <c:v>Manufacturing</c:v>
                </c:pt>
                <c:pt idx="3">
                  <c:v>Utilities</c:v>
                </c:pt>
                <c:pt idx="4">
                  <c:v>Administrative and support services</c:v>
                </c:pt>
                <c:pt idx="5">
                  <c:v>Real estate activities</c:v>
                </c:pt>
                <c:pt idx="6">
                  <c:v>Wholesale and retail trade</c:v>
                </c:pt>
                <c:pt idx="7">
                  <c:v>Professional, scientific and technical activities</c:v>
                </c:pt>
                <c:pt idx="8">
                  <c:v>Accommodation</c:v>
                </c:pt>
                <c:pt idx="9">
                  <c:v>Travel agencies</c:v>
                </c:pt>
                <c:pt idx="10">
                  <c:v>Information and communication</c:v>
                </c:pt>
              </c:strCache>
            </c:strRef>
          </c:cat>
          <c:val>
            <c:numRef>
              <c:f>Sheet2!$C$19:$C$29</c:f>
              <c:numCache>
                <c:formatCode>0.0%</c:formatCode>
                <c:ptCount val="11"/>
                <c:pt idx="0">
                  <c:v>6.0885000000000002E-2</c:v>
                </c:pt>
                <c:pt idx="1">
                  <c:v>0.12262000000000001</c:v>
                </c:pt>
                <c:pt idx="2">
                  <c:v>0.14219300000000001</c:v>
                </c:pt>
                <c:pt idx="3">
                  <c:v>0.15284400000000001</c:v>
                </c:pt>
                <c:pt idx="4">
                  <c:v>0.159522</c:v>
                </c:pt>
                <c:pt idx="5">
                  <c:v>0.22841900000000001</c:v>
                </c:pt>
                <c:pt idx="6">
                  <c:v>0.24390400000000001</c:v>
                </c:pt>
                <c:pt idx="7">
                  <c:v>0.27501700000000001</c:v>
                </c:pt>
                <c:pt idx="8">
                  <c:v>0.34919</c:v>
                </c:pt>
                <c:pt idx="9">
                  <c:v>0.42748999999999998</c:v>
                </c:pt>
                <c:pt idx="10">
                  <c:v>0.51485999999999998</c:v>
                </c:pt>
              </c:numCache>
            </c:numRef>
          </c:val>
        </c:ser>
        <c:ser>
          <c:idx val="1"/>
          <c:order val="1"/>
          <c:tx>
            <c:strRef>
              <c:f>Sheet2!$D$18</c:f>
              <c:strCache>
                <c:ptCount val="1"/>
                <c:pt idx="0">
                  <c:v>very high DII</c:v>
                </c:pt>
              </c:strCache>
            </c:strRef>
          </c:tx>
          <c:invertIfNegative val="0"/>
          <c:cat>
            <c:strRef>
              <c:f>Sheet2!$B$19:$B$29</c:f>
              <c:strCache>
                <c:ptCount val="11"/>
                <c:pt idx="0">
                  <c:v>Construction</c:v>
                </c:pt>
                <c:pt idx="1">
                  <c:v>Transport and storage</c:v>
                </c:pt>
                <c:pt idx="2">
                  <c:v>Manufacturing</c:v>
                </c:pt>
                <c:pt idx="3">
                  <c:v>Utilities</c:v>
                </c:pt>
                <c:pt idx="4">
                  <c:v>Administrative and support services</c:v>
                </c:pt>
                <c:pt idx="5">
                  <c:v>Real estate activities</c:v>
                </c:pt>
                <c:pt idx="6">
                  <c:v>Wholesale and retail trade</c:v>
                </c:pt>
                <c:pt idx="7">
                  <c:v>Professional, scientific and technical activities</c:v>
                </c:pt>
                <c:pt idx="8">
                  <c:v>Accommodation</c:v>
                </c:pt>
                <c:pt idx="9">
                  <c:v>Travel agencies</c:v>
                </c:pt>
                <c:pt idx="10">
                  <c:v>Information and communication</c:v>
                </c:pt>
              </c:strCache>
            </c:strRef>
          </c:cat>
          <c:val>
            <c:numRef>
              <c:f>Sheet2!$D$19:$D$29</c:f>
              <c:numCache>
                <c:formatCode>0.0%</c:formatCode>
                <c:ptCount val="11"/>
                <c:pt idx="0">
                  <c:v>3.0179999999999998E-3</c:v>
                </c:pt>
                <c:pt idx="1">
                  <c:v>1.4775999999999999E-2</c:v>
                </c:pt>
                <c:pt idx="2">
                  <c:v>1.14E-2</c:v>
                </c:pt>
                <c:pt idx="3">
                  <c:v>1.985E-2</c:v>
                </c:pt>
                <c:pt idx="4">
                  <c:v>1.3446E-2</c:v>
                </c:pt>
                <c:pt idx="5">
                  <c:v>1.0024E-2</c:v>
                </c:pt>
                <c:pt idx="6">
                  <c:v>4.2321999999999999E-2</c:v>
                </c:pt>
                <c:pt idx="7">
                  <c:v>1.9563000000000001E-2</c:v>
                </c:pt>
                <c:pt idx="8">
                  <c:v>3.5163E-2</c:v>
                </c:pt>
                <c:pt idx="9">
                  <c:v>0.14177799999999999</c:v>
                </c:pt>
                <c:pt idx="10">
                  <c:v>8.8686000000000001E-2</c:v>
                </c:pt>
              </c:numCache>
            </c:numRef>
          </c:val>
        </c:ser>
        <c:dLbls>
          <c:showLegendKey val="0"/>
          <c:showVal val="0"/>
          <c:showCatName val="0"/>
          <c:showSerName val="0"/>
          <c:showPercent val="0"/>
          <c:showBubbleSize val="0"/>
        </c:dLbls>
        <c:gapWidth val="150"/>
        <c:overlap val="100"/>
        <c:axId val="295393928"/>
        <c:axId val="295395496"/>
      </c:barChart>
      <c:catAx>
        <c:axId val="295393928"/>
        <c:scaling>
          <c:orientation val="minMax"/>
        </c:scaling>
        <c:delete val="0"/>
        <c:axPos val="l"/>
        <c:numFmt formatCode="General" sourceLinked="0"/>
        <c:majorTickMark val="out"/>
        <c:minorTickMark val="none"/>
        <c:tickLblPos val="nextTo"/>
        <c:txPr>
          <a:bodyPr rot="0" vert="horz"/>
          <a:lstStyle/>
          <a:p>
            <a:pPr>
              <a:defRPr/>
            </a:pPr>
            <a:endParaRPr lang="it-IT"/>
          </a:p>
        </c:txPr>
        <c:crossAx val="295395496"/>
        <c:crosses val="autoZero"/>
        <c:auto val="1"/>
        <c:lblAlgn val="ctr"/>
        <c:lblOffset val="100"/>
        <c:noMultiLvlLbl val="0"/>
      </c:catAx>
      <c:valAx>
        <c:axId val="295395496"/>
        <c:scaling>
          <c:orientation val="minMax"/>
        </c:scaling>
        <c:delete val="0"/>
        <c:axPos val="b"/>
        <c:majorGridlines/>
        <c:numFmt formatCode="0.0%" sourceLinked="1"/>
        <c:majorTickMark val="out"/>
        <c:minorTickMark val="none"/>
        <c:tickLblPos val="nextTo"/>
        <c:crossAx val="29539392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000" dirty="0"/>
              <a:t>Economy</a:t>
            </a:r>
          </a:p>
        </c:rich>
      </c:tx>
      <c:layout/>
      <c:overlay val="0"/>
      <c:spPr>
        <a:noFill/>
        <a:ln>
          <a:noFill/>
        </a:ln>
        <a:effectLst/>
      </c:spPr>
    </c:title>
    <c:autoTitleDeleted val="0"/>
    <c:plotArea>
      <c:layout>
        <c:manualLayout>
          <c:layoutTarget val="inner"/>
          <c:xMode val="edge"/>
          <c:yMode val="edge"/>
          <c:x val="0.134204286964129"/>
          <c:y val="0.24460338291046901"/>
          <c:w val="0.39839260717410302"/>
          <c:h val="0.66398767862350505"/>
        </c:manualLayout>
      </c:layout>
      <c:pieChart>
        <c:varyColors val="1"/>
        <c:ser>
          <c:idx val="0"/>
          <c:order val="0"/>
          <c:tx>
            <c:strRef>
              <c:f>'Business models'!$I$41</c:f>
              <c:strCache>
                <c:ptCount val="1"/>
                <c:pt idx="0">
                  <c:v>Economy</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'Business models'!$H$42:$H$45</c:f>
              <c:strCache>
                <c:ptCount val="4"/>
                <c:pt idx="0">
                  <c:v>Connectivity &amp; Digital Skills</c:v>
                </c:pt>
                <c:pt idx="1">
                  <c:v>Online &amp; Social Media Presence</c:v>
                </c:pt>
                <c:pt idx="2">
                  <c:v>eBusiness</c:v>
                </c:pt>
                <c:pt idx="3">
                  <c:v>eCommerce</c:v>
                </c:pt>
              </c:strCache>
            </c:strRef>
          </c:cat>
          <c:val>
            <c:numRef>
              <c:f>'Business models'!$I$42:$I$45</c:f>
              <c:numCache>
                <c:formatCode>0%</c:formatCode>
                <c:ptCount val="4"/>
                <c:pt idx="0">
                  <c:v>0.25</c:v>
                </c:pt>
                <c:pt idx="1">
                  <c:v>0.25</c:v>
                </c:pt>
                <c:pt idx="2">
                  <c:v>0.25</c:v>
                </c:pt>
                <c:pt idx="3">
                  <c:v>0.25</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000" dirty="0" smtClean="0"/>
              <a:t>Motor </a:t>
            </a:r>
            <a:r>
              <a:rPr lang="en-GB" sz="1000" dirty="0"/>
              <a:t>vehicles and other transport equipment</a:t>
            </a:r>
          </a:p>
        </c:rich>
      </c:tx>
      <c:layout/>
      <c:overlay val="0"/>
      <c:spPr>
        <a:noFill/>
        <a:ln>
          <a:noFill/>
        </a:ln>
        <a:effectLst/>
      </c:spPr>
    </c:title>
    <c:autoTitleDeleted val="0"/>
    <c:plotArea>
      <c:layout>
        <c:manualLayout>
          <c:layoutTarget val="inner"/>
          <c:xMode val="edge"/>
          <c:yMode val="edge"/>
          <c:x val="0.134204286964129"/>
          <c:y val="0.24460338291046901"/>
          <c:w val="0.41783705161854801"/>
          <c:h val="0.69639508603091305"/>
        </c:manualLayout>
      </c:layout>
      <c:pieChart>
        <c:varyColors val="1"/>
        <c:ser>
          <c:idx val="0"/>
          <c:order val="0"/>
          <c:tx>
            <c:strRef>
              <c:f>'Business models'!$K$41</c:f>
              <c:strCache>
                <c:ptCount val="1"/>
                <c:pt idx="0">
                  <c:v>motor vehicles and other transport equipment</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'Business models'!$J$42:$J$45</c:f>
              <c:strCache>
                <c:ptCount val="4"/>
                <c:pt idx="0">
                  <c:v>Connectivity &amp; Digital Skills</c:v>
                </c:pt>
                <c:pt idx="1">
                  <c:v>Online &amp; Social Media Presence</c:v>
                </c:pt>
                <c:pt idx="2">
                  <c:v>eBusiness</c:v>
                </c:pt>
                <c:pt idx="3">
                  <c:v>eCommerce</c:v>
                </c:pt>
              </c:strCache>
            </c:strRef>
          </c:cat>
          <c:val>
            <c:numRef>
              <c:f>'Business models'!$K$42:$K$45</c:f>
              <c:numCache>
                <c:formatCode>0.0%</c:formatCode>
                <c:ptCount val="4"/>
                <c:pt idx="0">
                  <c:v>0.16674308720056286</c:v>
                </c:pt>
                <c:pt idx="1">
                  <c:v>0.21187898377192355</c:v>
                </c:pt>
                <c:pt idx="2">
                  <c:v>0.30972062248121446</c:v>
                </c:pt>
                <c:pt idx="3">
                  <c:v>0.31165730654629925</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4507604166666666"/>
          <c:y val="0.31684664351851854"/>
          <c:w val="0.32846562499999998"/>
          <c:h val="0.6831533564814814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000" dirty="0" smtClean="0"/>
              <a:t>Accommodation </a:t>
            </a:r>
            <a:r>
              <a:rPr lang="en-US" sz="1000" dirty="0"/>
              <a:t>and food services</a:t>
            </a:r>
          </a:p>
        </c:rich>
      </c:tx>
      <c:layout/>
      <c:overlay val="0"/>
      <c:spPr>
        <a:noFill/>
        <a:ln>
          <a:noFill/>
        </a:ln>
        <a:effectLst/>
      </c:spPr>
    </c:title>
    <c:autoTitleDeleted val="0"/>
    <c:plotArea>
      <c:layout>
        <c:manualLayout>
          <c:layoutTarget val="inner"/>
          <c:xMode val="edge"/>
          <c:yMode val="edge"/>
          <c:x val="0.134204286964129"/>
          <c:y val="0.24460338291046901"/>
          <c:w val="0.387281496062992"/>
          <c:h val="0.64546916010498701"/>
        </c:manualLayout>
      </c:layout>
      <c:pieChart>
        <c:varyColors val="1"/>
        <c:ser>
          <c:idx val="0"/>
          <c:order val="0"/>
          <c:tx>
            <c:strRef>
              <c:f>'Business models'!$E$41</c:f>
              <c:strCache>
                <c:ptCount val="1"/>
                <c:pt idx="0">
                  <c:v>Accomodation and food services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'Business models'!$D$42:$D$45</c:f>
              <c:strCache>
                <c:ptCount val="4"/>
                <c:pt idx="0">
                  <c:v>Connectivity &amp; Digital Skills</c:v>
                </c:pt>
                <c:pt idx="1">
                  <c:v>Online &amp; Social Media Presence</c:v>
                </c:pt>
                <c:pt idx="2">
                  <c:v>eBusiness</c:v>
                </c:pt>
                <c:pt idx="3">
                  <c:v>eCommerce</c:v>
                </c:pt>
              </c:strCache>
            </c:strRef>
          </c:cat>
          <c:val>
            <c:numRef>
              <c:f>'Business models'!$E$42:$E$45</c:f>
              <c:numCache>
                <c:formatCode>0.0%</c:formatCode>
                <c:ptCount val="4"/>
                <c:pt idx="0">
                  <c:v>0.11860247800523384</c:v>
                </c:pt>
                <c:pt idx="1">
                  <c:v>0.34508400213368001</c:v>
                </c:pt>
                <c:pt idx="2">
                  <c:v>0.16332474457316007</c:v>
                </c:pt>
                <c:pt idx="3">
                  <c:v>0.37298877528792601</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000" dirty="0"/>
              <a:t>Professional, scientific and technical activities</a:t>
            </a:r>
          </a:p>
        </c:rich>
      </c:tx>
      <c:layout/>
      <c:overlay val="0"/>
      <c:spPr>
        <a:noFill/>
        <a:ln>
          <a:noFill/>
        </a:ln>
        <a:effectLst/>
      </c:spPr>
    </c:title>
    <c:autoTitleDeleted val="0"/>
    <c:plotArea>
      <c:layout>
        <c:manualLayout>
          <c:layoutTarget val="inner"/>
          <c:xMode val="edge"/>
          <c:yMode val="edge"/>
          <c:x val="0.134204286964129"/>
          <c:y val="0.24460338291046901"/>
          <c:w val="0.41783705161854801"/>
          <c:h val="0.69639508603091305"/>
        </c:manualLayout>
      </c:layout>
      <c:pieChart>
        <c:varyColors val="1"/>
        <c:ser>
          <c:idx val="0"/>
          <c:order val="0"/>
          <c:tx>
            <c:strRef>
              <c:f>'Business models'!$G$41</c:f>
              <c:strCache>
                <c:ptCount val="1"/>
                <c:pt idx="0">
                  <c:v>Professional, scientific and technical activities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'Business models'!$F$42:$F$45</c:f>
              <c:strCache>
                <c:ptCount val="4"/>
                <c:pt idx="0">
                  <c:v>Connectivity &amp; Digital Skills</c:v>
                </c:pt>
                <c:pt idx="1">
                  <c:v>Online &amp; Social Media Presence</c:v>
                </c:pt>
                <c:pt idx="2">
                  <c:v>eBusiness</c:v>
                </c:pt>
                <c:pt idx="3">
                  <c:v>eCommerce</c:v>
                </c:pt>
              </c:strCache>
            </c:strRef>
          </c:cat>
          <c:val>
            <c:numRef>
              <c:f>'Business models'!$G$42:$G$45</c:f>
              <c:numCache>
                <c:formatCode>0.0%</c:formatCode>
                <c:ptCount val="4"/>
                <c:pt idx="0">
                  <c:v>0.35229207373119459</c:v>
                </c:pt>
                <c:pt idx="1">
                  <c:v>0.24661316985349643</c:v>
                </c:pt>
                <c:pt idx="2">
                  <c:v>0.22230750090829174</c:v>
                </c:pt>
                <c:pt idx="3">
                  <c:v>0.17878725550701713</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4507604166666666"/>
          <c:y val="0.31684664351851854"/>
          <c:w val="0.32846562499999998"/>
          <c:h val="0.6412523148148148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000" b="1" i="0" u="none" strike="noStrike" baseline="0" dirty="0" smtClean="0">
                <a:effectLst/>
                <a:latin typeface="Arial" panose="020B0604020202020204" pitchFamily="34" charset="0"/>
                <a:cs typeface="Arial" panose="020B0604020202020204" pitchFamily="34" charset="0"/>
              </a:rPr>
              <a:t>Enterprises using a computer network for sales (at least 1 %) during the previous year (2010 2015)</a:t>
            </a:r>
            <a:endParaRPr lang="en-GB" sz="1000" dirty="0">
              <a:latin typeface="Arial" panose="020B0604020202020204" pitchFamily="34" charset="0"/>
              <a:cs typeface="Arial" panose="020B0604020202020204" pitchFamily="34" charset="0"/>
            </a:endParaRPr>
          </a:p>
        </c:rich>
      </c:tx>
      <c:layout/>
      <c:overlay val="0"/>
    </c:title>
    <c:autoTitleDeleted val="0"/>
    <c:plotArea>
      <c:layout/>
      <c:barChart>
        <c:barDir val="col"/>
        <c:grouping val="clustered"/>
        <c:varyColors val="0"/>
        <c:ser>
          <c:idx val="0"/>
          <c:order val="0"/>
          <c:tx>
            <c:strRef>
              <c:f>'[desi integration of technology.xlsx]ecommerce'!$G$14</c:f>
              <c:strCache>
                <c:ptCount val="1"/>
                <c:pt idx="0">
                  <c:v>2010</c:v>
                </c:pt>
              </c:strCache>
            </c:strRef>
          </c:tx>
          <c:spPr>
            <a:solidFill>
              <a:schemeClr val="accent1"/>
            </a:solidFill>
            <a:ln>
              <a:noFill/>
            </a:ln>
            <a:effectLst/>
          </c:spPr>
          <c:invertIfNegative val="0"/>
          <c:cat>
            <c:strRef>
              <c:f>'[desi integration of technology.xlsx]ecommerce'!$A$14:$A$43</c:f>
              <c:strCache>
                <c:ptCount val="29"/>
                <c:pt idx="0">
                  <c:v>IE</c:v>
                </c:pt>
                <c:pt idx="1">
                  <c:v>SE</c:v>
                </c:pt>
                <c:pt idx="2">
                  <c:v>DK</c:v>
                </c:pt>
                <c:pt idx="3">
                  <c:v>DE</c:v>
                </c:pt>
                <c:pt idx="4">
                  <c:v>BE</c:v>
                </c:pt>
                <c:pt idx="5">
                  <c:v>CZ</c:v>
                </c:pt>
                <c:pt idx="6">
                  <c:v>UK</c:v>
                </c:pt>
                <c:pt idx="7">
                  <c:v>HR</c:v>
                </c:pt>
                <c:pt idx="8">
                  <c:v>PT</c:v>
                </c:pt>
                <c:pt idx="9">
                  <c:v>LT</c:v>
                </c:pt>
                <c:pt idx="10">
                  <c:v>NL</c:v>
                </c:pt>
                <c:pt idx="11">
                  <c:v>EU27</c:v>
                </c:pt>
                <c:pt idx="12">
                  <c:v>ES</c:v>
                </c:pt>
                <c:pt idx="13">
                  <c:v>FR</c:v>
                </c:pt>
                <c:pt idx="14">
                  <c:v>SI</c:v>
                </c:pt>
                <c:pt idx="15">
                  <c:v>MT</c:v>
                </c:pt>
                <c:pt idx="16">
                  <c:v>FI</c:v>
                </c:pt>
                <c:pt idx="17">
                  <c:v>AT</c:v>
                </c:pt>
                <c:pt idx="18">
                  <c:v>SK</c:v>
                </c:pt>
                <c:pt idx="19">
                  <c:v>EE</c:v>
                </c:pt>
                <c:pt idx="20">
                  <c:v>HU</c:v>
                </c:pt>
                <c:pt idx="21">
                  <c:v>CY</c:v>
                </c:pt>
                <c:pt idx="22">
                  <c:v>PL</c:v>
                </c:pt>
                <c:pt idx="23">
                  <c:v>LV</c:v>
                </c:pt>
                <c:pt idx="24">
                  <c:v>RO</c:v>
                </c:pt>
                <c:pt idx="25">
                  <c:v>IT</c:v>
                </c:pt>
                <c:pt idx="26">
                  <c:v>LU</c:v>
                </c:pt>
                <c:pt idx="27">
                  <c:v>EL</c:v>
                </c:pt>
                <c:pt idx="28">
                  <c:v>BG</c:v>
                </c:pt>
              </c:strCache>
              <c:extLst/>
            </c:strRef>
          </c:cat>
          <c:val>
            <c:numRef>
              <c:f>'[desi integration of technology.xlsx]ecommerce'!$G$15:$G$43</c:f>
              <c:numCache>
                <c:formatCode>General</c:formatCode>
                <c:ptCount val="28"/>
                <c:pt idx="0">
                  <c:v>24.335799999999999</c:v>
                </c:pt>
                <c:pt idx="1">
                  <c:v>25.0916</c:v>
                </c:pt>
                <c:pt idx="2">
                  <c:v>22.204000000000001</c:v>
                </c:pt>
                <c:pt idx="3">
                  <c:v>25.534500000000001</c:v>
                </c:pt>
                <c:pt idx="4">
                  <c:v>19.629100000000001</c:v>
                </c:pt>
                <c:pt idx="5">
                  <c:v>14.046099999999999</c:v>
                </c:pt>
                <c:pt idx="6">
                  <c:v>22.3719</c:v>
                </c:pt>
                <c:pt idx="7">
                  <c:v>18.770399999999999</c:v>
                </c:pt>
                <c:pt idx="8">
                  <c:v>21.9361</c:v>
                </c:pt>
                <c:pt idx="9">
                  <c:v>21.522200000000002</c:v>
                </c:pt>
                <c:pt idx="10">
                  <c:v>13.230600000000001</c:v>
                </c:pt>
                <c:pt idx="11">
                  <c:v>11.830299999999999</c:v>
                </c:pt>
                <c:pt idx="12">
                  <c:v>12.327299999999999</c:v>
                </c:pt>
                <c:pt idx="13">
                  <c:v>10.3141</c:v>
                </c:pt>
                <c:pt idx="14">
                  <c:v>15.8765</c:v>
                </c:pt>
                <c:pt idx="15">
                  <c:v>15.8546</c:v>
                </c:pt>
                <c:pt idx="16">
                  <c:v>13.857100000000001</c:v>
                </c:pt>
                <c:pt idx="17">
                  <c:v>6.6212</c:v>
                </c:pt>
                <c:pt idx="18">
                  <c:v>10.277200000000001</c:v>
                </c:pt>
                <c:pt idx="19">
                  <c:v>7.5122</c:v>
                </c:pt>
                <c:pt idx="20">
                  <c:v>6.8224999999999998</c:v>
                </c:pt>
                <c:pt idx="21">
                  <c:v>7.9869000000000003</c:v>
                </c:pt>
                <c:pt idx="22">
                  <c:v>5.6687000000000003</c:v>
                </c:pt>
                <c:pt idx="23">
                  <c:v>5.6467000000000001</c:v>
                </c:pt>
                <c:pt idx="24">
                  <c:v>3.8441000000000001</c:v>
                </c:pt>
                <c:pt idx="25">
                  <c:v>14.4619</c:v>
                </c:pt>
                <c:pt idx="26">
                  <c:v>8.5009999999999994</c:v>
                </c:pt>
                <c:pt idx="27">
                  <c:v>3.6</c:v>
                </c:pt>
              </c:numCache>
              <c:extLst/>
            </c:numRef>
          </c:val>
        </c:ser>
        <c:dLbls>
          <c:showLegendKey val="0"/>
          <c:showVal val="0"/>
          <c:showCatName val="0"/>
          <c:showSerName val="0"/>
          <c:showPercent val="0"/>
          <c:showBubbleSize val="0"/>
        </c:dLbls>
        <c:gapWidth val="75"/>
        <c:overlap val="-25"/>
        <c:axId val="298917144"/>
        <c:axId val="298918320"/>
      </c:barChart>
      <c:lineChart>
        <c:grouping val="standard"/>
        <c:varyColors val="0"/>
        <c:ser>
          <c:idx val="1"/>
          <c:order val="1"/>
          <c:tx>
            <c:strRef>
              <c:f>'[desi integration of technology.xlsx]ecommerce'!$L$14</c:f>
              <c:strCache>
                <c:ptCount val="1"/>
                <c:pt idx="0">
                  <c:v>2015</c:v>
                </c:pt>
              </c:strCache>
            </c:strRef>
          </c:tx>
          <c:spPr>
            <a:ln w="28575" cap="rnd">
              <a:noFill/>
              <a:round/>
            </a:ln>
            <a:effectLst/>
          </c:spPr>
          <c:marker>
            <c:symbol val="dash"/>
            <c:size val="5"/>
            <c:spPr>
              <a:solidFill>
                <a:schemeClr val="accent2"/>
              </a:solidFill>
              <a:ln w="9525">
                <a:solidFill>
                  <a:srgbClr val="C00000"/>
                </a:solidFill>
              </a:ln>
              <a:effectLst/>
            </c:spPr>
          </c:marker>
          <c:cat>
            <c:strRef>
              <c:f>'[desi integration of technology.xlsx]ecommerce'!$A$14:$A$43</c:f>
              <c:strCache>
                <c:ptCount val="29"/>
                <c:pt idx="0">
                  <c:v>IE</c:v>
                </c:pt>
                <c:pt idx="1">
                  <c:v>SE</c:v>
                </c:pt>
                <c:pt idx="2">
                  <c:v>DK</c:v>
                </c:pt>
                <c:pt idx="3">
                  <c:v>DE</c:v>
                </c:pt>
                <c:pt idx="4">
                  <c:v>BE</c:v>
                </c:pt>
                <c:pt idx="5">
                  <c:v>CZ</c:v>
                </c:pt>
                <c:pt idx="6">
                  <c:v>UK</c:v>
                </c:pt>
                <c:pt idx="7">
                  <c:v>HR</c:v>
                </c:pt>
                <c:pt idx="8">
                  <c:v>PT</c:v>
                </c:pt>
                <c:pt idx="9">
                  <c:v>LT</c:v>
                </c:pt>
                <c:pt idx="10">
                  <c:v>NL</c:v>
                </c:pt>
                <c:pt idx="11">
                  <c:v>EU27</c:v>
                </c:pt>
                <c:pt idx="12">
                  <c:v>ES</c:v>
                </c:pt>
                <c:pt idx="13">
                  <c:v>FR</c:v>
                </c:pt>
                <c:pt idx="14">
                  <c:v>SI</c:v>
                </c:pt>
                <c:pt idx="15">
                  <c:v>MT</c:v>
                </c:pt>
                <c:pt idx="16">
                  <c:v>FI</c:v>
                </c:pt>
                <c:pt idx="17">
                  <c:v>AT</c:v>
                </c:pt>
                <c:pt idx="18">
                  <c:v>SK</c:v>
                </c:pt>
                <c:pt idx="19">
                  <c:v>EE</c:v>
                </c:pt>
                <c:pt idx="20">
                  <c:v>HU</c:v>
                </c:pt>
                <c:pt idx="21">
                  <c:v>CY</c:v>
                </c:pt>
                <c:pt idx="22">
                  <c:v>PL</c:v>
                </c:pt>
                <c:pt idx="23">
                  <c:v>LV</c:v>
                </c:pt>
                <c:pt idx="24">
                  <c:v>RO</c:v>
                </c:pt>
                <c:pt idx="25">
                  <c:v>IT</c:v>
                </c:pt>
                <c:pt idx="26">
                  <c:v>LU</c:v>
                </c:pt>
                <c:pt idx="27">
                  <c:v>EL</c:v>
                </c:pt>
                <c:pt idx="28">
                  <c:v>BG</c:v>
                </c:pt>
              </c:strCache>
              <c:extLst/>
            </c:strRef>
          </c:cat>
          <c:val>
            <c:numRef>
              <c:f>'[desi integration of technology.xlsx]ecommerce'!$L$15:$L$43</c:f>
              <c:numCache>
                <c:formatCode>General</c:formatCode>
                <c:ptCount val="28"/>
                <c:pt idx="0">
                  <c:v>26.287700000000001</c:v>
                </c:pt>
                <c:pt idx="1">
                  <c:v>26.038499999999999</c:v>
                </c:pt>
                <c:pt idx="2">
                  <c:v>24.627600000000001</c:v>
                </c:pt>
                <c:pt idx="3">
                  <c:v>24.619800000000001</c:v>
                </c:pt>
                <c:pt idx="4">
                  <c:v>23.694500000000001</c:v>
                </c:pt>
                <c:pt idx="5">
                  <c:v>20.444500000000001</c:v>
                </c:pt>
                <c:pt idx="6">
                  <c:v>19.551200000000001</c:v>
                </c:pt>
                <c:pt idx="7">
                  <c:v>19.3065</c:v>
                </c:pt>
                <c:pt idx="8">
                  <c:v>17.764099999999999</c:v>
                </c:pt>
                <c:pt idx="9">
                  <c:v>17.048400000000001</c:v>
                </c:pt>
                <c:pt idx="10">
                  <c:v>16.747800000000002</c:v>
                </c:pt>
                <c:pt idx="11">
                  <c:v>16.528500000000001</c:v>
                </c:pt>
                <c:pt idx="12">
                  <c:v>16.495100000000001</c:v>
                </c:pt>
                <c:pt idx="13">
                  <c:v>16.4269</c:v>
                </c:pt>
                <c:pt idx="14">
                  <c:v>16.077100000000002</c:v>
                </c:pt>
                <c:pt idx="15">
                  <c:v>15.596399999999999</c:v>
                </c:pt>
                <c:pt idx="16">
                  <c:v>14.587300000000001</c:v>
                </c:pt>
                <c:pt idx="17">
                  <c:v>13.205299999999999</c:v>
                </c:pt>
                <c:pt idx="18">
                  <c:v>12.518000000000001</c:v>
                </c:pt>
                <c:pt idx="19">
                  <c:v>11.0199</c:v>
                </c:pt>
                <c:pt idx="20">
                  <c:v>10.6035</c:v>
                </c:pt>
                <c:pt idx="21">
                  <c:v>10.235300000000001</c:v>
                </c:pt>
                <c:pt idx="22">
                  <c:v>8.5850000000000009</c:v>
                </c:pt>
                <c:pt idx="23">
                  <c:v>7.6563999999999997</c:v>
                </c:pt>
                <c:pt idx="24">
                  <c:v>6.7408999999999999</c:v>
                </c:pt>
                <c:pt idx="25">
                  <c:v>6.5060000000000002</c:v>
                </c:pt>
                <c:pt idx="26">
                  <c:v>6.1673</c:v>
                </c:pt>
                <c:pt idx="27">
                  <c:v>5.8442999999999996</c:v>
                </c:pt>
              </c:numCache>
              <c:extLst/>
            </c:numRef>
          </c:val>
          <c:smooth val="0"/>
        </c:ser>
        <c:dLbls>
          <c:showLegendKey val="0"/>
          <c:showVal val="0"/>
          <c:showCatName val="0"/>
          <c:showSerName val="0"/>
          <c:showPercent val="0"/>
          <c:showBubbleSize val="0"/>
        </c:dLbls>
        <c:marker val="1"/>
        <c:smooth val="0"/>
        <c:axId val="298917144"/>
        <c:axId val="298918320"/>
      </c:lineChart>
      <c:catAx>
        <c:axId val="298917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98918320"/>
        <c:crosses val="autoZero"/>
        <c:auto val="1"/>
        <c:lblAlgn val="ctr"/>
        <c:lblOffset val="100"/>
        <c:noMultiLvlLbl val="0"/>
      </c:catAx>
      <c:valAx>
        <c:axId val="29891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989171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Blad2!$B$18</c:f>
              <c:strCache>
                <c:ptCount val="1"/>
                <c:pt idx="0">
                  <c:v>Share of companies</c:v>
                </c:pt>
              </c:strCache>
            </c:strRef>
          </c:tx>
          <c:spPr>
            <a:solidFill>
              <a:srgbClr val="5090C8"/>
            </a:solidFill>
            <a:ln>
              <a:noFill/>
            </a:ln>
            <a:effectLst/>
          </c:spPr>
          <c:invertIfNegative val="0"/>
          <c:cat>
            <c:strRef>
              <c:f>Blad2!$A$19:$A$24</c:f>
              <c:strCache>
                <c:ptCount val="6"/>
                <c:pt idx="0">
                  <c:v>The enterprise's goods or services are not suitable</c:v>
                </c:pt>
                <c:pt idx="1">
                  <c:v>The costs is too high compared to the benefits</c:v>
                </c:pt>
                <c:pt idx="2">
                  <c:v>Problems related to logistics</c:v>
                </c:pt>
                <c:pt idx="3">
                  <c:v>Problems related to payments</c:v>
                </c:pt>
                <c:pt idx="4">
                  <c:v>Problems related to ICT security or data protection</c:v>
                </c:pt>
                <c:pt idx="5">
                  <c:v>Problems related to the legal framework</c:v>
                </c:pt>
              </c:strCache>
            </c:strRef>
          </c:cat>
          <c:val>
            <c:numRef>
              <c:f>Blad2!$B$19:$B$24</c:f>
              <c:numCache>
                <c:formatCode>0%</c:formatCode>
                <c:ptCount val="6"/>
                <c:pt idx="0">
                  <c:v>0.47837602542699353</c:v>
                </c:pt>
                <c:pt idx="1">
                  <c:v>0.23855083668032423</c:v>
                </c:pt>
                <c:pt idx="2">
                  <c:v>0.22142518067736036</c:v>
                </c:pt>
                <c:pt idx="3">
                  <c:v>0.17238510954085928</c:v>
                </c:pt>
                <c:pt idx="4">
                  <c:v>0.16494142326627648</c:v>
                </c:pt>
                <c:pt idx="5">
                  <c:v>0.13655654552402277</c:v>
                </c:pt>
              </c:numCache>
            </c:numRef>
          </c:val>
        </c:ser>
        <c:dLbls>
          <c:showLegendKey val="0"/>
          <c:showVal val="0"/>
          <c:showCatName val="0"/>
          <c:showSerName val="0"/>
          <c:showPercent val="0"/>
          <c:showBubbleSize val="0"/>
        </c:dLbls>
        <c:gapWidth val="182"/>
        <c:axId val="298914792"/>
        <c:axId val="298915184"/>
      </c:barChart>
      <c:catAx>
        <c:axId val="2989147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Narrow" panose="020B0606020202030204" pitchFamily="34" charset="0"/>
                <a:ea typeface="+mn-ea"/>
                <a:cs typeface="+mn-cs"/>
              </a:defRPr>
            </a:pPr>
            <a:endParaRPr lang="it-IT"/>
          </a:p>
        </c:txPr>
        <c:crossAx val="298915184"/>
        <c:crosses val="autoZero"/>
        <c:auto val="1"/>
        <c:lblAlgn val="ctr"/>
        <c:lblOffset val="100"/>
        <c:noMultiLvlLbl val="0"/>
      </c:catAx>
      <c:valAx>
        <c:axId val="29891518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298914792"/>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sz="1200"/>
      </a:pPr>
      <a:endParaRPr lang="it-IT"/>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0.89362</cdr:y>
    </cdr:from>
    <cdr:to>
      <cdr:x>0.49271</cdr:x>
      <cdr:y>1</cdr:y>
    </cdr:to>
    <cdr:sp macro="" textlink="">
      <cdr:nvSpPr>
        <cdr:cNvPr id="2" name="Footer Placeholder 3"/>
        <cdr:cNvSpPr txBox="1">
          <a:spLocks xmlns:a="http://schemas.openxmlformats.org/drawingml/2006/main"/>
        </cdr:cNvSpPr>
      </cdr:nvSpPr>
      <cdr:spPr>
        <a:xfrm xmlns:a="http://schemas.openxmlformats.org/drawingml/2006/main">
          <a:off x="-633784" y="6144096"/>
          <a:ext cx="4399397" cy="360040"/>
        </a:xfrm>
        <a:prstGeom xmlns:a="http://schemas.openxmlformats.org/drawingml/2006/main" prst="rect">
          <a:avLst/>
        </a:prstGeom>
      </cdr:spPr>
      <cdr:txBody>
        <a:bodyPr xmlns:a="http://schemas.openxmlformats.org/drawingml/2006/main" vert="horz" lIns="91440" tIns="45720" rIns="91440" bIns="45720" rtlCol="0" anchor="ctr"/>
        <a:lstStyle xmlns:a="http://schemas.openxmlformats.org/drawingml/2006/main">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xmlns:a="http://schemas.openxmlformats.org/drawingml/2006/main">
          <a:r>
            <a:rPr lang="fr-BE" altLang="en-US" sz="1000" b="0" i="1" dirty="0" smtClean="0">
              <a:solidFill>
                <a:schemeClr val="tx1">
                  <a:lumMod val="65000"/>
                  <a:lumOff val="35000"/>
                </a:schemeClr>
              </a:solidFill>
              <a:latin typeface="Arial" panose="020B0604020202020204" pitchFamily="34" charset="0"/>
              <a:cs typeface="Arial" panose="020B0604020202020204" pitchFamily="34" charset="0"/>
            </a:rPr>
            <a:t>Source: Eurostat</a:t>
          </a:r>
          <a:endParaRPr lang="en-GB" altLang="en-US" sz="1000" b="0" i="1" dirty="0">
            <a:solidFill>
              <a:schemeClr val="tx1">
                <a:lumMod val="65000"/>
                <a:lumOff val="35000"/>
              </a:schemeClr>
            </a:solidFill>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0.77151</cdr:x>
      <cdr:y>0.47335</cdr:y>
    </cdr:from>
    <cdr:to>
      <cdr:x>0.93738</cdr:x>
      <cdr:y>0.64215</cdr:y>
    </cdr:to>
    <cdr:sp macro="" textlink="">
      <cdr:nvSpPr>
        <cdr:cNvPr id="2" name="textruta 1"/>
        <cdr:cNvSpPr txBox="1"/>
      </cdr:nvSpPr>
      <cdr:spPr>
        <a:xfrm xmlns:a="http://schemas.openxmlformats.org/drawingml/2006/main">
          <a:off x="4253154" y="256422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04736"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0" y="9360313"/>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04736" y="9360313"/>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b" anchorCtr="0" compatLnSpc="1">
            <a:prstTxWarp prst="textNoShape">
              <a:avLst/>
            </a:prstTxWarp>
          </a:bodyPr>
          <a:lstStyle>
            <a:lvl1pPr algn="r">
              <a:defRPr>
                <a:solidFill>
                  <a:schemeClr val="tx1"/>
                </a:solidFill>
                <a:latin typeface="Arial" charset="0"/>
              </a:defRPr>
            </a:lvl1pPr>
          </a:lstStyle>
          <a:p>
            <a:fld id="{1F57E998-9E88-4A88-92B1-64A2B4B97D10}" type="slidenum">
              <a:rPr lang="en-GB" altLang="en-US"/>
              <a:pPr/>
              <a:t>‹N›</a:t>
            </a:fld>
            <a:endParaRPr lang="en-GB" altLang="en-US"/>
          </a:p>
        </p:txBody>
      </p:sp>
    </p:spTree>
    <p:extLst>
      <p:ext uri="{BB962C8B-B14F-4D97-AF65-F5344CB8AC3E}">
        <p14:creationId xmlns:p14="http://schemas.microsoft.com/office/powerpoint/2010/main" val="1775976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04736"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896938" y="739775"/>
            <a:ext cx="4926012" cy="36957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1517" y="4680945"/>
            <a:ext cx="5375267" cy="4435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0" y="9360313"/>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04736" y="9360313"/>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06" tIns="45103" rIns="90206" bIns="45103" numCol="1" anchor="b" anchorCtr="0" compatLnSpc="1">
            <a:prstTxWarp prst="textNoShape">
              <a:avLst/>
            </a:prstTxWarp>
          </a:bodyPr>
          <a:lstStyle>
            <a:lvl1pPr algn="r">
              <a:defRPr>
                <a:solidFill>
                  <a:schemeClr val="tx1"/>
                </a:solidFill>
                <a:latin typeface="Arial" charset="0"/>
              </a:defRPr>
            </a:lvl1pPr>
          </a:lstStyle>
          <a:p>
            <a:fld id="{059AD85A-4533-44CC-A462-E3A1B69073D9}" type="slidenum">
              <a:rPr lang="en-GB" altLang="en-US"/>
              <a:pPr/>
              <a:t>‹N›</a:t>
            </a:fld>
            <a:endParaRPr lang="en-GB" altLang="en-US"/>
          </a:p>
        </p:txBody>
      </p:sp>
    </p:spTree>
    <p:extLst>
      <p:ext uri="{BB962C8B-B14F-4D97-AF65-F5344CB8AC3E}">
        <p14:creationId xmlns:p14="http://schemas.microsoft.com/office/powerpoint/2010/main" val="15083550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smtClean="0"/>
              <a:t>Click to edit Master subtitle style</a:t>
            </a:r>
            <a:endParaRPr lang="en-GB" altLang="en-US"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r>
              <a:rPr lang="en-GB" altLang="en-US" smtClean="0"/>
              <a:t>Digital Agenda Scoreboard 2014</a:t>
            </a:r>
            <a:endParaRPr lang="en-GB" altLang="en-US"/>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B43E3170-BA35-4A3B-8345-F4D4DD1186E3}" type="slidenum">
              <a:rPr lang="en-GB" altLang="en-US"/>
              <a:pPr/>
              <a:t>‹N›</a:t>
            </a:fld>
            <a:endParaRPr lang="en-GB" altLang="en-US"/>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6" name="Slide Number Placeholder 5"/>
          <p:cNvSpPr>
            <a:spLocks noGrp="1"/>
          </p:cNvSpPr>
          <p:nvPr>
            <p:ph type="sldNum" sz="quarter" idx="12"/>
          </p:nvPr>
        </p:nvSpPr>
        <p:spPr/>
        <p:txBody>
          <a:bodyPr/>
          <a:lstStyle>
            <a:lvl1pPr>
              <a:defRPr/>
            </a:lvl1pPr>
          </a:lstStyle>
          <a:p>
            <a:fld id="{E639440D-77C4-4C5B-9DA1-85B769859C7F}" type="slidenum">
              <a:rPr lang="en-GB" altLang="en-US"/>
              <a:pPr/>
              <a:t>‹N›</a:t>
            </a:fld>
            <a:endParaRPr lang="en-GB" altLang="en-US"/>
          </a:p>
        </p:txBody>
      </p:sp>
    </p:spTree>
    <p:extLst>
      <p:ext uri="{BB962C8B-B14F-4D97-AF65-F5344CB8AC3E}">
        <p14:creationId xmlns:p14="http://schemas.microsoft.com/office/powerpoint/2010/main" val="2897853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6" name="Slide Number Placeholder 5"/>
          <p:cNvSpPr>
            <a:spLocks noGrp="1"/>
          </p:cNvSpPr>
          <p:nvPr>
            <p:ph type="sldNum" sz="quarter" idx="12"/>
          </p:nvPr>
        </p:nvSpPr>
        <p:spPr/>
        <p:txBody>
          <a:bodyPr/>
          <a:lstStyle>
            <a:lvl1pPr>
              <a:defRPr/>
            </a:lvl1pPr>
          </a:lstStyle>
          <a:p>
            <a:fld id="{D0F70E1D-7949-45E2-991B-9690338D5CAF}" type="slidenum">
              <a:rPr lang="en-GB" altLang="en-US"/>
              <a:pPr/>
              <a:t>‹N›</a:t>
            </a:fld>
            <a:endParaRPr lang="en-GB" altLang="en-US"/>
          </a:p>
        </p:txBody>
      </p:sp>
    </p:spTree>
    <p:extLst>
      <p:ext uri="{BB962C8B-B14F-4D97-AF65-F5344CB8AC3E}">
        <p14:creationId xmlns:p14="http://schemas.microsoft.com/office/powerpoint/2010/main" val="3596674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t>Digital Agenda Scoreboard 2014</a:t>
            </a:r>
            <a:endParaRPr lang="en-GB"/>
          </a:p>
        </p:txBody>
      </p:sp>
      <p:sp>
        <p:nvSpPr>
          <p:cNvPr id="6" name="Slide Number Placeholder 5"/>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2568242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pPr algn="l"/>
            <a:r>
              <a:rPr lang="en-GB" dirty="0" smtClean="0"/>
              <a:t>Digital Agenda Scoreboard 2014</a:t>
            </a:r>
            <a:endParaRPr lang="en-GB" dirty="0"/>
          </a:p>
        </p:txBody>
      </p:sp>
      <p:sp>
        <p:nvSpPr>
          <p:cNvPr id="6" name="Slide Number Placeholder 5"/>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23636689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65000"/>
                    <a:lumOff val="35000"/>
                  </a:schemeClr>
                </a:solidFill>
                <a:latin typeface="Arial Narrow" panose="020B060602020203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pPr algn="l"/>
            <a:r>
              <a:rPr lang="en-GB" altLang="en-US" dirty="0" smtClean="0"/>
              <a:t>Digital Agenda Scoreboard 2014</a:t>
            </a:r>
            <a:endParaRPr lang="en-GB" altLang="en-US" dirty="0"/>
          </a:p>
        </p:txBody>
      </p:sp>
      <p:sp>
        <p:nvSpPr>
          <p:cNvPr id="6" name="Slide Number Placeholder 5"/>
          <p:cNvSpPr>
            <a:spLocks noGrp="1"/>
          </p:cNvSpPr>
          <p:nvPr>
            <p:ph type="sldNum" sz="quarter" idx="12"/>
          </p:nvPr>
        </p:nvSpPr>
        <p:spPr/>
        <p:txBody>
          <a:bodyPr/>
          <a:lstStyle>
            <a:lvl1pPr>
              <a:defRPr/>
            </a:lvl1pPr>
          </a:lstStyle>
          <a:p>
            <a:fld id="{C264AF58-99D4-4FB8-A946-524E83B866D9}" type="slidenum">
              <a:rPr lang="en-GB" altLang="en-US"/>
              <a:pPr/>
              <a:t>‹N›</a:t>
            </a:fld>
            <a:endParaRPr lang="en-GB" altLang="en-US"/>
          </a:p>
        </p:txBody>
      </p:sp>
    </p:spTree>
    <p:extLst>
      <p:ext uri="{BB962C8B-B14F-4D97-AF65-F5344CB8AC3E}">
        <p14:creationId xmlns:p14="http://schemas.microsoft.com/office/powerpoint/2010/main" val="37630669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800" b="1" cap="all">
                <a:latin typeface="Arial Narrow" panose="020B0606020202030204"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l">
              <a:defRPr/>
            </a:lvl1pPr>
          </a:lstStyle>
          <a:p>
            <a:endParaRPr lang="en-GB" dirty="0"/>
          </a:p>
        </p:txBody>
      </p:sp>
      <p:sp>
        <p:nvSpPr>
          <p:cNvPr id="5" name="Footer Placeholder 4"/>
          <p:cNvSpPr>
            <a:spLocks noGrp="1"/>
          </p:cNvSpPr>
          <p:nvPr>
            <p:ph type="ftr" sz="quarter" idx="11"/>
          </p:nvPr>
        </p:nvSpPr>
        <p:spPr/>
        <p:txBody>
          <a:bodyPr/>
          <a:lstStyle/>
          <a:p>
            <a:pPr algn="l"/>
            <a:r>
              <a:rPr lang="en-GB" dirty="0" smtClean="0"/>
              <a:t>Digital Agenda Scoreboard 2014</a:t>
            </a:r>
            <a:endParaRPr lang="en-GB" dirty="0"/>
          </a:p>
        </p:txBody>
      </p:sp>
      <p:sp>
        <p:nvSpPr>
          <p:cNvPr id="6" name="Slide Number Placeholder 5"/>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261321044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normAutofit/>
          </a:bodyPr>
          <a:lstStyle>
            <a:lvl1pPr>
              <a:defRPr sz="1400">
                <a:solidFill>
                  <a:schemeClr val="tx1">
                    <a:lumMod val="65000"/>
                    <a:lumOff val="35000"/>
                  </a:schemeClr>
                </a:solidFill>
              </a:defRPr>
            </a:lvl1pPr>
            <a:lvl2pPr>
              <a:defRPr sz="1400">
                <a:solidFill>
                  <a:schemeClr val="tx1">
                    <a:lumMod val="65000"/>
                    <a:lumOff val="35000"/>
                  </a:schemeClr>
                </a:solidFill>
              </a:defRPr>
            </a:lvl2pPr>
            <a:lvl3pPr>
              <a:defRPr sz="1400">
                <a:solidFill>
                  <a:schemeClr val="tx1">
                    <a:lumMod val="65000"/>
                    <a:lumOff val="35000"/>
                  </a:schemeClr>
                </a:solidFill>
              </a:defRPr>
            </a:lvl3pPr>
            <a:lvl4pPr>
              <a:defRPr sz="1400">
                <a:solidFill>
                  <a:schemeClr val="tx1">
                    <a:lumMod val="65000"/>
                    <a:lumOff val="35000"/>
                  </a:schemeClr>
                </a:solidFill>
              </a:defRPr>
            </a:lvl4pPr>
            <a:lvl5pPr>
              <a:defRPr sz="1400">
                <a:solidFill>
                  <a:schemeClr val="tx1">
                    <a:lumMod val="65000"/>
                    <a:lumOff val="3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t>Digital Agenda Scoreboard 2014</a:t>
            </a:r>
            <a:endParaRPr lang="en-GB"/>
          </a:p>
        </p:txBody>
      </p:sp>
      <p:sp>
        <p:nvSpPr>
          <p:cNvPr id="7" name="Slide Number Placeholder 6"/>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115245392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GB"/>
          </a:p>
        </p:txBody>
      </p:sp>
      <p:sp>
        <p:nvSpPr>
          <p:cNvPr id="8" name="Footer Placeholder 7"/>
          <p:cNvSpPr>
            <a:spLocks noGrp="1"/>
          </p:cNvSpPr>
          <p:nvPr>
            <p:ph type="ftr" sz="quarter" idx="11"/>
          </p:nvPr>
        </p:nvSpPr>
        <p:spPr/>
        <p:txBody>
          <a:bodyPr/>
          <a:lstStyle/>
          <a:p>
            <a:r>
              <a:rPr lang="en-GB" smtClean="0"/>
              <a:t>Digital Agenda Scoreboard 2014</a:t>
            </a:r>
            <a:endParaRPr lang="en-GB"/>
          </a:p>
        </p:txBody>
      </p:sp>
      <p:sp>
        <p:nvSpPr>
          <p:cNvPr id="9" name="Slide Number Placeholder 8"/>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128780698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000" b="1">
                <a:latin typeface="Arial Narrow" panose="020B0606020202030204" pitchFamily="34" charset="0"/>
              </a:defRPr>
            </a:lvl1pPr>
          </a:lstStyle>
          <a:p>
            <a:r>
              <a:rPr lang="en-US" dirty="0" smtClean="0"/>
              <a:t>Click to edit Master title style</a:t>
            </a:r>
            <a:endParaRPr lang="en-GB"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GB"/>
          </a:p>
        </p:txBody>
      </p:sp>
      <p:sp>
        <p:nvSpPr>
          <p:cNvPr id="4" name="Footer Placeholder 3"/>
          <p:cNvSpPr>
            <a:spLocks noGrp="1"/>
          </p:cNvSpPr>
          <p:nvPr>
            <p:ph type="ftr" sz="quarter" idx="11"/>
          </p:nvPr>
        </p:nvSpPr>
        <p:spPr/>
        <p:txBody>
          <a:bodyPr/>
          <a:lstStyle/>
          <a:p>
            <a:r>
              <a:rPr lang="en-GB" smtClean="0"/>
              <a:t>Digital Agenda Scoreboard 2014</a:t>
            </a:r>
            <a:endParaRPr lang="en-GB"/>
          </a:p>
        </p:txBody>
      </p:sp>
      <p:sp>
        <p:nvSpPr>
          <p:cNvPr id="5" name="Slide Number Placeholder 4"/>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64154653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3059832"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260821"/>
            <a:ext cx="2808312" cy="5832475"/>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260821"/>
            <a:ext cx="2735225" cy="5832475"/>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5832475"/>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Tree>
    <p:extLst>
      <p:ext uri="{BB962C8B-B14F-4D97-AF65-F5344CB8AC3E}">
        <p14:creationId xmlns:p14="http://schemas.microsoft.com/office/powerpoint/2010/main" val="31243782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6" name="Slide Number Placeholder 5"/>
          <p:cNvSpPr>
            <a:spLocks noGrp="1"/>
          </p:cNvSpPr>
          <p:nvPr>
            <p:ph type="sldNum" sz="quarter" idx="12"/>
          </p:nvPr>
        </p:nvSpPr>
        <p:spPr/>
        <p:txBody>
          <a:bodyPr/>
          <a:lstStyle>
            <a:lvl1pPr>
              <a:defRPr/>
            </a:lvl1pPr>
          </a:lstStyle>
          <a:p>
            <a:fld id="{C264AF58-99D4-4FB8-A946-524E83B866D9}" type="slidenum">
              <a:rPr lang="en-GB" altLang="en-US"/>
              <a:pPr/>
              <a:t>‹N›</a:t>
            </a:fld>
            <a:endParaRPr lang="en-GB" altLang="en-US" dirty="0"/>
          </a:p>
        </p:txBody>
      </p:sp>
    </p:spTree>
    <p:extLst>
      <p:ext uri="{BB962C8B-B14F-4D97-AF65-F5344CB8AC3E}">
        <p14:creationId xmlns:p14="http://schemas.microsoft.com/office/powerpoint/2010/main" val="3629390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ex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1268760"/>
            <a:ext cx="2735225" cy="4824536"/>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1268760"/>
            <a:ext cx="2808312" cy="482453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8" name="TextBox 7"/>
          <p:cNvSpPr txBox="1"/>
          <p:nvPr userDrawn="1"/>
        </p:nvSpPr>
        <p:spPr>
          <a:xfrm>
            <a:off x="107504" y="116632"/>
            <a:ext cx="8928992" cy="276999"/>
          </a:xfrm>
          <a:prstGeom prst="rect">
            <a:avLst/>
          </a:prstGeom>
          <a:noFill/>
        </p:spPr>
        <p:txBody>
          <a:bodyPr wrap="square" rtlCol="0">
            <a:spAutoFit/>
          </a:bodyPr>
          <a:lstStyle/>
          <a:p>
            <a:endParaRPr lang="en-GB" dirty="0"/>
          </a:p>
        </p:txBody>
      </p:sp>
      <p:sp>
        <p:nvSpPr>
          <p:cNvPr id="13"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94957971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1 chart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3059832"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260821"/>
            <a:ext cx="2808312" cy="5832475"/>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260821"/>
            <a:ext cx="2736304" cy="2736131"/>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3172036" y="3068960"/>
            <a:ext cx="5824264"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77966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ing text and 1 chart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3172036" y="3068960"/>
            <a:ext cx="5824264"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286248345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ing text and 1 chart large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07161181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and 2 charts diagonal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3059832"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808312"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003872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4 text, 1 char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2540368" y="3168833"/>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304256"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4" name="Text Placeholder 8"/>
          <p:cNvSpPr>
            <a:spLocks noGrp="1"/>
          </p:cNvSpPr>
          <p:nvPr>
            <p:ph type="body" sz="quarter" idx="16"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15"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
        <p:nvSpPr>
          <p:cNvPr id="16" name="Text Placeholder 8"/>
          <p:cNvSpPr>
            <a:spLocks noGrp="1"/>
          </p:cNvSpPr>
          <p:nvPr>
            <p:ph type="body" sz="quarter" idx="17" hasCustomPrompt="1"/>
          </p:nvPr>
        </p:nvSpPr>
        <p:spPr>
          <a:xfrm>
            <a:off x="10750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7" name="Straight Connector 16"/>
          <p:cNvCxnSpPr/>
          <p:nvPr userDrawn="1"/>
        </p:nvCxnSpPr>
        <p:spPr>
          <a:xfrm>
            <a:off x="3059832"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87457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3 text, 2 charts">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4545260"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4" name="Text Placeholder 8"/>
          <p:cNvSpPr>
            <a:spLocks noGrp="1"/>
          </p:cNvSpPr>
          <p:nvPr>
            <p:ph type="body" sz="quarter" idx="16"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15" name="Title 1"/>
          <p:cNvSpPr>
            <a:spLocks noGrp="1"/>
          </p:cNvSpPr>
          <p:nvPr>
            <p:ph type="title"/>
          </p:nvPr>
        </p:nvSpPr>
        <p:spPr>
          <a:xfrm>
            <a:off x="107504" y="109213"/>
            <a:ext cx="8928992" cy="1087539"/>
          </a:xfrm>
        </p:spPr>
        <p:txBody>
          <a:bodyPr>
            <a:normAutofit/>
          </a:bodyPr>
          <a:lstStyle>
            <a:lvl1pPr algn="l">
              <a:defRPr sz="2000" b="1">
                <a:latin typeface="Arial Narrow" panose="020B0606020202030204" pitchFamily="34" charset="0"/>
              </a:defRPr>
            </a:lvl1pPr>
          </a:lstStyle>
          <a:p>
            <a:r>
              <a:rPr lang="en-US" dirty="0" smtClean="0"/>
              <a:t>Click to edit Master title style</a:t>
            </a:r>
            <a:endParaRPr lang="en-GB" dirty="0"/>
          </a:p>
        </p:txBody>
      </p:sp>
      <p:sp>
        <p:nvSpPr>
          <p:cNvPr id="16" name="Text Placeholder 8"/>
          <p:cNvSpPr>
            <a:spLocks noGrp="1"/>
          </p:cNvSpPr>
          <p:nvPr>
            <p:ph type="body" sz="quarter" idx="17" hasCustomPrompt="1"/>
          </p:nvPr>
        </p:nvSpPr>
        <p:spPr>
          <a:xfrm>
            <a:off x="10750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7" name="Straight Connector 16"/>
          <p:cNvCxnSpPr/>
          <p:nvPr userDrawn="1"/>
        </p:nvCxnSpPr>
        <p:spPr>
          <a:xfrm>
            <a:off x="3059832"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324633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ext and 2 charts diagonal ir">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2540368" y="3168833"/>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304256"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93833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and 2 charts diagonal II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3851920"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5292080"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360040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5436096" y="260821"/>
            <a:ext cx="3600400"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8044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and 2 charts diagonal III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4534635"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4534635"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432048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4644008" y="260821"/>
            <a:ext cx="4392488"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76590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6" name="Slide Number Placeholder 5"/>
          <p:cNvSpPr>
            <a:spLocks noGrp="1"/>
          </p:cNvSpPr>
          <p:nvPr>
            <p:ph type="sldNum" sz="quarter" idx="12"/>
          </p:nvPr>
        </p:nvSpPr>
        <p:spPr/>
        <p:txBody>
          <a:bodyPr/>
          <a:lstStyle>
            <a:lvl1pPr>
              <a:defRPr/>
            </a:lvl1pPr>
          </a:lstStyle>
          <a:p>
            <a:fld id="{7E01F2C3-7DAB-49DC-BD65-9F714C3C87E7}" type="slidenum">
              <a:rPr lang="en-GB" altLang="en-US"/>
              <a:pPr/>
              <a:t>‹N›</a:t>
            </a:fld>
            <a:endParaRPr lang="en-GB" altLang="en-US"/>
          </a:p>
        </p:txBody>
      </p:sp>
    </p:spTree>
    <p:extLst>
      <p:ext uri="{BB962C8B-B14F-4D97-AF65-F5344CB8AC3E}">
        <p14:creationId xmlns:p14="http://schemas.microsoft.com/office/powerpoint/2010/main" val="17662755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2 charts diagonal">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flipH="1">
            <a:off x="4534635" y="3717032"/>
            <a:ext cx="8634" cy="237626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4534635"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4675820" y="3717032"/>
            <a:ext cx="4320480" cy="2376264"/>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107503" y="1268760"/>
            <a:ext cx="4309865"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40682531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country chart high targe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7" name="Straight Connector 6"/>
          <p:cNvCxnSpPr/>
          <p:nvPr userDrawn="1"/>
        </p:nvCxnSpPr>
        <p:spPr>
          <a:xfrm>
            <a:off x="4536088" y="1268760"/>
            <a:ext cx="0" cy="12241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309865" cy="18002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47700" y="2636912"/>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280470662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and country chart and targe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7" name="Straight Connector 6"/>
          <p:cNvCxnSpPr/>
          <p:nvPr userDrawn="1"/>
        </p:nvCxnSpPr>
        <p:spPr>
          <a:xfrm flipH="1">
            <a:off x="4534635"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309865"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258715477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2 charts 1 country char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7" name="Straight Connector 6"/>
          <p:cNvCxnSpPr/>
          <p:nvPr userDrawn="1"/>
        </p:nvCxnSpPr>
        <p:spPr>
          <a:xfrm flipH="1">
            <a:off x="4860032"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680521"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61404664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ext and 2 charts diagonal III inv">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p>
            <a:pPr algn="l"/>
            <a:r>
              <a:rPr lang="en-GB" dirty="0" smtClean="0"/>
              <a:t>Digital Agenda Scoreboard 2014</a:t>
            </a:r>
            <a:endParaRPr lang="en-GB" dirty="0"/>
          </a:p>
        </p:txBody>
      </p:sp>
      <p:sp>
        <p:nvSpPr>
          <p:cNvPr id="4" name="Slide Number Placeholder 3"/>
          <p:cNvSpPr>
            <a:spLocks noGrp="1"/>
          </p:cNvSpPr>
          <p:nvPr>
            <p:ph type="sldNum" sz="quarter" idx="12"/>
          </p:nvPr>
        </p:nvSpPr>
        <p:spPr/>
        <p:txBody>
          <a:bodyPr/>
          <a:lstStyle/>
          <a:p>
            <a:fld id="{D3627F00-E101-43EC-9B75-53AED0FC21E2}" type="slidenum">
              <a:rPr lang="en-GB" smtClean="0"/>
              <a:t>‹N›</a:t>
            </a:fld>
            <a:endParaRPr lang="en-GB"/>
          </a:p>
        </p:txBody>
      </p:sp>
      <p:cxnSp>
        <p:nvCxnSpPr>
          <p:cNvPr id="6" name="Straight Connector 5"/>
          <p:cNvCxnSpPr/>
          <p:nvPr userDrawn="1"/>
        </p:nvCxnSpPr>
        <p:spPr>
          <a:xfrm>
            <a:off x="4534635"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4534635"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4675820" y="3140968"/>
            <a:ext cx="432048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107503" y="260648"/>
            <a:ext cx="4309865"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7589856"/>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t>Digital Agenda Scoreboard 2014</a:t>
            </a:r>
            <a:endParaRPr lang="en-GB"/>
          </a:p>
        </p:txBody>
      </p:sp>
      <p:sp>
        <p:nvSpPr>
          <p:cNvPr id="7" name="Slide Number Placeholder 6"/>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243531688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t>Digital Agenda Scoreboard 2014</a:t>
            </a:r>
            <a:endParaRPr lang="en-GB"/>
          </a:p>
        </p:txBody>
      </p:sp>
      <p:sp>
        <p:nvSpPr>
          <p:cNvPr id="7" name="Slide Number Placeholder 6"/>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3970928495"/>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t>Digital Agenda Scoreboard 2014</a:t>
            </a:r>
            <a:endParaRPr lang="en-GB"/>
          </a:p>
        </p:txBody>
      </p:sp>
      <p:sp>
        <p:nvSpPr>
          <p:cNvPr id="6" name="Slide Number Placeholder 5"/>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2022119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t>Digital Agenda Scoreboard 2014</a:t>
            </a:r>
            <a:endParaRPr lang="en-GB"/>
          </a:p>
        </p:txBody>
      </p:sp>
      <p:sp>
        <p:nvSpPr>
          <p:cNvPr id="6" name="Slide Number Placeholder 5"/>
          <p:cNvSpPr>
            <a:spLocks noGrp="1"/>
          </p:cNvSpPr>
          <p:nvPr>
            <p:ph type="sldNum" sz="quarter" idx="12"/>
          </p:nvPr>
        </p:nvSpPr>
        <p:spPr/>
        <p:txBody>
          <a:bodyPr/>
          <a:lstStyle/>
          <a:p>
            <a:fld id="{D3627F00-E101-43EC-9B75-53AED0FC21E2}" type="slidenum">
              <a:rPr lang="en-GB" smtClean="0"/>
              <a:t>‹N›</a:t>
            </a:fld>
            <a:endParaRPr lang="en-GB"/>
          </a:p>
        </p:txBody>
      </p:sp>
    </p:spTree>
    <p:extLst>
      <p:ext uri="{BB962C8B-B14F-4D97-AF65-F5344CB8AC3E}">
        <p14:creationId xmlns:p14="http://schemas.microsoft.com/office/powerpoint/2010/main" val="14307029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title, 4 text, 1 char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3168833"/>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4" name="Text Placeholder 8"/>
          <p:cNvSpPr>
            <a:spLocks noGrp="1"/>
          </p:cNvSpPr>
          <p:nvPr>
            <p:ph type="body" sz="quarter" idx="16"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15"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
        <p:nvSpPr>
          <p:cNvPr id="16" name="Text Placeholder 8"/>
          <p:cNvSpPr>
            <a:spLocks noGrp="1"/>
          </p:cNvSpPr>
          <p:nvPr>
            <p:ph type="body" sz="quarter" idx="17" hasCustomPrompt="1"/>
          </p:nvPr>
        </p:nvSpPr>
        <p:spPr>
          <a:xfrm>
            <a:off x="10750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7" name="Straight Connector 16"/>
          <p:cNvCxnSpPr/>
          <p:nvPr userDrawn="1"/>
        </p:nvCxnSpPr>
        <p:spPr>
          <a:xfrm>
            <a:off x="3059832"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8" name="Text Placeholder 8"/>
          <p:cNvSpPr>
            <a:spLocks noGrp="1"/>
          </p:cNvSpPr>
          <p:nvPr>
            <p:ph type="body" sz="quarter" idx="18" hasCustomPrompt="1"/>
          </p:nvPr>
        </p:nvSpPr>
        <p:spPr>
          <a:xfrm>
            <a:off x="107504" y="3201061"/>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20" name="Straight Connector 19"/>
          <p:cNvCxnSpPr/>
          <p:nvPr userDrawn="1"/>
        </p:nvCxnSpPr>
        <p:spPr>
          <a:xfrm>
            <a:off x="107504" y="5013176"/>
            <a:ext cx="2880320"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8574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7" name="Slide Number Placeholder 6"/>
          <p:cNvSpPr>
            <a:spLocks noGrp="1"/>
          </p:cNvSpPr>
          <p:nvPr>
            <p:ph type="sldNum" sz="quarter" idx="12"/>
          </p:nvPr>
        </p:nvSpPr>
        <p:spPr/>
        <p:txBody>
          <a:bodyPr/>
          <a:lstStyle>
            <a:lvl1pPr>
              <a:defRPr/>
            </a:lvl1pPr>
          </a:lstStyle>
          <a:p>
            <a:fld id="{2726EEEB-6854-4CA4-B207-34AC2A6FE11B}" type="slidenum">
              <a:rPr lang="en-GB" altLang="en-US"/>
              <a:pPr/>
              <a:t>‹N›</a:t>
            </a:fld>
            <a:endParaRPr lang="en-GB" altLang="en-US"/>
          </a:p>
        </p:txBody>
      </p:sp>
    </p:spTree>
    <p:extLst>
      <p:ext uri="{BB962C8B-B14F-4D97-AF65-F5344CB8AC3E}">
        <p14:creationId xmlns:p14="http://schemas.microsoft.com/office/powerpoint/2010/main" val="18135061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41712376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464706527"/>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65000"/>
                    <a:lumOff val="35000"/>
                  </a:schemeClr>
                </a:solidFill>
                <a:latin typeface="Arial Narrow" panose="020B060602020203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pPr algn="l"/>
            <a:r>
              <a:rPr lang="en-GB" altLang="en-US" dirty="0" smtClean="0">
                <a:solidFill>
                  <a:prstClr val="black">
                    <a:tint val="75000"/>
                  </a:prstClr>
                </a:solidFill>
              </a:rPr>
              <a:t>Digital Agenda Scoreboard 2014</a:t>
            </a:r>
            <a:endParaRPr lang="en-GB"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C264AF58-99D4-4FB8-A946-524E83B866D9}" type="slidenum">
              <a:rPr lang="en-GB" altLang="en-US">
                <a:solidFill>
                  <a:prstClr val="black">
                    <a:tint val="75000"/>
                  </a:prstClr>
                </a:solidFill>
              </a:rPr>
              <a:pPr/>
              <a:t>‹N›</a:t>
            </a:fld>
            <a:endParaRPr lang="en-GB" altLang="en-US">
              <a:solidFill>
                <a:prstClr val="black">
                  <a:tint val="75000"/>
                </a:prstClr>
              </a:solidFill>
            </a:endParaRPr>
          </a:p>
        </p:txBody>
      </p:sp>
    </p:spTree>
    <p:extLst>
      <p:ext uri="{BB962C8B-B14F-4D97-AF65-F5344CB8AC3E}">
        <p14:creationId xmlns:p14="http://schemas.microsoft.com/office/powerpoint/2010/main" val="749430679"/>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800" b="1" cap="all">
                <a:latin typeface="Arial Narrow" panose="020B0606020202030204"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l">
              <a:defRPr/>
            </a:lvl1pPr>
          </a:lstStyle>
          <a:p>
            <a:endParaRPr lang="en-GB" dirty="0"/>
          </a:p>
        </p:txBody>
      </p:sp>
      <p:sp>
        <p:nvSpPr>
          <p:cNvPr id="5" name="Footer Placeholder 4"/>
          <p:cNvSpPr>
            <a:spLocks noGrp="1"/>
          </p:cNvSpPr>
          <p:nvPr>
            <p:ph type="ftr" sz="quarter" idx="11"/>
          </p:nvPr>
        </p:nvSpPr>
        <p:spPr/>
        <p:txBody>
          <a:body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363313253"/>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normAutofit/>
          </a:bodyPr>
          <a:lstStyle>
            <a:lvl1pPr>
              <a:defRPr sz="1400">
                <a:solidFill>
                  <a:schemeClr val="tx1">
                    <a:lumMod val="65000"/>
                    <a:lumOff val="35000"/>
                  </a:schemeClr>
                </a:solidFill>
              </a:defRPr>
            </a:lvl1pPr>
            <a:lvl2pPr>
              <a:defRPr sz="1400">
                <a:solidFill>
                  <a:schemeClr val="tx1">
                    <a:lumMod val="65000"/>
                    <a:lumOff val="35000"/>
                  </a:schemeClr>
                </a:solidFill>
              </a:defRPr>
            </a:lvl2pPr>
            <a:lvl3pPr>
              <a:defRPr sz="1400">
                <a:solidFill>
                  <a:schemeClr val="tx1">
                    <a:lumMod val="65000"/>
                    <a:lumOff val="35000"/>
                  </a:schemeClr>
                </a:solidFill>
              </a:defRPr>
            </a:lvl3pPr>
            <a:lvl4pPr>
              <a:defRPr sz="1400">
                <a:solidFill>
                  <a:schemeClr val="tx1">
                    <a:lumMod val="65000"/>
                    <a:lumOff val="35000"/>
                  </a:schemeClr>
                </a:solidFill>
              </a:defRPr>
            </a:lvl4pPr>
            <a:lvl5pPr>
              <a:defRPr sz="1400">
                <a:solidFill>
                  <a:schemeClr val="tx1">
                    <a:lumMod val="65000"/>
                    <a:lumOff val="3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06001283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GB"/>
          </a:p>
        </p:txBody>
      </p:sp>
      <p:sp>
        <p:nvSpPr>
          <p:cNvPr id="8" name="Footer Placeholder 7"/>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86331273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000" b="1">
                <a:latin typeface="Arial Narrow" panose="020B0606020202030204" pitchFamily="34" charset="0"/>
              </a:defRPr>
            </a:lvl1pPr>
          </a:lstStyle>
          <a:p>
            <a:r>
              <a:rPr lang="en-US" dirty="0" smtClean="0"/>
              <a:t>Click to edit Master title style</a:t>
            </a:r>
            <a:endParaRPr lang="en-GB"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GB"/>
          </a:p>
        </p:txBody>
      </p:sp>
      <p:sp>
        <p:nvSpPr>
          <p:cNvPr id="4" name="Footer Placeholder 3"/>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26593049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260821"/>
            <a:ext cx="2808312" cy="5832475"/>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260821"/>
            <a:ext cx="2735225" cy="5832475"/>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5832475"/>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Tree>
    <p:extLst>
      <p:ext uri="{BB962C8B-B14F-4D97-AF65-F5344CB8AC3E}">
        <p14:creationId xmlns:p14="http://schemas.microsoft.com/office/powerpoint/2010/main" val="1736400577"/>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tex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1268760"/>
            <a:ext cx="2735225" cy="4824536"/>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1268760"/>
            <a:ext cx="2808312" cy="482453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8" name="TextBox 7"/>
          <p:cNvSpPr txBox="1"/>
          <p:nvPr userDrawn="1"/>
        </p:nvSpPr>
        <p:spPr>
          <a:xfrm>
            <a:off x="107504" y="116632"/>
            <a:ext cx="8928992" cy="276999"/>
          </a:xfrm>
          <a:prstGeom prst="rect">
            <a:avLst/>
          </a:prstGeom>
          <a:noFill/>
        </p:spPr>
        <p:txBody>
          <a:bodyPr wrap="square" rtlCol="0">
            <a:spAutoFit/>
          </a:bodyPr>
          <a:lstStyle/>
          <a:p>
            <a:endParaRPr lang="en-GB" dirty="0"/>
          </a:p>
        </p:txBody>
      </p:sp>
      <p:sp>
        <p:nvSpPr>
          <p:cNvPr id="13"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084444465"/>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 and 1 chart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260821"/>
            <a:ext cx="2808312" cy="5832475"/>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260821"/>
            <a:ext cx="2736304" cy="2736131"/>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3172036" y="3068960"/>
            <a:ext cx="5824264"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2995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9" name="Slide Number Placeholder 8"/>
          <p:cNvSpPr>
            <a:spLocks noGrp="1"/>
          </p:cNvSpPr>
          <p:nvPr>
            <p:ph type="sldNum" sz="quarter" idx="12"/>
          </p:nvPr>
        </p:nvSpPr>
        <p:spPr/>
        <p:txBody>
          <a:bodyPr/>
          <a:lstStyle>
            <a:lvl1pPr>
              <a:defRPr/>
            </a:lvl1pPr>
          </a:lstStyle>
          <a:p>
            <a:fld id="{A4D1E5A8-46C0-4CA1-93CF-D9DED77203AB}" type="slidenum">
              <a:rPr lang="en-GB" altLang="en-US"/>
              <a:pPr/>
              <a:t>‹N›</a:t>
            </a:fld>
            <a:endParaRPr lang="en-GB" altLang="en-US"/>
          </a:p>
        </p:txBody>
      </p:sp>
    </p:spTree>
    <p:extLst>
      <p:ext uri="{BB962C8B-B14F-4D97-AF65-F5344CB8AC3E}">
        <p14:creationId xmlns:p14="http://schemas.microsoft.com/office/powerpoint/2010/main" val="35797709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heading text and 1 chart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3172036" y="3068960"/>
            <a:ext cx="5824264"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4214666005"/>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heading text and 1 chart large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499418480"/>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 and 2 charts diagonal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808312"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515309"/>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4 text, 1 char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2540368" y="3168833"/>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304256"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4" name="Text Placeholder 8"/>
          <p:cNvSpPr>
            <a:spLocks noGrp="1"/>
          </p:cNvSpPr>
          <p:nvPr>
            <p:ph type="body" sz="quarter" idx="16"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15"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
        <p:nvSpPr>
          <p:cNvPr id="16" name="Text Placeholder 8"/>
          <p:cNvSpPr>
            <a:spLocks noGrp="1"/>
          </p:cNvSpPr>
          <p:nvPr>
            <p:ph type="body" sz="quarter" idx="17" hasCustomPrompt="1"/>
          </p:nvPr>
        </p:nvSpPr>
        <p:spPr>
          <a:xfrm>
            <a:off x="10750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7" name="Straight Connector 16"/>
          <p:cNvCxnSpPr/>
          <p:nvPr userDrawn="1"/>
        </p:nvCxnSpPr>
        <p:spPr>
          <a:xfrm>
            <a:off x="3059832"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702108"/>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3 text, 2 charts">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4545260"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4" name="Text Placeholder 8"/>
          <p:cNvSpPr>
            <a:spLocks noGrp="1"/>
          </p:cNvSpPr>
          <p:nvPr>
            <p:ph type="body" sz="quarter" idx="16"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15" name="Title 1"/>
          <p:cNvSpPr>
            <a:spLocks noGrp="1"/>
          </p:cNvSpPr>
          <p:nvPr>
            <p:ph type="title"/>
          </p:nvPr>
        </p:nvSpPr>
        <p:spPr>
          <a:xfrm>
            <a:off x="107504" y="109213"/>
            <a:ext cx="8928992" cy="1087539"/>
          </a:xfrm>
        </p:spPr>
        <p:txBody>
          <a:bodyPr>
            <a:normAutofit/>
          </a:bodyPr>
          <a:lstStyle>
            <a:lvl1pPr algn="l">
              <a:defRPr sz="2000" b="1">
                <a:latin typeface="Arial Narrow" panose="020B0606020202030204" pitchFamily="34" charset="0"/>
              </a:defRPr>
            </a:lvl1pPr>
          </a:lstStyle>
          <a:p>
            <a:r>
              <a:rPr lang="en-US" dirty="0" smtClean="0"/>
              <a:t>Click to edit Master title style</a:t>
            </a:r>
            <a:endParaRPr lang="en-GB" dirty="0"/>
          </a:p>
        </p:txBody>
      </p:sp>
      <p:sp>
        <p:nvSpPr>
          <p:cNvPr id="16" name="Text Placeholder 8"/>
          <p:cNvSpPr>
            <a:spLocks noGrp="1"/>
          </p:cNvSpPr>
          <p:nvPr>
            <p:ph type="body" sz="quarter" idx="17" hasCustomPrompt="1"/>
          </p:nvPr>
        </p:nvSpPr>
        <p:spPr>
          <a:xfrm>
            <a:off x="10750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7" name="Straight Connector 16"/>
          <p:cNvCxnSpPr/>
          <p:nvPr userDrawn="1"/>
        </p:nvCxnSpPr>
        <p:spPr>
          <a:xfrm>
            <a:off x="3059832"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4902223"/>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text and 2 charts diagonal ir">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2540368" y="3168833"/>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304256"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807553"/>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ext and 2 charts diagonal II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851920"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5292080"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360040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5436096" y="260821"/>
            <a:ext cx="3600400"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167475"/>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ext and 2 charts diagonal III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4534635"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4534635"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432048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4644008" y="260821"/>
            <a:ext cx="4392488"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6991952"/>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2 charts diagonal">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flipH="1">
            <a:off x="4534635" y="3717032"/>
            <a:ext cx="8634" cy="237626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4534635"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4675820" y="3717032"/>
            <a:ext cx="4320480" cy="2376264"/>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107503" y="1268760"/>
            <a:ext cx="4309865"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175510521"/>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country chart high targe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7" name="Straight Connector 6"/>
          <p:cNvCxnSpPr/>
          <p:nvPr userDrawn="1"/>
        </p:nvCxnSpPr>
        <p:spPr>
          <a:xfrm flipH="1">
            <a:off x="4543269" y="1340768"/>
            <a:ext cx="8634"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309865" cy="18002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140968"/>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28784339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5" name="Slide Number Placeholder 4"/>
          <p:cNvSpPr>
            <a:spLocks noGrp="1"/>
          </p:cNvSpPr>
          <p:nvPr>
            <p:ph type="sldNum" sz="quarter" idx="12"/>
          </p:nvPr>
        </p:nvSpPr>
        <p:spPr/>
        <p:txBody>
          <a:bodyPr/>
          <a:lstStyle>
            <a:lvl1pPr>
              <a:defRPr/>
            </a:lvl1pPr>
          </a:lstStyle>
          <a:p>
            <a:fld id="{DD71D72B-69A0-4765-82D0-2B3DDC76C795}" type="slidenum">
              <a:rPr lang="en-GB" altLang="en-US"/>
              <a:pPr/>
              <a:t>‹N›</a:t>
            </a:fld>
            <a:endParaRPr lang="en-GB" altLang="en-US"/>
          </a:p>
        </p:txBody>
      </p:sp>
    </p:spTree>
    <p:extLst>
      <p:ext uri="{BB962C8B-B14F-4D97-AF65-F5344CB8AC3E}">
        <p14:creationId xmlns:p14="http://schemas.microsoft.com/office/powerpoint/2010/main" val="132087316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title and country chart and targe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7" name="Straight Connector 6"/>
          <p:cNvCxnSpPr/>
          <p:nvPr userDrawn="1"/>
        </p:nvCxnSpPr>
        <p:spPr>
          <a:xfrm flipH="1">
            <a:off x="4534635"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309865"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391677566"/>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and 2 charts 1 country char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7" name="Straight Connector 6"/>
          <p:cNvCxnSpPr/>
          <p:nvPr userDrawn="1"/>
        </p:nvCxnSpPr>
        <p:spPr>
          <a:xfrm flipH="1">
            <a:off x="4860032"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680521"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2221030158"/>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text and 2 charts diagonal III inv">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4534635"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4534635"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4675820" y="3140968"/>
            <a:ext cx="432048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107503" y="260648"/>
            <a:ext cx="4309865"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6720602"/>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925155872"/>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072956141"/>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85369157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40277840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05476750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261766231"/>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65000"/>
                    <a:lumOff val="35000"/>
                  </a:schemeClr>
                </a:solidFill>
                <a:latin typeface="Arial Narrow" panose="020B060602020203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pPr algn="l"/>
            <a:r>
              <a:rPr lang="en-GB" altLang="en-US" dirty="0" smtClean="0">
                <a:solidFill>
                  <a:prstClr val="black">
                    <a:tint val="75000"/>
                  </a:prstClr>
                </a:solidFill>
              </a:rPr>
              <a:t>Digital Agenda Scoreboard 2014</a:t>
            </a:r>
            <a:endParaRPr lang="en-GB"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C264AF58-99D4-4FB8-A946-524E83B866D9}" type="slidenum">
              <a:rPr lang="en-GB" altLang="en-US">
                <a:solidFill>
                  <a:prstClr val="black">
                    <a:tint val="75000"/>
                  </a:prstClr>
                </a:solidFill>
              </a:rPr>
              <a:pPr/>
              <a:t>‹N›</a:t>
            </a:fld>
            <a:endParaRPr lang="en-GB" altLang="en-US">
              <a:solidFill>
                <a:prstClr val="black">
                  <a:tint val="75000"/>
                </a:prstClr>
              </a:solidFill>
            </a:endParaRPr>
          </a:p>
        </p:txBody>
      </p:sp>
    </p:spTree>
    <p:extLst>
      <p:ext uri="{BB962C8B-B14F-4D97-AF65-F5344CB8AC3E}">
        <p14:creationId xmlns:p14="http://schemas.microsoft.com/office/powerpoint/2010/main" val="30656608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4" name="Slide Number Placeholder 3"/>
          <p:cNvSpPr>
            <a:spLocks noGrp="1"/>
          </p:cNvSpPr>
          <p:nvPr>
            <p:ph type="sldNum" sz="quarter" idx="12"/>
          </p:nvPr>
        </p:nvSpPr>
        <p:spPr/>
        <p:txBody>
          <a:bodyPr/>
          <a:lstStyle>
            <a:lvl1pPr>
              <a:defRPr/>
            </a:lvl1pPr>
          </a:lstStyle>
          <a:p>
            <a:fld id="{99321F3A-611F-41D1-A5BE-1F845D787F7F}" type="slidenum">
              <a:rPr lang="en-GB" altLang="en-US"/>
              <a:pPr/>
              <a:t>‹N›</a:t>
            </a:fld>
            <a:endParaRPr lang="en-GB" altLang="en-US"/>
          </a:p>
        </p:txBody>
      </p:sp>
    </p:spTree>
    <p:extLst>
      <p:ext uri="{BB962C8B-B14F-4D97-AF65-F5344CB8AC3E}">
        <p14:creationId xmlns:p14="http://schemas.microsoft.com/office/powerpoint/2010/main" val="95187488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800" b="1" cap="all">
                <a:latin typeface="Arial Narrow" panose="020B0606020202030204"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l">
              <a:defRPr/>
            </a:lvl1pPr>
          </a:lstStyle>
          <a:p>
            <a:endParaRPr lang="en-GB" dirty="0"/>
          </a:p>
        </p:txBody>
      </p:sp>
      <p:sp>
        <p:nvSpPr>
          <p:cNvPr id="5" name="Footer Placeholder 4"/>
          <p:cNvSpPr>
            <a:spLocks noGrp="1"/>
          </p:cNvSpPr>
          <p:nvPr>
            <p:ph type="ftr" sz="quarter" idx="11"/>
          </p:nvPr>
        </p:nvSpPr>
        <p:spPr/>
        <p:txBody>
          <a:body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824799386"/>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normAutofit/>
          </a:bodyPr>
          <a:lstStyle>
            <a:lvl1pPr>
              <a:defRPr sz="1400">
                <a:solidFill>
                  <a:schemeClr val="tx1">
                    <a:lumMod val="65000"/>
                    <a:lumOff val="35000"/>
                  </a:schemeClr>
                </a:solidFill>
              </a:defRPr>
            </a:lvl1pPr>
            <a:lvl2pPr>
              <a:defRPr sz="1400">
                <a:solidFill>
                  <a:schemeClr val="tx1">
                    <a:lumMod val="65000"/>
                    <a:lumOff val="35000"/>
                  </a:schemeClr>
                </a:solidFill>
              </a:defRPr>
            </a:lvl2pPr>
            <a:lvl3pPr>
              <a:defRPr sz="1400">
                <a:solidFill>
                  <a:schemeClr val="tx1">
                    <a:lumMod val="65000"/>
                    <a:lumOff val="35000"/>
                  </a:schemeClr>
                </a:solidFill>
              </a:defRPr>
            </a:lvl3pPr>
            <a:lvl4pPr>
              <a:defRPr sz="1400">
                <a:solidFill>
                  <a:schemeClr val="tx1">
                    <a:lumMod val="65000"/>
                    <a:lumOff val="35000"/>
                  </a:schemeClr>
                </a:solidFill>
              </a:defRPr>
            </a:lvl4pPr>
            <a:lvl5pPr>
              <a:defRPr sz="1400">
                <a:solidFill>
                  <a:schemeClr val="tx1">
                    <a:lumMod val="65000"/>
                    <a:lumOff val="3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456009721"/>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GB"/>
          </a:p>
        </p:txBody>
      </p:sp>
      <p:sp>
        <p:nvSpPr>
          <p:cNvPr id="8" name="Footer Placeholder 7"/>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352781588"/>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2000" b="1">
                <a:latin typeface="Arial Narrow" panose="020B0606020202030204" pitchFamily="34" charset="0"/>
              </a:defRPr>
            </a:lvl1pPr>
          </a:lstStyle>
          <a:p>
            <a:r>
              <a:rPr lang="en-US" dirty="0" smtClean="0"/>
              <a:t>Click to edit Master title style</a:t>
            </a:r>
            <a:endParaRPr lang="en-GB"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GB"/>
          </a:p>
        </p:txBody>
      </p:sp>
      <p:sp>
        <p:nvSpPr>
          <p:cNvPr id="4" name="Footer Placeholder 3"/>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3269533998"/>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260821"/>
            <a:ext cx="2808312" cy="5832475"/>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260821"/>
            <a:ext cx="2735225" cy="5832475"/>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5832475"/>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Tree>
    <p:extLst>
      <p:ext uri="{BB962C8B-B14F-4D97-AF65-F5344CB8AC3E}">
        <p14:creationId xmlns:p14="http://schemas.microsoft.com/office/powerpoint/2010/main" val="1682832105"/>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ex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1268760"/>
            <a:ext cx="2735225" cy="4824536"/>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1268760"/>
            <a:ext cx="2808312" cy="482453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8" name="TextBox 7"/>
          <p:cNvSpPr txBox="1"/>
          <p:nvPr userDrawn="1"/>
        </p:nvSpPr>
        <p:spPr>
          <a:xfrm>
            <a:off x="107504" y="116632"/>
            <a:ext cx="8928992" cy="276999"/>
          </a:xfrm>
          <a:prstGeom prst="rect">
            <a:avLst/>
          </a:prstGeom>
          <a:noFill/>
        </p:spPr>
        <p:txBody>
          <a:bodyPr wrap="square" rtlCol="0">
            <a:spAutoFit/>
          </a:bodyPr>
          <a:lstStyle/>
          <a:p>
            <a:endParaRPr lang="en-GB" dirty="0"/>
          </a:p>
        </p:txBody>
      </p:sp>
      <p:sp>
        <p:nvSpPr>
          <p:cNvPr id="13"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969294778"/>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ext and 1 chart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260648"/>
            <a:ext cx="0" cy="58326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260821"/>
            <a:ext cx="2808312" cy="5832475"/>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260821"/>
            <a:ext cx="2736304" cy="2736131"/>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3172036" y="3068960"/>
            <a:ext cx="5824264"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104984"/>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heading text and 1 chart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3172036" y="3068960"/>
            <a:ext cx="5824264"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725505501"/>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heading text and 1 chart large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1268760"/>
            <a:ext cx="0" cy="4824536"/>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1268760"/>
            <a:ext cx="2808312" cy="4824536"/>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3348026471"/>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ext and 2 charts diagonal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059832"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808312"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4346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7" name="Slide Number Placeholder 6"/>
          <p:cNvSpPr>
            <a:spLocks noGrp="1"/>
          </p:cNvSpPr>
          <p:nvPr>
            <p:ph type="sldNum" sz="quarter" idx="12"/>
          </p:nvPr>
        </p:nvSpPr>
        <p:spPr/>
        <p:txBody>
          <a:bodyPr/>
          <a:lstStyle>
            <a:lvl1pPr>
              <a:defRPr/>
            </a:lvl1pPr>
          </a:lstStyle>
          <a:p>
            <a:fld id="{E2C745A4-3959-46E1-84FE-41097AD856CE}" type="slidenum">
              <a:rPr lang="en-GB" altLang="en-US"/>
              <a:pPr/>
              <a:t>‹N›</a:t>
            </a:fld>
            <a:endParaRPr lang="en-GB" altLang="en-US"/>
          </a:p>
        </p:txBody>
      </p:sp>
    </p:spTree>
    <p:extLst>
      <p:ext uri="{BB962C8B-B14F-4D97-AF65-F5344CB8AC3E}">
        <p14:creationId xmlns:p14="http://schemas.microsoft.com/office/powerpoint/2010/main" val="223471597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itle, 4 text, 1 char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2540368" y="3168833"/>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304256"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4" name="Text Placeholder 8"/>
          <p:cNvSpPr>
            <a:spLocks noGrp="1"/>
          </p:cNvSpPr>
          <p:nvPr>
            <p:ph type="body" sz="quarter" idx="16"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15"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
        <p:nvSpPr>
          <p:cNvPr id="16" name="Text Placeholder 8"/>
          <p:cNvSpPr>
            <a:spLocks noGrp="1"/>
          </p:cNvSpPr>
          <p:nvPr>
            <p:ph type="body" sz="quarter" idx="17" hasCustomPrompt="1"/>
          </p:nvPr>
        </p:nvSpPr>
        <p:spPr>
          <a:xfrm>
            <a:off x="10750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7" name="Straight Connector 16"/>
          <p:cNvCxnSpPr/>
          <p:nvPr userDrawn="1"/>
        </p:nvCxnSpPr>
        <p:spPr>
          <a:xfrm>
            <a:off x="3059832"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194535"/>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3 text, 2 charts">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4545260"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4168"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p:cNvSpPr>
            <a:spLocks noGrp="1"/>
          </p:cNvSpPr>
          <p:nvPr>
            <p:ph type="body" sz="quarter" idx="14" hasCustomPrompt="1"/>
          </p:nvPr>
        </p:nvSpPr>
        <p:spPr>
          <a:xfrm>
            <a:off x="3203848" y="1268760"/>
            <a:ext cx="2736304" cy="1728192"/>
          </a:xfrm>
        </p:spPr>
        <p:txBody>
          <a:bodyPr>
            <a:normAutofit/>
          </a:bodyPr>
          <a:lstStyle>
            <a:lvl1pPr marL="0" indent="0">
              <a:buNone/>
              <a:defRPr sz="1400">
                <a:solidFill>
                  <a:schemeClr val="tx1">
                    <a:lumMod val="65000"/>
                    <a:lumOff val="35000"/>
                  </a:schemeClr>
                </a:solidFill>
              </a:defRPr>
            </a:lvl1pPr>
          </a:lstStyle>
          <a:p>
            <a:pPr lvl="0"/>
            <a:r>
              <a:rPr lang="en-US" dirty="0" smtClean="0"/>
              <a:t>text</a:t>
            </a:r>
            <a:endParaRPr lang="en-GB" dirty="0"/>
          </a:p>
        </p:txBody>
      </p:sp>
      <p:sp>
        <p:nvSpPr>
          <p:cNvPr id="14" name="Text Placeholder 8"/>
          <p:cNvSpPr>
            <a:spLocks noGrp="1"/>
          </p:cNvSpPr>
          <p:nvPr>
            <p:ph type="body" sz="quarter" idx="16" hasCustomPrompt="1"/>
          </p:nvPr>
        </p:nvSpPr>
        <p:spPr>
          <a:xfrm>
            <a:off x="622818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sp>
        <p:nvSpPr>
          <p:cNvPr id="15" name="Title 1"/>
          <p:cNvSpPr>
            <a:spLocks noGrp="1"/>
          </p:cNvSpPr>
          <p:nvPr>
            <p:ph type="title"/>
          </p:nvPr>
        </p:nvSpPr>
        <p:spPr>
          <a:xfrm>
            <a:off x="107504" y="109213"/>
            <a:ext cx="8928992" cy="1087539"/>
          </a:xfrm>
        </p:spPr>
        <p:txBody>
          <a:bodyPr>
            <a:normAutofit/>
          </a:bodyPr>
          <a:lstStyle>
            <a:lvl1pPr algn="l">
              <a:defRPr sz="2000" b="1">
                <a:latin typeface="Arial Narrow" panose="020B0606020202030204" pitchFamily="34" charset="0"/>
              </a:defRPr>
            </a:lvl1pPr>
          </a:lstStyle>
          <a:p>
            <a:r>
              <a:rPr lang="en-US" dirty="0" smtClean="0"/>
              <a:t>Click to edit Master title style</a:t>
            </a:r>
            <a:endParaRPr lang="en-GB" dirty="0"/>
          </a:p>
        </p:txBody>
      </p:sp>
      <p:sp>
        <p:nvSpPr>
          <p:cNvPr id="16" name="Text Placeholder 8"/>
          <p:cNvSpPr>
            <a:spLocks noGrp="1"/>
          </p:cNvSpPr>
          <p:nvPr>
            <p:ph type="body" sz="quarter" idx="17" hasCustomPrompt="1"/>
          </p:nvPr>
        </p:nvSpPr>
        <p:spPr>
          <a:xfrm>
            <a:off x="107504" y="1268760"/>
            <a:ext cx="2808312" cy="1728192"/>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7" name="Straight Connector 16"/>
          <p:cNvCxnSpPr/>
          <p:nvPr userDrawn="1"/>
        </p:nvCxnSpPr>
        <p:spPr>
          <a:xfrm>
            <a:off x="3059832" y="1268760"/>
            <a:ext cx="0"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3409962"/>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text and 2 charts diagonal ir">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2540368" y="3168833"/>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4168"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2304256"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6228184" y="260821"/>
            <a:ext cx="2808312"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3141382"/>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ext and 2 charts diagonal II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3851920"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5292080"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360040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5436096" y="260821"/>
            <a:ext cx="3600400"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100548"/>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ext and 2 charts diagonal III ">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a:solidFill>
                  <a:schemeClr val="tx1">
                    <a:lumMod val="65000"/>
                    <a:lumOff val="35000"/>
                  </a:schemeClr>
                </a:solidFill>
              </a:defRPr>
            </a:lvl1pPr>
          </a:lstStyle>
          <a:p>
            <a:pPr algn="l"/>
            <a:r>
              <a:rPr lang="en-GB"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4534635"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4534635"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107504" y="3140968"/>
            <a:ext cx="432048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4644008" y="260821"/>
            <a:ext cx="4392488"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723427"/>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itle and 2 charts diagonal">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flipH="1">
            <a:off x="4534635" y="3717032"/>
            <a:ext cx="8634" cy="237626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4534635"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4675820" y="3717032"/>
            <a:ext cx="4320480" cy="2376264"/>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107503" y="1268760"/>
            <a:ext cx="4309865"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3227002568"/>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itle country chart high targe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7" name="Straight Connector 6"/>
          <p:cNvCxnSpPr/>
          <p:nvPr userDrawn="1"/>
        </p:nvCxnSpPr>
        <p:spPr>
          <a:xfrm flipH="1">
            <a:off x="4543269" y="1340768"/>
            <a:ext cx="8634" cy="172819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309865" cy="18002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140968"/>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936658442"/>
      </p:ext>
    </p:extLst>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itle and country chart and targe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7" name="Straight Connector 6"/>
          <p:cNvCxnSpPr/>
          <p:nvPr userDrawn="1"/>
        </p:nvCxnSpPr>
        <p:spPr>
          <a:xfrm flipH="1">
            <a:off x="4534635" y="1340768"/>
            <a:ext cx="17268" cy="2448272"/>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309865"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5" y="3861048"/>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2705826798"/>
      </p:ext>
    </p:extLst>
  </p:cSld>
  <p:clrMapOvr>
    <a:masterClrMapping/>
  </p:clrMapOvr>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itle and 2 charts 1 country char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7" name="Straight Connector 6"/>
          <p:cNvCxnSpPr/>
          <p:nvPr userDrawn="1"/>
        </p:nvCxnSpPr>
        <p:spPr>
          <a:xfrm flipH="1">
            <a:off x="4860032"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8"/>
          <p:cNvSpPr>
            <a:spLocks noGrp="1"/>
          </p:cNvSpPr>
          <p:nvPr>
            <p:ph type="body" sz="quarter" idx="15" hasCustomPrompt="1"/>
          </p:nvPr>
        </p:nvSpPr>
        <p:spPr>
          <a:xfrm>
            <a:off x="107503" y="1268760"/>
            <a:ext cx="4680521"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43579792"/>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ext and 2 charts diagonal III inv">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a:off x="4534635" y="3140968"/>
            <a:ext cx="0" cy="29523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4534635" y="260648"/>
            <a:ext cx="0" cy="273630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4675820" y="3140968"/>
            <a:ext cx="4320480" cy="2952328"/>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107503" y="260648"/>
            <a:ext cx="4309865" cy="2736131"/>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068960"/>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6026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r>
              <a:rPr lang="en-GB" altLang="en-US" smtClean="0"/>
              <a:t>Digital Agenda Scoreboard 2014</a:t>
            </a:r>
            <a:endParaRPr lang="en-GB" altLang="en-US"/>
          </a:p>
        </p:txBody>
      </p:sp>
      <p:sp>
        <p:nvSpPr>
          <p:cNvPr id="7" name="Slide Number Placeholder 6"/>
          <p:cNvSpPr>
            <a:spLocks noGrp="1"/>
          </p:cNvSpPr>
          <p:nvPr>
            <p:ph type="sldNum" sz="quarter" idx="12"/>
          </p:nvPr>
        </p:nvSpPr>
        <p:spPr/>
        <p:txBody>
          <a:bodyPr/>
          <a:lstStyle>
            <a:lvl1pPr>
              <a:defRPr/>
            </a:lvl1pPr>
          </a:lstStyle>
          <a:p>
            <a:fld id="{FBB480CF-AB8F-441F-8529-547C71D83966}" type="slidenum">
              <a:rPr lang="en-GB" altLang="en-US"/>
              <a:pPr/>
              <a:t>‹N›</a:t>
            </a:fld>
            <a:endParaRPr lang="en-GB" altLang="en-US"/>
          </a:p>
        </p:txBody>
      </p:sp>
    </p:spTree>
    <p:extLst>
      <p:ext uri="{BB962C8B-B14F-4D97-AF65-F5344CB8AC3E}">
        <p14:creationId xmlns:p14="http://schemas.microsoft.com/office/powerpoint/2010/main" val="239474448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3399618161"/>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3769108621"/>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57776662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solidFill>
                  <a:prstClr val="black">
                    <a:tint val="75000"/>
                  </a:prstClr>
                </a:solidFill>
              </a:rPr>
              <a:t>Digital Agenda Scoreboard 2014</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71088801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userDrawn="1">
  <p:cSld name="1_title and 2 charts diagonal bis">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23528" y="6309320"/>
            <a:ext cx="6048672" cy="469843"/>
          </a:xfrm>
        </p:spPr>
        <p:txBody>
          <a:bodyPr/>
          <a:lstStyle>
            <a:lvl1pPr>
              <a:defRPr b="1">
                <a:solidFill>
                  <a:schemeClr val="tx1">
                    <a:lumMod val="65000"/>
                    <a:lumOff val="35000"/>
                  </a:schemeClr>
                </a:solidFill>
              </a:defRPr>
            </a:lvl1pPr>
          </a:lstStyle>
          <a:p>
            <a:pPr algn="l"/>
            <a:r>
              <a:rPr lang="en-GB" dirty="0" smtClean="0">
                <a:solidFill>
                  <a:prstClr val="black">
                    <a:lumMod val="65000"/>
                    <a:lumOff val="35000"/>
                  </a:prstClr>
                </a:solidFill>
              </a:rPr>
              <a:t>Digital Agenda Scoreboard 2014</a:t>
            </a:r>
            <a:endParaRPr lang="en-GB"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D3627F00-E101-43EC-9B75-53AED0FC21E2}" type="slidenum">
              <a:rPr lang="en-GB" smtClean="0">
                <a:solidFill>
                  <a:prstClr val="black">
                    <a:tint val="75000"/>
                  </a:prstClr>
                </a:solidFill>
              </a:rPr>
              <a:pPr/>
              <a:t>‹N›</a:t>
            </a:fld>
            <a:endParaRPr lang="en-GB">
              <a:solidFill>
                <a:prstClr val="black">
                  <a:tint val="75000"/>
                </a:prstClr>
              </a:solidFill>
            </a:endParaRPr>
          </a:p>
        </p:txBody>
      </p:sp>
      <p:cxnSp>
        <p:nvCxnSpPr>
          <p:cNvPr id="6" name="Straight Connector 5"/>
          <p:cNvCxnSpPr/>
          <p:nvPr userDrawn="1"/>
        </p:nvCxnSpPr>
        <p:spPr>
          <a:xfrm flipH="1">
            <a:off x="5364088" y="3728448"/>
            <a:ext cx="8634" cy="2376264"/>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4534635" y="1340768"/>
            <a:ext cx="17268" cy="223224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3" hasCustomPrompt="1"/>
          </p:nvPr>
        </p:nvSpPr>
        <p:spPr>
          <a:xfrm>
            <a:off x="5580112" y="3717032"/>
            <a:ext cx="3416188" cy="2376264"/>
          </a:xfrm>
        </p:spPr>
        <p:txBody>
          <a:bodyPr>
            <a:normAutofit/>
          </a:bodyPr>
          <a:lstStyle>
            <a:lvl1pPr marL="0" indent="0">
              <a:buNone/>
              <a:defRPr sz="1400">
                <a:solidFill>
                  <a:schemeClr val="tx1">
                    <a:lumMod val="65000"/>
                    <a:lumOff val="35000"/>
                  </a:schemeClr>
                </a:solidFill>
              </a:defRPr>
            </a:lvl1pPr>
            <a:lvl4pPr marL="1371600" indent="0">
              <a:buNone/>
              <a:defRPr/>
            </a:lvl4pPr>
            <a:lvl5pPr marL="1828800" indent="0">
              <a:buNone/>
              <a:defRPr/>
            </a:lvl5pPr>
          </a:lstStyle>
          <a:p>
            <a:pPr lvl="0"/>
            <a:r>
              <a:rPr lang="en-US" dirty="0" smtClean="0"/>
              <a:t>text</a:t>
            </a:r>
            <a:endParaRPr lang="en-GB" dirty="0"/>
          </a:p>
        </p:txBody>
      </p:sp>
      <p:sp>
        <p:nvSpPr>
          <p:cNvPr id="12" name="Text Placeholder 8"/>
          <p:cNvSpPr>
            <a:spLocks noGrp="1"/>
          </p:cNvSpPr>
          <p:nvPr>
            <p:ph type="body" sz="quarter" idx="15" hasCustomPrompt="1"/>
          </p:nvPr>
        </p:nvSpPr>
        <p:spPr>
          <a:xfrm>
            <a:off x="107503" y="1268760"/>
            <a:ext cx="4309865" cy="2304256"/>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tx1">
                    <a:lumMod val="65000"/>
                    <a:lumOff val="35000"/>
                  </a:schemeClr>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text</a:t>
            </a:r>
            <a:endParaRPr lang="en-GB" dirty="0" smtClean="0"/>
          </a:p>
        </p:txBody>
      </p:sp>
      <p:cxnSp>
        <p:nvCxnSpPr>
          <p:cNvPr id="13" name="Straight Connector 12"/>
          <p:cNvCxnSpPr/>
          <p:nvPr userDrawn="1"/>
        </p:nvCxnSpPr>
        <p:spPr>
          <a:xfrm>
            <a:off x="107504" y="3645024"/>
            <a:ext cx="8888796"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07504" y="109213"/>
            <a:ext cx="8928992" cy="1087539"/>
          </a:xfrm>
        </p:spPr>
        <p:txBody>
          <a:bodyPr>
            <a:normAutofit/>
          </a:bodyPr>
          <a:lstStyle>
            <a:lvl1pPr algn="l">
              <a:defRPr sz="1800" b="1">
                <a:latin typeface="Arial Narrow" panose="020B060602020203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41190947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slideLayout" Target="../slideLayouts/slideLayout57.xml"/><Relationship Id="rId26" Type="http://schemas.openxmlformats.org/officeDocument/2006/relationships/slideLayout" Target="../slideLayouts/slideLayout65.xml"/><Relationship Id="rId3" Type="http://schemas.openxmlformats.org/officeDocument/2006/relationships/slideLayout" Target="../slideLayouts/slideLayout42.xml"/><Relationship Id="rId21" Type="http://schemas.openxmlformats.org/officeDocument/2006/relationships/slideLayout" Target="../slideLayouts/slideLayout60.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5" Type="http://schemas.openxmlformats.org/officeDocument/2006/relationships/slideLayout" Target="../slideLayouts/slideLayout64.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slideLayout" Target="../slideLayouts/slideLayout59.xml"/><Relationship Id="rId29" Type="http://schemas.openxmlformats.org/officeDocument/2006/relationships/image" Target="../media/image3.pn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24" Type="http://schemas.openxmlformats.org/officeDocument/2006/relationships/slideLayout" Target="../slideLayouts/slideLayout63.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23" Type="http://schemas.openxmlformats.org/officeDocument/2006/relationships/slideLayout" Target="../slideLayouts/slideLayout62.xml"/><Relationship Id="rId28" Type="http://schemas.openxmlformats.org/officeDocument/2006/relationships/theme" Target="../theme/theme3.xml"/><Relationship Id="rId10" Type="http://schemas.openxmlformats.org/officeDocument/2006/relationships/slideLayout" Target="../slideLayouts/slideLayout49.xml"/><Relationship Id="rId19" Type="http://schemas.openxmlformats.org/officeDocument/2006/relationships/slideLayout" Target="../slideLayouts/slideLayout58.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 Id="rId22" Type="http://schemas.openxmlformats.org/officeDocument/2006/relationships/slideLayout" Target="../slideLayouts/slideLayout61.xml"/><Relationship Id="rId27" Type="http://schemas.openxmlformats.org/officeDocument/2006/relationships/slideLayout" Target="../slideLayouts/slideLayout6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slideLayout" Target="../slideLayouts/slideLayout79.xml"/><Relationship Id="rId18" Type="http://schemas.openxmlformats.org/officeDocument/2006/relationships/slideLayout" Target="../slideLayouts/slideLayout84.xml"/><Relationship Id="rId26" Type="http://schemas.openxmlformats.org/officeDocument/2006/relationships/slideLayout" Target="../slideLayouts/slideLayout92.xml"/><Relationship Id="rId3" Type="http://schemas.openxmlformats.org/officeDocument/2006/relationships/slideLayout" Target="../slideLayouts/slideLayout69.xml"/><Relationship Id="rId21" Type="http://schemas.openxmlformats.org/officeDocument/2006/relationships/slideLayout" Target="../slideLayouts/slideLayout87.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17" Type="http://schemas.openxmlformats.org/officeDocument/2006/relationships/slideLayout" Target="../slideLayouts/slideLayout83.xml"/><Relationship Id="rId25" Type="http://schemas.openxmlformats.org/officeDocument/2006/relationships/slideLayout" Target="../slideLayouts/slideLayout91.xml"/><Relationship Id="rId2" Type="http://schemas.openxmlformats.org/officeDocument/2006/relationships/slideLayout" Target="../slideLayouts/slideLayout68.xml"/><Relationship Id="rId16" Type="http://schemas.openxmlformats.org/officeDocument/2006/relationships/slideLayout" Target="../slideLayouts/slideLayout82.xml"/><Relationship Id="rId20" Type="http://schemas.openxmlformats.org/officeDocument/2006/relationships/slideLayout" Target="../slideLayouts/slideLayout86.xml"/><Relationship Id="rId29" Type="http://schemas.openxmlformats.org/officeDocument/2006/relationships/theme" Target="../theme/theme4.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24" Type="http://schemas.openxmlformats.org/officeDocument/2006/relationships/slideLayout" Target="../slideLayouts/slideLayout90.xml"/><Relationship Id="rId5" Type="http://schemas.openxmlformats.org/officeDocument/2006/relationships/slideLayout" Target="../slideLayouts/slideLayout71.xml"/><Relationship Id="rId15" Type="http://schemas.openxmlformats.org/officeDocument/2006/relationships/slideLayout" Target="../slideLayouts/slideLayout81.xml"/><Relationship Id="rId23" Type="http://schemas.openxmlformats.org/officeDocument/2006/relationships/slideLayout" Target="../slideLayouts/slideLayout89.xml"/><Relationship Id="rId28" Type="http://schemas.openxmlformats.org/officeDocument/2006/relationships/slideLayout" Target="../slideLayouts/slideLayout94.xml"/><Relationship Id="rId10" Type="http://schemas.openxmlformats.org/officeDocument/2006/relationships/slideLayout" Target="../slideLayouts/slideLayout76.xml"/><Relationship Id="rId19" Type="http://schemas.openxmlformats.org/officeDocument/2006/relationships/slideLayout" Target="../slideLayouts/slideLayout85.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slideLayout" Target="../slideLayouts/slideLayout80.xml"/><Relationship Id="rId22" Type="http://schemas.openxmlformats.org/officeDocument/2006/relationships/slideLayout" Target="../slideLayouts/slideLayout88.xml"/><Relationship Id="rId27" Type="http://schemas.openxmlformats.org/officeDocument/2006/relationships/slideLayout" Target="../slideLayouts/slideLayout93.xml"/><Relationship Id="rId30"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r>
              <a:rPr lang="en-GB" altLang="en-US" smtClean="0"/>
              <a:t>Digital Agenda Scoreboard 2014</a:t>
            </a: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5FE01EC5-5746-4F54-BB6F-B5798E3FB829}" type="slidenum">
              <a:rPr lang="en-GB" altLang="en-US"/>
              <a:pPr/>
              <a:t>‹N›</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107504" y="6342029"/>
            <a:ext cx="6048672" cy="469843"/>
          </a:xfrm>
          <a:prstGeom prst="rect">
            <a:avLst/>
          </a:prstGeom>
        </p:spPr>
        <p:txBody>
          <a:bodyPr vert="horz" lIns="91440" tIns="45720" rIns="91440" bIns="45720" rtlCol="0" anchor="ctr"/>
          <a:lstStyle>
            <a:lvl1pPr algn="ctr">
              <a:defRPr sz="1200" b="1">
                <a:solidFill>
                  <a:schemeClr val="tx1">
                    <a:tint val="75000"/>
                  </a:schemeClr>
                </a:solidFill>
              </a:defRPr>
            </a:lvl1pPr>
          </a:lstStyle>
          <a:p>
            <a:pPr algn="l"/>
            <a:r>
              <a:rPr lang="en-GB" dirty="0" smtClean="0"/>
              <a:t>Digital Agenda Scoreboard 2014</a:t>
            </a:r>
            <a:endParaRPr lang="en-GB" dirty="0"/>
          </a:p>
        </p:txBody>
      </p:sp>
      <p:sp>
        <p:nvSpPr>
          <p:cNvPr id="6" name="Slide Number Placeholder 5"/>
          <p:cNvSpPr>
            <a:spLocks noGrp="1"/>
          </p:cNvSpPr>
          <p:nvPr>
            <p:ph type="sldNum" sz="quarter" idx="4"/>
          </p:nvPr>
        </p:nvSpPr>
        <p:spPr>
          <a:xfrm>
            <a:off x="6228184" y="6446747"/>
            <a:ext cx="54942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27F00-E101-43EC-9B75-53AED0FC21E2}" type="slidenum">
              <a:rPr lang="en-GB" smtClean="0"/>
              <a:t>‹N›</a:t>
            </a:fld>
            <a:endParaRPr lang="en-GB" dirty="0"/>
          </a:p>
        </p:txBody>
      </p:sp>
      <p:pic>
        <p:nvPicPr>
          <p:cNvPr id="1026" name="Picture 2" descr="H:\My Documents\logo-ce-horizontal-en-quadri-lr.png"/>
          <p:cNvPicPr>
            <a:picLocks noChangeAspect="1" noChangeArrowheads="1"/>
          </p:cNvPicPr>
          <p:nvPr userDrawn="1"/>
        </p:nvPicPr>
        <p:blipFill>
          <a:blip r:embed="rId30">
            <a:extLst>
              <a:ext uri="{28A0092B-C50C-407E-A947-70E740481C1C}">
                <a14:useLocalDpi xmlns:a14="http://schemas.microsoft.com/office/drawing/2010/main" val="0"/>
              </a:ext>
            </a:extLst>
          </a:blip>
          <a:srcRect/>
          <a:stretch>
            <a:fillRect/>
          </a:stretch>
        </p:blipFill>
        <p:spPr bwMode="auto">
          <a:xfrm>
            <a:off x="6876256" y="6237312"/>
            <a:ext cx="2188592" cy="57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9117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50" r:id="rId3"/>
    <p:sldLayoutId id="2147483664" r:id="rId4"/>
    <p:sldLayoutId id="2147483665" r:id="rId5"/>
    <p:sldLayoutId id="2147483666" r:id="rId6"/>
    <p:sldLayoutId id="2147483667" r:id="rId7"/>
    <p:sldLayoutId id="2147483668" r:id="rId8"/>
    <p:sldLayoutId id="2147483674" r:id="rId9"/>
    <p:sldLayoutId id="2147483673" r:id="rId10"/>
    <p:sldLayoutId id="2147483675" r:id="rId11"/>
    <p:sldLayoutId id="2147483687" r:id="rId12"/>
    <p:sldLayoutId id="2147483676" r:id="rId13"/>
    <p:sldLayoutId id="2147483681" r:id="rId14"/>
    <p:sldLayoutId id="2147483683" r:id="rId15"/>
    <p:sldLayoutId id="2147483682" r:id="rId16"/>
    <p:sldLayoutId id="2147483677" r:id="rId17"/>
    <p:sldLayoutId id="2147483678" r:id="rId18"/>
    <p:sldLayoutId id="2147483679" r:id="rId19"/>
    <p:sldLayoutId id="2147483685" r:id="rId20"/>
    <p:sldLayoutId id="2147483686" r:id="rId21"/>
    <p:sldLayoutId id="2147483684" r:id="rId22"/>
    <p:sldLayoutId id="2147483680" r:id="rId23"/>
    <p:sldLayoutId id="2147483669" r:id="rId24"/>
    <p:sldLayoutId id="2147483670" r:id="rId25"/>
    <p:sldLayoutId id="2147483671" r:id="rId26"/>
    <p:sldLayoutId id="2147483672" r:id="rId27"/>
    <p:sldLayoutId id="2147483745" r:id="rId28"/>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4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107504" y="6342029"/>
            <a:ext cx="6048672" cy="469843"/>
          </a:xfrm>
          <a:prstGeom prst="rect">
            <a:avLst/>
          </a:prstGeom>
        </p:spPr>
        <p:txBody>
          <a:bodyPr vert="horz" lIns="91440" tIns="45720" rIns="91440" bIns="45720" rtlCol="0" anchor="ctr"/>
          <a:lstStyle>
            <a:lvl1pPr algn="ctr">
              <a:defRPr sz="1200" b="1">
                <a:solidFill>
                  <a:schemeClr val="tx1">
                    <a:tint val="75000"/>
                  </a:schemeClr>
                </a:solidFill>
              </a:defRPr>
            </a:lvl1p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6228184" y="6446747"/>
            <a:ext cx="54942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27F00-E101-43EC-9B75-53AED0FC21E2}" type="slidenum">
              <a:rPr lang="en-GB" smtClean="0">
                <a:solidFill>
                  <a:prstClr val="black">
                    <a:tint val="75000"/>
                  </a:prstClr>
                </a:solidFill>
              </a:rPr>
              <a:pPr/>
              <a:t>‹N›</a:t>
            </a:fld>
            <a:endParaRPr lang="en-GB" dirty="0">
              <a:solidFill>
                <a:prstClr val="black">
                  <a:tint val="75000"/>
                </a:prstClr>
              </a:solidFill>
            </a:endParaRPr>
          </a:p>
        </p:txBody>
      </p:sp>
      <p:pic>
        <p:nvPicPr>
          <p:cNvPr id="1026" name="Picture 2" descr="H:\My Documents\logo-ce-horizontal-en-quadri-lr.png"/>
          <p:cNvPicPr>
            <a:picLocks noChangeAspect="1" noChangeArrowheads="1"/>
          </p:cNvPicPr>
          <p:nvPr userDrawn="1"/>
        </p:nvPicPr>
        <p:blipFill>
          <a:blip r:embed="rId29">
            <a:extLst>
              <a:ext uri="{28A0092B-C50C-407E-A947-70E740481C1C}">
                <a14:useLocalDpi xmlns:a14="http://schemas.microsoft.com/office/drawing/2010/main" val="0"/>
              </a:ext>
            </a:extLst>
          </a:blip>
          <a:srcRect/>
          <a:stretch>
            <a:fillRect/>
          </a:stretch>
        </p:blipFill>
        <p:spPr bwMode="auto">
          <a:xfrm>
            <a:off x="6876256" y="6237312"/>
            <a:ext cx="2188592" cy="57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864374"/>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 id="2147483712" r:id="rId24"/>
    <p:sldLayoutId id="2147483713" r:id="rId25"/>
    <p:sldLayoutId id="2147483714" r:id="rId26"/>
    <p:sldLayoutId id="2147483715" r:id="rId27"/>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4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107504" y="6342029"/>
            <a:ext cx="6048672" cy="469843"/>
          </a:xfrm>
          <a:prstGeom prst="rect">
            <a:avLst/>
          </a:prstGeom>
        </p:spPr>
        <p:txBody>
          <a:bodyPr vert="horz" lIns="91440" tIns="45720" rIns="91440" bIns="45720" rtlCol="0" anchor="ctr"/>
          <a:lstStyle>
            <a:lvl1pPr algn="ctr">
              <a:defRPr sz="1200" b="1">
                <a:solidFill>
                  <a:schemeClr val="tx1">
                    <a:tint val="75000"/>
                  </a:schemeClr>
                </a:solidFill>
              </a:defRPr>
            </a:lvl1pPr>
          </a:lstStyle>
          <a:p>
            <a:pPr algn="l"/>
            <a:r>
              <a:rPr lang="en-GB" dirty="0" smtClean="0">
                <a:solidFill>
                  <a:prstClr val="black">
                    <a:tint val="75000"/>
                  </a:prstClr>
                </a:solidFill>
              </a:rPr>
              <a:t>Digital Agenda Scoreboard 2014</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6228184" y="6446747"/>
            <a:ext cx="54942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27F00-E101-43EC-9B75-53AED0FC21E2}" type="slidenum">
              <a:rPr lang="en-GB" smtClean="0">
                <a:solidFill>
                  <a:prstClr val="black">
                    <a:tint val="75000"/>
                  </a:prstClr>
                </a:solidFill>
              </a:rPr>
              <a:pPr/>
              <a:t>‹N›</a:t>
            </a:fld>
            <a:endParaRPr lang="en-GB" dirty="0">
              <a:solidFill>
                <a:prstClr val="black">
                  <a:tint val="75000"/>
                </a:prstClr>
              </a:solidFill>
            </a:endParaRPr>
          </a:p>
        </p:txBody>
      </p:sp>
      <p:pic>
        <p:nvPicPr>
          <p:cNvPr id="1026" name="Picture 2" descr="H:\My Documents\logo-ce-horizontal-en-quadri-lr.png"/>
          <p:cNvPicPr>
            <a:picLocks noChangeAspect="1" noChangeArrowheads="1"/>
          </p:cNvPicPr>
          <p:nvPr userDrawn="1"/>
        </p:nvPicPr>
        <p:blipFill>
          <a:blip r:embed="rId30">
            <a:extLst>
              <a:ext uri="{28A0092B-C50C-407E-A947-70E740481C1C}">
                <a14:useLocalDpi xmlns:a14="http://schemas.microsoft.com/office/drawing/2010/main" val="0"/>
              </a:ext>
            </a:extLst>
          </a:blip>
          <a:srcRect/>
          <a:stretch>
            <a:fillRect/>
          </a:stretch>
        </p:blipFill>
        <p:spPr bwMode="auto">
          <a:xfrm>
            <a:off x="6876256" y="6237312"/>
            <a:ext cx="2188592" cy="57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56669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 id="2147483738" r:id="rId22"/>
    <p:sldLayoutId id="2147483739" r:id="rId23"/>
    <p:sldLayoutId id="2147483740" r:id="rId24"/>
    <p:sldLayoutId id="2147483741" r:id="rId25"/>
    <p:sldLayoutId id="2147483742" r:id="rId26"/>
    <p:sldLayoutId id="2147483743" r:id="rId27"/>
    <p:sldLayoutId id="2147483744" r:id="rId28"/>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4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hart" Target="../charts/chart11.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chart" Target="../charts/chart1.xml"/><Relationship Id="rId1" Type="http://schemas.openxmlformats.org/officeDocument/2006/relationships/slideLayout" Target="../slideLayouts/slideLayout8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9.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type="ctrTitle"/>
          </p:nvPr>
        </p:nvSpPr>
        <p:spPr>
          <a:xfrm>
            <a:off x="395536" y="2852936"/>
            <a:ext cx="8208912" cy="790575"/>
          </a:xfrm>
        </p:spPr>
        <p:txBody>
          <a:bodyPr/>
          <a:lstStyle/>
          <a:p>
            <a:pPr algn="ctr"/>
            <a:r>
              <a:rPr lang="fr-BE" altLang="en-US" sz="4800" dirty="0" err="1" smtClean="0">
                <a:solidFill>
                  <a:schemeClr val="bg1"/>
                </a:solidFill>
                <a:latin typeface="Arial Narrow" panose="020B0606020202030204" pitchFamily="34" charset="0"/>
              </a:rPr>
              <a:t>Integration</a:t>
            </a:r>
            <a:r>
              <a:rPr lang="fr-BE" altLang="en-US" sz="4800" dirty="0" smtClean="0">
                <a:solidFill>
                  <a:schemeClr val="bg1"/>
                </a:solidFill>
                <a:latin typeface="Arial Narrow" panose="020B0606020202030204" pitchFamily="34" charset="0"/>
              </a:rPr>
              <a:t> of Digital </a:t>
            </a:r>
            <a:r>
              <a:rPr lang="fr-BE" altLang="en-US" sz="4800" dirty="0" err="1" smtClean="0">
                <a:solidFill>
                  <a:schemeClr val="bg1"/>
                </a:solidFill>
                <a:latin typeface="Arial Narrow" panose="020B0606020202030204" pitchFamily="34" charset="0"/>
              </a:rPr>
              <a:t>Technology</a:t>
            </a:r>
            <a:r>
              <a:rPr lang="fr-BE" altLang="en-US" sz="4800" dirty="0" smtClean="0">
                <a:solidFill>
                  <a:schemeClr val="bg1"/>
                </a:solidFill>
                <a:latin typeface="Arial Narrow" panose="020B0606020202030204" pitchFamily="34" charset="0"/>
              </a:rPr>
              <a:t/>
            </a:r>
            <a:br>
              <a:rPr lang="fr-BE" altLang="en-US" sz="4800" dirty="0" smtClean="0">
                <a:solidFill>
                  <a:schemeClr val="bg1"/>
                </a:solidFill>
                <a:latin typeface="Arial Narrow" panose="020B0606020202030204" pitchFamily="34" charset="0"/>
              </a:rPr>
            </a:br>
            <a:endParaRPr lang="en-GB" altLang="en-US" sz="4800" dirty="0">
              <a:solidFill>
                <a:schemeClr val="bg1"/>
              </a:solidFill>
              <a:latin typeface="Arial Narrow" panose="020B0606020202030204" pitchFamily="34" charset="0"/>
            </a:endParaRPr>
          </a:p>
        </p:txBody>
      </p:sp>
      <p:sp>
        <p:nvSpPr>
          <p:cNvPr id="3" name="Slide Number Placeholder 2"/>
          <p:cNvSpPr>
            <a:spLocks noGrp="1"/>
          </p:cNvSpPr>
          <p:nvPr>
            <p:ph type="sldNum" sz="quarter" idx="4"/>
          </p:nvPr>
        </p:nvSpPr>
        <p:spPr/>
        <p:txBody>
          <a:bodyPr/>
          <a:lstStyle/>
          <a:p>
            <a:fld id="{B43E3170-BA35-4A3B-8345-F4D4DD1186E3}" type="slidenum">
              <a:rPr lang="en-GB" altLang="en-US" smtClean="0"/>
              <a:pPr/>
              <a:t>1</a:t>
            </a:fld>
            <a:endParaRPr lang="en-GB" altLang="en-US"/>
          </a:p>
        </p:txBody>
      </p:sp>
      <p:sp>
        <p:nvSpPr>
          <p:cNvPr id="5" name="Footer Placeholder 1"/>
          <p:cNvSpPr>
            <a:spLocks noGrp="1"/>
          </p:cNvSpPr>
          <p:nvPr>
            <p:ph type="ftr" sz="quarter" idx="3"/>
          </p:nvPr>
        </p:nvSpPr>
        <p:spPr>
          <a:xfrm>
            <a:off x="2627784" y="6245225"/>
            <a:ext cx="3960440" cy="476250"/>
          </a:xfrm>
        </p:spPr>
        <p:txBody>
          <a:bodyPr/>
          <a:lstStyle/>
          <a:p>
            <a:r>
              <a:rPr lang="en-GB" altLang="en-US" dirty="0" smtClean="0"/>
              <a:t>Europe's Digital Progress Report 2016</a:t>
            </a:r>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107504" y="988619"/>
            <a:ext cx="4309865" cy="2592288"/>
          </a:xfrm>
        </p:spPr>
        <p:txBody>
          <a:bodyPr>
            <a:noAutofit/>
          </a:bodyPr>
          <a:lstStyle/>
          <a:p>
            <a:pPr algn="just"/>
            <a:r>
              <a:rPr lang="en-GB" sz="1300" dirty="0"/>
              <a:t>Having a formal security policy is a basic requirement for effectively addressing threats. This was true for 64 % of large firms in 2010, and now 72 %. But 11 % had not reviewed their security plans in the previous two years, so they risk becoming outdated in a quickly changing environment.</a:t>
            </a:r>
          </a:p>
          <a:p>
            <a:pPr algn="just"/>
            <a:r>
              <a:rPr lang="en-GB" sz="1300" dirty="0"/>
              <a:t>SMEs are more rarely equipped with security plans, (nevertheless improving from 24 % to 30 % between 2010 and 2015), but the main difference between them and large business is that they rely mainly on external suppliers to run such specialist functions, justifying recent attention to reinforcing EU industry in this field.</a:t>
            </a:r>
          </a:p>
          <a:p>
            <a:pPr algn="just"/>
            <a:r>
              <a:rPr lang="en-GB" sz="1300" dirty="0"/>
              <a:t>Only 20 % of EU companies have recently updated their security plans</a:t>
            </a:r>
            <a:r>
              <a:rPr lang="en-GB" sz="1300" dirty="0" smtClean="0"/>
              <a:t>.</a:t>
            </a:r>
            <a:endParaRPr lang="en-GB" sz="1300" dirty="0"/>
          </a:p>
        </p:txBody>
      </p:sp>
      <p:sp>
        <p:nvSpPr>
          <p:cNvPr id="3" name="Slide Number Placeholder 2"/>
          <p:cNvSpPr>
            <a:spLocks noGrp="1"/>
          </p:cNvSpPr>
          <p:nvPr>
            <p:ph type="sldNum" sz="quarter" idx="12"/>
          </p:nvPr>
        </p:nvSpPr>
        <p:spPr/>
        <p:txBody>
          <a:bodyPr/>
          <a:lstStyle/>
          <a:p>
            <a:fld id="{D3627F00-E101-43EC-9B75-53AED0FC21E2}" type="slidenum">
              <a:rPr lang="en-GB" smtClean="0">
                <a:solidFill>
                  <a:prstClr val="black">
                    <a:tint val="75000"/>
                  </a:prstClr>
                </a:solidFill>
              </a:rPr>
              <a:pPr/>
              <a:t>10</a:t>
            </a:fld>
            <a:endParaRPr lang="en-GB">
              <a:solidFill>
                <a:prstClr val="black">
                  <a:tint val="75000"/>
                </a:prstClr>
              </a:solidFill>
            </a:endParaRPr>
          </a:p>
        </p:txBody>
      </p:sp>
      <p:sp>
        <p:nvSpPr>
          <p:cNvPr id="6" name="Title 3"/>
          <p:cNvSpPr>
            <a:spLocks noGrp="1"/>
          </p:cNvSpPr>
          <p:nvPr>
            <p:ph type="title"/>
          </p:nvPr>
        </p:nvSpPr>
        <p:spPr>
          <a:noFill/>
        </p:spPr>
        <p:txBody>
          <a:bodyPr>
            <a:noAutofit/>
          </a:bodyPr>
          <a:lstStyle/>
          <a:p>
            <a:r>
              <a:rPr lang="en-GB" dirty="0"/>
              <a:t>EU Enterprises are still not enough prepared to </a:t>
            </a:r>
            <a:r>
              <a:rPr lang="en-GB" dirty="0" smtClean="0"/>
              <a:t>face security risks.  </a:t>
            </a:r>
            <a:endParaRPr lang="en-GB" dirty="0"/>
          </a:p>
        </p:txBody>
      </p:sp>
      <p:sp>
        <p:nvSpPr>
          <p:cNvPr id="8" name="Text Placeholder 3"/>
          <p:cNvSpPr txBox="1">
            <a:spLocks/>
          </p:cNvSpPr>
          <p:nvPr/>
        </p:nvSpPr>
        <p:spPr>
          <a:xfrm>
            <a:off x="4569768" y="1268760"/>
            <a:ext cx="4309865" cy="504056"/>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kern="1200">
                <a:solidFill>
                  <a:schemeClr val="tx1">
                    <a:lumMod val="65000"/>
                    <a:lumOff val="35000"/>
                  </a:schemeClr>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en-GB" b="1" dirty="0">
              <a:solidFill>
                <a:prstClr val="black">
                  <a:lumMod val="65000"/>
                  <a:lumOff val="35000"/>
                </a:prstClr>
              </a:solidFill>
            </a:endParaRPr>
          </a:p>
        </p:txBody>
      </p:sp>
      <p:sp>
        <p:nvSpPr>
          <p:cNvPr id="10" name="Footer Placeholder 1"/>
          <p:cNvSpPr>
            <a:spLocks noGrp="1"/>
          </p:cNvSpPr>
          <p:nvPr>
            <p:ph type="ftr" sz="quarter" idx="11"/>
          </p:nvPr>
        </p:nvSpPr>
        <p:spPr>
          <a:xfrm>
            <a:off x="323528" y="6309320"/>
            <a:ext cx="6048672" cy="469843"/>
          </a:xfrm>
        </p:spPr>
        <p:txBody>
          <a:bodyPr/>
          <a:lstStyle/>
          <a:p>
            <a:pPr algn="l"/>
            <a:r>
              <a:rPr lang="en-GB" dirty="0">
                <a:solidFill>
                  <a:prstClr val="black">
                    <a:lumMod val="65000"/>
                    <a:lumOff val="35000"/>
                  </a:prstClr>
                </a:solidFill>
              </a:rPr>
              <a:t>EDPR 2016 – Integration of Digital Technology</a:t>
            </a:r>
          </a:p>
        </p:txBody>
      </p:sp>
      <p:graphicFrame>
        <p:nvGraphicFramePr>
          <p:cNvPr id="12" name="Chart 11"/>
          <p:cNvGraphicFramePr>
            <a:graphicFrameLocks noGrp="1"/>
          </p:cNvGraphicFramePr>
          <p:nvPr>
            <p:extLst>
              <p:ext uri="{D42A27DB-BD31-4B8C-83A1-F6EECF244321}">
                <p14:modId xmlns:p14="http://schemas.microsoft.com/office/powerpoint/2010/main" val="2556063822"/>
              </p:ext>
            </p:extLst>
          </p:nvPr>
        </p:nvGraphicFramePr>
        <p:xfrm>
          <a:off x="107504" y="3717032"/>
          <a:ext cx="8772129" cy="2664296"/>
        </p:xfrm>
        <a:graphic>
          <a:graphicData uri="http://schemas.openxmlformats.org/drawingml/2006/chart">
            <c:chart xmlns:c="http://schemas.openxmlformats.org/drawingml/2006/chart" xmlns:r="http://schemas.openxmlformats.org/officeDocument/2006/relationships" r:id="rId2"/>
          </a:graphicData>
        </a:graphic>
      </p:graphicFrame>
      <p:pic>
        <p:nvPicPr>
          <p:cNvPr id="2049" name="Picture 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3075" b="14651"/>
          <a:stretch/>
        </p:blipFill>
        <p:spPr bwMode="auto">
          <a:xfrm>
            <a:off x="4860032" y="1628800"/>
            <a:ext cx="3689164" cy="1966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572000" y="1219078"/>
            <a:ext cx="4572000" cy="400110"/>
          </a:xfrm>
          <a:prstGeom prst="rect">
            <a:avLst/>
          </a:prstGeom>
        </p:spPr>
        <p:txBody>
          <a:bodyPr>
            <a:spAutoFit/>
          </a:bodyPr>
          <a:lstStyle/>
          <a:p>
            <a:r>
              <a:rPr lang="en-GB" sz="1000" b="1" dirty="0">
                <a:solidFill>
                  <a:schemeClr val="tx1"/>
                </a:solidFill>
                <a:latin typeface="Arial" panose="020B0604020202020204" pitchFamily="34" charset="0"/>
                <a:cs typeface="Arial" panose="020B0604020202020204" pitchFamily="34" charset="0"/>
              </a:rPr>
              <a:t>Percentage of enterprises with a formally defined ICT security policy by size of enterprise (2015) and degree of outsourcing</a:t>
            </a:r>
            <a:endParaRPr lang="en-GB" sz="10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261382" y="6219556"/>
            <a:ext cx="1858201" cy="246221"/>
          </a:xfrm>
          <a:prstGeom prst="rect">
            <a:avLst/>
          </a:prstGeom>
        </p:spPr>
        <p:txBody>
          <a:bodyPr wrap="none">
            <a:spAutoFit/>
          </a:bodyPr>
          <a:lstStyle/>
          <a:p>
            <a:r>
              <a:rPr lang="en-GB" sz="1000" i="1" dirty="0">
                <a:solidFill>
                  <a:schemeClr val="tx1">
                    <a:lumMod val="65000"/>
                    <a:lumOff val="35000"/>
                  </a:schemeClr>
                </a:solidFill>
                <a:latin typeface="Arial" panose="020B0604020202020204" pitchFamily="34" charset="0"/>
                <a:cs typeface="Arial" panose="020B0604020202020204" pitchFamily="34" charset="0"/>
              </a:rPr>
              <a:t>Source: Eurostat. Missing: LT</a:t>
            </a:r>
            <a:endParaRPr lang="en-GB" sz="1000"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5846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0" y="1340768"/>
            <a:ext cx="4572000" cy="2289175"/>
          </a:xfrm>
        </p:spPr>
        <p:txBody>
          <a:bodyPr>
            <a:noAutofit/>
          </a:bodyPr>
          <a:lstStyle/>
          <a:p>
            <a:pPr algn="just"/>
            <a:r>
              <a:rPr lang="en-GB" b="1" dirty="0">
                <a:solidFill>
                  <a:schemeClr val="tx1"/>
                </a:solidFill>
              </a:rPr>
              <a:t>Integration of Digital Technology</a:t>
            </a:r>
            <a:r>
              <a:rPr lang="en-GB" dirty="0">
                <a:solidFill>
                  <a:schemeClr val="tx1"/>
                </a:solidFill>
              </a:rPr>
              <a:t> covers (a) ‘business digitisation’ and (b) ‘</a:t>
            </a:r>
            <a:r>
              <a:rPr lang="en-GB" dirty="0" err="1">
                <a:solidFill>
                  <a:schemeClr val="tx1"/>
                </a:solidFill>
              </a:rPr>
              <a:t>eCommerce</a:t>
            </a:r>
            <a:r>
              <a:rPr lang="en-GB" dirty="0">
                <a:solidFill>
                  <a:schemeClr val="tx1"/>
                </a:solidFill>
              </a:rPr>
              <a:t>’. ‘Business digitisation’ has five indicators (as % of firms using): electronic information sharing, RFID, social media, </a:t>
            </a:r>
            <a:r>
              <a:rPr lang="en-GB" dirty="0" err="1">
                <a:solidFill>
                  <a:schemeClr val="tx1"/>
                </a:solidFill>
              </a:rPr>
              <a:t>eInvoices</a:t>
            </a:r>
            <a:r>
              <a:rPr lang="en-GB" dirty="0">
                <a:solidFill>
                  <a:schemeClr val="tx1"/>
                </a:solidFill>
              </a:rPr>
              <a:t> and cloud solutions. </a:t>
            </a:r>
            <a:r>
              <a:rPr lang="en-GB" dirty="0" err="1">
                <a:solidFill>
                  <a:schemeClr val="tx1"/>
                </a:solidFill>
              </a:rPr>
              <a:t>eCommerce</a:t>
            </a:r>
            <a:r>
              <a:rPr lang="en-GB" dirty="0">
                <a:solidFill>
                  <a:schemeClr val="tx1"/>
                </a:solidFill>
              </a:rPr>
              <a:t> has indicators the percentage of small and medium-sized enterprises (SMEs) selling online, </a:t>
            </a:r>
            <a:r>
              <a:rPr lang="en-GB" dirty="0" err="1">
                <a:solidFill>
                  <a:schemeClr val="tx1"/>
                </a:solidFill>
              </a:rPr>
              <a:t>eCommerce</a:t>
            </a:r>
            <a:r>
              <a:rPr lang="en-GB" dirty="0">
                <a:solidFill>
                  <a:schemeClr val="tx1"/>
                </a:solidFill>
              </a:rPr>
              <a:t> turnover as a percentage of total turnover of SMEs, and the percentage of SMEs selling online cross-border.</a:t>
            </a:r>
            <a:endParaRPr lang="en-GB" dirty="0" smtClean="0">
              <a:solidFill>
                <a:schemeClr val="tx1"/>
              </a:solidFill>
            </a:endParaRPr>
          </a:p>
        </p:txBody>
      </p:sp>
      <p:sp>
        <p:nvSpPr>
          <p:cNvPr id="3" name="Slide Number Placeholder 2"/>
          <p:cNvSpPr>
            <a:spLocks noGrp="1"/>
          </p:cNvSpPr>
          <p:nvPr>
            <p:ph type="sldNum" sz="quarter" idx="12"/>
          </p:nvPr>
        </p:nvSpPr>
        <p:spPr/>
        <p:txBody>
          <a:bodyPr/>
          <a:lstStyle/>
          <a:p>
            <a:fld id="{D3627F00-E101-43EC-9B75-53AED0FC21E2}" type="slidenum">
              <a:rPr lang="en-GB" smtClean="0">
                <a:solidFill>
                  <a:prstClr val="black">
                    <a:tint val="75000"/>
                  </a:prstClr>
                </a:solidFill>
              </a:rPr>
              <a:pPr/>
              <a:t>2</a:t>
            </a:fld>
            <a:endParaRPr lang="en-GB">
              <a:solidFill>
                <a:prstClr val="black">
                  <a:tint val="75000"/>
                </a:prstClr>
              </a:solidFill>
            </a:endParaRPr>
          </a:p>
        </p:txBody>
      </p:sp>
      <p:sp>
        <p:nvSpPr>
          <p:cNvPr id="6" name="Title 3"/>
          <p:cNvSpPr>
            <a:spLocks noGrp="1"/>
          </p:cNvSpPr>
          <p:nvPr>
            <p:ph type="title"/>
          </p:nvPr>
        </p:nvSpPr>
        <p:spPr>
          <a:xfrm>
            <a:off x="107504" y="260648"/>
            <a:ext cx="8928992" cy="511475"/>
          </a:xfrm>
          <a:noFill/>
        </p:spPr>
        <p:txBody>
          <a:bodyPr>
            <a:noAutofit/>
          </a:bodyPr>
          <a:lstStyle/>
          <a:p>
            <a:r>
              <a:rPr lang="en-GB" dirty="0"/>
              <a:t>On </a:t>
            </a:r>
            <a:r>
              <a:rPr lang="en-GB" dirty="0">
                <a:solidFill>
                  <a:srgbClr val="FF0000"/>
                </a:solidFill>
              </a:rPr>
              <a:t>Integration of Digital Technology, Ireland scored highest, followed by Denmark, Sweden and Belgium. Romania, Latvia and Hungary</a:t>
            </a:r>
            <a:r>
              <a:rPr lang="en-GB" dirty="0"/>
              <a:t> scored lowest.</a:t>
            </a:r>
            <a:r>
              <a:rPr lang="en-GB" dirty="0" smtClean="0"/>
              <a:t> </a:t>
            </a:r>
            <a:endParaRPr lang="en-GB" dirty="0"/>
          </a:p>
        </p:txBody>
      </p:sp>
      <p:graphicFrame>
        <p:nvGraphicFramePr>
          <p:cNvPr id="90" name="Chart 89"/>
          <p:cNvGraphicFramePr>
            <a:graphicFrameLocks noGrp="1"/>
          </p:cNvGraphicFramePr>
          <p:nvPr>
            <p:extLst>
              <p:ext uri="{D42A27DB-BD31-4B8C-83A1-F6EECF244321}">
                <p14:modId xmlns:p14="http://schemas.microsoft.com/office/powerpoint/2010/main" val="1424218719"/>
              </p:ext>
            </p:extLst>
          </p:nvPr>
        </p:nvGraphicFramePr>
        <p:xfrm>
          <a:off x="107505" y="3896776"/>
          <a:ext cx="8806309" cy="2382347"/>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1"/>
          <p:cNvSpPr>
            <a:spLocks noGrp="1"/>
          </p:cNvSpPr>
          <p:nvPr>
            <p:ph type="ftr" sz="quarter" idx="11"/>
          </p:nvPr>
        </p:nvSpPr>
        <p:spPr>
          <a:xfrm>
            <a:off x="323528" y="6309320"/>
            <a:ext cx="6048672" cy="469843"/>
          </a:xfrm>
        </p:spPr>
        <p:txBody>
          <a:bodyPr/>
          <a:lstStyle/>
          <a:p>
            <a:pPr algn="l"/>
            <a:r>
              <a:rPr lang="en-GB" dirty="0" smtClean="0">
                <a:solidFill>
                  <a:prstClr val="black">
                    <a:lumMod val="65000"/>
                    <a:lumOff val="35000"/>
                  </a:prstClr>
                </a:solidFill>
              </a:rPr>
              <a:t>EDPR 2016 </a:t>
            </a:r>
            <a:r>
              <a:rPr lang="en-GB" dirty="0">
                <a:solidFill>
                  <a:prstClr val="black">
                    <a:lumMod val="65000"/>
                    <a:lumOff val="35000"/>
                  </a:prstClr>
                </a:solidFill>
              </a:rPr>
              <a:t>–</a:t>
            </a:r>
            <a:r>
              <a:rPr lang="en-GB" dirty="0" smtClean="0">
                <a:solidFill>
                  <a:prstClr val="black">
                    <a:lumMod val="65000"/>
                    <a:lumOff val="35000"/>
                  </a:prstClr>
                </a:solidFill>
              </a:rPr>
              <a:t> Integration of Digital Technology</a:t>
            </a:r>
            <a:endParaRPr lang="en-GB" dirty="0">
              <a:solidFill>
                <a:prstClr val="black">
                  <a:lumMod val="65000"/>
                  <a:lumOff val="35000"/>
                </a:prstClr>
              </a:solidFill>
            </a:endParaRPr>
          </a:p>
        </p:txBody>
      </p:sp>
      <p:pic>
        <p:nvPicPr>
          <p:cNvPr id="102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548680"/>
            <a:ext cx="5754687" cy="3268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276189" y="6237312"/>
            <a:ext cx="3071675" cy="246221"/>
          </a:xfrm>
          <a:prstGeom prst="rect">
            <a:avLst/>
          </a:prstGeom>
        </p:spPr>
        <p:txBody>
          <a:bodyPr wrap="none">
            <a:spAutoFit/>
          </a:bodyPr>
          <a:lstStyle/>
          <a:p>
            <a:r>
              <a:rPr lang="en-GB" sz="1000" i="1" dirty="0">
                <a:solidFill>
                  <a:schemeClr val="tx1"/>
                </a:solidFill>
                <a:latin typeface="Arial" panose="020B0604020202020204" pitchFamily="34" charset="0"/>
                <a:cs typeface="Arial" panose="020B0604020202020204" pitchFamily="34" charset="0"/>
              </a:rPr>
              <a:t>Source: European Commission, Digital Scoreboard</a:t>
            </a:r>
            <a:endParaRPr lang="en-GB"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494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627F00-E101-43EC-9B75-53AED0FC21E2}" type="slidenum">
              <a:rPr lang="en-GB" smtClean="0"/>
              <a:t>3</a:t>
            </a:fld>
            <a:endParaRPr lang="en-GB"/>
          </a:p>
        </p:txBody>
      </p:sp>
      <p:sp>
        <p:nvSpPr>
          <p:cNvPr id="4" name="Text Placeholder 3"/>
          <p:cNvSpPr>
            <a:spLocks noGrp="1"/>
          </p:cNvSpPr>
          <p:nvPr>
            <p:ph type="body" sz="quarter" idx="15"/>
          </p:nvPr>
        </p:nvSpPr>
        <p:spPr>
          <a:xfrm>
            <a:off x="107503" y="1196752"/>
            <a:ext cx="4309865" cy="2304256"/>
          </a:xfrm>
        </p:spPr>
        <p:txBody>
          <a:bodyPr>
            <a:normAutofit fontScale="85000" lnSpcReduction="10000"/>
          </a:bodyPr>
          <a:lstStyle/>
          <a:p>
            <a:pPr algn="just">
              <a:lnSpc>
                <a:spcPct val="120000"/>
              </a:lnSpc>
              <a:spcBef>
                <a:spcPts val="0"/>
              </a:spcBef>
            </a:pPr>
            <a:r>
              <a:rPr lang="en-GB" sz="1500" dirty="0"/>
              <a:t>The Digital Intensity Index (DII) is a micro-based index that measures the availability to the firm of 12 different digital technologies: the internet for at least 50 % of employed persons, recourse to ICT specialists, fast broadband (30 Mbps or above), mobile internet devices for at least 20 % of employed persons, website, a website with sophisticated functions, social media, ERP, CRM, electronic sharing of supply chain management information, </a:t>
            </a:r>
            <a:r>
              <a:rPr lang="en-GB" sz="1500" dirty="0" err="1"/>
              <a:t>eCommerce</a:t>
            </a:r>
            <a:r>
              <a:rPr lang="en-GB" sz="1500" dirty="0"/>
              <a:t> turnover accounting for over 1 % of total turnover, business-to-consumer (B2C) web sales of over 10 % of total web sales. The value for the index therefore ranges from 0 to 12.</a:t>
            </a:r>
          </a:p>
          <a:p>
            <a:pPr>
              <a:lnSpc>
                <a:spcPct val="120000"/>
              </a:lnSpc>
            </a:pPr>
            <a:endParaRPr lang="en-GB" dirty="0"/>
          </a:p>
        </p:txBody>
      </p:sp>
      <p:sp>
        <p:nvSpPr>
          <p:cNvPr id="5" name="Title 4"/>
          <p:cNvSpPr>
            <a:spLocks noGrp="1"/>
          </p:cNvSpPr>
          <p:nvPr>
            <p:ph type="title"/>
          </p:nvPr>
        </p:nvSpPr>
        <p:spPr/>
        <p:txBody>
          <a:bodyPr/>
          <a:lstStyle/>
          <a:p>
            <a:r>
              <a:rPr lang="en-GB" dirty="0"/>
              <a:t>Only one company out of five in the EU-28 is highly digitised, but the situation across countries is varied: from one out of two in Denmark to one out of nine in Greece and Bulgaria.</a:t>
            </a:r>
          </a:p>
        </p:txBody>
      </p:sp>
      <p:sp>
        <p:nvSpPr>
          <p:cNvPr id="7" name="Footer Placeholder 3"/>
          <p:cNvSpPr txBox="1">
            <a:spLocks/>
          </p:cNvSpPr>
          <p:nvPr/>
        </p:nvSpPr>
        <p:spPr>
          <a:xfrm>
            <a:off x="-684584" y="6093296"/>
            <a:ext cx="4399397" cy="360040"/>
          </a:xfrm>
          <a:prstGeom prst="rect">
            <a:avLst/>
          </a:prstGeom>
        </p:spPr>
        <p:txBody>
          <a:bodyPr vert="horz" lIns="91440" tIns="45720" rIns="91440" bIns="45720" rtlCol="0" anchor="ctr"/>
          <a:lstStyle>
            <a:defPPr>
              <a:defRPr lang="en-GB"/>
            </a:defPPr>
            <a:lvl1pPr algn="ctr" rtl="0" fontAlgn="base">
              <a:spcBef>
                <a:spcPct val="0"/>
              </a:spcBef>
              <a:spcAft>
                <a:spcPct val="0"/>
              </a:spcAft>
              <a:defRPr sz="1200" b="1" kern="1200">
                <a:solidFill>
                  <a:schemeClr val="tx1">
                    <a:lumMod val="65000"/>
                    <a:lumOff val="35000"/>
                  </a:schemeClr>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a:r>
              <a:rPr lang="fr-BE" altLang="en-US" sz="1000" b="0" i="1" dirty="0" smtClean="0">
                <a:latin typeface="Arial" panose="020B0604020202020204" pitchFamily="34" charset="0"/>
                <a:cs typeface="Arial" panose="020B0604020202020204" pitchFamily="34" charset="0"/>
              </a:rPr>
              <a:t>Source: Eurostat</a:t>
            </a:r>
            <a:endParaRPr lang="en-GB" altLang="en-US" sz="1000" b="0" i="1" dirty="0">
              <a:latin typeface="Arial" panose="020B0604020202020204" pitchFamily="34" charset="0"/>
              <a:cs typeface="Arial" panose="020B0604020202020204" pitchFamily="34" charset="0"/>
            </a:endParaRPr>
          </a:p>
        </p:txBody>
      </p:sp>
      <p:sp>
        <p:nvSpPr>
          <p:cNvPr id="8" name="Text Placeholder 3"/>
          <p:cNvSpPr txBox="1">
            <a:spLocks/>
          </p:cNvSpPr>
          <p:nvPr/>
        </p:nvSpPr>
        <p:spPr>
          <a:xfrm>
            <a:off x="4569768" y="1187874"/>
            <a:ext cx="4309865" cy="2304256"/>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kern="1200">
                <a:solidFill>
                  <a:schemeClr val="tx1">
                    <a:lumMod val="65000"/>
                    <a:lumOff val="35000"/>
                  </a:schemeClr>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0"/>
              </a:spcBef>
            </a:pPr>
            <a:r>
              <a:rPr lang="en-GB" dirty="0"/>
              <a:t>Only in five EU countries is the percentage of firms with a very high DII (i.e. possessing at least 10 out of the 12 monitored digital technologies) above 5 %: DK, NL, FI, BE and LT. In the first four countries at least one third of firms also have a high or very high DII (i.e. firms have at least 7 out of the 12 monitored digital technologies). In IT, RO, BG and EL, less than one firm out of eight has invested heavily in digital technologies (i.e. has a high DII).</a:t>
            </a:r>
          </a:p>
          <a:p>
            <a:endParaRPr lang="en-GB" dirty="0"/>
          </a:p>
        </p:txBody>
      </p:sp>
      <p:sp>
        <p:nvSpPr>
          <p:cNvPr id="10" name="Footer Placeholder 1"/>
          <p:cNvSpPr>
            <a:spLocks noGrp="1"/>
          </p:cNvSpPr>
          <p:nvPr>
            <p:ph type="ftr" sz="quarter" idx="11"/>
          </p:nvPr>
        </p:nvSpPr>
        <p:spPr>
          <a:xfrm>
            <a:off x="323528" y="6309320"/>
            <a:ext cx="6048672" cy="469843"/>
          </a:xfrm>
        </p:spPr>
        <p:txBody>
          <a:bodyPr/>
          <a:lstStyle/>
          <a:p>
            <a:pPr algn="l"/>
            <a:r>
              <a:rPr lang="en-GB" dirty="0" smtClean="0">
                <a:solidFill>
                  <a:prstClr val="black">
                    <a:lumMod val="65000"/>
                    <a:lumOff val="35000"/>
                  </a:prstClr>
                </a:solidFill>
              </a:rPr>
              <a:t>EDPR 2016 </a:t>
            </a:r>
            <a:r>
              <a:rPr lang="en-GB" dirty="0">
                <a:solidFill>
                  <a:prstClr val="black">
                    <a:lumMod val="65000"/>
                    <a:lumOff val="35000"/>
                  </a:prstClr>
                </a:solidFill>
              </a:rPr>
              <a:t>–</a:t>
            </a:r>
            <a:r>
              <a:rPr lang="en-GB" dirty="0" smtClean="0">
                <a:solidFill>
                  <a:prstClr val="black">
                    <a:lumMod val="65000"/>
                    <a:lumOff val="35000"/>
                  </a:prstClr>
                </a:solidFill>
              </a:rPr>
              <a:t> Integration of Digital Technology</a:t>
            </a:r>
            <a:endParaRPr lang="en-GB" dirty="0">
              <a:solidFill>
                <a:prstClr val="black">
                  <a:lumMod val="65000"/>
                  <a:lumOff val="35000"/>
                </a:prstClr>
              </a:solidFill>
            </a:endParaRPr>
          </a:p>
        </p:txBody>
      </p:sp>
      <p:graphicFrame>
        <p:nvGraphicFramePr>
          <p:cNvPr id="12" name="Chart 11"/>
          <p:cNvGraphicFramePr/>
          <p:nvPr>
            <p:extLst>
              <p:ext uri="{D42A27DB-BD31-4B8C-83A1-F6EECF244321}">
                <p14:modId xmlns:p14="http://schemas.microsoft.com/office/powerpoint/2010/main" val="4290506677"/>
              </p:ext>
            </p:extLst>
          </p:nvPr>
        </p:nvGraphicFramePr>
        <p:xfrm>
          <a:off x="111447" y="3753336"/>
          <a:ext cx="9000000" cy="270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800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627F00-E101-43EC-9B75-53AED0FC21E2}" type="slidenum">
              <a:rPr lang="en-GB" smtClean="0"/>
              <a:t>4</a:t>
            </a:fld>
            <a:endParaRPr lang="en-GB"/>
          </a:p>
        </p:txBody>
      </p:sp>
      <p:sp>
        <p:nvSpPr>
          <p:cNvPr id="4" name="Text Placeholder 3"/>
          <p:cNvSpPr>
            <a:spLocks noGrp="1"/>
          </p:cNvSpPr>
          <p:nvPr>
            <p:ph type="body" sz="quarter" idx="13"/>
          </p:nvPr>
        </p:nvSpPr>
        <p:spPr/>
        <p:txBody>
          <a:bodyPr/>
          <a:lstStyle/>
          <a:p>
            <a:pPr algn="just">
              <a:spcBef>
                <a:spcPts val="0"/>
              </a:spcBef>
            </a:pPr>
            <a:r>
              <a:rPr lang="en-GB" dirty="0"/>
              <a:t>It was expected that businesses in the information and communication services sector would have high levels of digitisation (60 %). However, the extent to which some sectors have been transformed by the emergence of digital business models is perhaps more surprising. In the travel agency sector, 57 % of businesses are high adopters of digital technologies. In the accommodation sector, 38 %have a high or very high DII. Some sectors are still impervious to digital change: in the construction sector only 6 % of firms have a high or very high DII.</a:t>
            </a:r>
          </a:p>
        </p:txBody>
      </p:sp>
      <p:sp>
        <p:nvSpPr>
          <p:cNvPr id="5" name="Title 4"/>
          <p:cNvSpPr>
            <a:spLocks noGrp="1"/>
          </p:cNvSpPr>
          <p:nvPr>
            <p:ph type="title"/>
          </p:nvPr>
        </p:nvSpPr>
        <p:spPr/>
        <p:txBody>
          <a:bodyPr>
            <a:normAutofit/>
          </a:bodyPr>
          <a:lstStyle/>
          <a:p>
            <a:r>
              <a:rPr lang="en-GB" dirty="0"/>
              <a:t>In some economic </a:t>
            </a:r>
            <a:r>
              <a:rPr lang="en-GB" dirty="0" smtClean="0"/>
              <a:t>sectors* </a:t>
            </a:r>
            <a:r>
              <a:rPr lang="en-GB" dirty="0"/>
              <a:t>digital business models are clearly visible (e.g. travel agencies, accommodation) while other sectors have strictly </a:t>
            </a:r>
            <a:r>
              <a:rPr lang="en-GB" dirty="0" err="1"/>
              <a:t>analog</a:t>
            </a:r>
            <a:r>
              <a:rPr lang="en-GB" dirty="0"/>
              <a:t> business models (e.g. construction</a:t>
            </a:r>
            <a:r>
              <a:rPr lang="en-GB" dirty="0" smtClean="0"/>
              <a:t>).</a:t>
            </a:r>
            <a:endParaRPr lang="en-GB" dirty="0"/>
          </a:p>
        </p:txBody>
      </p:sp>
      <p:sp>
        <p:nvSpPr>
          <p:cNvPr id="7" name="Footer Placeholder 1"/>
          <p:cNvSpPr>
            <a:spLocks noGrp="1"/>
          </p:cNvSpPr>
          <p:nvPr>
            <p:ph type="ftr" sz="quarter" idx="11"/>
          </p:nvPr>
        </p:nvSpPr>
        <p:spPr>
          <a:xfrm>
            <a:off x="323528" y="6309320"/>
            <a:ext cx="6048672" cy="469843"/>
          </a:xfrm>
        </p:spPr>
        <p:txBody>
          <a:bodyPr/>
          <a:lstStyle/>
          <a:p>
            <a:pPr algn="l"/>
            <a:r>
              <a:rPr lang="en-GB" dirty="0" smtClean="0">
                <a:solidFill>
                  <a:prstClr val="black">
                    <a:lumMod val="65000"/>
                    <a:lumOff val="35000"/>
                  </a:prstClr>
                </a:solidFill>
              </a:rPr>
              <a:t>EDPR 2016 </a:t>
            </a:r>
            <a:r>
              <a:rPr lang="en-GB" dirty="0">
                <a:solidFill>
                  <a:prstClr val="black">
                    <a:lumMod val="65000"/>
                    <a:lumOff val="35000"/>
                  </a:prstClr>
                </a:solidFill>
              </a:rPr>
              <a:t>–</a:t>
            </a:r>
            <a:r>
              <a:rPr lang="en-GB" dirty="0" smtClean="0">
                <a:solidFill>
                  <a:prstClr val="black">
                    <a:lumMod val="65000"/>
                    <a:lumOff val="35000"/>
                  </a:prstClr>
                </a:solidFill>
              </a:rPr>
              <a:t> Integration of Digital Technology</a:t>
            </a:r>
            <a:endParaRPr lang="en-GB" dirty="0">
              <a:solidFill>
                <a:prstClr val="black">
                  <a:lumMod val="65000"/>
                  <a:lumOff val="35000"/>
                </a:prstClr>
              </a:solidFill>
            </a:endParaRPr>
          </a:p>
        </p:txBody>
      </p:sp>
      <p:graphicFrame>
        <p:nvGraphicFramePr>
          <p:cNvPr id="8" name="Chart 7"/>
          <p:cNvGraphicFramePr>
            <a:graphicFrameLocks noGrp="1"/>
          </p:cNvGraphicFramePr>
          <p:nvPr>
            <p:extLst>
              <p:ext uri="{D42A27DB-BD31-4B8C-83A1-F6EECF244321}">
                <p14:modId xmlns:p14="http://schemas.microsoft.com/office/powerpoint/2010/main" val="2148033803"/>
              </p:ext>
            </p:extLst>
          </p:nvPr>
        </p:nvGraphicFramePr>
        <p:xfrm>
          <a:off x="3203848" y="1196752"/>
          <a:ext cx="5760640"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107504" y="5877272"/>
            <a:ext cx="2853674" cy="461665"/>
          </a:xfrm>
          <a:prstGeom prst="rect">
            <a:avLst/>
          </a:prstGeom>
          <a:noFill/>
        </p:spPr>
        <p:txBody>
          <a:bodyPr wrap="square" rtlCol="0">
            <a:spAutoFit/>
          </a:bodyPr>
          <a:lstStyle/>
          <a:p>
            <a:r>
              <a:rPr lang="en-GB" sz="800" dirty="0" smtClean="0">
                <a:solidFill>
                  <a:schemeClr val="tx1"/>
                </a:solidFill>
                <a:latin typeface="+mn-lt"/>
              </a:rPr>
              <a:t>* The </a:t>
            </a:r>
            <a:r>
              <a:rPr lang="en-GB" sz="800" dirty="0">
                <a:solidFill>
                  <a:schemeClr val="tx1"/>
                </a:solidFill>
                <a:latin typeface="+mn-lt"/>
              </a:rPr>
              <a:t>surveyed sectors include all the market economy with the exception of financial services, agriculture and mining (i.e. NACE rev 2 sectors 10 to 63 and 68 to 82).</a:t>
            </a:r>
          </a:p>
        </p:txBody>
      </p:sp>
    </p:spTree>
    <p:extLst>
      <p:ext uri="{BB962C8B-B14F-4D97-AF65-F5344CB8AC3E}">
        <p14:creationId xmlns:p14="http://schemas.microsoft.com/office/powerpoint/2010/main" val="3418137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627F00-E101-43EC-9B75-53AED0FC21E2}" type="slidenum">
              <a:rPr lang="en-GB" smtClean="0">
                <a:solidFill>
                  <a:prstClr val="black">
                    <a:tint val="75000"/>
                  </a:prstClr>
                </a:solidFill>
              </a:rPr>
              <a:pPr/>
              <a:t>5</a:t>
            </a:fld>
            <a:endParaRPr lang="en-GB">
              <a:solidFill>
                <a:prstClr val="black">
                  <a:tint val="75000"/>
                </a:prstClr>
              </a:solidFill>
            </a:endParaRPr>
          </a:p>
        </p:txBody>
      </p:sp>
      <p:sp>
        <p:nvSpPr>
          <p:cNvPr id="4" name="Text Placeholder 3"/>
          <p:cNvSpPr>
            <a:spLocks noGrp="1"/>
          </p:cNvSpPr>
          <p:nvPr>
            <p:ph type="body" sz="quarter" idx="14"/>
          </p:nvPr>
        </p:nvSpPr>
        <p:spPr/>
        <p:txBody>
          <a:bodyPr/>
          <a:lstStyle/>
          <a:p>
            <a:endParaRPr lang="en-GB"/>
          </a:p>
        </p:txBody>
      </p:sp>
      <p:sp>
        <p:nvSpPr>
          <p:cNvPr id="5" name="Text Placeholder 4"/>
          <p:cNvSpPr>
            <a:spLocks noGrp="1"/>
          </p:cNvSpPr>
          <p:nvPr>
            <p:ph type="body" sz="quarter" idx="16"/>
          </p:nvPr>
        </p:nvSpPr>
        <p:spPr/>
        <p:txBody>
          <a:bodyPr/>
          <a:lstStyle/>
          <a:p>
            <a:endParaRPr lang="en-GB"/>
          </a:p>
        </p:txBody>
      </p:sp>
      <p:sp>
        <p:nvSpPr>
          <p:cNvPr id="6" name="Title 5"/>
          <p:cNvSpPr>
            <a:spLocks noGrp="1"/>
          </p:cNvSpPr>
          <p:nvPr>
            <p:ph type="title"/>
          </p:nvPr>
        </p:nvSpPr>
        <p:spPr/>
        <p:txBody>
          <a:bodyPr/>
          <a:lstStyle/>
          <a:p>
            <a:r>
              <a:rPr lang="en-GB" dirty="0" smtClean="0"/>
              <a:t>The diversity of digital tools adopted in different economic sectors reflects the diversity of digital business models adopted by their enterprises.</a:t>
            </a:r>
            <a:endParaRPr lang="en-GB" dirty="0"/>
          </a:p>
        </p:txBody>
      </p:sp>
      <p:sp>
        <p:nvSpPr>
          <p:cNvPr id="7" name="Text Placeholder 6"/>
          <p:cNvSpPr>
            <a:spLocks noGrp="1"/>
          </p:cNvSpPr>
          <p:nvPr>
            <p:ph type="body" sz="quarter" idx="17"/>
          </p:nvPr>
        </p:nvSpPr>
        <p:spPr/>
        <p:txBody>
          <a:bodyPr/>
          <a:lstStyle/>
          <a:p>
            <a:endParaRPr lang="en-GB"/>
          </a:p>
        </p:txBody>
      </p:sp>
      <p:sp>
        <p:nvSpPr>
          <p:cNvPr id="8" name="Text Placeholder 7"/>
          <p:cNvSpPr>
            <a:spLocks noGrp="1"/>
          </p:cNvSpPr>
          <p:nvPr>
            <p:ph type="body" sz="quarter" idx="18"/>
          </p:nvPr>
        </p:nvSpPr>
        <p:spPr/>
        <p:txBody>
          <a:bodyPr/>
          <a:lstStyle/>
          <a:p>
            <a:endParaRPr lang="en-GB"/>
          </a:p>
        </p:txBody>
      </p:sp>
      <p:graphicFrame>
        <p:nvGraphicFramePr>
          <p:cNvPr id="9" name="Chart 8"/>
          <p:cNvGraphicFramePr>
            <a:graphicFrameLocks/>
          </p:cNvGraphicFramePr>
          <p:nvPr>
            <p:extLst>
              <p:ext uri="{D42A27DB-BD31-4B8C-83A1-F6EECF244321}">
                <p14:modId xmlns:p14="http://schemas.microsoft.com/office/powerpoint/2010/main" val="3299642551"/>
              </p:ext>
            </p:extLst>
          </p:nvPr>
        </p:nvGraphicFramePr>
        <p:xfrm>
          <a:off x="107504" y="1268761"/>
          <a:ext cx="2880320" cy="17281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247065937"/>
              </p:ext>
            </p:extLst>
          </p:nvPr>
        </p:nvGraphicFramePr>
        <p:xfrm>
          <a:off x="3131840" y="1268760"/>
          <a:ext cx="2880000" cy="172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2293576256"/>
              </p:ext>
            </p:extLst>
          </p:nvPr>
        </p:nvGraphicFramePr>
        <p:xfrm>
          <a:off x="6156176" y="1268760"/>
          <a:ext cx="2880000" cy="172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2131900756"/>
              </p:ext>
            </p:extLst>
          </p:nvPr>
        </p:nvGraphicFramePr>
        <p:xfrm>
          <a:off x="107504" y="3212976"/>
          <a:ext cx="2880000" cy="1728000"/>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p:cNvSpPr txBox="1"/>
          <p:nvPr/>
        </p:nvSpPr>
        <p:spPr>
          <a:xfrm>
            <a:off x="3203848" y="3236860"/>
            <a:ext cx="5616624" cy="2246769"/>
          </a:xfrm>
          <a:prstGeom prst="rect">
            <a:avLst/>
          </a:prstGeom>
          <a:noFill/>
        </p:spPr>
        <p:txBody>
          <a:bodyPr wrap="square" rtlCol="0">
            <a:spAutoFit/>
          </a:bodyPr>
          <a:lstStyle/>
          <a:p>
            <a:pPr algn="just"/>
            <a:r>
              <a:rPr lang="en-GB" sz="1400" dirty="0">
                <a:solidFill>
                  <a:schemeClr val="tx1">
                    <a:lumMod val="65000"/>
                    <a:lumOff val="35000"/>
                  </a:schemeClr>
                </a:solidFill>
                <a:latin typeface="Arial Narrow" panose="020B0606020202030204" pitchFamily="34" charset="0"/>
              </a:rPr>
              <a:t>By looking in more detail at the ICT solutions adopted by firms in different sectors we discover differences not only in level but also in composition. For example, businesses that produce motor vehicles and transport equipment invest more heavily in </a:t>
            </a:r>
            <a:r>
              <a:rPr lang="en-GB" sz="1400" dirty="0" err="1">
                <a:solidFill>
                  <a:schemeClr val="tx1">
                    <a:lumMod val="65000"/>
                    <a:lumOff val="35000"/>
                  </a:schemeClr>
                </a:solidFill>
                <a:latin typeface="Arial Narrow" panose="020B0606020202030204" pitchFamily="34" charset="0"/>
              </a:rPr>
              <a:t>eBusiness</a:t>
            </a:r>
            <a:r>
              <a:rPr lang="en-GB" sz="1400" dirty="0">
                <a:solidFill>
                  <a:schemeClr val="tx1">
                    <a:lumMod val="65000"/>
                    <a:lumOff val="35000"/>
                  </a:schemeClr>
                </a:solidFill>
                <a:latin typeface="Arial Narrow" panose="020B0606020202030204" pitchFamily="34" charset="0"/>
              </a:rPr>
              <a:t> (e.g. ERP, CRM) and do more </a:t>
            </a:r>
            <a:r>
              <a:rPr lang="en-GB" sz="1400" dirty="0" err="1">
                <a:solidFill>
                  <a:schemeClr val="tx1">
                    <a:lumMod val="65000"/>
                    <a:lumOff val="35000"/>
                  </a:schemeClr>
                </a:solidFill>
                <a:latin typeface="Arial Narrow" panose="020B0606020202030204" pitchFamily="34" charset="0"/>
              </a:rPr>
              <a:t>eCommerce</a:t>
            </a:r>
            <a:r>
              <a:rPr lang="en-GB" sz="1400" dirty="0">
                <a:solidFill>
                  <a:schemeClr val="tx1">
                    <a:lumMod val="65000"/>
                    <a:lumOff val="35000"/>
                  </a:schemeClr>
                </a:solidFill>
                <a:latin typeface="Arial Narrow" panose="020B0606020202030204" pitchFamily="34" charset="0"/>
              </a:rPr>
              <a:t> than the rest of the economy. On the other hand, businesses in the accommodation and food services sector need to have well-developed websites and social media to remain competitive, and their online sales channel is very important to them. For professional, scientific and technical activities’ firms it is very important to have a well-developed broadband infrastructure and lots of connected employees and ICT specialists.</a:t>
            </a:r>
          </a:p>
        </p:txBody>
      </p:sp>
      <p:sp>
        <p:nvSpPr>
          <p:cNvPr id="14" name="Footer Placeholder 1"/>
          <p:cNvSpPr>
            <a:spLocks noGrp="1"/>
          </p:cNvSpPr>
          <p:nvPr>
            <p:ph type="ftr" sz="quarter" idx="11"/>
          </p:nvPr>
        </p:nvSpPr>
        <p:spPr>
          <a:xfrm>
            <a:off x="323528" y="6309320"/>
            <a:ext cx="6048672" cy="469843"/>
          </a:xfrm>
        </p:spPr>
        <p:txBody>
          <a:bodyPr/>
          <a:lstStyle/>
          <a:p>
            <a:pPr algn="l"/>
            <a:r>
              <a:rPr lang="en-GB" dirty="0" smtClean="0">
                <a:solidFill>
                  <a:prstClr val="black">
                    <a:lumMod val="65000"/>
                    <a:lumOff val="35000"/>
                  </a:prstClr>
                </a:solidFill>
              </a:rPr>
              <a:t>EDPR 2016 </a:t>
            </a:r>
            <a:r>
              <a:rPr lang="en-GB" dirty="0">
                <a:solidFill>
                  <a:prstClr val="black">
                    <a:lumMod val="65000"/>
                    <a:lumOff val="35000"/>
                  </a:prstClr>
                </a:solidFill>
              </a:rPr>
              <a:t>–</a:t>
            </a:r>
            <a:r>
              <a:rPr lang="en-GB" dirty="0" smtClean="0">
                <a:solidFill>
                  <a:prstClr val="black">
                    <a:lumMod val="65000"/>
                    <a:lumOff val="35000"/>
                  </a:prstClr>
                </a:solidFill>
              </a:rPr>
              <a:t> Integration of Digital Technology</a:t>
            </a:r>
            <a:endParaRPr lang="en-GB" dirty="0">
              <a:solidFill>
                <a:prstClr val="black">
                  <a:lumMod val="65000"/>
                  <a:lumOff val="35000"/>
                </a:prstClr>
              </a:solidFill>
            </a:endParaRPr>
          </a:p>
        </p:txBody>
      </p:sp>
      <p:sp>
        <p:nvSpPr>
          <p:cNvPr id="2" name="Rectangle 1"/>
          <p:cNvSpPr/>
          <p:nvPr/>
        </p:nvSpPr>
        <p:spPr>
          <a:xfrm>
            <a:off x="2808312" y="980728"/>
            <a:ext cx="4572000" cy="246221"/>
          </a:xfrm>
          <a:prstGeom prst="rect">
            <a:avLst/>
          </a:prstGeom>
        </p:spPr>
        <p:txBody>
          <a:bodyPr>
            <a:spAutoFit/>
          </a:bodyPr>
          <a:lstStyle/>
          <a:p>
            <a:r>
              <a:rPr lang="en-GB" sz="1000" b="1" dirty="0">
                <a:solidFill>
                  <a:schemeClr val="tx1"/>
                </a:solidFill>
                <a:latin typeface="Arial" panose="020B0604020202020204" pitchFamily="34" charset="0"/>
                <a:cs typeface="Arial" panose="020B0604020202020204" pitchFamily="34" charset="0"/>
              </a:rPr>
              <a:t>ICT solutions adopted in different economic sectors</a:t>
            </a:r>
            <a:endParaRPr lang="en-GB" sz="10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669" y="5085184"/>
            <a:ext cx="3036163" cy="400110"/>
          </a:xfrm>
          <a:prstGeom prst="rect">
            <a:avLst/>
          </a:prstGeom>
        </p:spPr>
        <p:txBody>
          <a:bodyPr wrap="square">
            <a:spAutoFit/>
          </a:bodyPr>
          <a:lstStyle/>
          <a:p>
            <a:r>
              <a:rPr lang="en-GB" sz="1000" i="1" dirty="0">
                <a:solidFill>
                  <a:schemeClr val="tx1">
                    <a:lumMod val="65000"/>
                    <a:lumOff val="35000"/>
                  </a:schemeClr>
                </a:solidFill>
                <a:latin typeface="Arial Narrow" panose="020B0606020202030204" pitchFamily="34" charset="0"/>
              </a:rPr>
              <a:t>Source: European Commission calculations based on Eurostat data</a:t>
            </a:r>
            <a:endParaRPr lang="en-GB" sz="1000" dirty="0">
              <a:solidFill>
                <a:schemeClr val="tx1">
                  <a:lumMod val="65000"/>
                  <a:lumOff val="35000"/>
                </a:schemeClr>
              </a:solidFill>
              <a:latin typeface="Arial Narrow" panose="020B0606020202030204" pitchFamily="34" charset="0"/>
            </a:endParaRPr>
          </a:p>
        </p:txBody>
      </p:sp>
    </p:spTree>
    <p:extLst>
      <p:ext uri="{BB962C8B-B14F-4D97-AF65-F5344CB8AC3E}">
        <p14:creationId xmlns:p14="http://schemas.microsoft.com/office/powerpoint/2010/main" val="4148816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1"/>
          <p:cNvSpPr>
            <a:spLocks noGrp="1"/>
          </p:cNvSpPr>
          <p:nvPr>
            <p:ph type="ftr" sz="quarter" idx="11"/>
          </p:nvPr>
        </p:nvSpPr>
        <p:spPr/>
        <p:txBody>
          <a:bodyPr/>
          <a:lstStyle/>
          <a:p>
            <a:pPr algn="l"/>
            <a:r>
              <a:rPr lang="en-GB" dirty="0" smtClean="0">
                <a:solidFill>
                  <a:prstClr val="black">
                    <a:lumMod val="65000"/>
                    <a:lumOff val="35000"/>
                  </a:prstClr>
                </a:solidFill>
              </a:rPr>
              <a:t>EDPR 2016 </a:t>
            </a:r>
            <a:r>
              <a:rPr lang="en-GB" dirty="0">
                <a:solidFill>
                  <a:prstClr val="black">
                    <a:lumMod val="65000"/>
                    <a:lumOff val="35000"/>
                  </a:prstClr>
                </a:solidFill>
              </a:rPr>
              <a:t>–</a:t>
            </a:r>
            <a:r>
              <a:rPr lang="en-GB" dirty="0" smtClean="0">
                <a:solidFill>
                  <a:prstClr val="black">
                    <a:lumMod val="65000"/>
                    <a:lumOff val="35000"/>
                  </a:prstClr>
                </a:solidFill>
              </a:rPr>
              <a:t> Integration of Digital Technology</a:t>
            </a:r>
            <a:endParaRPr lang="en-GB" dirty="0">
              <a:solidFill>
                <a:prstClr val="black">
                  <a:lumMod val="65000"/>
                  <a:lumOff val="35000"/>
                </a:prstClr>
              </a:solidFill>
            </a:endParaRPr>
          </a:p>
        </p:txBody>
      </p:sp>
      <p:sp>
        <p:nvSpPr>
          <p:cNvPr id="3" name="Content Placeholder 2"/>
          <p:cNvSpPr>
            <a:spLocks noGrp="1"/>
          </p:cNvSpPr>
          <p:nvPr>
            <p:ph type="body" sz="quarter" idx="15"/>
          </p:nvPr>
        </p:nvSpPr>
        <p:spPr>
          <a:xfrm>
            <a:off x="107503" y="1268760"/>
            <a:ext cx="4309865" cy="1296144"/>
          </a:xfrm>
        </p:spPr>
        <p:txBody>
          <a:bodyPr>
            <a:normAutofit/>
          </a:bodyPr>
          <a:lstStyle/>
          <a:p>
            <a:pPr lvl="0" algn="just">
              <a:spcBef>
                <a:spcPct val="0"/>
              </a:spcBef>
            </a:pPr>
            <a:r>
              <a:rPr lang="en-GB" dirty="0"/>
              <a:t>Progress in online sales by European companies is slow. 16.8 % of them sell online, which represents an increase of only 3.5 percentage points over five years. Ireland saw a bigger than average increase and is in the lead.</a:t>
            </a:r>
            <a:endParaRPr lang="en-GB" i="0" kern="1200" dirty="0" smtClean="0"/>
          </a:p>
        </p:txBody>
      </p:sp>
      <p:sp>
        <p:nvSpPr>
          <p:cNvPr id="2" name="Title 1"/>
          <p:cNvSpPr>
            <a:spLocks noGrp="1"/>
          </p:cNvSpPr>
          <p:nvPr>
            <p:ph type="title"/>
          </p:nvPr>
        </p:nvSpPr>
        <p:spPr/>
        <p:txBody>
          <a:bodyPr>
            <a:normAutofit/>
          </a:bodyPr>
          <a:lstStyle/>
          <a:p>
            <a:r>
              <a:rPr lang="fr-BE" dirty="0" smtClean="0"/>
              <a:t>eCommerce – </a:t>
            </a:r>
            <a:r>
              <a:rPr lang="fr-BE" dirty="0" smtClean="0">
                <a:solidFill>
                  <a:srgbClr val="FF0000"/>
                </a:solidFill>
              </a:rPr>
              <a:t>slow progress in digital sales</a:t>
            </a:r>
            <a:r>
              <a:rPr lang="fr-BE" dirty="0" smtClean="0"/>
              <a:t> by companies in Europe.</a:t>
            </a:r>
            <a:endParaRPr lang="en-GB" dirty="0"/>
          </a:p>
        </p:txBody>
      </p:sp>
      <p:sp>
        <p:nvSpPr>
          <p:cNvPr id="8" name="Content Placeholder 2"/>
          <p:cNvSpPr txBox="1">
            <a:spLocks/>
          </p:cNvSpPr>
          <p:nvPr/>
        </p:nvSpPr>
        <p:spPr>
          <a:xfrm>
            <a:off x="4705908" y="1284603"/>
            <a:ext cx="4309865" cy="1280301"/>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kern="1200">
                <a:solidFill>
                  <a:schemeClr val="tx1">
                    <a:lumMod val="65000"/>
                    <a:lumOff val="35000"/>
                  </a:schemeClr>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a:t>Large companies are more active, with 38 % selling online. This represents a gain of 7 % points over the last five years. Thus the gap between SMEs and large companies is increasing.</a:t>
            </a:r>
          </a:p>
          <a:p>
            <a:pPr algn="just"/>
            <a:endParaRPr lang="en-GB" dirty="0" smtClean="0">
              <a:solidFill>
                <a:prstClr val="black"/>
              </a:solidFill>
            </a:endParaRPr>
          </a:p>
          <a:p>
            <a:endParaRPr lang="en-GB" dirty="0"/>
          </a:p>
        </p:txBody>
      </p:sp>
      <p:graphicFrame>
        <p:nvGraphicFramePr>
          <p:cNvPr id="9" name="Diagram 8"/>
          <p:cNvGraphicFramePr>
            <a:graphicFrameLocks/>
          </p:cNvGraphicFramePr>
          <p:nvPr>
            <p:extLst>
              <p:ext uri="{D42A27DB-BD31-4B8C-83A1-F6EECF244321}">
                <p14:modId xmlns:p14="http://schemas.microsoft.com/office/powerpoint/2010/main" val="4066199385"/>
              </p:ext>
            </p:extLst>
          </p:nvPr>
        </p:nvGraphicFramePr>
        <p:xfrm>
          <a:off x="107502" y="2780928"/>
          <a:ext cx="8928993" cy="33843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6873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1"/>
          <p:cNvSpPr>
            <a:spLocks noGrp="1"/>
          </p:cNvSpPr>
          <p:nvPr>
            <p:ph type="ftr" sz="quarter" idx="11"/>
          </p:nvPr>
        </p:nvSpPr>
        <p:spPr/>
        <p:txBody>
          <a:bodyPr/>
          <a:lstStyle/>
          <a:p>
            <a:pPr algn="l"/>
            <a:r>
              <a:rPr lang="en-GB" dirty="0" smtClean="0">
                <a:solidFill>
                  <a:prstClr val="black">
                    <a:lumMod val="65000"/>
                    <a:lumOff val="35000"/>
                  </a:prstClr>
                </a:solidFill>
              </a:rPr>
              <a:t>EDPR 2016 </a:t>
            </a:r>
            <a:r>
              <a:rPr lang="en-GB" dirty="0">
                <a:solidFill>
                  <a:prstClr val="black">
                    <a:lumMod val="65000"/>
                    <a:lumOff val="35000"/>
                  </a:prstClr>
                </a:solidFill>
              </a:rPr>
              <a:t>–</a:t>
            </a:r>
            <a:r>
              <a:rPr lang="en-GB" dirty="0" smtClean="0">
                <a:solidFill>
                  <a:prstClr val="black">
                    <a:lumMod val="65000"/>
                    <a:lumOff val="35000"/>
                  </a:prstClr>
                </a:solidFill>
              </a:rPr>
              <a:t> Integration of Digital Technology</a:t>
            </a:r>
            <a:endParaRPr lang="en-GB" dirty="0">
              <a:solidFill>
                <a:prstClr val="black">
                  <a:lumMod val="65000"/>
                  <a:lumOff val="35000"/>
                </a:prstClr>
              </a:solidFill>
            </a:endParaRPr>
          </a:p>
        </p:txBody>
      </p:sp>
      <p:sp>
        <p:nvSpPr>
          <p:cNvPr id="3" name="Content Placeholder 2"/>
          <p:cNvSpPr>
            <a:spLocks noGrp="1"/>
          </p:cNvSpPr>
          <p:nvPr>
            <p:ph type="body" sz="quarter" idx="15"/>
          </p:nvPr>
        </p:nvSpPr>
        <p:spPr>
          <a:xfrm>
            <a:off x="107503" y="908720"/>
            <a:ext cx="4309865" cy="1296144"/>
          </a:xfrm>
        </p:spPr>
        <p:txBody>
          <a:bodyPr>
            <a:noAutofit/>
          </a:bodyPr>
          <a:lstStyle/>
          <a:p>
            <a:r>
              <a:rPr lang="en-GB" sz="1200" dirty="0" err="1"/>
              <a:t>eCommerce</a:t>
            </a:r>
            <a:r>
              <a:rPr lang="en-GB" sz="1200" dirty="0"/>
              <a:t> can be broadly divided into two types: web sales and EDI-type sales, according to the way customers place orders for products. In the EU-28, firms made 17 % of their total turnover from e-sales in 2015. Turnover from </a:t>
            </a:r>
            <a:r>
              <a:rPr lang="en-GB" sz="1200" i="1" dirty="0"/>
              <a:t>EDI-type sales</a:t>
            </a:r>
            <a:r>
              <a:rPr lang="en-GB" sz="1200" dirty="0"/>
              <a:t> accounted for 12 % of total turnover, while the turnover from </a:t>
            </a:r>
            <a:r>
              <a:rPr lang="en-GB" sz="1200" i="1" dirty="0"/>
              <a:t>web sales</a:t>
            </a:r>
            <a:r>
              <a:rPr lang="en-GB" sz="1200" dirty="0"/>
              <a:t> accounted for only 5 %. EDI stands for Electronic Data Interchange and it is a standard for the electronic transmission of data suitable for automated processing. It's normally a standard used in B2B transactions to exchange documents such as purchase orders and invoices.</a:t>
            </a:r>
          </a:p>
        </p:txBody>
      </p:sp>
      <p:sp>
        <p:nvSpPr>
          <p:cNvPr id="2" name="Title 1"/>
          <p:cNvSpPr>
            <a:spLocks noGrp="1"/>
          </p:cNvSpPr>
          <p:nvPr>
            <p:ph type="title"/>
          </p:nvPr>
        </p:nvSpPr>
        <p:spPr/>
        <p:txBody>
          <a:bodyPr>
            <a:normAutofit/>
          </a:bodyPr>
          <a:lstStyle/>
          <a:p>
            <a:r>
              <a:rPr lang="fr-BE" dirty="0" smtClean="0"/>
              <a:t>Web and EDI as different types </a:t>
            </a:r>
            <a:r>
              <a:rPr lang="fr-BE" dirty="0"/>
              <a:t>of </a:t>
            </a:r>
            <a:r>
              <a:rPr lang="fr-BE" dirty="0" err="1" smtClean="0"/>
              <a:t>eCommerce</a:t>
            </a:r>
            <a:r>
              <a:rPr lang="fr-BE" dirty="0" smtClean="0"/>
              <a:t>.</a:t>
            </a:r>
            <a:endParaRPr lang="en-GB" dirty="0"/>
          </a:p>
        </p:txBody>
      </p:sp>
      <p:pic>
        <p:nvPicPr>
          <p:cNvPr id="2050" name="Picture 2" descr="http://ec.europa.eu/eurostat/statistics-explained/images/7/78/Turnover_from_e-sales_broken_down_by_web_and_EDI-type_sales%2C_2014_%28%25_total_turnover%2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2852936"/>
            <a:ext cx="9108182" cy="3024336"/>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p:cNvSpPr txBox="1">
            <a:spLocks/>
          </p:cNvSpPr>
          <p:nvPr/>
        </p:nvSpPr>
        <p:spPr>
          <a:xfrm>
            <a:off x="4726631" y="908720"/>
            <a:ext cx="4309865" cy="1368152"/>
          </a:xfrm>
          <a:prstGeom prst="rect">
            <a:avLst/>
          </a:prstGeom>
        </p:spPr>
        <p:txBody>
          <a:bodyPr vert="horz" lIns="91440" tIns="45720" rIns="91440" bIns="45720" rtlCol="0">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kern="1200">
                <a:solidFill>
                  <a:schemeClr val="tx1">
                    <a:lumMod val="65000"/>
                    <a:lumOff val="35000"/>
                  </a:schemeClr>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1200" dirty="0"/>
              <a:t>That 5 % was made up of 3 % from e-sales to other enterprises and public authorities and 2 % from e-sales to private consumers. The share of total turnover obtained from </a:t>
            </a:r>
            <a:r>
              <a:rPr lang="en-GB" sz="1200" i="1" dirty="0"/>
              <a:t>EDI-type sales</a:t>
            </a:r>
            <a:r>
              <a:rPr lang="en-GB" sz="1200" dirty="0"/>
              <a:t> ranged from less than 1 % in Greece to 24 % in the Czech Republic and 22 % in Ireland. The share of total turnover from </a:t>
            </a:r>
            <a:r>
              <a:rPr lang="en-GB" sz="1200" i="1" dirty="0"/>
              <a:t>web sales</a:t>
            </a:r>
            <a:r>
              <a:rPr lang="en-GB" sz="1200" dirty="0"/>
              <a:t> ranged from 1 % in Greece to 15 % in Ireland.</a:t>
            </a:r>
          </a:p>
        </p:txBody>
      </p:sp>
      <p:sp>
        <p:nvSpPr>
          <p:cNvPr id="4" name="Rectangle 3"/>
          <p:cNvSpPr/>
          <p:nvPr/>
        </p:nvSpPr>
        <p:spPr>
          <a:xfrm>
            <a:off x="107504" y="6098439"/>
            <a:ext cx="6408712" cy="338554"/>
          </a:xfrm>
          <a:prstGeom prst="rect">
            <a:avLst/>
          </a:prstGeom>
        </p:spPr>
        <p:txBody>
          <a:bodyPr wrap="square">
            <a:spAutoFit/>
          </a:bodyPr>
          <a:lstStyle/>
          <a:p>
            <a:r>
              <a:rPr lang="en-GB" sz="800" dirty="0" smtClean="0">
                <a:solidFill>
                  <a:schemeClr val="tx1">
                    <a:lumMod val="65000"/>
                    <a:lumOff val="35000"/>
                  </a:schemeClr>
                </a:solidFill>
                <a:latin typeface="+mj-lt"/>
              </a:rPr>
              <a:t>* EDI </a:t>
            </a:r>
            <a:r>
              <a:rPr lang="en-GB" sz="800" dirty="0">
                <a:solidFill>
                  <a:schemeClr val="tx1">
                    <a:lumMod val="65000"/>
                    <a:lumOff val="35000"/>
                  </a:schemeClr>
                </a:solidFill>
                <a:latin typeface="+mj-lt"/>
              </a:rPr>
              <a:t>stands for Electronic Data Interchange and it is a standard for the electronic transmission of data suitable for automated processing. It's normally a standard used in B2B transactions to exchange documents such as purchase orders and invoices.</a:t>
            </a:r>
          </a:p>
        </p:txBody>
      </p:sp>
      <p:sp>
        <p:nvSpPr>
          <p:cNvPr id="6" name="Rectangle 5"/>
          <p:cNvSpPr/>
          <p:nvPr/>
        </p:nvSpPr>
        <p:spPr>
          <a:xfrm>
            <a:off x="611560" y="2705725"/>
            <a:ext cx="6912768" cy="246221"/>
          </a:xfrm>
          <a:prstGeom prst="rect">
            <a:avLst/>
          </a:prstGeom>
        </p:spPr>
        <p:txBody>
          <a:bodyPr wrap="square">
            <a:spAutoFit/>
          </a:bodyPr>
          <a:lstStyle/>
          <a:p>
            <a:r>
              <a:rPr lang="en-GB" sz="1000" b="1" dirty="0">
                <a:solidFill>
                  <a:schemeClr val="tx1"/>
                </a:solidFill>
                <a:latin typeface="Arial" panose="020B0604020202020204" pitchFamily="34" charset="0"/>
                <a:cs typeface="Arial" panose="020B0604020202020204" pitchFamily="34" charset="0"/>
              </a:rPr>
              <a:t>Turnover from online sales as percentage of total turnover, split between EDI-type sales and web sales (2015)</a:t>
            </a:r>
            <a:endParaRPr lang="en-GB" sz="1000" dirty="0">
              <a:solidFill>
                <a:schemeClr val="tx1"/>
              </a:solidFill>
              <a:latin typeface="Arial" panose="020B0604020202020204" pitchFamily="34" charset="0"/>
              <a:cs typeface="Arial" panose="020B0604020202020204" pitchFamily="34" charset="0"/>
            </a:endParaRPr>
          </a:p>
        </p:txBody>
      </p:sp>
      <p:sp>
        <p:nvSpPr>
          <p:cNvPr id="9" name="Footer Placeholder 3"/>
          <p:cNvSpPr txBox="1">
            <a:spLocks/>
          </p:cNvSpPr>
          <p:nvPr/>
        </p:nvSpPr>
        <p:spPr>
          <a:xfrm>
            <a:off x="86301" y="5805264"/>
            <a:ext cx="4399397" cy="360040"/>
          </a:xfrm>
          <a:prstGeom prst="rect">
            <a:avLst/>
          </a:prstGeom>
        </p:spPr>
        <p:txBody>
          <a:bodyPr vert="horz" lIns="91440" tIns="45720" rIns="91440" bIns="4572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BE" altLang="en-US" sz="1000" b="0" i="1" dirty="0" smtClean="0">
                <a:solidFill>
                  <a:schemeClr val="tx1">
                    <a:lumMod val="65000"/>
                    <a:lumOff val="35000"/>
                  </a:schemeClr>
                </a:solidFill>
                <a:latin typeface="Arial" panose="020B0604020202020204" pitchFamily="34" charset="0"/>
                <a:cs typeface="Arial" panose="020B0604020202020204" pitchFamily="34" charset="0"/>
              </a:rPr>
              <a:t>Source: Eurostat</a:t>
            </a:r>
            <a:endParaRPr lang="en-GB" altLang="en-US" sz="1000" b="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90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635896" y="6021288"/>
            <a:ext cx="1728192" cy="325827"/>
          </a:xfrm>
        </p:spPr>
        <p:txBody>
          <a:bodyPr/>
          <a:lstStyle/>
          <a:p>
            <a:r>
              <a:rPr lang="fr-BE" altLang="en-US" sz="1000" b="0" i="1" dirty="0" smtClean="0">
                <a:latin typeface="Arial" panose="020B0604020202020204" pitchFamily="34" charset="0"/>
                <a:cs typeface="Arial" panose="020B0604020202020204" pitchFamily="34" charset="0"/>
              </a:rPr>
              <a:t>Source: Eurostat</a:t>
            </a:r>
            <a:endParaRPr lang="en-GB" altLang="en-US" sz="1000" b="0" i="1"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C264AF58-99D4-4FB8-A946-524E83B866D9}" type="slidenum">
              <a:rPr lang="en-GB" altLang="en-US" smtClean="0"/>
              <a:pPr/>
              <a:t>8</a:t>
            </a:fld>
            <a:endParaRPr lang="en-GB" altLang="en-US" dirty="0"/>
          </a:p>
        </p:txBody>
      </p:sp>
      <p:sp>
        <p:nvSpPr>
          <p:cNvPr id="3" name="Content Placeholder 2"/>
          <p:cNvSpPr>
            <a:spLocks noGrp="1"/>
          </p:cNvSpPr>
          <p:nvPr>
            <p:ph type="body" sz="quarter" idx="13"/>
          </p:nvPr>
        </p:nvSpPr>
        <p:spPr/>
        <p:txBody>
          <a:bodyPr/>
          <a:lstStyle/>
          <a:p>
            <a:pPr algn="just"/>
            <a:r>
              <a:rPr lang="en-GB" dirty="0"/>
              <a:t>SMEs (10-249 employees) that do not sell on the web give as their main reason that their products and services are not suitable. This might be reflected by the second most common obstacle: that the cost of investing in web sales is too high compared to the benefits.</a:t>
            </a:r>
          </a:p>
          <a:p>
            <a:r>
              <a:rPr lang="fr-BE" sz="1400" i="0" dirty="0" smtClean="0"/>
              <a:t> </a:t>
            </a:r>
          </a:p>
          <a:p>
            <a:endParaRPr lang="fr-BE" sz="1400" i="0" dirty="0"/>
          </a:p>
          <a:p>
            <a:pPr algn="just"/>
            <a:r>
              <a:rPr lang="en-GB" dirty="0"/>
              <a:t>In general, SMEs are more concerned about most of the barriers to online sales than large firms. Selling online requires an up-front investment (in money but also in time, e.g. to research legislation) which larger companies can afford more easily.</a:t>
            </a:r>
          </a:p>
        </p:txBody>
      </p:sp>
      <p:sp>
        <p:nvSpPr>
          <p:cNvPr id="2" name="Title 1"/>
          <p:cNvSpPr>
            <a:spLocks noGrp="1"/>
          </p:cNvSpPr>
          <p:nvPr>
            <p:ph type="title"/>
          </p:nvPr>
        </p:nvSpPr>
        <p:spPr/>
        <p:txBody>
          <a:bodyPr>
            <a:normAutofit/>
          </a:bodyPr>
          <a:lstStyle/>
          <a:p>
            <a:r>
              <a:rPr lang="fr-BE" dirty="0" smtClean="0"/>
              <a:t>Obstacles for SMEs to sell on the web.</a:t>
            </a:r>
            <a:endParaRPr lang="en-GB" dirty="0"/>
          </a:p>
        </p:txBody>
      </p:sp>
      <p:graphicFrame>
        <p:nvGraphicFramePr>
          <p:cNvPr id="8" name="Diagram 7"/>
          <p:cNvGraphicFramePr>
            <a:graphicFrameLocks/>
          </p:cNvGraphicFramePr>
          <p:nvPr>
            <p:extLst>
              <p:ext uri="{D42A27DB-BD31-4B8C-83A1-F6EECF244321}">
                <p14:modId xmlns:p14="http://schemas.microsoft.com/office/powerpoint/2010/main" val="3755057958"/>
              </p:ext>
            </p:extLst>
          </p:nvPr>
        </p:nvGraphicFramePr>
        <p:xfrm>
          <a:off x="3631214" y="1340768"/>
          <a:ext cx="5333274"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7" name="Rektangel 6"/>
          <p:cNvSpPr/>
          <p:nvPr/>
        </p:nvSpPr>
        <p:spPr>
          <a:xfrm>
            <a:off x="6948264" y="5085184"/>
            <a:ext cx="2262336" cy="646331"/>
          </a:xfrm>
          <a:prstGeom prst="rect">
            <a:avLst/>
          </a:prstGeom>
        </p:spPr>
        <p:txBody>
          <a:bodyPr wrap="square">
            <a:spAutoFit/>
          </a:bodyPr>
          <a:lstStyle/>
          <a:p>
            <a:r>
              <a:rPr lang="fr-BE" altLang="en-US" i="1" dirty="0"/>
              <a:t>SMEs excluding the financial sector for 15 European countries</a:t>
            </a:r>
            <a:endParaRPr lang="en-GB" dirty="0"/>
          </a:p>
        </p:txBody>
      </p:sp>
      <p:sp>
        <p:nvSpPr>
          <p:cNvPr id="9" name="Footer Placeholder 1"/>
          <p:cNvSpPr txBox="1">
            <a:spLocks/>
          </p:cNvSpPr>
          <p:nvPr/>
        </p:nvSpPr>
        <p:spPr bwMode="auto">
          <a:xfrm>
            <a:off x="251520" y="6381328"/>
            <a:ext cx="6048672" cy="469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GB"/>
            </a:defPPr>
            <a:lvl1pPr algn="ctr"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a:lstStyle>
          <a:p>
            <a:pPr algn="l"/>
            <a:r>
              <a:rPr lang="en-GB" sz="1200" b="1" dirty="0" smtClean="0">
                <a:solidFill>
                  <a:prstClr val="black">
                    <a:lumMod val="65000"/>
                    <a:lumOff val="35000"/>
                  </a:prstClr>
                </a:solidFill>
                <a:latin typeface="Verdana" panose="020B0604030504040204" pitchFamily="34" charset="0"/>
                <a:ea typeface="Verdana" panose="020B0604030504040204" pitchFamily="34" charset="0"/>
                <a:cs typeface="Verdana" panose="020B0604030504040204" pitchFamily="34" charset="0"/>
              </a:rPr>
              <a:t>EDPR 2016 – Integration of Digital Technology</a:t>
            </a:r>
            <a:endParaRPr lang="en-GB" sz="1200" b="1" dirty="0">
              <a:solidFill>
                <a:prstClr val="black">
                  <a:lumMod val="65000"/>
                  <a:lumOff val="35000"/>
                </a:prst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87791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1"/>
          <p:cNvSpPr>
            <a:spLocks noGrp="1"/>
          </p:cNvSpPr>
          <p:nvPr>
            <p:ph type="ftr" sz="quarter" idx="11"/>
          </p:nvPr>
        </p:nvSpPr>
        <p:spPr/>
        <p:txBody>
          <a:bodyPr/>
          <a:lstStyle/>
          <a:p>
            <a:pPr algn="l"/>
            <a:r>
              <a:rPr lang="en-GB" dirty="0" smtClean="0">
                <a:solidFill>
                  <a:prstClr val="black">
                    <a:lumMod val="65000"/>
                    <a:lumOff val="35000"/>
                  </a:prstClr>
                </a:solidFill>
              </a:rPr>
              <a:t>EDPR 2016 </a:t>
            </a:r>
            <a:r>
              <a:rPr lang="en-GB" dirty="0">
                <a:solidFill>
                  <a:prstClr val="black">
                    <a:lumMod val="65000"/>
                    <a:lumOff val="35000"/>
                  </a:prstClr>
                </a:solidFill>
              </a:rPr>
              <a:t>–</a:t>
            </a:r>
            <a:r>
              <a:rPr lang="en-GB" dirty="0" smtClean="0">
                <a:solidFill>
                  <a:prstClr val="black">
                    <a:lumMod val="65000"/>
                    <a:lumOff val="35000"/>
                  </a:prstClr>
                </a:solidFill>
              </a:rPr>
              <a:t> Integration of Digital Technology</a:t>
            </a:r>
            <a:endParaRPr lang="en-GB" dirty="0">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C264AF58-99D4-4FB8-A946-524E83B866D9}" type="slidenum">
              <a:rPr lang="en-GB" altLang="en-US" smtClean="0"/>
              <a:pPr/>
              <a:t>9</a:t>
            </a:fld>
            <a:endParaRPr lang="en-GB" altLang="en-US" dirty="0"/>
          </a:p>
        </p:txBody>
      </p:sp>
      <p:sp>
        <p:nvSpPr>
          <p:cNvPr id="3" name="Content Placeholder 2"/>
          <p:cNvSpPr>
            <a:spLocks noGrp="1"/>
          </p:cNvSpPr>
          <p:nvPr>
            <p:ph type="body" sz="quarter" idx="15"/>
          </p:nvPr>
        </p:nvSpPr>
        <p:spPr>
          <a:xfrm>
            <a:off x="107503" y="1052736"/>
            <a:ext cx="4309865" cy="1800200"/>
          </a:xfrm>
        </p:spPr>
        <p:txBody>
          <a:bodyPr>
            <a:normAutofit/>
          </a:bodyPr>
          <a:lstStyle/>
          <a:p>
            <a:pPr algn="just"/>
            <a:r>
              <a:rPr lang="en-GB" dirty="0"/>
              <a:t>Businesses benefit from cross-border e-commerce by exploiting economies of scale which reduce costs, increase efficiency and promote competitiveness, improving total factor productivity. In many cases, without these economies of scale an online business might not be viable at all. This could be especially important for SMEs that remain confined to a small home market with high production </a:t>
            </a:r>
            <a:r>
              <a:rPr lang="en-GB" dirty="0" smtClean="0"/>
              <a:t>costs</a:t>
            </a:r>
            <a:r>
              <a:rPr lang="en-GB" i="0" dirty="0" smtClean="0">
                <a:solidFill>
                  <a:schemeClr val="tx1"/>
                </a:solidFill>
              </a:rPr>
              <a:t>. </a:t>
            </a:r>
            <a:endParaRPr lang="en-GB" i="0" dirty="0">
              <a:solidFill>
                <a:schemeClr val="tx1"/>
              </a:solidFill>
            </a:endParaRPr>
          </a:p>
        </p:txBody>
      </p:sp>
      <p:sp>
        <p:nvSpPr>
          <p:cNvPr id="2" name="Title 1"/>
          <p:cNvSpPr>
            <a:spLocks noGrp="1"/>
          </p:cNvSpPr>
          <p:nvPr>
            <p:ph type="title"/>
          </p:nvPr>
        </p:nvSpPr>
        <p:spPr/>
        <p:txBody>
          <a:bodyPr>
            <a:normAutofit/>
          </a:bodyPr>
          <a:lstStyle/>
          <a:p>
            <a:r>
              <a:rPr lang="en-GB" dirty="0"/>
              <a:t>Cross-border </a:t>
            </a:r>
            <a:r>
              <a:rPr lang="en-GB" dirty="0" err="1"/>
              <a:t>eCommerce</a:t>
            </a:r>
            <a:r>
              <a:rPr lang="en-GB" dirty="0"/>
              <a:t> among </a:t>
            </a:r>
            <a:r>
              <a:rPr lang="en-GB" dirty="0" smtClean="0"/>
              <a:t>SMEs.</a:t>
            </a:r>
            <a:endParaRPr lang="en-GB" dirty="0"/>
          </a:p>
        </p:txBody>
      </p:sp>
      <p:sp>
        <p:nvSpPr>
          <p:cNvPr id="8" name="Content Placeholder 2"/>
          <p:cNvSpPr txBox="1">
            <a:spLocks/>
          </p:cNvSpPr>
          <p:nvPr/>
        </p:nvSpPr>
        <p:spPr>
          <a:xfrm>
            <a:off x="4726631" y="1268760"/>
            <a:ext cx="4309865" cy="1800200"/>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kern="1200">
                <a:solidFill>
                  <a:schemeClr val="tx1">
                    <a:lumMod val="65000"/>
                    <a:lumOff val="35000"/>
                  </a:schemeClr>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dirty="0"/>
              <a:t>However, only 7.5 % of European SMEs sell online to other Member States, an increase of 1 percentage point since 2013. At the same time 23 % of large enterprises do so.</a:t>
            </a:r>
          </a:p>
        </p:txBody>
      </p:sp>
      <p:graphicFrame>
        <p:nvGraphicFramePr>
          <p:cNvPr id="9" name="Chart 8"/>
          <p:cNvGraphicFramePr>
            <a:graphicFrameLocks noGrp="1"/>
          </p:cNvGraphicFramePr>
          <p:nvPr>
            <p:extLst>
              <p:ext uri="{D42A27DB-BD31-4B8C-83A1-F6EECF244321}">
                <p14:modId xmlns:p14="http://schemas.microsoft.com/office/powerpoint/2010/main" val="534396539"/>
              </p:ext>
            </p:extLst>
          </p:nvPr>
        </p:nvGraphicFramePr>
        <p:xfrm>
          <a:off x="179512" y="2636912"/>
          <a:ext cx="8856984" cy="360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266295" y="6192919"/>
            <a:ext cx="4572000" cy="246221"/>
          </a:xfrm>
          <a:prstGeom prst="rect">
            <a:avLst/>
          </a:prstGeom>
        </p:spPr>
        <p:txBody>
          <a:bodyPr>
            <a:spAutoFit/>
          </a:bodyPr>
          <a:lstStyle/>
          <a:p>
            <a:r>
              <a:rPr lang="en-GB" sz="1000" i="1" dirty="0">
                <a:solidFill>
                  <a:schemeClr val="tx1">
                    <a:lumMod val="65000"/>
                    <a:lumOff val="35000"/>
                  </a:schemeClr>
                </a:solidFill>
                <a:latin typeface="Arial" panose="020B0604020202020204" pitchFamily="34" charset="0"/>
                <a:cs typeface="Arial" panose="020B0604020202020204" pitchFamily="34" charset="0"/>
              </a:rPr>
              <a:t>Source: European Commission, Digital Agenda Scoreboard</a:t>
            </a:r>
            <a:endParaRPr lang="en-GB" sz="1000"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8510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corebo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corebo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scorebo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11986</TotalTime>
  <Words>1076</Words>
  <Application>Microsoft Office PowerPoint</Application>
  <PresentationFormat>Presentazione su schermo (4:3)</PresentationFormat>
  <Paragraphs>70</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4</vt:i4>
      </vt:variant>
      <vt:variant>
        <vt:lpstr>Titoli diapositive</vt:lpstr>
      </vt:variant>
      <vt:variant>
        <vt:i4>10</vt:i4>
      </vt:variant>
    </vt:vector>
  </HeadingPairs>
  <TitlesOfParts>
    <vt:vector size="18" baseType="lpstr">
      <vt:lpstr>Arial</vt:lpstr>
      <vt:lpstr>Arial Narrow</vt:lpstr>
      <vt:lpstr>Calibri</vt:lpstr>
      <vt:lpstr>Verdana</vt:lpstr>
      <vt:lpstr>Blank</vt:lpstr>
      <vt:lpstr>scoreboard</vt:lpstr>
      <vt:lpstr>1_scoreboard</vt:lpstr>
      <vt:lpstr>2_scoreboard</vt:lpstr>
      <vt:lpstr>Integration of Digital Technology </vt:lpstr>
      <vt:lpstr>On Integration of Digital Technology, Ireland scored highest, followed by Denmark, Sweden and Belgium. Romania, Latvia and Hungary scored lowest. </vt:lpstr>
      <vt:lpstr>Only one company out of five in the EU-28 is highly digitised, but the situation across countries is varied: from one out of two in Denmark to one out of nine in Greece and Bulgaria.</vt:lpstr>
      <vt:lpstr>In some economic sectors* digital business models are clearly visible (e.g. travel agencies, accommodation) while other sectors have strictly analog business models (e.g. construction).</vt:lpstr>
      <vt:lpstr>The diversity of digital tools adopted in different economic sectors reflects the diversity of digital business models adopted by their enterprises.</vt:lpstr>
      <vt:lpstr>eCommerce – slow progress in digital sales by companies in Europe.</vt:lpstr>
      <vt:lpstr>Web and EDI as different types of eCommerce.</vt:lpstr>
      <vt:lpstr>Obstacles for SMEs to sell on the web.</vt:lpstr>
      <vt:lpstr>Cross-border eCommerce among SMEs.</vt:lpstr>
      <vt:lpstr>EU Enterprises are still not enough prepared to face security risks.  </vt:lpstr>
    </vt:vector>
  </TitlesOfParts>
  <Company>European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Advertising</dc:title>
  <dc:creator>MATEUS Alexandre (CNECT)</dc:creator>
  <cp:lastModifiedBy>Paolo Anastasio</cp:lastModifiedBy>
  <cp:revision>346</cp:revision>
  <cp:lastPrinted>2016-04-15T15:10:34Z</cp:lastPrinted>
  <dcterms:created xsi:type="dcterms:W3CDTF">2014-04-10T07:09:55Z</dcterms:created>
  <dcterms:modified xsi:type="dcterms:W3CDTF">2016-05-24T10:05:54Z</dcterms:modified>
</cp:coreProperties>
</file>