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762" r:id="rId2"/>
    <p:sldMasterId id="2147483773" r:id="rId3"/>
  </p:sldMasterIdLst>
  <p:notesMasterIdLst>
    <p:notesMasterId r:id="rId9"/>
  </p:notesMasterIdLst>
  <p:handoutMasterIdLst>
    <p:handoutMasterId r:id="rId10"/>
  </p:handoutMasterIdLst>
  <p:sldIdLst>
    <p:sldId id="652" r:id="rId4"/>
    <p:sldId id="656" r:id="rId5"/>
    <p:sldId id="673" r:id="rId6"/>
    <p:sldId id="672" r:id="rId7"/>
    <p:sldId id="670" r:id="rId8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2659" userDrawn="1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DB2"/>
    <a:srgbClr val="637980"/>
    <a:srgbClr val="4F81BD"/>
    <a:srgbClr val="F6F5F0"/>
    <a:srgbClr val="F4F3EC"/>
    <a:srgbClr val="4572A7"/>
    <a:srgbClr val="DB9B99"/>
    <a:srgbClr val="8CADD4"/>
    <a:srgbClr val="93A9CF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8168" autoAdjust="0"/>
  </p:normalViewPr>
  <p:slideViewPr>
    <p:cSldViewPr showGuides="1">
      <p:cViewPr varScale="1">
        <p:scale>
          <a:sx n="87" d="100"/>
          <a:sy n="87" d="100"/>
        </p:scale>
        <p:origin x="1627" y="72"/>
      </p:cViewPr>
      <p:guideLst>
        <p:guide orient="horz" pos="255"/>
        <p:guide orient="horz" pos="4065"/>
        <p:guide orient="horz" pos="2659"/>
        <p:guide pos="249"/>
        <p:guide pos="5511"/>
        <p:guide pos="2880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95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980" y="1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30A6396-E639-4C95-9895-66941A7D03BA}" type="datetimeFigureOut">
              <a:rPr lang="it-IT"/>
              <a:pPr>
                <a:defRPr/>
              </a:pPr>
              <a:t>10/05/2016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980" y="9720756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E4BF1B2-2A25-4018-AA05-93B53EE4D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2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980" y="1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276DC21-0755-4E9C-8E7E-1B54A6D7A47B}" type="datetimeFigureOut">
              <a:rPr lang="it-IT"/>
              <a:pPr>
                <a:defRPr/>
              </a:pPr>
              <a:t>10/05/2016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6" tIns="47749" rIns="95496" bIns="4774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763" y="4862017"/>
            <a:ext cx="5679777" cy="4605085"/>
          </a:xfrm>
          <a:prstGeom prst="rect">
            <a:avLst/>
          </a:prstGeom>
        </p:spPr>
        <p:txBody>
          <a:bodyPr vert="horz" lIns="95496" tIns="47749" rIns="95496" bIns="47749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756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980" y="9720756"/>
            <a:ext cx="3075630" cy="512222"/>
          </a:xfrm>
          <a:prstGeom prst="rect">
            <a:avLst/>
          </a:prstGeom>
        </p:spPr>
        <p:txBody>
          <a:bodyPr vert="horz" lIns="95496" tIns="47749" rIns="95496" bIns="47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1C0A0BD-18F5-4CE2-9B1F-6352B9E5B7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18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0A0BD-18F5-4CE2-9B1F-6352B9E5B70F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C0A0BD-18F5-4CE2-9B1F-6352B9E5B70F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A0BD-18F5-4CE2-9B1F-6352B9E5B70F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065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A0BD-18F5-4CE2-9B1F-6352B9E5B70F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2094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0A0BD-18F5-4CE2-9B1F-6352B9E5B70F}" type="slidenum">
              <a: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17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tags" Target="../tags/tag21.xml"/><Relationship Id="rId11" Type="http://schemas.openxmlformats.org/officeDocument/2006/relationships/image" Target="../media/image1.jpeg"/><Relationship Id="rId5" Type="http://schemas.openxmlformats.org/officeDocument/2006/relationships/tags" Target="../tags/tag20.xml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tags" Target="../tags/tag19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tags" Target="../tags/tag28.xml"/><Relationship Id="rId11" Type="http://schemas.openxmlformats.org/officeDocument/2006/relationships/image" Target="../media/image10.jpeg"/><Relationship Id="rId5" Type="http://schemas.openxmlformats.org/officeDocument/2006/relationships/tags" Target="../tags/tag27.xml"/><Relationship Id="rId10" Type="http://schemas.openxmlformats.org/officeDocument/2006/relationships/image" Target="../media/image1.jpeg"/><Relationship Id="rId4" Type="http://schemas.openxmlformats.org/officeDocument/2006/relationships/tags" Target="../tags/tag26.xml"/><Relationship Id="rId9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image" Target="../media/image10.jpeg"/><Relationship Id="rId5" Type="http://schemas.openxmlformats.org/officeDocument/2006/relationships/tags" Target="../tags/tag13.xml"/><Relationship Id="rId10" Type="http://schemas.openxmlformats.org/officeDocument/2006/relationships/image" Target="../media/image1.jpeg"/><Relationship Id="rId4" Type="http://schemas.openxmlformats.org/officeDocument/2006/relationships/tags" Target="../tags/tag12.xml"/><Relationship Id="rId9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68D3-C296-48C4-9DC2-5CF9413E09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1382234"/>
            <a:ext cx="831305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046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8497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\shipradh\Desktop\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pic>
        <p:nvPicPr>
          <p:cNvPr id="2" name="Picture 9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1" y="1797050"/>
            <a:ext cx="48064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538" y="1797050"/>
            <a:ext cx="48064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15871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9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481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AutoShape 5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D:\Users\shipradh\Desktop\new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1186" cy="6858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0" y="1052670"/>
            <a:ext cx="9144000" cy="4032560"/>
            <a:chOff x="-2031970" y="-33454"/>
            <a:chExt cx="9931665" cy="6902605"/>
          </a:xfrm>
        </p:grpSpPr>
        <p:pic>
          <p:nvPicPr>
            <p:cNvPr id="8" name="Picture 7" descr="cover.png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-2031970" y="0"/>
              <a:ext cx="9902952" cy="685800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 userDrawn="1">
              <p:custDataLst>
                <p:tags r:id="rId8"/>
              </p:custDataLst>
            </p:nvPr>
          </p:nvSpPr>
          <p:spPr bwMode="auto">
            <a:xfrm>
              <a:off x="-2020819" y="-33454"/>
              <a:ext cx="9920514" cy="6902605"/>
            </a:xfrm>
            <a:custGeom>
              <a:avLst/>
              <a:gdLst>
                <a:gd name="connsiteX0" fmla="*/ 9868829 w 9879981"/>
                <a:gd name="connsiteY0" fmla="*/ 2215375 h 7891346"/>
                <a:gd name="connsiteX1" fmla="*/ 5062654 w 9879981"/>
                <a:gd name="connsiteY1" fmla="*/ 1836233 h 7891346"/>
                <a:gd name="connsiteX2" fmla="*/ 0 w 9879981"/>
                <a:gd name="connsiteY2" fmla="*/ 988741 h 7891346"/>
                <a:gd name="connsiteX3" fmla="*/ 0 w 9879981"/>
                <a:gd name="connsiteY3" fmla="*/ 7891346 h 7891346"/>
                <a:gd name="connsiteX4" fmla="*/ 4750420 w 9879981"/>
                <a:gd name="connsiteY4" fmla="*/ 5393472 h 7891346"/>
                <a:gd name="connsiteX5" fmla="*/ 9879981 w 9879981"/>
                <a:gd name="connsiteY5" fmla="*/ 3665033 h 7891346"/>
                <a:gd name="connsiteX6" fmla="*/ 9868829 w 9879981"/>
                <a:gd name="connsiteY6" fmla="*/ 2215375 h 7891346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7348654"/>
                <a:gd name="connsiteX1" fmla="*/ 5062654 w 9879981"/>
                <a:gd name="connsiteY1" fmla="*/ 847492 h 7348654"/>
                <a:gd name="connsiteX2" fmla="*/ 0 w 9879981"/>
                <a:gd name="connsiteY2" fmla="*/ 0 h 7348654"/>
                <a:gd name="connsiteX3" fmla="*/ 0 w 9879981"/>
                <a:gd name="connsiteY3" fmla="*/ 6902605 h 7348654"/>
                <a:gd name="connsiteX4" fmla="*/ 9879981 w 9879981"/>
                <a:gd name="connsiteY4" fmla="*/ 2676292 h 7348654"/>
                <a:gd name="connsiteX5" fmla="*/ 9868829 w 9879981"/>
                <a:gd name="connsiteY5" fmla="*/ 1226634 h 7348654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76057 w 9879981"/>
                <a:gd name="connsiteY0" fmla="*/ 1176741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76057 w 9879981"/>
                <a:gd name="connsiteY5" fmla="*/ 1176741 h 6902605"/>
                <a:gd name="connsiteX0" fmla="*/ 9876057 w 9879981"/>
                <a:gd name="connsiteY0" fmla="*/ 1176741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76057 w 9879981"/>
                <a:gd name="connsiteY5" fmla="*/ 1176741 h 6902605"/>
                <a:gd name="connsiteX0" fmla="*/ 9876057 w 9879981"/>
                <a:gd name="connsiteY0" fmla="*/ 2131052 h 7856916"/>
                <a:gd name="connsiteX1" fmla="*/ 0 w 9879981"/>
                <a:gd name="connsiteY1" fmla="*/ 954311 h 7856916"/>
                <a:gd name="connsiteX2" fmla="*/ 0 w 9879981"/>
                <a:gd name="connsiteY2" fmla="*/ 7856916 h 7856916"/>
                <a:gd name="connsiteX3" fmla="*/ 9879981 w 9879981"/>
                <a:gd name="connsiteY3" fmla="*/ 3630603 h 7856916"/>
                <a:gd name="connsiteX4" fmla="*/ 9876057 w 9879981"/>
                <a:gd name="connsiteY4" fmla="*/ 2131052 h 7856916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9981" h="6902605">
                  <a:moveTo>
                    <a:pt x="9876057" y="1176741"/>
                  </a:moveTo>
                  <a:cubicBezTo>
                    <a:pt x="8112367" y="1163836"/>
                    <a:pt x="3654829" y="740228"/>
                    <a:pt x="0" y="0"/>
                  </a:cubicBezTo>
                  <a:lnTo>
                    <a:pt x="0" y="6902605"/>
                  </a:lnTo>
                  <a:cubicBezTo>
                    <a:pt x="3990472" y="4755460"/>
                    <a:pt x="7021797" y="3266687"/>
                    <a:pt x="9879981" y="2676292"/>
                  </a:cubicBezTo>
                  <a:cubicBezTo>
                    <a:pt x="9876264" y="2193073"/>
                    <a:pt x="9879774" y="1659960"/>
                    <a:pt x="9876057" y="11767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Aft>
                  <a:spcPts val="300"/>
                </a:spcAft>
              </a:pPr>
              <a:endParaRPr lang="en-GB" sz="140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187630" y="1553432"/>
            <a:ext cx="6600728" cy="36004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87630" y="2131443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Z:\Stock Gallery\Capgemini Consulting Logos\CC-Logo_RGB_150dpi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8707" y="6485942"/>
            <a:ext cx="2320950" cy="264940"/>
          </a:xfrm>
          <a:prstGeom prst="rect">
            <a:avLst/>
          </a:prstGeom>
          <a:noFill/>
        </p:spPr>
      </p:pic>
      <p:pic>
        <p:nvPicPr>
          <p:cNvPr id="16" name="Picture 15" descr="SRI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349266" y="6333811"/>
            <a:ext cx="1073784" cy="446217"/>
          </a:xfrm>
          <a:prstGeom prst="rect">
            <a:avLst/>
          </a:prstGeom>
        </p:spPr>
      </p:pic>
      <p:sp>
        <p:nvSpPr>
          <p:cNvPr id="1028" name="AutoShape 4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AutoShape 6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AutoShape 8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81413" y="6360057"/>
            <a:ext cx="365286" cy="41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AutoShape 11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0255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D:\Users\shipradh\Desktop\new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6236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187630" y="2233944"/>
            <a:ext cx="6600728" cy="360040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87630" y="2811955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0852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0194" y="2092336"/>
            <a:ext cx="555380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87630" y="2233944"/>
            <a:ext cx="6600728" cy="360040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87630" y="2811955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22286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53181"/>
            <a:ext cx="294395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913792" y="1844700"/>
            <a:ext cx="6912220" cy="44647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Font typeface="Arial Unicode MS" pitchFamily="34" charset="-128"/>
              <a:buChar char="▶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0627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1" y="1032038"/>
            <a:ext cx="8502162" cy="395288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6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3935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with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23851" y="1032038"/>
            <a:ext cx="8502162" cy="395288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600" b="1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3854" y="1792974"/>
            <a:ext cx="8502163" cy="4660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07413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215315" y="6356354"/>
            <a:ext cx="4714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507DA-3CA3-4CAA-9798-1BAEDD74398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1382234"/>
            <a:ext cx="831305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9878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979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\shipradh\Desktop\new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pic>
        <p:nvPicPr>
          <p:cNvPr id="2" name="Picture 9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91" y="1797050"/>
            <a:ext cx="48064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538" y="1797050"/>
            <a:ext cx="48064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38353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996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512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AutoShape 5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D:\Users\shipradh\Desktop\new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1186" cy="6858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 userDrawn="1"/>
        </p:nvGrpSpPr>
        <p:grpSpPr>
          <a:xfrm>
            <a:off x="0" y="1052670"/>
            <a:ext cx="9144000" cy="4032560"/>
            <a:chOff x="-2031970" y="-33454"/>
            <a:chExt cx="9931665" cy="6902605"/>
          </a:xfrm>
        </p:grpSpPr>
        <p:pic>
          <p:nvPicPr>
            <p:cNvPr id="8" name="Picture 7" descr="cover.png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-2031970" y="0"/>
              <a:ext cx="9902952" cy="6858000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 userDrawn="1">
              <p:custDataLst>
                <p:tags r:id="rId8"/>
              </p:custDataLst>
            </p:nvPr>
          </p:nvSpPr>
          <p:spPr bwMode="auto">
            <a:xfrm>
              <a:off x="-2020819" y="-33454"/>
              <a:ext cx="9920514" cy="6902605"/>
            </a:xfrm>
            <a:custGeom>
              <a:avLst/>
              <a:gdLst>
                <a:gd name="connsiteX0" fmla="*/ 9868829 w 9879981"/>
                <a:gd name="connsiteY0" fmla="*/ 2215375 h 7891346"/>
                <a:gd name="connsiteX1" fmla="*/ 5062654 w 9879981"/>
                <a:gd name="connsiteY1" fmla="*/ 1836233 h 7891346"/>
                <a:gd name="connsiteX2" fmla="*/ 0 w 9879981"/>
                <a:gd name="connsiteY2" fmla="*/ 988741 h 7891346"/>
                <a:gd name="connsiteX3" fmla="*/ 0 w 9879981"/>
                <a:gd name="connsiteY3" fmla="*/ 7891346 h 7891346"/>
                <a:gd name="connsiteX4" fmla="*/ 4750420 w 9879981"/>
                <a:gd name="connsiteY4" fmla="*/ 5393472 h 7891346"/>
                <a:gd name="connsiteX5" fmla="*/ 9879981 w 9879981"/>
                <a:gd name="connsiteY5" fmla="*/ 3665033 h 7891346"/>
                <a:gd name="connsiteX6" fmla="*/ 9868829 w 9879981"/>
                <a:gd name="connsiteY6" fmla="*/ 2215375 h 7891346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4750420 w 9879981"/>
                <a:gd name="connsiteY4" fmla="*/ 4404731 h 6902605"/>
                <a:gd name="connsiteX5" fmla="*/ 9879981 w 9879981"/>
                <a:gd name="connsiteY5" fmla="*/ 2676292 h 6902605"/>
                <a:gd name="connsiteX6" fmla="*/ 9868829 w 9879981"/>
                <a:gd name="connsiteY6" fmla="*/ 1226634 h 6902605"/>
                <a:gd name="connsiteX0" fmla="*/ 9868829 w 9879981"/>
                <a:gd name="connsiteY0" fmla="*/ 1226634 h 7348654"/>
                <a:gd name="connsiteX1" fmla="*/ 5062654 w 9879981"/>
                <a:gd name="connsiteY1" fmla="*/ 847492 h 7348654"/>
                <a:gd name="connsiteX2" fmla="*/ 0 w 9879981"/>
                <a:gd name="connsiteY2" fmla="*/ 0 h 7348654"/>
                <a:gd name="connsiteX3" fmla="*/ 0 w 9879981"/>
                <a:gd name="connsiteY3" fmla="*/ 6902605 h 7348654"/>
                <a:gd name="connsiteX4" fmla="*/ 9879981 w 9879981"/>
                <a:gd name="connsiteY4" fmla="*/ 2676292 h 7348654"/>
                <a:gd name="connsiteX5" fmla="*/ 9868829 w 9879981"/>
                <a:gd name="connsiteY5" fmla="*/ 1226634 h 7348654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68829 w 9879981"/>
                <a:gd name="connsiteY0" fmla="*/ 1226634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68829 w 9879981"/>
                <a:gd name="connsiteY5" fmla="*/ 1226634 h 6902605"/>
                <a:gd name="connsiteX0" fmla="*/ 9876057 w 9879981"/>
                <a:gd name="connsiteY0" fmla="*/ 1176741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76057 w 9879981"/>
                <a:gd name="connsiteY5" fmla="*/ 1176741 h 6902605"/>
                <a:gd name="connsiteX0" fmla="*/ 9876057 w 9879981"/>
                <a:gd name="connsiteY0" fmla="*/ 1176741 h 6902605"/>
                <a:gd name="connsiteX1" fmla="*/ 5062654 w 9879981"/>
                <a:gd name="connsiteY1" fmla="*/ 847492 h 6902605"/>
                <a:gd name="connsiteX2" fmla="*/ 0 w 9879981"/>
                <a:gd name="connsiteY2" fmla="*/ 0 h 6902605"/>
                <a:gd name="connsiteX3" fmla="*/ 0 w 9879981"/>
                <a:gd name="connsiteY3" fmla="*/ 6902605 h 6902605"/>
                <a:gd name="connsiteX4" fmla="*/ 9879981 w 9879981"/>
                <a:gd name="connsiteY4" fmla="*/ 2676292 h 6902605"/>
                <a:gd name="connsiteX5" fmla="*/ 9876057 w 9879981"/>
                <a:gd name="connsiteY5" fmla="*/ 1176741 h 6902605"/>
                <a:gd name="connsiteX0" fmla="*/ 9876057 w 9879981"/>
                <a:gd name="connsiteY0" fmla="*/ 2131052 h 7856916"/>
                <a:gd name="connsiteX1" fmla="*/ 0 w 9879981"/>
                <a:gd name="connsiteY1" fmla="*/ 954311 h 7856916"/>
                <a:gd name="connsiteX2" fmla="*/ 0 w 9879981"/>
                <a:gd name="connsiteY2" fmla="*/ 7856916 h 7856916"/>
                <a:gd name="connsiteX3" fmla="*/ 9879981 w 9879981"/>
                <a:gd name="connsiteY3" fmla="*/ 3630603 h 7856916"/>
                <a:gd name="connsiteX4" fmla="*/ 9876057 w 9879981"/>
                <a:gd name="connsiteY4" fmla="*/ 2131052 h 7856916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  <a:gd name="connsiteX0" fmla="*/ 9876057 w 9879981"/>
                <a:gd name="connsiteY0" fmla="*/ 1176741 h 6902605"/>
                <a:gd name="connsiteX1" fmla="*/ 0 w 9879981"/>
                <a:gd name="connsiteY1" fmla="*/ 0 h 6902605"/>
                <a:gd name="connsiteX2" fmla="*/ 0 w 9879981"/>
                <a:gd name="connsiteY2" fmla="*/ 6902605 h 6902605"/>
                <a:gd name="connsiteX3" fmla="*/ 9879981 w 9879981"/>
                <a:gd name="connsiteY3" fmla="*/ 2676292 h 6902605"/>
                <a:gd name="connsiteX4" fmla="*/ 9876057 w 9879981"/>
                <a:gd name="connsiteY4" fmla="*/ 1176741 h 69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79981" h="6902605">
                  <a:moveTo>
                    <a:pt x="9876057" y="1176741"/>
                  </a:moveTo>
                  <a:cubicBezTo>
                    <a:pt x="8112367" y="1163836"/>
                    <a:pt x="3654829" y="740228"/>
                    <a:pt x="0" y="0"/>
                  </a:cubicBezTo>
                  <a:lnTo>
                    <a:pt x="0" y="6902605"/>
                  </a:lnTo>
                  <a:cubicBezTo>
                    <a:pt x="3990472" y="4755460"/>
                    <a:pt x="7021797" y="3266687"/>
                    <a:pt x="9879981" y="2676292"/>
                  </a:cubicBezTo>
                  <a:cubicBezTo>
                    <a:pt x="9876264" y="2193073"/>
                    <a:pt x="9879774" y="1659960"/>
                    <a:pt x="9876057" y="11767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Aft>
                  <a:spcPts val="300"/>
                </a:spcAft>
              </a:pPr>
              <a:endParaRPr lang="en-GB" sz="1400" dirty="0">
                <a:solidFill>
                  <a:srgbClr val="000000">
                    <a:lumMod val="85000"/>
                    <a:lumOff val="15000"/>
                  </a:srgb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187630" y="1553432"/>
            <a:ext cx="6600728" cy="36004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187630" y="2131443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 descr="Z:\Stock Gallery\Capgemini Consulting Logos\CC-Logo_RGB_150dpi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8707" y="6485942"/>
            <a:ext cx="2320950" cy="264940"/>
          </a:xfrm>
          <a:prstGeom prst="rect">
            <a:avLst/>
          </a:prstGeom>
          <a:noFill/>
        </p:spPr>
      </p:pic>
      <p:pic>
        <p:nvPicPr>
          <p:cNvPr id="16" name="Picture 15" descr="SRI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349266" y="6333815"/>
            <a:ext cx="1073784" cy="446217"/>
          </a:xfrm>
          <a:prstGeom prst="rect">
            <a:avLst/>
          </a:prstGeom>
        </p:spPr>
      </p:pic>
      <p:sp>
        <p:nvSpPr>
          <p:cNvPr id="1028" name="AutoShape 4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AutoShape 6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AutoShape 8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81415" y="6360057"/>
            <a:ext cx="365286" cy="41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AutoShape 11" descr="https://docs.google.com/viewer?attid=0.1&amp;pid=gmail&amp;thid=13c1ee7ef8436925&amp;url=https%3A%2F%2Fmail.google.com%2Fmail%2Fu%2F0%2F%3Fui%3D2%26ik%3D60a31e8aa9%26view%3Datt%26th%3D13c1ee7ef8436925%26attid%3D0.1%26disp%3Dsafe%26zw&amp;docid=9c8012a224824912251fadda5cdb9e0c%7Cceb78c876305dfd72b7408130651c853&amp;a=bi&amp;pagenumber=1&amp;w=800"/>
          <p:cNvSpPr>
            <a:spLocks noChangeAspect="1" noChangeArrowheads="1"/>
          </p:cNvSpPr>
          <p:nvPr userDrawn="1"/>
        </p:nvSpPr>
        <p:spPr bwMode="auto">
          <a:xfrm>
            <a:off x="143608" y="-144463"/>
            <a:ext cx="28135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539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 descr="D:\Users\shipradh\Desktop\new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6240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187630" y="2233944"/>
            <a:ext cx="6600728" cy="360040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87630" y="2811955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06206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0194" y="2092340"/>
            <a:ext cx="555380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87630" y="2233944"/>
            <a:ext cx="6600728" cy="360040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87630" y="2811955"/>
            <a:ext cx="6600728" cy="28803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81E32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5658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long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53185"/>
            <a:ext cx="294395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1913792" y="1844700"/>
            <a:ext cx="6912220" cy="44647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Font typeface="Arial Unicode MS" pitchFamily="34" charset="-128"/>
              <a:buChar char="▶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1275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23851" y="1032038"/>
            <a:ext cx="8502162" cy="395288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600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6331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age with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23851" y="1032038"/>
            <a:ext cx="8502162" cy="395288"/>
          </a:xfrm>
          <a:noFill/>
          <a:ln w="9525">
            <a:noFill/>
            <a:miter lim="800000"/>
            <a:headEnd/>
            <a:tailEnd/>
          </a:ln>
        </p:spPr>
        <p:txBody>
          <a:bodyPr rtlCol="0"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600" b="1" kern="1200" baseline="0" dirty="0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3242585" y="6512624"/>
            <a:ext cx="2671754" cy="20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cs typeface="Arial" charset="0"/>
              </a:rPr>
              <a:t>9ème édition - Observatoire de l'e-pub vF.pptx</a:t>
            </a:r>
            <a:endParaRPr lang="de-DE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23856" y="1792974"/>
            <a:ext cx="8502163" cy="4660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9318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2D4D0-B303-4ED0-A3E1-31E1C0DFE7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5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shipradh\Desktop\new.jp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104919"/>
            <a:ext cx="88201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enter text – Header should be Calibri 20, no more than 2 lines </a:t>
            </a:r>
            <a:endParaRPr lang="en-GB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1" y="1916113"/>
            <a:ext cx="85021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8431" y="6711965"/>
            <a:ext cx="2133600" cy="11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" t="10000" r="437" b="15000"/>
          <a:stretch>
            <a:fillRect/>
          </a:stretch>
        </p:blipFill>
        <p:spPr bwMode="auto">
          <a:xfrm>
            <a:off x="178777" y="6546652"/>
            <a:ext cx="227720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390277" y="6512625"/>
            <a:ext cx="267175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de-CH" sz="7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15" name="Group_Sticker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8285348" y="1036910"/>
            <a:ext cx="562703" cy="247650"/>
            <a:chOff x="5313" y="618"/>
            <a:chExt cx="384" cy="156"/>
          </a:xfrm>
        </p:grpSpPr>
        <p:sp>
          <p:nvSpPr>
            <p:cNvPr id="19" name="Rectangle 109"/>
            <p:cNvSpPr>
              <a:spLocks noChangeArrowheads="1"/>
            </p:cNvSpPr>
            <p:nvPr/>
          </p:nvSpPr>
          <p:spPr bwMode="auto">
            <a:xfrm>
              <a:off x="5313" y="618"/>
              <a:ext cx="3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 algn="ctr" eaLnBrk="0" hangingPunct="0">
                <a:tabLst>
                  <a:tab pos="6400800" algn="r"/>
                  <a:tab pos="8636000" algn="r"/>
                </a:tabLst>
              </a:pPr>
              <a:r>
                <a:rPr lang="en-GB" sz="1000" b="1" dirty="0">
                  <a:solidFill>
                    <a:srgbClr val="000000"/>
                  </a:solidFill>
                  <a:cs typeface="Arial" charset="0"/>
                </a:rPr>
                <a:t>STICKER</a:t>
              </a:r>
            </a:p>
          </p:txBody>
        </p:sp>
        <p:sp>
          <p:nvSpPr>
            <p:cNvPr id="20" name="Line 110"/>
            <p:cNvSpPr>
              <a:spLocks noChangeShapeType="1"/>
            </p:cNvSpPr>
            <p:nvPr/>
          </p:nvSpPr>
          <p:spPr bwMode="auto">
            <a:xfrm>
              <a:off x="5328" y="623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ine 111"/>
            <p:cNvSpPr>
              <a:spLocks noChangeShapeType="1"/>
            </p:cNvSpPr>
            <p:nvPr/>
          </p:nvSpPr>
          <p:spPr bwMode="auto">
            <a:xfrm>
              <a:off x="5328" y="767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6" name="FootnoteAndSource" hidden="1"/>
          <p:cNvSpPr txBox="1"/>
          <p:nvPr>
            <p:custDataLst>
              <p:tags r:id="rId13"/>
            </p:custDataLst>
          </p:nvPr>
        </p:nvSpPr>
        <p:spPr>
          <a:xfrm>
            <a:off x="375548" y="6207018"/>
            <a:ext cx="920124" cy="174407"/>
          </a:xfrm>
          <a:prstGeom prst="rect">
            <a:avLst/>
          </a:prstGeom>
          <a:noFill/>
        </p:spPr>
        <p:txBody>
          <a:bodyPr vert="horz" wrap="none" lIns="0" tIns="25400" rIns="0" bIns="25400" rtlCol="0">
            <a:spAutoFit/>
          </a:bodyPr>
          <a:lstStyle/>
          <a:p>
            <a:pPr marL="429768" indent="-429768" fontAlgn="auto">
              <a:spcBef>
                <a:spcPts val="0"/>
              </a:spcBef>
              <a:spcAft>
                <a:spcPts val="0"/>
              </a:spcAft>
              <a:tabLst>
                <a:tab pos="347472" algn="r"/>
              </a:tabLst>
              <a:defRPr/>
            </a:pPr>
            <a:r>
              <a:rPr lang="de-DE" sz="800" dirty="0" err="1">
                <a:solidFill>
                  <a:srgbClr val="000000"/>
                </a:solidFill>
                <a:cs typeface="Arial" charset="0"/>
              </a:rPr>
              <a:t>FootnoteAndSource</a:t>
            </a:r>
            <a:endParaRPr lang="de-DE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CapgeminiBox" hidden="1"/>
          <p:cNvSpPr>
            <a:spLocks noGrp="1" noChangeArrowheads="1"/>
          </p:cNvSpPr>
          <p:nvPr/>
        </p:nvSpPr>
        <p:spPr bwMode="auto">
          <a:xfrm>
            <a:off x="-1758505" y="20263"/>
            <a:ext cx="1758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57188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3pPr>
            <a:lvl4pPr marL="5381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719138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895350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076325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1257300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1433513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>
                    <a:lumMod val="85000"/>
                    <a:lumOff val="15000"/>
                  </a:srgbClr>
                </a:solidFill>
              </a:rPr>
              <a:t>Capgemini Consulting v7.6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9288" y="6541442"/>
            <a:ext cx="845876" cy="2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8468" y="6539709"/>
            <a:ext cx="21475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27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357188" indent="-174625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charset="0"/>
        <a:buChar char="–"/>
        <a:defRPr sz="12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5397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712788" indent="-173038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–"/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8953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»"/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s\shipradh\Desktop\new.jp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07" y="0"/>
            <a:ext cx="9141186" cy="6858000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104919"/>
            <a:ext cx="88201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enter text – Header should be Calibri 20, no more than 2 lines </a:t>
            </a:r>
            <a:endParaRPr lang="en-GB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1" y="1916113"/>
            <a:ext cx="85021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928431" y="6711961"/>
            <a:ext cx="2133600" cy="117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A9CE626-3159-4274-8158-4292551456C4}" type="slidenum">
              <a:rPr lang="en-GB">
                <a:solidFill>
                  <a:srgbClr val="7F7F7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" t="10000" r="437" b="15000"/>
          <a:stretch>
            <a:fillRect/>
          </a:stretch>
        </p:blipFill>
        <p:spPr bwMode="auto">
          <a:xfrm>
            <a:off x="178777" y="6546648"/>
            <a:ext cx="227720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390277" y="6512625"/>
            <a:ext cx="2671754" cy="2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de-CH" sz="7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7F7F7F"/>
                </a:solidFill>
              </a:rPr>
              <a:t>Copyright © 2013 Capgemini Consulting. All rights reserved.</a:t>
            </a:r>
            <a:endParaRPr lang="en-US" dirty="0">
              <a:solidFill>
                <a:srgbClr val="7F7F7F"/>
              </a:solidFill>
            </a:endParaRPr>
          </a:p>
        </p:txBody>
      </p:sp>
      <p:grpSp>
        <p:nvGrpSpPr>
          <p:cNvPr id="15" name="Group_Sticker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8285364" y="1036910"/>
            <a:ext cx="562703" cy="247650"/>
            <a:chOff x="5313" y="618"/>
            <a:chExt cx="384" cy="156"/>
          </a:xfrm>
        </p:grpSpPr>
        <p:sp>
          <p:nvSpPr>
            <p:cNvPr id="19" name="Rectangle 109"/>
            <p:cNvSpPr>
              <a:spLocks noChangeArrowheads="1"/>
            </p:cNvSpPr>
            <p:nvPr/>
          </p:nvSpPr>
          <p:spPr bwMode="auto">
            <a:xfrm>
              <a:off x="5313" y="618"/>
              <a:ext cx="38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46038" rIns="0" bIns="46038" anchor="ctr">
              <a:spAutoFit/>
            </a:bodyPr>
            <a:lstStyle/>
            <a:p>
              <a:pPr algn="ctr" eaLnBrk="0" hangingPunct="0">
                <a:tabLst>
                  <a:tab pos="6400800" algn="r"/>
                  <a:tab pos="8636000" algn="r"/>
                </a:tabLst>
              </a:pPr>
              <a:r>
                <a:rPr lang="en-GB" sz="1000" b="1" dirty="0">
                  <a:solidFill>
                    <a:srgbClr val="000000"/>
                  </a:solidFill>
                  <a:cs typeface="Arial" charset="0"/>
                </a:rPr>
                <a:t>STICKER</a:t>
              </a:r>
            </a:p>
          </p:txBody>
        </p:sp>
        <p:sp>
          <p:nvSpPr>
            <p:cNvPr id="20" name="Line 110"/>
            <p:cNvSpPr>
              <a:spLocks noChangeShapeType="1"/>
            </p:cNvSpPr>
            <p:nvPr/>
          </p:nvSpPr>
          <p:spPr bwMode="auto">
            <a:xfrm>
              <a:off x="5328" y="623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ine 111"/>
            <p:cNvSpPr>
              <a:spLocks noChangeShapeType="1"/>
            </p:cNvSpPr>
            <p:nvPr/>
          </p:nvSpPr>
          <p:spPr bwMode="auto">
            <a:xfrm>
              <a:off x="5328" y="767"/>
              <a:ext cx="3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6" name="FootnoteAndSource" hidden="1"/>
          <p:cNvSpPr txBox="1"/>
          <p:nvPr>
            <p:custDataLst>
              <p:tags r:id="rId13"/>
            </p:custDataLst>
          </p:nvPr>
        </p:nvSpPr>
        <p:spPr>
          <a:xfrm>
            <a:off x="375548" y="6207014"/>
            <a:ext cx="920124" cy="174407"/>
          </a:xfrm>
          <a:prstGeom prst="rect">
            <a:avLst/>
          </a:prstGeom>
          <a:noFill/>
        </p:spPr>
        <p:txBody>
          <a:bodyPr vert="horz" wrap="none" lIns="0" tIns="25400" rIns="0" bIns="25400" rtlCol="0">
            <a:spAutoFit/>
          </a:bodyPr>
          <a:lstStyle/>
          <a:p>
            <a:pPr marL="429768" indent="-429768" fontAlgn="auto">
              <a:spcBef>
                <a:spcPts val="0"/>
              </a:spcBef>
              <a:spcAft>
                <a:spcPts val="0"/>
              </a:spcAft>
              <a:tabLst>
                <a:tab pos="347472" algn="r"/>
              </a:tabLst>
              <a:defRPr/>
            </a:pPr>
            <a:r>
              <a:rPr lang="de-DE" sz="800" dirty="0" err="1">
                <a:solidFill>
                  <a:srgbClr val="000000"/>
                </a:solidFill>
                <a:cs typeface="Arial" charset="0"/>
              </a:rPr>
              <a:t>FootnoteAndSource</a:t>
            </a:r>
            <a:endParaRPr lang="de-DE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CapgeminiBox" hidden="1"/>
          <p:cNvSpPr>
            <a:spLocks noGrp="1" noChangeArrowheads="1"/>
          </p:cNvSpPr>
          <p:nvPr/>
        </p:nvSpPr>
        <p:spPr bwMode="auto">
          <a:xfrm>
            <a:off x="-1758505" y="20260"/>
            <a:ext cx="1758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ts val="0"/>
              </a:spcBef>
              <a:spcAft>
                <a:spcPct val="0"/>
              </a:spcAft>
              <a:defRPr sz="12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462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 sz="1200" baseline="0">
                <a:solidFill>
                  <a:schemeClr val="tx1"/>
                </a:solidFill>
                <a:latin typeface="+mn-lt"/>
              </a:defRPr>
            </a:lvl2pPr>
            <a:lvl3pPr marL="357188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-"/>
              <a:defRPr sz="1200">
                <a:solidFill>
                  <a:schemeClr val="tx1"/>
                </a:solidFill>
                <a:latin typeface="+mn-lt"/>
              </a:defRPr>
            </a:lvl3pPr>
            <a:lvl4pPr marL="538163" indent="-18256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719138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5pPr>
            <a:lvl6pPr marL="895350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6pPr>
            <a:lvl7pPr marL="1076325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1257300" indent="-180975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8pPr>
            <a:lvl9pPr marL="1433513" indent="-176213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00">
                    <a:lumMod val="85000"/>
                    <a:lumOff val="15000"/>
                  </a:srgbClr>
                </a:solidFill>
              </a:rPr>
              <a:t>Capgemini Consulting v7.6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9288" y="6541438"/>
            <a:ext cx="845876" cy="24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8468" y="6539709"/>
            <a:ext cx="214754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24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182563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Wingdings" pitchFamily="2" charset="2"/>
        <a:buChar char="§"/>
        <a:defRPr sz="14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357188" indent="-174625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Clr>
          <a:schemeClr val="tx2"/>
        </a:buClr>
        <a:buFont typeface="Arial" charset="0"/>
        <a:buChar char="–"/>
        <a:defRPr sz="12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5397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•"/>
        <a:defRPr sz="11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712788" indent="-173038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–"/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895350" indent="-182563" algn="l" rtl="0" eaLnBrk="1" fontAlgn="base" hangingPunct="1">
        <a:lnSpc>
          <a:spcPct val="90000"/>
        </a:lnSpc>
        <a:spcBef>
          <a:spcPts val="0"/>
        </a:spcBef>
        <a:spcAft>
          <a:spcPts val="400"/>
        </a:spcAft>
        <a:buFont typeface="Arial" charset="0"/>
        <a:buChar char="»"/>
        <a:defRPr sz="1000" kern="1200">
          <a:solidFill>
            <a:schemeClr val="tx1">
              <a:lumMod val="85000"/>
              <a:lumOff val="1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87337" y="914400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43" name="Picture 15" descr="logo e-mediainstitute per 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010444"/>
            <a:ext cx="189969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95290" y="6500813"/>
            <a:ext cx="1221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37980"/>
                </a:solidFill>
                <a:latin typeface="Times New Roman" pitchFamily="18" charset="0"/>
              </a:rPr>
              <a:t>© e-Media Research Ltd.</a:t>
            </a:r>
          </a:p>
        </p:txBody>
      </p:sp>
      <p:sp>
        <p:nvSpPr>
          <p:cNvPr id="87" name="Slide Number Placeholder 2"/>
          <p:cNvSpPr txBox="1">
            <a:spLocks noGrp="1"/>
          </p:cNvSpPr>
          <p:nvPr/>
        </p:nvSpPr>
        <p:spPr>
          <a:xfrm>
            <a:off x="8277227" y="6442079"/>
            <a:ext cx="4714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274799-0C9C-435D-84A2-9F44E95792A5}" type="slidenum">
              <a:rPr lang="it-IT" sz="1100">
                <a:solidFill>
                  <a:srgbClr val="637980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it-IT" sz="1100" dirty="0">
              <a:solidFill>
                <a:srgbClr val="637980"/>
              </a:solidFill>
              <a:latin typeface="Calibri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395288" y="6461098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36" name="AutoShape 8" descr="data:image/jpeg;base64,/9j/4AAQSkZJRgABAQAAAQABAAD/2wCEAAkGBw8PEQ8PDA8QDw8QEQ8OEA0RDw8QEBAOFBQWFhQSHxMYHCogGB8mGxMULTEtMSstOi46Fx8zOjMsOCgtLisBCgoKDg0OGxAQGywlHyU0LDcsKzQsLCw3KzUsLCwsLCw3NywsLDc3Ny0sLCwsLC4uLCwvLywsLCstLy8sLCssLf/AABEIAL0BCwMBIgACEQEDEQH/xAAcAAEAAgMBAQEAAAAAAAAAAAAAAQYEBQcCAwj/xAA8EAACAgECBAQEAwUHBAMAAAAAAQIDBAURBhIhQSIxUWETMnGxBxRyFUJSYoEjM5GhwfDxgrLR0kNTc//EABsBAQACAwEBAAAAAAAAAAAAAAAEBQECAwYH/8QAKhEBAAIBAwQABQQDAAAAAAAAAAECAwQRIQUSMVEiQXGR0aHB4fATYbH/2gAMAwEAAhEDEQA/AOzAAwAAAAAAAAAAAAAAAAAAAAAAAAAAAAAAAAAAAAAAAAAAAAAAAAAAAAAAAAAAAAAAAAAAAAAAAAAAAAAAAAAAAAAAAAAAAAAAAAAAAAAAAAAAAAAACQAAAAgkAQCQBAAAAAAAAAAAAAAAAAAAAAAAAAAAAkAQCQBBIAAA1esa5XjeH57e1afl7t9jnky0x17rztDEzsz8rJrqi52yUYru/sl3ZS9e4gsvjOFW9dXLLye059O7XkvY1+dnWXy57Zb+kV0jFeiRj2Lwy/TL7HntV1K+ae2nFf1lytffw98K8eTq5atQcrK+ijkdZWQX8y85r38/qdKx74WRjOqUZwkt4zi04teu6Pz9E3HD/EWRgy3pfNW3vOiTfJL3/lfuv67lri1M14t4c6ZtuJdtBqtA4hx86O9MtppeOmWynD+nde6NqT4tExvCTExPMBBIMsoAAAAAAAAAAAAAAABIBj6jm149VuRfLlqphO2yWze0IrdvZdX0QGQDTcMcUYep1ztwLHZCufw580JQkpbJrwyW+2z/AMmaTO/FPRqLbaLsmcbKbJ02RWPfJKyEnGS3Udn1TAugKhpH4l6Rl3VY2NkTndbLkhF0XRTezfm47LyPGpfiho+Nbbj35E420zlVZH8vfLacXs1uo7PqgLkCvcN8babqUnXg5MbLIpydUozqs5V5tRmlzL6b7GHrf4kaThX2YuXkThdVyqcFRdNLmipLxRjs+kkBbQVHRvxJ0nNvrxcXInO61tQg6LoptRcn4nHZdEz7cSfiDpenWfAy8na5JOVVcJ2ygmt1zcq2j0aez69UBaA2aXhvizA1KMpYGRG1w6zr2lCyC9XCST29/I3YFT1niffevEfTyd23/av9f+SsNtttttvq2+rb9dy7a1w7C7edW1dvn/JN+67P3Kdk406pOFsXGS7P09U+6PLdRpqIvvl5j5enC+/zfNHqxeGX6ZfY8o92Pwy/TL7FfXy1UiJ7Z4iw2X6O+uPkzqlGymcq5xe8ZxezTOk8Kcewu5aM7au57Rhculdj7J/wS/yft5HN8LDsvly1R39ZPpGK9Wy26do1ePFv57OV72NeXTyS7HHJr403jmfSdo9NkyzvHFfbqQOfaFxJZj7Qs3sp8tv34L2fp7fYvWFmV3wU6ZKUX3Xmn6NdmWul1mPUR8Pn0l6jTXwzz49vuQSCWjoBJAAAAAAAAAAkgkAct/HbW3HHx9MpnGNudbHncpKMY0Rktt5N+FObj19ISOpHJ7eAsjVtXzMrW8edeDGHwsSCur5pxi0oP+zk3Fbc8nv3mBpeDLqNF138lj5Nd+Fn1U1wthbXZH4+3g3lF9H8RWRS9LEWj8Y+HsGvS87Jrw8eGS50TeRGmuNrnPIr55c6W+75nv67s1fGv4Q010Rt0CqxZlVtc1F37uUOu+zm0otPlfn2ZaOONPztR0OdKx2s+6GK543xKltbG2uVi5+bl28MmuoHj8MuHsFafp2UsPH/ADPwYz/M/Br+Lz9Vzc+2+5zTC1PS8bXdZnrdVdtMrciNcbMdZCVvxk9+XZ7eFS6nZ+BMC3G07Cx8mHw7qqYwshvGXLJN9N4tplK4Y4It/bOrZOpYNVmHkPIdE7lj3Rk5XRaahu3FuO/ZAVTSpYmdxFhXcO47pxqFCeRKNXwq+nP8SfIvkTjKMe277Hz4m1CrG4lz7MjA/aUOSuP5T4cberx6dp8soyXTb07lu4U4X1HRdUuhh0SyNHyXFtq6rmo3+WXLOSk3Btp7b7x69XsjA13Q9ex9cy9U0nBhfGyMK4Stsp5JRdNcZPl+LGW+8GZG44C1rCzMtQq4ehp1kK53Ry3i01tNNR5VJVRabU337Mp+uYOXo+rZ2dl6UtUxMmd1kLJ1/FhXXOfP83LJVuKfL1XVLp0Lzw5q3FNmVTDU9OxacRyfxra5Qc4x5W01tfLvt2fmYery4sxMq+zDjj6hi3T5q63yxVMVslFRc4yi9l2cl0382Bl/hZrui5Usr9k4ywsifLbfjuKTlGPhUobNrkTl5LbZy8up0M5h+GvCOoV5+Xq+rV1Y9uRCUI4tXLsnOUXKbUW1FeBd23u2/fp5gDF1DT6siPLbHf0kukov1TMkk1tWto7bRvAoGr6LbjPf56u1iXl7NdjV2y8Mv0y+x1KUU900mn0aa3TXoVHiXh2MIWW47UUoycqpNJeX7rf2/wCCh1XSrVnuw8x6+f8Af1cbU25hyZM3Gk6FO7adu9dXmv45r2XZe5s9E4fhBRsv5bJ9HGK61x/9n/v3N/sQNVr9t64/unaTpu+18v2fHGx4VRUK4qMV2X337s+lnyy+j+x62Is+WX0f2KjeZneV1ERHEK8jL07Ptx589MuV915xkvRruYcT2idW01neJ2lKtWLRtLouh8QVZO0X/Z3bda2/m94vubg5Gns010a6pro0/Ut3DfEs5SjRkKVjfSNsU3L/AKkvP6/4+pf6LqkX2pl8+/am1Wg7fix+PS3EEhlyrEAAAAAAAAEoglASig8McP15lF2Rk5GerHmahDnr1HMqjGNeTZGCUVPlWyiu3YvqKNw3wNiTqtnqOFGV88vNsfxJT8Vcsicq24qXK04uPYDXVavkT06W+RZcqNZx8OnO5uWeViRy6o8zlHZS+acW10ly79zpZV+M9OksKqrBx3NU5ODbHGojCL+FTfCclGLaivDF90ZGPxJbOcIPStSrU5xi7bIYahBN7c0tr29l5vZPyA+HGttl35bTcaydVudY/i3Vvlsowatp32KXZvwQX/6exj6JGzP0+7CyrraszGlPBvyKpzrtjfVs6shSTT8Ufhy9HzNep8auHcjMy8rOvyczAlzfk8WFEqIyeFXs+eXPXL57OaXbpy7n007QsjA1CN1duTm0Ztbqy7b5UynVdSt8e3wQimnHnj5PziBhx4xyFjvDcK/26rfyKxt/BK7l5lm+W/wfhrn32/lHFWLXhY2k4+Tm3xp/PQrysyeXbTZYnj5EpOVykmk5pdN9lsl2Nw9Nn+2Vl/C/sv2ZLH/MbR/vvzKkob+e/LueeOKbJfs+yrGtylj50L7aao1ym6lRfDfaclF9Zx79wMDR6dFnfVHE1Oy+9SU66VrOTc5uHj2+G7WpLaL3W3kmfHH06rL1DV1l5OTFU3YkKq4Z+TjwjGWJVKW0ITS+Zt/1Nth625WVxWjZ9PNKMPjSpwYwrUns5txubSW/XZP6GDjcJY+RnatdqODTdG23F/L23Vwm5Vxxa4T5W+q8UX/gB64WtdWoZmHj5VuZhV49F3Nbc8iWLlynJOhXPxPeCUtm3tt7lyKrwZp92A7tPnVvi1P4uHlxjFKdM3/c2bf/ACQff95bPzRagAIb26vyXcrurcRJbwxtm/J29l9PX6nTHjtedoaXyVpG8tpqeq10Lr4pvyrXn9X6IqGp59l/NKx9EpcsF8senoY7k225Ntvq23u2/qRZ8sv0v7FliwVx8/NX5c1r/RX8DPnV5dY94Py/p6FjxMqFq3g/rF+a/oVGJ9KrJQalBtNd0VvVehYdZvevw39+/r+fP1SdH1G+D4Z5r69fRcTzb8svo/sa7T9WjPaNm0Z+Sf7sv/DNjb5S+j+x8+1WjzaXJ/jy12n/AL/uHp8GfHmr3UndXonohLy+3uWrQuFJT2sy04x81T5Sl+p/ur28/oSsGnyZrdtI/hLzZqYo3tLT6Po12U/AuWCe0rZLwr2X8T/30L9pOk1YseWpeJ/NY+s5f17L2MyquMEowSjFLZRSSSXpsej0uk0GPBG/m3v8KLU6u+bjxHoIJIJyIAAAAAAAAAACQQAJBAAkEACQQAJBBIANgAUvXNUuslKucXVFP+67v3b7/Y1SL/qGnV3x2sXVfLNfNH6Mp+p6VZjvxeKDfSxLp9H6Ms9PmpMdscSrs+K8T3Tyw0erF4Zfpf2PKPc/ll+mX2JSPCpQR72PMD6HVq+bRutAsyLpfArg7U1tv/8AWvVyfb/a9DI4f4Xtytpz3qo/j28U1/Kv9fudE07T6seCrogoRXnt5yfq33ZV9RjBnxziyV7v2TtHGWlu+s7fu12h8O1Y205bWXfxtdI+0V2+puyAVuLFTFXtpG0LDJktkt3WneQAg6NEkAAAAAAAAAAAAAAAAAAAAAAAAAASCABJE4KSakk01s01umvoSAKzq3DzjvPG3a83V3X0ff6Ggs+WX0l0/odFNZq+jQvTa8FjTXOl0fTuu5Nw6rbi/wB0TLpt+afZybGqlOUYVxc5Se0YxTbb+hfeHeDow2tzUpz81R5wj+p/vP28vqbrQtBpw4/2a5rGtp3SS5pe38q9vubUzn1c24pxBh00V5t5PoACClgIAAAAAAAAAAAAAAAAAAAAAAAAAAAAAAAAAAkgASCCQAIAEk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8139" name="AutoShape 11" descr="data:image/jpeg;base64,/9j/4AAQSkZJRgABAQAAAQABAAD/2wCEAAkGBhQPEBQPDQ4QEA8QDxcSEhQVDw8VEA8PGBIVFxYQExQXGyYeFxsjGRIUHy8sLycpLCwsFR4xNTAqNSYrLCkBCQoKDgwOGg8PGjEkHSEqLDUpLCktMjA1KS4pKjUsLC0vLSwpKSwpLCksKSksNSksLCwsLCwsLCwsLCwsLCksLP/AABEIAJwAtwMBIgACEQEDEQH/xAAcAAEAAgMBAQEAAAAAAAAAAAAAAgYBBQcEAwj/xABIEAABAwICBQYICgcJAAAAAAAAAQIDBBESMQUGIVFxBxNBYcHwFFJUkZKTsdEVIjIzU3KBg8PSFyNilMLh4hYkNUNzdIKhsv/EABsBAQADAQEBAQAAAAAAAAAAAAABAgMFBAYH/8QAKBEAAgICAQMDAwUAAAAAAAAAAAECAwQREgUTITFBUTKBkSI0QmFx/9oADAMBAAIRAxEAPwDt7Mk4dhIizJOHYSAAAAAAAAAAAAAAAAAAAAAAAAAAAAAAAIS5d94E2XfeADLMk4dhIizJOHYSAAAAAAAAAAAAAAAAAAAAAAAAAAAAAAAITZd94E2XfeADLMk4dhIizJOHYSAAAAAAAAAAAAAAAAAAAAAAAAAAAAAAAITZd94E2XfeAAxdicOw1OntbKegweFyKznL4LMe6+G18k60NszJOCew5dy1JtpfvfwzK2fCLZ6cSlXWqt+5YU5XNHeVO9TN+UknKxo7yl3qJvccj1U1Pl0lzngyxN5lUR2NXJfFe1rfVNxXcmU1OiLUVVHEjlsmKRyIq2vZFVNxgrbGt6Os+n4sZ8HZ5OjJyqaP8od6mX3Ek5UKDyh3qZfcc+oOTGeduOCppJG3tdr3ql+lMjGkOTyopo3SPwLgTFZt1xMTNUUpK65LfE0hgYLlxdvk6norW+nqlw08jnLt/wAuRE2daoSk1sp2/KkVP+D/AHFB5O1+PHbLC/2LtPasGN2FFa35W1cs+lTnZPUralFpeuzCzp1cLpQ29JIuDdbqdcpV9B/uJprRB0SL6D/cVNmiZOhaf1v8j3M0BUdEUK/eL7jBdQzp/RDZjLFx1/I339qYPHX0H+4y3WaBcnr6D/cVuTREzVs5sCLu53+RiCjVr0x4L/srdE+0yl1XLh9cUiViUNeJG+0zrpTUSRuqpVYk11Z+rkddEtfYibMzV/pb0d5U71E/5Sm8sDf1dF9WX+Equrupj69XNp3piY1r3IqWRGuyst9p9zi48LaI2zeto4NtvGbikdd/S1o7yl3qJ/ymU5WdHeUu/d5/ynMtL8l1TSwSVEjmKyJiudZUvZN20qccPUeqGFTPzGWzOV8o+x3j9LGjvKXfu8/5TZaF12pa1/N0srnusq/NStTZntciIfnxkPUnmOlclkOGVn1JDO7DhXFyTJhc5PR1dFMmDKHLR6gACQQmy77wJsu+8ABuScOw5by1rtpfvfwzqTck4dhy7lojVzqVES/zv4Zhf9DPf079xH7nj5A33Ws+tF+IXPX6SkbHE7SKSYOcXm8F748K3vbquck1f07UUDVbS08TMa3e67lfIqXsrlxdan201p6qrmtZOxMLHYksq52ttuvWY95KGtHVXT5zyO5KWlv7nZdVaOmjgvQriikXHfEqqrrW23yyQqmvGtMrVdTrBJFiarUVyXRyKlsSOTYuzoKLoTSdXSXSDFhdm1XbEXellNw7TdVO3BUMR7VzRdqe0q7uUNJaZrX011X9yUlJf2/JutQKZGrHbNGP9hiokVFz6V9p6dTIlSVt0VNjuORCekc5btYqpdfacDqsHxhpfJLnF5Em37Iwkt2qnV1HRoF+K36qew53BRPvtZsvvLDFpKa2VrGPTMyGJy7m/Ojw51Xca4tH00z86tulqdp4oWfGResnNK964nJtsiEtqJkcTNslZkuyCemyILhBJlU5VKbHHSKnQkv8JDkdjVKmfZsWmi89zba8xY4qZMKqtpNiJ1IVnQ+kKmjv4PTRI9yIjnuRVe5qZIvxrWQ/XsGLswYRXro+LyMjt5kk/RHTNeYXSaOqWRtVz3QqiIiXVVumxEOGw6u1HTTTJ90/3F2XXbSP0UPo/wBR9Y9b9IL8pkacE/qPTRXZSmlr8mk7o2vZVoNX3t2yRSIme1jkROOwv2oVGjJG2TJrjxu03VTMdHI1uGRuFdm23VtNxqm3DMiLsWzit05Sg+RpW1yWi6IZQwhk5B0QACQQmy77wJsu+8ABuScOwhLSsfbGxrrZXai24XPozJOHYSI1sJ68o8nwXF9DH6DfcPg2L6GP0GnrA4r4Lc5fJ5U0dF9DH6DTPwfH9Ez0GnpA0hyl8nxZSsbtaxqcGog8Gb4rfMh9gQ4RfqiNs+XgzfEb5kHMN8VPMh9QV7UPhfgbZ8uYb4qeZBzDfFTzIfUWHah8IbZ8XUzVtdrVtlsTYeWsdBA1HTrDG1VsivVjUVd114HvOectqf3CP/dN6P2Hm9abaijOSXq0W6kraSZcMMlNI7c10Tl8yEJ9J0cblZJNSMe1bOar4kc1dyoq7Dh1QlNztJ8DJUeE4285iv8AOXbZWfbe/UW/lY1RghhdXsa/wiaobjVXqrdqLezbW6D0OnUkm/Uptafg6JBpCkejljlpXIxuJ6tdEqMb4zrZIeuhkilbzkCxPbtRHMVqt3KiOQoEGp9PSaJnqYGvSWo0anOXeqtW7Uctk6Nqm05If8LZ/rS/+1MZR/S2n7l1/hdj5VNW2Jqvle1jG5uc5GtTiq8TM8yMar3LZrWq5V3NRLqvmRTmOt2t8tbo6Z0ejpG0ciIjah0kfyUkb8fm87KqWKwg5Mts6i197Ki3RdqdaErlQq9bXxPjo6OjfV1CUzJJER7WMijVqWVzl6VNtqvrC2vh51sb4nMkdFLG75UUrV+MxV6ejzkOLQ2babLvvMGZcl79JgqSSZknDsJEWZJw7CQAAAAAAAAAAAAAAAAUonK9ouWpoo2U0L5XpUI5WsbicjcD9tuKoXsiqFoy4vZDWzlGs+qk1LJR6Q0bTOWVjGJNHGxL42tzVqb0VzV+w3nKbSS1mjI/B6eV0jpY3rGjF5xiYVuip1XL3hM2Lu5tp/BHEq9bRPdoZYUjcsvgDWYLLix4ETDbfsKHqzpnSmj6ZtNFol72tVXXdHLiu5brkp2OwsI26TWvUcStv0jNUufRSUkkbZaHEs6/NJLJHZYvsV3/AEUyeWpXRK6KXRlX4RHHzeNGIsKtY++NHdN0RNh1fCMJCnr2J0cv1g0A9lalTLT1ssE1JExfBZHNlilY1EVr0TaqWLbqJo9kNO7m6epp0kmc9W1D8UrnWRMa7r4ULGjQiESsbWgloxLkvfpMGZcu+8wUJJMyTh2EiLMk4dhIAAAAAAAAAAAAAAAACwAAFgABYWAAFgAALAAAhNl33gTZd94AMsyTh2EiLMk4dhIAAAAAAAAAAAAAAAAAAAAAAAAAAAAAAAhNl33gTZd94AMsyTh2EiLMk4dhIAAAAAAAAAAAAAAAAAAAAAAAAAAAAAAAhNkvfpMCbJe/S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3208" y="2636912"/>
            <a:ext cx="54970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37980"/>
                </a:solidFill>
              </a:rPr>
              <a:t>IL SISTEMA INTEGRATO </a:t>
            </a:r>
            <a:br>
              <a:rPr lang="it-IT" sz="3200" b="1" dirty="0">
                <a:solidFill>
                  <a:srgbClr val="637980"/>
                </a:solidFill>
              </a:rPr>
            </a:br>
            <a:r>
              <a:rPr lang="it-IT" sz="3200" b="1" dirty="0">
                <a:solidFill>
                  <a:srgbClr val="637980"/>
                </a:solidFill>
              </a:rPr>
              <a:t>DELLO SCREEN CONTENT</a:t>
            </a:r>
          </a:p>
          <a:p>
            <a:pPr algn="ctr"/>
            <a:endParaRPr lang="it-IT" sz="3200" b="1" dirty="0">
              <a:solidFill>
                <a:srgbClr val="637980"/>
              </a:solidFill>
            </a:endParaRPr>
          </a:p>
          <a:p>
            <a:pPr algn="ctr"/>
            <a:r>
              <a:rPr lang="it-IT" sz="2400" dirty="0">
                <a:solidFill>
                  <a:srgbClr val="637980"/>
                </a:solidFill>
              </a:rPr>
              <a:t>Emilio Pucci</a:t>
            </a:r>
          </a:p>
          <a:p>
            <a:pPr algn="ctr"/>
            <a:endParaRPr lang="it-IT" sz="2400" dirty="0">
              <a:solidFill>
                <a:srgbClr val="637980"/>
              </a:solidFill>
            </a:endParaRPr>
          </a:p>
          <a:p>
            <a:pPr algn="ctr"/>
            <a:r>
              <a:rPr lang="it-IT" dirty="0">
                <a:solidFill>
                  <a:srgbClr val="637980"/>
                </a:solidFill>
              </a:rPr>
              <a:t>AGCOM</a:t>
            </a:r>
            <a:br>
              <a:rPr lang="it-IT" dirty="0">
                <a:solidFill>
                  <a:srgbClr val="637980"/>
                </a:solidFill>
              </a:rPr>
            </a:br>
            <a:r>
              <a:rPr lang="it-IT" dirty="0">
                <a:solidFill>
                  <a:srgbClr val="637980"/>
                </a:solidFill>
              </a:rPr>
              <a:t>Roma, 9 maggio 2016</a:t>
            </a:r>
          </a:p>
        </p:txBody>
      </p:sp>
    </p:spTree>
    <p:extLst>
      <p:ext uri="{BB962C8B-B14F-4D97-AF65-F5344CB8AC3E}">
        <p14:creationId xmlns:p14="http://schemas.microsoft.com/office/powerpoint/2010/main" val="99228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87337" y="914400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43" name="Picture 15" descr="logo e-mediainstitute per 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34" y="411059"/>
            <a:ext cx="917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95290" y="6500813"/>
            <a:ext cx="1221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37980"/>
                </a:solidFill>
                <a:latin typeface="Times New Roman" pitchFamily="18" charset="0"/>
              </a:rPr>
              <a:t>© e-Media Research Ltd.</a:t>
            </a:r>
          </a:p>
        </p:txBody>
      </p:sp>
      <p:sp>
        <p:nvSpPr>
          <p:cNvPr id="87" name="Slide Number Placeholder 2"/>
          <p:cNvSpPr txBox="1">
            <a:spLocks noGrp="1"/>
          </p:cNvSpPr>
          <p:nvPr/>
        </p:nvSpPr>
        <p:spPr>
          <a:xfrm>
            <a:off x="8277227" y="6442079"/>
            <a:ext cx="4714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274799-0C9C-435D-84A2-9F44E95792A5}" type="slidenum">
              <a:rPr lang="it-IT" sz="1100">
                <a:solidFill>
                  <a:srgbClr val="637980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t-IT" sz="1100" dirty="0">
              <a:solidFill>
                <a:srgbClr val="637980"/>
              </a:solidFill>
              <a:latin typeface="Calibri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395288" y="6461098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2"/>
          <p:cNvSpPr txBox="1">
            <a:spLocks/>
          </p:cNvSpPr>
          <p:nvPr/>
        </p:nvSpPr>
        <p:spPr bwMode="auto">
          <a:xfrm>
            <a:off x="3491880" y="128592"/>
            <a:ext cx="535525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ts val="2200"/>
              </a:lnSpc>
              <a:defRPr/>
            </a:pPr>
            <a:r>
              <a:rPr lang="it-IT" sz="2000" b="1" i="1" cap="all" dirty="0">
                <a:solidFill>
                  <a:srgbClr val="637980"/>
                </a:solidFill>
                <a:latin typeface="Verdana" pitchFamily="34" charset="0"/>
              </a:rPr>
              <a:t>I CONSUMI «A TITOLO» </a:t>
            </a:r>
            <a:br>
              <a:rPr lang="it-IT" sz="2000" b="1" i="1" cap="all" dirty="0">
                <a:solidFill>
                  <a:srgbClr val="637980"/>
                </a:solidFill>
                <a:latin typeface="Verdana" pitchFamily="34" charset="0"/>
              </a:rPr>
            </a:br>
            <a:r>
              <a:rPr lang="it-IT" sz="2000" b="1" i="1" cap="all" dirty="0">
                <a:solidFill>
                  <a:srgbClr val="637980"/>
                </a:solidFill>
                <a:latin typeface="Verdana" pitchFamily="34" charset="0"/>
              </a:rPr>
              <a:t>SUL MERCATO AUDIOVISIVO</a:t>
            </a:r>
            <a:br>
              <a:rPr lang="it-IT" sz="2000" b="1" i="1" cap="all" dirty="0">
                <a:solidFill>
                  <a:srgbClr val="637980"/>
                </a:solidFill>
                <a:latin typeface="Verdana" pitchFamily="34" charset="0"/>
              </a:rPr>
            </a:br>
            <a:endParaRPr lang="it-IT" sz="2000" b="1" i="1" cap="all" dirty="0">
              <a:solidFill>
                <a:srgbClr val="637980"/>
              </a:solidFill>
              <a:latin typeface="Verdana" pitchFamily="34" charset="0"/>
            </a:endParaRPr>
          </a:p>
        </p:txBody>
      </p:sp>
      <p:sp>
        <p:nvSpPr>
          <p:cNvPr id="48136" name="AutoShape 8" descr="data:image/jpeg;base64,/9j/4AAQSkZJRgABAQAAAQABAAD/2wCEAAkGBw8PEQ8PDA8QDw8QEQ8OEA0RDw8QEBAOFBQWFhQSHxMYHCogGB8mGxMULTEtMSstOi46Fx8zOjMsOCgtLisBCgoKDg0OGxAQGywlHyU0LDcsKzQsLCw3KzUsLCwsLCw3NywsLDc3Ny0sLCwsLC4uLCwvLywsLCstLy8sLCssLf/AABEIAL0BCwMBIgACEQEDEQH/xAAcAAEAAgMBAQEAAAAAAAAAAAAAAQYEBQcCAwj/xAA8EAACAgECBAQEAwUHBAMAAAAAAQIDBAURBhIhQSIxUWETMnGxBxRyFUJSYoEjM5GhwfDxgrLR0kNTc//EABsBAQACAwEBAAAAAAAAAAAAAAAEBQECAwYH/8QAKhEBAAIBAwQABQQDAAAAAAAAAAECAwQRIQUSMVEiQXGR0aHB4fATYbH/2gAMAwEAAhEDEQA/AOzAAwAAAAAAAAAAAAAAAAAAAAAAAAAAAAAAAAAAAAAAAAAAAAAAAAAAAAAAAAAAAAAAAAAAAAAAAAAAAAAAAAAAAAAAAAAAAAAAAAAAAAAAAAAAAAAACQAAAAgkAQCQBAAAAAAAAAAAAAAAAAAAAAAAAAAAAkAQCQBBIAAA1esa5XjeH57e1afl7t9jnky0x17rztDEzsz8rJrqi52yUYru/sl3ZS9e4gsvjOFW9dXLLye059O7XkvY1+dnWXy57Zb+kV0jFeiRj2Lwy/TL7HntV1K+ae2nFf1lytffw98K8eTq5atQcrK+ijkdZWQX8y85r38/qdKx74WRjOqUZwkt4zi04teu6Pz9E3HD/EWRgy3pfNW3vOiTfJL3/lfuv67lri1M14t4c6ZtuJdtBqtA4hx86O9MtppeOmWynD+nde6NqT4tExvCTExPMBBIMsoAAAAAAAAAAAAAAABIBj6jm149VuRfLlqphO2yWze0IrdvZdX0QGQDTcMcUYep1ztwLHZCufw580JQkpbJrwyW+2z/AMmaTO/FPRqLbaLsmcbKbJ02RWPfJKyEnGS3Udn1TAugKhpH4l6Rl3VY2NkTndbLkhF0XRTezfm47LyPGpfiho+Nbbj35E420zlVZH8vfLacXs1uo7PqgLkCvcN8babqUnXg5MbLIpydUozqs5V5tRmlzL6b7GHrf4kaThX2YuXkThdVyqcFRdNLmipLxRjs+kkBbQVHRvxJ0nNvrxcXInO61tQg6LoptRcn4nHZdEz7cSfiDpenWfAy8na5JOVVcJ2ygmt1zcq2j0aez69UBaA2aXhvizA1KMpYGRG1w6zr2lCyC9XCST29/I3YFT1niffevEfTyd23/av9f+SsNtttttvq2+rb9dy7a1w7C7edW1dvn/JN+67P3Kdk406pOFsXGS7P09U+6PLdRpqIvvl5j5enC+/zfNHqxeGX6ZfY8o92Pwy/TL7FfXy1UiJ7Z4iw2X6O+uPkzqlGymcq5xe8ZxezTOk8Kcewu5aM7au57Rhculdj7J/wS/yft5HN8LDsvly1R39ZPpGK9Wy26do1ePFv57OV72NeXTyS7HHJr403jmfSdo9NkyzvHFfbqQOfaFxJZj7Qs3sp8tv34L2fp7fYvWFmV3wU6ZKUX3Xmn6NdmWul1mPUR8Pn0l6jTXwzz49vuQSCWjoBJAAAAAAAAAAkgkAct/HbW3HHx9MpnGNudbHncpKMY0Rktt5N+FObj19ISOpHJ7eAsjVtXzMrW8edeDGHwsSCur5pxi0oP+zk3Fbc8nv3mBpeDLqNF138lj5Nd+Fn1U1wthbXZH4+3g3lF9H8RWRS9LEWj8Y+HsGvS87Jrw8eGS50TeRGmuNrnPIr55c6W+75nv67s1fGv4Q010Rt0CqxZlVtc1F37uUOu+zm0otPlfn2ZaOONPztR0OdKx2s+6GK543xKltbG2uVi5+bl28MmuoHj8MuHsFafp2UsPH/ADPwYz/M/Br+Lz9Vzc+2+5zTC1PS8bXdZnrdVdtMrciNcbMdZCVvxk9+XZ7eFS6nZ+BMC3G07Cx8mHw7qqYwshvGXLJN9N4tplK4Y4It/bOrZOpYNVmHkPIdE7lj3Rk5XRaahu3FuO/ZAVTSpYmdxFhXcO47pxqFCeRKNXwq+nP8SfIvkTjKMe277Hz4m1CrG4lz7MjA/aUOSuP5T4cberx6dp8soyXTb07lu4U4X1HRdUuhh0SyNHyXFtq6rmo3+WXLOSk3Btp7b7x69XsjA13Q9ex9cy9U0nBhfGyMK4Stsp5JRdNcZPl+LGW+8GZG44C1rCzMtQq4ehp1kK53Ry3i01tNNR5VJVRabU337Mp+uYOXo+rZ2dl6UtUxMmd1kLJ1/FhXXOfP83LJVuKfL1XVLp0Lzw5q3FNmVTDU9OxacRyfxra5Qc4x5W01tfLvt2fmYery4sxMq+zDjj6hi3T5q63yxVMVslFRc4yi9l2cl0382Bl/hZrui5Usr9k4ywsifLbfjuKTlGPhUobNrkTl5LbZy8up0M5h+GvCOoV5+Xq+rV1Y9uRCUI4tXLsnOUXKbUW1FeBd23u2/fp5gDF1DT6siPLbHf0kukov1TMkk1tWto7bRvAoGr6LbjPf56u1iXl7NdjV2y8Mv0y+x1KUU900mn0aa3TXoVHiXh2MIWW47UUoycqpNJeX7rf2/wCCh1XSrVnuw8x6+f8Af1cbU25hyZM3Gk6FO7adu9dXmv45r2XZe5s9E4fhBRsv5bJ9HGK61x/9n/v3N/sQNVr9t64/unaTpu+18v2fHGx4VRUK4qMV2X337s+lnyy+j+x62Is+WX0f2KjeZneV1ERHEK8jL07Ptx589MuV915xkvRruYcT2idW01neJ2lKtWLRtLouh8QVZO0X/Z3bda2/m94vubg5Gns010a6pro0/Ut3DfEs5SjRkKVjfSNsU3L/AKkvP6/4+pf6LqkX2pl8+/am1Wg7fix+PS3EEhlyrEAAAAAAAAEoglASig8McP15lF2Rk5GerHmahDnr1HMqjGNeTZGCUVPlWyiu3YvqKNw3wNiTqtnqOFGV88vNsfxJT8Vcsicq24qXK04uPYDXVavkT06W+RZcqNZx8OnO5uWeViRy6o8zlHZS+acW10ly79zpZV+M9OksKqrBx3NU5ODbHGojCL+FTfCclGLaivDF90ZGPxJbOcIPStSrU5xi7bIYahBN7c0tr29l5vZPyA+HGttl35bTcaydVudY/i3Vvlsowatp32KXZvwQX/6exj6JGzP0+7CyrraszGlPBvyKpzrtjfVs6shSTT8Ufhy9HzNep8auHcjMy8rOvyczAlzfk8WFEqIyeFXs+eXPXL57OaXbpy7n007QsjA1CN1duTm0Ztbqy7b5UynVdSt8e3wQimnHnj5PziBhx4xyFjvDcK/26rfyKxt/BK7l5lm+W/wfhrn32/lHFWLXhY2k4+Tm3xp/PQrysyeXbTZYnj5EpOVykmk5pdN9lsl2Nw9Nn+2Vl/C/sv2ZLH/MbR/vvzKkob+e/LueeOKbJfs+yrGtylj50L7aao1ym6lRfDfaclF9Zx79wMDR6dFnfVHE1Oy+9SU66VrOTc5uHj2+G7WpLaL3W3kmfHH06rL1DV1l5OTFU3YkKq4Z+TjwjGWJVKW0ITS+Zt/1Nth625WVxWjZ9PNKMPjSpwYwrUns5txubSW/XZP6GDjcJY+RnatdqODTdG23F/L23Vwm5Vxxa4T5W+q8UX/gB64WtdWoZmHj5VuZhV49F3Nbc8iWLlynJOhXPxPeCUtm3tt7lyKrwZp92A7tPnVvi1P4uHlxjFKdM3/c2bf/ACQff95bPzRagAIb26vyXcrurcRJbwxtm/J29l9PX6nTHjtedoaXyVpG8tpqeq10Lr4pvyrXn9X6IqGp59l/NKx9EpcsF8senoY7k225Ntvq23u2/qRZ8sv0v7FliwVx8/NX5c1r/RX8DPnV5dY94Py/p6FjxMqFq3g/rF+a/oVGJ9KrJQalBtNd0VvVehYdZvevw39+/r+fP1SdH1G+D4Z5r69fRcTzb8svo/sa7T9WjPaNm0Z+Sf7sv/DNjb5S+j+x8+1WjzaXJ/jy12n/AL/uHp8GfHmr3UndXonohLy+3uWrQuFJT2sy04x81T5Sl+p/ur28/oSsGnyZrdtI/hLzZqYo3tLT6Po12U/AuWCe0rZLwr2X8T/30L9pOk1YseWpeJ/NY+s5f17L2MyquMEowSjFLZRSSSXpsej0uk0GPBG/m3v8KLU6u+bjxHoIJIJyIAAAAAAAAAACQQAJBAAkEACQQAJBBIANgAUvXNUuslKucXVFP+67v3b7/Y1SL/qGnV3x2sXVfLNfNH6Mp+p6VZjvxeKDfSxLp9H6Ms9PmpMdscSrs+K8T3Tyw0erF4Zfpf2PKPc/ll+mX2JSPCpQR72PMD6HVq+bRutAsyLpfArg7U1tv/8AWvVyfb/a9DI4f4Xtytpz3qo/j28U1/Kv9fudE07T6seCrogoRXnt5yfq33ZV9RjBnxziyV7v2TtHGWlu+s7fu12h8O1Y205bWXfxtdI+0V2+puyAVuLFTFXtpG0LDJktkt3WneQAg6NEkAAAAAAAAAAAAAAAAAAAAAAAAAASCABJE4KSakk01s01umvoSAKzq3DzjvPG3a83V3X0ff6Ggs+WX0l0/odFNZq+jQvTa8FjTXOl0fTuu5Nw6rbi/wB0TLpt+afZybGqlOUYVxc5Se0YxTbb+hfeHeDow2tzUpz81R5wj+p/vP28vqbrQtBpw4/2a5rGtp3SS5pe38q9vubUzn1c24pxBh00V5t5PoACClgIAAAAAAAAAAAAAAAAAAAAAAAAAAAAAAAAAAkgASCCQAIAEk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8139" name="AutoShape 11" descr="data:image/jpeg;base64,/9j/4AAQSkZJRgABAQAAAQABAAD/2wCEAAkGBhQPEBQPDQ4QEA8QDxcSEhQVDw8VEA8PGBIVFxYQExQXGyYeFxsjGRIUHy8sLycpLCwsFR4xNTAqNSYrLCkBCQoKDgwOGg8PGjEkHSEqLDUpLCktMjA1KS4pKjUsLC0vLSwpKSwpLCksKSksNSksLCwsLCwsLCwsLCwsLCksLP/AABEIAJwAtwMBIgACEQEDEQH/xAAcAAEAAgMBAQEAAAAAAAAAAAAAAgYBBQcEAwj/xABIEAABAwICBQYICgcJAAAAAAAAAQIDBBESMQUGIVFxBxNBYcHwFFJUkZKTsdEVIjIzU3KBg8PSFyNilMLh4hYkNUNzdIKhsv/EABsBAQADAQEBAQAAAAAAAAAAAAABAgMFBAYH/8QAKBEAAgICAQMDAwUAAAAAAAAAAAECAwQREgUTITFBUTKBkSI0QmFx/9oADAMBAAIRAxEAPwDt7Mk4dhIizJOHYSAAAAAAAAAAAAAAAAAAAAAAAAAAAAAAAIS5d94E2XfeADLMk4dhIizJOHYSAAAAAAAAAAAAAAAAAAAAAAAAAAAAAAAITZd94E2XfeADLMk4dhIizJOHYSAAAAAAAAAAAAAAAAAAAAAAAAAAAAAAAITZd94E2XfeAAxdicOw1OntbKegweFyKznL4LMe6+G18k60NszJOCew5dy1JtpfvfwzK2fCLZ6cSlXWqt+5YU5XNHeVO9TN+UknKxo7yl3qJvccj1U1Pl0lzngyxN5lUR2NXJfFe1rfVNxXcmU1OiLUVVHEjlsmKRyIq2vZFVNxgrbGt6Os+n4sZ8HZ5OjJyqaP8od6mX3Ek5UKDyh3qZfcc+oOTGeduOCppJG3tdr3ql+lMjGkOTyopo3SPwLgTFZt1xMTNUUpK65LfE0hgYLlxdvk6norW+nqlw08jnLt/wAuRE2daoSk1sp2/KkVP+D/AHFB5O1+PHbLC/2LtPasGN2FFa35W1cs+lTnZPUralFpeuzCzp1cLpQ29JIuDdbqdcpV9B/uJprRB0SL6D/cVNmiZOhaf1v8j3M0BUdEUK/eL7jBdQzp/RDZjLFx1/I339qYPHX0H+4y3WaBcnr6D/cVuTREzVs5sCLu53+RiCjVr0x4L/srdE+0yl1XLh9cUiViUNeJG+0zrpTUSRuqpVYk11Z+rkddEtfYibMzV/pb0d5U71E/5Sm8sDf1dF9WX+Equrupj69XNp3piY1r3IqWRGuyst9p9zi48LaI2zeto4NtvGbikdd/S1o7yl3qJ/ymU5WdHeUu/d5/ynMtL8l1TSwSVEjmKyJiudZUvZN20qccPUeqGFTPzGWzOV8o+x3j9LGjvKXfu8/5TZaF12pa1/N0srnusq/NStTZntciIfnxkPUnmOlclkOGVn1JDO7DhXFyTJhc5PR1dFMmDKHLR6gACQQmy77wJsu+8ABuScOw5by1rtpfvfwzqTck4dhy7lojVzqVES/zv4Zhf9DPf079xH7nj5A33Ws+tF+IXPX6SkbHE7SKSYOcXm8F748K3vbquck1f07UUDVbS08TMa3e67lfIqXsrlxdan201p6qrmtZOxMLHYksq52ttuvWY95KGtHVXT5zyO5KWlv7nZdVaOmjgvQriikXHfEqqrrW23yyQqmvGtMrVdTrBJFiarUVyXRyKlsSOTYuzoKLoTSdXSXSDFhdm1XbEXellNw7TdVO3BUMR7VzRdqe0q7uUNJaZrX011X9yUlJf2/JutQKZGrHbNGP9hiokVFz6V9p6dTIlSVt0VNjuORCekc5btYqpdfacDqsHxhpfJLnF5Em37Iwkt2qnV1HRoF+K36qew53BRPvtZsvvLDFpKa2VrGPTMyGJy7m/Ojw51Xca4tH00z86tulqdp4oWfGResnNK964nJtsiEtqJkcTNslZkuyCemyILhBJlU5VKbHHSKnQkv8JDkdjVKmfZsWmi89zba8xY4qZMKqtpNiJ1IVnQ+kKmjv4PTRI9yIjnuRVe5qZIvxrWQ/XsGLswYRXro+LyMjt5kk/RHTNeYXSaOqWRtVz3QqiIiXVVumxEOGw6u1HTTTJ90/3F2XXbSP0UPo/wBR9Y9b9IL8pkacE/qPTRXZSmlr8mk7o2vZVoNX3t2yRSIme1jkROOwv2oVGjJG2TJrjxu03VTMdHI1uGRuFdm23VtNxqm3DMiLsWzit05Sg+RpW1yWi6IZQwhk5B0QACQQmy77wJsu+8ABuScOwhLSsfbGxrrZXai24XPozJOHYSI1sJ68o8nwXF9DH6DfcPg2L6GP0GnrA4r4Lc5fJ5U0dF9DH6DTPwfH9Ez0GnpA0hyl8nxZSsbtaxqcGog8Gb4rfMh9gQ4RfqiNs+XgzfEb5kHMN8VPMh9QV7UPhfgbZ8uYb4qeZBzDfFTzIfUWHah8IbZ8XUzVtdrVtlsTYeWsdBA1HTrDG1VsivVjUVd114HvOectqf3CP/dN6P2Hm9abaijOSXq0W6kraSZcMMlNI7c10Tl8yEJ9J0cblZJNSMe1bOar4kc1dyoq7Dh1QlNztJ8DJUeE4285iv8AOXbZWfbe/UW/lY1RghhdXsa/wiaobjVXqrdqLezbW6D0OnUkm/Uptafg6JBpCkejljlpXIxuJ6tdEqMb4zrZIeuhkilbzkCxPbtRHMVqt3KiOQoEGp9PSaJnqYGvSWo0anOXeqtW7Uctk6Nqm05If8LZ/rS/+1MZR/S2n7l1/hdj5VNW2Jqvle1jG5uc5GtTiq8TM8yMar3LZrWq5V3NRLqvmRTmOt2t8tbo6Z0ejpG0ciIjah0kfyUkb8fm87KqWKwg5Mts6i197Ki3RdqdaErlQq9bXxPjo6OjfV1CUzJJER7WMijVqWVzl6VNtqvrC2vh51sb4nMkdFLG75UUrV+MxV6ejzkOLQ2babLvvMGZcl79JgqSSZknDsJEWZJw7CQAAAAAAAAAAAAAAAAUonK9ouWpoo2U0L5XpUI5WsbicjcD9tuKoXsiqFoy4vZDWzlGs+qk1LJR6Q0bTOWVjGJNHGxL42tzVqb0VzV+w3nKbSS1mjI/B6eV0jpY3rGjF5xiYVuip1XL3hM2Lu5tp/BHEq9bRPdoZYUjcsvgDWYLLix4ETDbfsKHqzpnSmj6ZtNFol72tVXXdHLiu5brkp2OwsI26TWvUcStv0jNUufRSUkkbZaHEs6/NJLJHZYvsV3/AEUyeWpXRK6KXRlX4RHHzeNGIsKtY++NHdN0RNh1fCMJCnr2J0cv1g0A9lalTLT1ssE1JExfBZHNlilY1EVr0TaqWLbqJo9kNO7m6epp0kmc9W1D8UrnWRMa7r4ULGjQiESsbWgloxLkvfpMGZcu+8wUJJMyTh2EiLMk4dhIAAAAAAAAAAAAAAAACwAAFgABYWAAFgAALAAAhNl33gTZd94AMsyTh2EiLMk4dhIAAAAAAAAAAAAAAAAAAAAAAAAAAAAAAAhNl33gTZd94AMsyTh2EiLMk4dhIAAAAAAAAAAAAAAAAAAAAAAAAAAAAAAAhNkvfpMCbJe/S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5441" y="476672"/>
            <a:ext cx="840295" cy="389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200"/>
              </a:lnSpc>
              <a:defRPr/>
            </a:pPr>
            <a:r>
              <a:rPr lang="it-IT" sz="3200" b="1" cap="all" dirty="0">
                <a:solidFill>
                  <a:srgbClr val="637980"/>
                </a:solidFill>
                <a:latin typeface="Verdana" pitchFamily="34" charset="0"/>
              </a:rPr>
              <a:t>1 |</a:t>
            </a:r>
          </a:p>
        </p:txBody>
      </p:sp>
      <p:sp>
        <p:nvSpPr>
          <p:cNvPr id="13" name="CasellaDiTesto 56"/>
          <p:cNvSpPr txBox="1">
            <a:spLocks noChangeArrowheads="1"/>
          </p:cNvSpPr>
          <p:nvPr/>
        </p:nvSpPr>
        <p:spPr bwMode="auto">
          <a:xfrm>
            <a:off x="293560" y="1001831"/>
            <a:ext cx="6050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cs typeface="Arial" charset="0"/>
              </a:rPr>
              <a:t>Il mercato audiovisivo</a:t>
            </a:r>
            <a:r>
              <a:rPr kumimoji="0" lang="it-IT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cs typeface="Arial" charset="0"/>
              </a:rPr>
              <a:t> in America del Nord</a:t>
            </a: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cs typeface="Arial" charset="0"/>
              </a:rPr>
              <a:t> 2010-2015    </a:t>
            </a:r>
            <a:r>
              <a:rPr kumimoji="0" lang="it-IT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  <a:cs typeface="Arial" charset="0"/>
              </a:rPr>
              <a:t>($miliardi)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36357" y="6007462"/>
            <a:ext cx="10406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Fonte: e-Media Institute.</a:t>
            </a:r>
            <a:b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</a:b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Nota: </a:t>
            </a:r>
            <a:r>
              <a:rPr lang="en-GB" sz="1000" i="1" kern="0" dirty="0">
                <a:solidFill>
                  <a:srgbClr val="404040"/>
                </a:solidFill>
                <a:latin typeface="Calibri"/>
                <a:cs typeface="Times New Roman"/>
              </a:rPr>
              <a:t>i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l </a:t>
            </a:r>
            <a:r>
              <a:rPr kumimoji="0" lang="en-GB" sz="10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mercato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TV [ </a:t>
            </a:r>
            <a:r>
              <a:rPr kumimoji="0" lang="en-GB" sz="10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misurato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come </a:t>
            </a:r>
            <a:r>
              <a:rPr kumimoji="0" lang="en-GB" sz="10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investimenti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sz="10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pubblicitari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sz="1000" b="0" i="1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sul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mezzo TV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e </a:t>
            </a:r>
            <a:r>
              <a:rPr kumimoji="0" lang="en-GB" sz="1000" b="0" i="1" u="none" strike="noStrike" kern="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ricavi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sz="1000" b="0" i="1" u="none" strike="noStrike" kern="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della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pay/TV da </a:t>
            </a:r>
            <a:r>
              <a:rPr kumimoji="0" lang="en-GB" sz="1000" b="0" i="1" u="none" strike="noStrike" kern="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pagamento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sz="1000" b="0" i="1" u="none" strike="noStrike" kern="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degli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r>
              <a:rPr kumimoji="0" lang="en-GB" sz="1000" b="0" i="1" u="none" strike="noStrike" kern="0" cap="none" spc="0" normalizeH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utenti</a:t>
            </a:r>
            <a:r>
              <a:rPr kumimoji="0" lang="en-GB" sz="1000" b="0" i="1" u="none" strike="noStrike" kern="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.</a:t>
            </a: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844815" y="2581544"/>
            <a:ext cx="6598476" cy="3188472"/>
          </a:xfrm>
          <a:custGeom>
            <a:avLst/>
            <a:gdLst>
              <a:gd name="T0" fmla="*/ 0 w 2930"/>
              <a:gd name="T1" fmla="*/ 304 h 1181"/>
              <a:gd name="T2" fmla="*/ 581 w 2930"/>
              <a:gd name="T3" fmla="*/ 263 h 1181"/>
              <a:gd name="T4" fmla="*/ 1168 w 2930"/>
              <a:gd name="T5" fmla="*/ 142 h 1181"/>
              <a:gd name="T6" fmla="*/ 1756 w 2930"/>
              <a:gd name="T7" fmla="*/ 94 h 1181"/>
              <a:gd name="T8" fmla="*/ 2343 w 2930"/>
              <a:gd name="T9" fmla="*/ 74 h 1181"/>
              <a:gd name="T10" fmla="*/ 2930 w 2930"/>
              <a:gd name="T11" fmla="*/ 0 h 1181"/>
              <a:gd name="T12" fmla="*/ 2930 w 2930"/>
              <a:gd name="T13" fmla="*/ 1181 h 1181"/>
              <a:gd name="T14" fmla="*/ 2343 w 2930"/>
              <a:gd name="T15" fmla="*/ 1181 h 1181"/>
              <a:gd name="T16" fmla="*/ 1756 w 2930"/>
              <a:gd name="T17" fmla="*/ 1181 h 1181"/>
              <a:gd name="T18" fmla="*/ 1168 w 2930"/>
              <a:gd name="T19" fmla="*/ 1181 h 1181"/>
              <a:gd name="T20" fmla="*/ 581 w 2930"/>
              <a:gd name="T21" fmla="*/ 1181 h 1181"/>
              <a:gd name="T22" fmla="*/ 0 w 2930"/>
              <a:gd name="T23" fmla="*/ 1181 h 1181"/>
              <a:gd name="T24" fmla="*/ 0 w 2930"/>
              <a:gd name="T25" fmla="*/ 304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30" h="1181">
                <a:moveTo>
                  <a:pt x="0" y="304"/>
                </a:moveTo>
                <a:lnTo>
                  <a:pt x="581" y="263"/>
                </a:lnTo>
                <a:lnTo>
                  <a:pt x="1168" y="142"/>
                </a:lnTo>
                <a:lnTo>
                  <a:pt x="1756" y="94"/>
                </a:lnTo>
                <a:lnTo>
                  <a:pt x="2343" y="74"/>
                </a:lnTo>
                <a:lnTo>
                  <a:pt x="2930" y="0"/>
                </a:lnTo>
                <a:lnTo>
                  <a:pt x="2930" y="1181"/>
                </a:lnTo>
                <a:lnTo>
                  <a:pt x="2343" y="1181"/>
                </a:lnTo>
                <a:lnTo>
                  <a:pt x="1756" y="1181"/>
                </a:lnTo>
                <a:lnTo>
                  <a:pt x="1168" y="1181"/>
                </a:lnTo>
                <a:lnTo>
                  <a:pt x="581" y="1181"/>
                </a:lnTo>
                <a:lnTo>
                  <a:pt x="0" y="1181"/>
                </a:lnTo>
                <a:lnTo>
                  <a:pt x="0" y="304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844815" y="2362859"/>
            <a:ext cx="6598476" cy="1039425"/>
          </a:xfrm>
          <a:custGeom>
            <a:avLst/>
            <a:gdLst>
              <a:gd name="T0" fmla="*/ 0 w 2930"/>
              <a:gd name="T1" fmla="*/ 310 h 385"/>
              <a:gd name="T2" fmla="*/ 581 w 2930"/>
              <a:gd name="T3" fmla="*/ 270 h 385"/>
              <a:gd name="T4" fmla="*/ 1168 w 2930"/>
              <a:gd name="T5" fmla="*/ 142 h 385"/>
              <a:gd name="T6" fmla="*/ 1756 w 2930"/>
              <a:gd name="T7" fmla="*/ 94 h 385"/>
              <a:gd name="T8" fmla="*/ 2343 w 2930"/>
              <a:gd name="T9" fmla="*/ 74 h 385"/>
              <a:gd name="T10" fmla="*/ 2930 w 2930"/>
              <a:gd name="T11" fmla="*/ 0 h 385"/>
              <a:gd name="T12" fmla="*/ 2930 w 2930"/>
              <a:gd name="T13" fmla="*/ 81 h 385"/>
              <a:gd name="T14" fmla="*/ 2343 w 2930"/>
              <a:gd name="T15" fmla="*/ 155 h 385"/>
              <a:gd name="T16" fmla="*/ 1756 w 2930"/>
              <a:gd name="T17" fmla="*/ 175 h 385"/>
              <a:gd name="T18" fmla="*/ 1168 w 2930"/>
              <a:gd name="T19" fmla="*/ 223 h 385"/>
              <a:gd name="T20" fmla="*/ 581 w 2930"/>
              <a:gd name="T21" fmla="*/ 344 h 385"/>
              <a:gd name="T22" fmla="*/ 0 w 2930"/>
              <a:gd name="T23" fmla="*/ 385 h 385"/>
              <a:gd name="T24" fmla="*/ 0 w 2930"/>
              <a:gd name="T25" fmla="*/ 31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30" h="385">
                <a:moveTo>
                  <a:pt x="0" y="310"/>
                </a:moveTo>
                <a:lnTo>
                  <a:pt x="581" y="270"/>
                </a:lnTo>
                <a:lnTo>
                  <a:pt x="1168" y="142"/>
                </a:lnTo>
                <a:lnTo>
                  <a:pt x="1756" y="94"/>
                </a:lnTo>
                <a:lnTo>
                  <a:pt x="2343" y="74"/>
                </a:lnTo>
                <a:lnTo>
                  <a:pt x="2930" y="0"/>
                </a:lnTo>
                <a:lnTo>
                  <a:pt x="2930" y="81"/>
                </a:lnTo>
                <a:lnTo>
                  <a:pt x="2343" y="155"/>
                </a:lnTo>
                <a:lnTo>
                  <a:pt x="1756" y="175"/>
                </a:lnTo>
                <a:lnTo>
                  <a:pt x="1168" y="223"/>
                </a:lnTo>
                <a:lnTo>
                  <a:pt x="581" y="344"/>
                </a:lnTo>
                <a:lnTo>
                  <a:pt x="0" y="385"/>
                </a:lnTo>
                <a:lnTo>
                  <a:pt x="0" y="31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4815" y="2181972"/>
            <a:ext cx="6598476" cy="1017827"/>
          </a:xfrm>
          <a:custGeom>
            <a:avLst/>
            <a:gdLst>
              <a:gd name="T0" fmla="*/ 0 w 2930"/>
              <a:gd name="T1" fmla="*/ 256 h 377"/>
              <a:gd name="T2" fmla="*/ 581 w 2930"/>
              <a:gd name="T3" fmla="*/ 236 h 377"/>
              <a:gd name="T4" fmla="*/ 1168 w 2930"/>
              <a:gd name="T5" fmla="*/ 114 h 377"/>
              <a:gd name="T6" fmla="*/ 1756 w 2930"/>
              <a:gd name="T7" fmla="*/ 74 h 377"/>
              <a:gd name="T8" fmla="*/ 2343 w 2930"/>
              <a:gd name="T9" fmla="*/ 67 h 377"/>
              <a:gd name="T10" fmla="*/ 2930 w 2930"/>
              <a:gd name="T11" fmla="*/ 0 h 377"/>
              <a:gd name="T12" fmla="*/ 2930 w 2930"/>
              <a:gd name="T13" fmla="*/ 67 h 377"/>
              <a:gd name="T14" fmla="*/ 2343 w 2930"/>
              <a:gd name="T15" fmla="*/ 141 h 377"/>
              <a:gd name="T16" fmla="*/ 1756 w 2930"/>
              <a:gd name="T17" fmla="*/ 161 h 377"/>
              <a:gd name="T18" fmla="*/ 1168 w 2930"/>
              <a:gd name="T19" fmla="*/ 209 h 377"/>
              <a:gd name="T20" fmla="*/ 581 w 2930"/>
              <a:gd name="T21" fmla="*/ 337 h 377"/>
              <a:gd name="T22" fmla="*/ 0 w 2930"/>
              <a:gd name="T23" fmla="*/ 377 h 377"/>
              <a:gd name="T24" fmla="*/ 0 w 2930"/>
              <a:gd name="T25" fmla="*/ 25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30" h="377">
                <a:moveTo>
                  <a:pt x="0" y="256"/>
                </a:moveTo>
                <a:lnTo>
                  <a:pt x="581" y="236"/>
                </a:lnTo>
                <a:lnTo>
                  <a:pt x="1168" y="114"/>
                </a:lnTo>
                <a:lnTo>
                  <a:pt x="1756" y="74"/>
                </a:lnTo>
                <a:lnTo>
                  <a:pt x="2343" y="67"/>
                </a:lnTo>
                <a:lnTo>
                  <a:pt x="2930" y="0"/>
                </a:lnTo>
                <a:lnTo>
                  <a:pt x="2930" y="67"/>
                </a:lnTo>
                <a:lnTo>
                  <a:pt x="2343" y="141"/>
                </a:lnTo>
                <a:lnTo>
                  <a:pt x="1756" y="161"/>
                </a:lnTo>
                <a:lnTo>
                  <a:pt x="1168" y="209"/>
                </a:lnTo>
                <a:lnTo>
                  <a:pt x="581" y="337"/>
                </a:lnTo>
                <a:lnTo>
                  <a:pt x="0" y="377"/>
                </a:lnTo>
                <a:lnTo>
                  <a:pt x="0" y="25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844815" y="1998385"/>
            <a:ext cx="6598476" cy="874737"/>
          </a:xfrm>
          <a:custGeom>
            <a:avLst/>
            <a:gdLst>
              <a:gd name="T0" fmla="*/ 0 w 2930"/>
              <a:gd name="T1" fmla="*/ 310 h 324"/>
              <a:gd name="T2" fmla="*/ 581 w 2930"/>
              <a:gd name="T3" fmla="*/ 277 h 324"/>
              <a:gd name="T4" fmla="*/ 1168 w 2930"/>
              <a:gd name="T5" fmla="*/ 149 h 324"/>
              <a:gd name="T6" fmla="*/ 1756 w 2930"/>
              <a:gd name="T7" fmla="*/ 95 h 324"/>
              <a:gd name="T8" fmla="*/ 2343 w 2930"/>
              <a:gd name="T9" fmla="*/ 81 h 324"/>
              <a:gd name="T10" fmla="*/ 2930 w 2930"/>
              <a:gd name="T11" fmla="*/ 0 h 324"/>
              <a:gd name="T12" fmla="*/ 2930 w 2930"/>
              <a:gd name="T13" fmla="*/ 68 h 324"/>
              <a:gd name="T14" fmla="*/ 2343 w 2930"/>
              <a:gd name="T15" fmla="*/ 135 h 324"/>
              <a:gd name="T16" fmla="*/ 1756 w 2930"/>
              <a:gd name="T17" fmla="*/ 142 h 324"/>
              <a:gd name="T18" fmla="*/ 1168 w 2930"/>
              <a:gd name="T19" fmla="*/ 182 h 324"/>
              <a:gd name="T20" fmla="*/ 581 w 2930"/>
              <a:gd name="T21" fmla="*/ 304 h 324"/>
              <a:gd name="T22" fmla="*/ 0 w 2930"/>
              <a:gd name="T23" fmla="*/ 324 h 324"/>
              <a:gd name="T24" fmla="*/ 0 w 2930"/>
              <a:gd name="T25" fmla="*/ 31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30" h="324">
                <a:moveTo>
                  <a:pt x="0" y="310"/>
                </a:moveTo>
                <a:lnTo>
                  <a:pt x="581" y="277"/>
                </a:lnTo>
                <a:lnTo>
                  <a:pt x="1168" y="149"/>
                </a:lnTo>
                <a:lnTo>
                  <a:pt x="1756" y="95"/>
                </a:lnTo>
                <a:lnTo>
                  <a:pt x="2343" y="81"/>
                </a:lnTo>
                <a:lnTo>
                  <a:pt x="2930" y="0"/>
                </a:lnTo>
                <a:lnTo>
                  <a:pt x="2930" y="68"/>
                </a:lnTo>
                <a:lnTo>
                  <a:pt x="2343" y="135"/>
                </a:lnTo>
                <a:lnTo>
                  <a:pt x="1756" y="142"/>
                </a:lnTo>
                <a:lnTo>
                  <a:pt x="1168" y="182"/>
                </a:lnTo>
                <a:lnTo>
                  <a:pt x="581" y="304"/>
                </a:lnTo>
                <a:lnTo>
                  <a:pt x="0" y="324"/>
                </a:lnTo>
                <a:lnTo>
                  <a:pt x="0" y="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838059" y="5759217"/>
            <a:ext cx="6611988" cy="0"/>
          </a:xfrm>
          <a:prstGeom prst="line">
            <a:avLst/>
          </a:pr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838059" y="5759217"/>
            <a:ext cx="6611988" cy="72895"/>
          </a:xfrm>
          <a:custGeom>
            <a:avLst/>
            <a:gdLst>
              <a:gd name="T0" fmla="*/ 0 w 2936"/>
              <a:gd name="T1" fmla="*/ 0 h 27"/>
              <a:gd name="T2" fmla="*/ 0 w 2936"/>
              <a:gd name="T3" fmla="*/ 27 h 27"/>
              <a:gd name="T4" fmla="*/ 587 w 2936"/>
              <a:gd name="T5" fmla="*/ 0 h 27"/>
              <a:gd name="T6" fmla="*/ 587 w 2936"/>
              <a:gd name="T7" fmla="*/ 27 h 27"/>
              <a:gd name="T8" fmla="*/ 1175 w 2936"/>
              <a:gd name="T9" fmla="*/ 0 h 27"/>
              <a:gd name="T10" fmla="*/ 1175 w 2936"/>
              <a:gd name="T11" fmla="*/ 27 h 27"/>
              <a:gd name="T12" fmla="*/ 1762 w 2936"/>
              <a:gd name="T13" fmla="*/ 0 h 27"/>
              <a:gd name="T14" fmla="*/ 1762 w 2936"/>
              <a:gd name="T15" fmla="*/ 27 h 27"/>
              <a:gd name="T16" fmla="*/ 2349 w 2936"/>
              <a:gd name="T17" fmla="*/ 0 h 27"/>
              <a:gd name="T18" fmla="*/ 2349 w 2936"/>
              <a:gd name="T19" fmla="*/ 27 h 27"/>
              <a:gd name="T20" fmla="*/ 2936 w 2936"/>
              <a:gd name="T21" fmla="*/ 0 h 27"/>
              <a:gd name="T22" fmla="*/ 2936 w 2936"/>
              <a:gd name="T2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36" h="27">
                <a:moveTo>
                  <a:pt x="0" y="0"/>
                </a:moveTo>
                <a:lnTo>
                  <a:pt x="0" y="27"/>
                </a:lnTo>
                <a:moveTo>
                  <a:pt x="587" y="0"/>
                </a:moveTo>
                <a:lnTo>
                  <a:pt x="587" y="27"/>
                </a:lnTo>
                <a:moveTo>
                  <a:pt x="1175" y="0"/>
                </a:moveTo>
                <a:lnTo>
                  <a:pt x="1175" y="27"/>
                </a:lnTo>
                <a:moveTo>
                  <a:pt x="1762" y="0"/>
                </a:moveTo>
                <a:lnTo>
                  <a:pt x="1762" y="27"/>
                </a:lnTo>
                <a:moveTo>
                  <a:pt x="2349" y="0"/>
                </a:moveTo>
                <a:lnTo>
                  <a:pt x="2349" y="27"/>
                </a:lnTo>
                <a:moveTo>
                  <a:pt x="2936" y="0"/>
                </a:moveTo>
                <a:lnTo>
                  <a:pt x="2936" y="27"/>
                </a:lnTo>
              </a:path>
            </a:pathLst>
          </a:custGeom>
          <a:noFill/>
          <a:ln w="11113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98000" y="5626927"/>
            <a:ext cx="108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-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7622" y="5230055"/>
            <a:ext cx="251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20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87622" y="4833184"/>
            <a:ext cx="251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40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487622" y="4436311"/>
            <a:ext cx="251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60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87622" y="4039440"/>
            <a:ext cx="251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80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395288" y="3637168"/>
            <a:ext cx="354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100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95288" y="3240297"/>
            <a:ext cx="354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120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395288" y="2843425"/>
            <a:ext cx="354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140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395288" y="2446553"/>
            <a:ext cx="354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160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395288" y="2049681"/>
            <a:ext cx="354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180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95288" y="1652810"/>
            <a:ext cx="46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662399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2010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982095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2011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304043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2012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625989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2013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5947937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2014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7269883" y="5816297"/>
            <a:ext cx="410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2015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3"/>
          <p:cNvSpPr>
            <a:spLocks noChangeArrowheads="1"/>
          </p:cNvSpPr>
          <p:nvPr/>
        </p:nvSpPr>
        <p:spPr bwMode="auto">
          <a:xfrm>
            <a:off x="3054830" y="1607200"/>
            <a:ext cx="714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595959"/>
                </a:solidFill>
                <a:latin typeface="Calibri" panose="020F0502020204030204" pitchFamily="34" charset="0"/>
              </a:rPr>
              <a:t>  Cinema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3867955" y="1607047"/>
            <a:ext cx="1583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 Home Video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fisico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5709886" y="1619611"/>
            <a:ext cx="10930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VoD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 &amp;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SVoD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24284" y="4069852"/>
            <a:ext cx="431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latin typeface="+mj-lt"/>
              </a:rPr>
              <a:t>Televisione (gratuita e a pagamento)</a:t>
            </a:r>
          </a:p>
        </p:txBody>
      </p:sp>
      <p:cxnSp>
        <p:nvCxnSpPr>
          <p:cNvPr id="46" name="Straight Connector 45"/>
          <p:cNvCxnSpPr>
            <a:stCxn id="17" idx="9"/>
            <a:endCxn id="39" idx="2"/>
          </p:cNvCxnSpPr>
          <p:nvPr/>
        </p:nvCxnSpPr>
        <p:spPr>
          <a:xfrm flipH="1" flipV="1">
            <a:off x="3412177" y="1884199"/>
            <a:ext cx="63020" cy="1080717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0" idx="2"/>
          </p:cNvCxnSpPr>
          <p:nvPr/>
        </p:nvCxnSpPr>
        <p:spPr>
          <a:xfrm flipH="1" flipV="1">
            <a:off x="4659887" y="1884047"/>
            <a:ext cx="279458" cy="57683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1" idx="2"/>
          </p:cNvCxnSpPr>
          <p:nvPr/>
        </p:nvCxnSpPr>
        <p:spPr>
          <a:xfrm flipH="1" flipV="1">
            <a:off x="6256402" y="1896611"/>
            <a:ext cx="41681" cy="35652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e 49"/>
          <p:cNvSpPr/>
          <p:nvPr/>
        </p:nvSpPr>
        <p:spPr>
          <a:xfrm>
            <a:off x="7469994" y="1981164"/>
            <a:ext cx="206108" cy="58315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 50"/>
          <p:cNvSpPr/>
          <p:nvPr/>
        </p:nvSpPr>
        <p:spPr>
          <a:xfrm>
            <a:off x="760245" y="2624763"/>
            <a:ext cx="270773" cy="955074"/>
          </a:xfrm>
          <a:prstGeom prst="ellipse">
            <a:avLst/>
          </a:prstGeom>
          <a:noFill/>
          <a:ln w="31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TextBox 51"/>
          <p:cNvSpPr txBox="1"/>
          <p:nvPr/>
        </p:nvSpPr>
        <p:spPr>
          <a:xfrm>
            <a:off x="1059315" y="1866847"/>
            <a:ext cx="89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b="1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$29mld</a:t>
            </a:r>
            <a:br>
              <a:rPr lang="it-IT" dirty="0"/>
            </a:br>
            <a:r>
              <a:rPr lang="it-IT" dirty="0"/>
              <a:t>20%</a:t>
            </a:r>
          </a:p>
        </p:txBody>
      </p:sp>
      <p:cxnSp>
        <p:nvCxnSpPr>
          <p:cNvPr id="53" name="Straight Connector 52"/>
          <p:cNvCxnSpPr>
            <a:stCxn id="51" idx="0"/>
            <a:endCxn id="52" idx="2"/>
          </p:cNvCxnSpPr>
          <p:nvPr/>
        </p:nvCxnSpPr>
        <p:spPr>
          <a:xfrm flipV="1">
            <a:off x="895632" y="2513178"/>
            <a:ext cx="613486" cy="1115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022284" y="1466835"/>
            <a:ext cx="4005113" cy="506688"/>
          </a:xfrm>
          <a:prstGeom prst="round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TextBox 54"/>
          <p:cNvSpPr txBox="1"/>
          <p:nvPr/>
        </p:nvSpPr>
        <p:spPr>
          <a:xfrm>
            <a:off x="6343797" y="1095288"/>
            <a:ext cx="19419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i="1" dirty="0">
                <a:latin typeface="+mj-lt"/>
              </a:rPr>
              <a:t>Consumi «a titolo»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91315" y="1978432"/>
            <a:ext cx="107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$29,7mld</a:t>
            </a:r>
            <a:b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it-IT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16%</a:t>
            </a:r>
          </a:p>
        </p:txBody>
      </p:sp>
      <p:sp>
        <p:nvSpPr>
          <p:cNvPr id="8" name="Arc 7"/>
          <p:cNvSpPr/>
          <p:nvPr/>
        </p:nvSpPr>
        <p:spPr>
          <a:xfrm>
            <a:off x="6757355" y="969389"/>
            <a:ext cx="798152" cy="814005"/>
          </a:xfrm>
          <a:prstGeom prst="arc">
            <a:avLst>
              <a:gd name="adj1" fmla="val 359365"/>
              <a:gd name="adj2" fmla="val 5517295"/>
            </a:avLst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9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87337" y="914400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15" descr="logo e-mediainstitute per 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34" y="411059"/>
            <a:ext cx="917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95290" y="6500813"/>
            <a:ext cx="1221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Times New Roman" pitchFamily="18" charset="0"/>
              </a:rPr>
              <a:t>© e-Media Research Ltd.</a:t>
            </a:r>
          </a:p>
        </p:txBody>
      </p:sp>
      <p:sp>
        <p:nvSpPr>
          <p:cNvPr id="87" name="Slide Number Placeholder 2"/>
          <p:cNvSpPr txBox="1">
            <a:spLocks noGrp="1"/>
          </p:cNvSpPr>
          <p:nvPr/>
        </p:nvSpPr>
        <p:spPr>
          <a:xfrm>
            <a:off x="8277227" y="6442079"/>
            <a:ext cx="4714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74799-0C9C-435D-84A2-9F44E95792A5}" type="slidenum"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6379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395288" y="6461098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2"/>
          <p:cNvSpPr txBox="1">
            <a:spLocks/>
          </p:cNvSpPr>
          <p:nvPr/>
        </p:nvSpPr>
        <p:spPr bwMode="auto">
          <a:xfrm>
            <a:off x="3023490" y="128592"/>
            <a:ext cx="582364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Quattro ambiti si integrano e «collassano» gli uni sugli altri</a:t>
            </a:r>
          </a:p>
        </p:txBody>
      </p:sp>
      <p:sp>
        <p:nvSpPr>
          <p:cNvPr id="48136" name="AutoShape 8" descr="data:image/jpeg;base64,/9j/4AAQSkZJRgABAQAAAQABAAD/2wCEAAkGBw8PEQ8PDA8QDw8QEQ8OEA0RDw8QEBAOFBQWFhQSHxMYHCogGB8mGxMULTEtMSstOi46Fx8zOjMsOCgtLisBCgoKDg0OGxAQGywlHyU0LDcsKzQsLCw3KzUsLCwsLCw3NywsLDc3Ny0sLCwsLC4uLCwvLywsLCstLy8sLCssLf/AABEIAL0BCwMBIgACEQEDEQH/xAAcAAEAAgMBAQEAAAAAAAAAAAAAAQYEBQcCAwj/xAA8EAACAgECBAQEAwUHBAMAAAAAAQIDBAURBhIhQSIxUWETMnGxBxRyFUJSYoEjM5GhwfDxgrLR0kNTc//EABsBAQACAwEBAAAAAAAAAAAAAAAEBQECAwYH/8QAKhEBAAIBAwQABQQDAAAAAAAAAAECAwQRIQUSMVEiQXGR0aHB4fATYbH/2gAMAwEAAhEDEQA/AOzAAwAAAAAAAAAAAAAAAAAAAAAAAAAAAAAAAAAAAAAAAAAAAAAAAAAAAAAAAAAAAAAAAAAAAAAAAAAAAAAAAAAAAAAAAAAAAAAAAAAAAAAAAAAAAAAACQAAAAgkAQCQBAAAAAAAAAAAAAAAAAAAAAAAAAAAAkAQCQBBIAAA1esa5XjeH57e1afl7t9jnky0x17rztDEzsz8rJrqi52yUYru/sl3ZS9e4gsvjOFW9dXLLye059O7XkvY1+dnWXy57Zb+kV0jFeiRj2Lwy/TL7HntV1K+ae2nFf1lytffw98K8eTq5atQcrK+ijkdZWQX8y85r38/qdKx74WRjOqUZwkt4zi04teu6Pz9E3HD/EWRgy3pfNW3vOiTfJL3/lfuv67lri1M14t4c6ZtuJdtBqtA4hx86O9MtppeOmWynD+nde6NqT4tExvCTExPMBBIMsoAAAAAAAAAAAAAAABIBj6jm149VuRfLlqphO2yWze0IrdvZdX0QGQDTcMcUYep1ztwLHZCufw580JQkpbJrwyW+2z/AMmaTO/FPRqLbaLsmcbKbJ02RWPfJKyEnGS3Udn1TAugKhpH4l6Rl3VY2NkTndbLkhF0XRTezfm47LyPGpfiho+Nbbj35E420zlVZH8vfLacXs1uo7PqgLkCvcN8babqUnXg5MbLIpydUozqs5V5tRmlzL6b7GHrf4kaThX2YuXkThdVyqcFRdNLmipLxRjs+kkBbQVHRvxJ0nNvrxcXInO61tQg6LoptRcn4nHZdEz7cSfiDpenWfAy8na5JOVVcJ2ygmt1zcq2j0aez69UBaA2aXhvizA1KMpYGRG1w6zr2lCyC9XCST29/I3YFT1niffevEfTyd23/av9f+SsNtttttvq2+rb9dy7a1w7C7edW1dvn/JN+67P3Kdk406pOFsXGS7P09U+6PLdRpqIvvl5j5enC+/zfNHqxeGX6ZfY8o92Pwy/TL7FfXy1UiJ7Z4iw2X6O+uPkzqlGymcq5xe8ZxezTOk8Kcewu5aM7au57Rhculdj7J/wS/yft5HN8LDsvly1R39ZPpGK9Wy26do1ePFv57OV72NeXTyS7HHJr403jmfSdo9NkyzvHFfbqQOfaFxJZj7Qs3sp8tv34L2fp7fYvWFmV3wU6ZKUX3Xmn6NdmWul1mPUR8Pn0l6jTXwzz49vuQSCWjoBJAAAAAAAAAAkgkAct/HbW3HHx9MpnGNudbHncpKMY0Rktt5N+FObj19ISOpHJ7eAsjVtXzMrW8edeDGHwsSCur5pxi0oP+zk3Fbc8nv3mBpeDLqNF138lj5Nd+Fn1U1wthbXZH4+3g3lF9H8RWRS9LEWj8Y+HsGvS87Jrw8eGS50TeRGmuNrnPIr55c6W+75nv67s1fGv4Q010Rt0CqxZlVtc1F37uUOu+zm0otPlfn2ZaOONPztR0OdKx2s+6GK543xKltbG2uVi5+bl28MmuoHj8MuHsFafp2UsPH/ADPwYz/M/Br+Lz9Vzc+2+5zTC1PS8bXdZnrdVdtMrciNcbMdZCVvxk9+XZ7eFS6nZ+BMC3G07Cx8mHw7qqYwshvGXLJN9N4tplK4Y4It/bOrZOpYNVmHkPIdE7lj3Rk5XRaahu3FuO/ZAVTSpYmdxFhXcO47pxqFCeRKNXwq+nP8SfIvkTjKMe277Hz4m1CrG4lz7MjA/aUOSuP5T4cberx6dp8soyXTb07lu4U4X1HRdUuhh0SyNHyXFtq6rmo3+WXLOSk3Btp7b7x69XsjA13Q9ex9cy9U0nBhfGyMK4Stsp5JRdNcZPl+LGW+8GZG44C1rCzMtQq4ehp1kK53Ry3i01tNNR5VJVRabU337Mp+uYOXo+rZ2dl6UtUxMmd1kLJ1/FhXXOfP83LJVuKfL1XVLp0Lzw5q3FNmVTDU9OxacRyfxra5Qc4x5W01tfLvt2fmYery4sxMq+zDjj6hi3T5q63yxVMVslFRc4yi9l2cl0382Bl/hZrui5Usr9k4ywsifLbfjuKTlGPhUobNrkTl5LbZy8up0M5h+GvCOoV5+Xq+rV1Y9uRCUI4tXLsnOUXKbUW1FeBd23u2/fp5gDF1DT6siPLbHf0kukov1TMkk1tWto7bRvAoGr6LbjPf56u1iXl7NdjV2y8Mv0y+x1KUU900mn0aa3TXoVHiXh2MIWW47UUoycqpNJeX7rf2/wCCh1XSrVnuw8x6+f8Af1cbU25hyZM3Gk6FO7adu9dXmv45r2XZe5s9E4fhBRsv5bJ9HGK61x/9n/v3N/sQNVr9t64/unaTpu+18v2fHGx4VRUK4qMV2X337s+lnyy+j+x62Is+WX0f2KjeZneV1ERHEK8jL07Ptx589MuV915xkvRruYcT2idW01neJ2lKtWLRtLouh8QVZO0X/Z3bda2/m94vubg5Gns010a6pro0/Ut3DfEs5SjRkKVjfSNsU3L/AKkvP6/4+pf6LqkX2pl8+/am1Wg7fix+PS3EEhlyrEAAAAAAAAEoglASig8McP15lF2Rk5GerHmahDnr1HMqjGNeTZGCUVPlWyiu3YvqKNw3wNiTqtnqOFGV88vNsfxJT8Vcsicq24qXK04uPYDXVavkT06W+RZcqNZx8OnO5uWeViRy6o8zlHZS+acW10ly79zpZV+M9OksKqrBx3NU5ODbHGojCL+FTfCclGLaivDF90ZGPxJbOcIPStSrU5xi7bIYahBN7c0tr29l5vZPyA+HGttl35bTcaydVudY/i3Vvlsowatp32KXZvwQX/6exj6JGzP0+7CyrraszGlPBvyKpzrtjfVs6shSTT8Ufhy9HzNep8auHcjMy8rOvyczAlzfk8WFEqIyeFXs+eXPXL57OaXbpy7n007QsjA1CN1duTm0Ztbqy7b5UynVdSt8e3wQimnHnj5PziBhx4xyFjvDcK/26rfyKxt/BK7l5lm+W/wfhrn32/lHFWLXhY2k4+Tm3xp/PQrysyeXbTZYnj5EpOVykmk5pdN9lsl2Nw9Nn+2Vl/C/sv2ZLH/MbR/vvzKkob+e/LueeOKbJfs+yrGtylj50L7aao1ym6lRfDfaclF9Zx79wMDR6dFnfVHE1Oy+9SU66VrOTc5uHj2+G7WpLaL3W3kmfHH06rL1DV1l5OTFU3YkKq4Z+TjwjGWJVKW0ITS+Zt/1Nth625WVxWjZ9PNKMPjSpwYwrUns5txubSW/XZP6GDjcJY+RnatdqODTdG23F/L23Vwm5Vxxa4T5W+q8UX/gB64WtdWoZmHj5VuZhV49F3Nbc8iWLlynJOhXPxPeCUtm3tt7lyKrwZp92A7tPnVvi1P4uHlxjFKdM3/c2bf/ACQff95bPzRagAIb26vyXcrurcRJbwxtm/J29l9PX6nTHjtedoaXyVpG8tpqeq10Lr4pvyrXn9X6IqGp59l/NKx9EpcsF8senoY7k225Ntvq23u2/qRZ8sv0v7FliwVx8/NX5c1r/RX8DPnV5dY94Py/p6FjxMqFq3g/rF+a/oVGJ9KrJQalBtNd0VvVehYdZvevw39+/r+fP1SdH1G+D4Z5r69fRcTzb8svo/sa7T9WjPaNm0Z+Sf7sv/DNjb5S+j+x8+1WjzaXJ/jy12n/AL/uHp8GfHmr3UndXonohLy+3uWrQuFJT2sy04x81T5Sl+p/ur28/oSsGnyZrdtI/hLzZqYo3tLT6Po12U/AuWCe0rZLwr2X8T/30L9pOk1YseWpeJ/NY+s5f17L2MyquMEowSjFLZRSSSXpsej0uk0GPBG/m3v8KLU6u+bjxHoIJIJyIAAAAAAAAAACQQAJBAAkEACQQAJBBIANgAUvXNUuslKucXVFP+67v3b7/Y1SL/qGnV3x2sXVfLNfNH6Mp+p6VZjvxeKDfSxLp9H6Ms9PmpMdscSrs+K8T3Tyw0erF4Zfpf2PKPc/ll+mX2JSPCpQR72PMD6HVq+bRutAsyLpfArg7U1tv/8AWvVyfb/a9DI4f4Xtytpz3qo/j28U1/Kv9fudE07T6seCrogoRXnt5yfq33ZV9RjBnxziyV7v2TtHGWlu+s7fu12h8O1Y205bWXfxtdI+0V2+puyAVuLFTFXtpG0LDJktkt3WneQAg6NEkAAAAAAAAAAAAAAAAAAAAAAAAAASCABJE4KSakk01s01umvoSAKzq3DzjvPG3a83V3X0ff6Ggs+WX0l0/odFNZq+jQvTa8FjTXOl0fTuu5Nw6rbi/wB0TLpt+afZybGqlOUYVxc5Se0YxTbb+hfeHeDow2tzUpz81R5wj+p/vP28vqbrQtBpw4/2a5rGtp3SS5pe38q9vubUzn1c24pxBh00V5t5PoACClgIAAAAAAAAAAAAAAAAAAAAAAAAAAAAAAAAAAkgASCCQAIAEk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139" name="AutoShape 11" descr="data:image/jpeg;base64,/9j/4AAQSkZJRgABAQAAAQABAAD/2wCEAAkGBhQPEBQPDQ4QEA8QDxcSEhQVDw8VEA8PGBIVFxYQExQXGyYeFxsjGRIUHy8sLycpLCwsFR4xNTAqNSYrLCkBCQoKDgwOGg8PGjEkHSEqLDUpLCktMjA1KS4pKjUsLC0vLSwpKSwpLCksKSksNSksLCwsLCwsLCwsLCwsLCksLP/AABEIAJwAtwMBIgACEQEDEQH/xAAcAAEAAgMBAQEAAAAAAAAAAAAAAgYBBQcEAwj/xABIEAABAwICBQYICgcJAAAAAAAAAQIDBBESMQUGIVFxBxNBYcHwFFJUkZKTsdEVIjIzU3KBg8PSFyNilMLh4hYkNUNzdIKhsv/EABsBAQADAQEBAQAAAAAAAAAAAAABAgMFBAYH/8QAKBEAAgICAQMDAwUAAAAAAAAAAAECAwQREgUTITFBUTKBkSI0QmFx/9oADAMBAAIRAxEAPwDt7Mk4dhIizJOHYSAAAAAAAAAAAAAAAAAAAAAAAAAAAAAAAIS5d94E2XfeADLMk4dhIizJOHYSAAAAAAAAAAAAAAAAAAAAAAAAAAAAAAAITZd94E2XfeADLMk4dhIizJOHYSAAAAAAAAAAAAAAAAAAAAAAAAAAAAAAAITZd94E2XfeAAxdicOw1OntbKegweFyKznL4LMe6+G18k60NszJOCew5dy1JtpfvfwzK2fCLZ6cSlXWqt+5YU5XNHeVO9TN+UknKxo7yl3qJvccj1U1Pl0lzngyxN5lUR2NXJfFe1rfVNxXcmU1OiLUVVHEjlsmKRyIq2vZFVNxgrbGt6Os+n4sZ8HZ5OjJyqaP8od6mX3Ek5UKDyh3qZfcc+oOTGeduOCppJG3tdr3ql+lMjGkOTyopo3SPwLgTFZt1xMTNUUpK65LfE0hgYLlxdvk6norW+nqlw08jnLt/wAuRE2daoSk1sp2/KkVP+D/AHFB5O1+PHbLC/2LtPasGN2FFa35W1cs+lTnZPUralFpeuzCzp1cLpQ29JIuDdbqdcpV9B/uJprRB0SL6D/cVNmiZOhaf1v8j3M0BUdEUK/eL7jBdQzp/RDZjLFx1/I339qYPHX0H+4y3WaBcnr6D/cVuTREzVs5sCLu53+RiCjVr0x4L/srdE+0yl1XLh9cUiViUNeJG+0zrpTUSRuqpVYk11Z+rkddEtfYibMzV/pb0d5U71E/5Sm8sDf1dF9WX+Equrupj69XNp3piY1r3IqWRGuyst9p9zi48LaI2zeto4NtvGbikdd/S1o7yl3qJ/ymU5WdHeUu/d5/ynMtL8l1TSwSVEjmKyJiudZUvZN20qccPUeqGFTPzGWzOV8o+x3j9LGjvKXfu8/5TZaF12pa1/N0srnusq/NStTZntciIfnxkPUnmOlclkOGVn1JDO7DhXFyTJhc5PR1dFMmDKHLR6gACQQmy77wJsu+8ABuScOw5by1rtpfvfwzqTck4dhy7lojVzqVES/zv4Zhf9DPf079xH7nj5A33Ws+tF+IXPX6SkbHE7SKSYOcXm8F748K3vbquck1f07UUDVbS08TMa3e67lfIqXsrlxdan201p6qrmtZOxMLHYksq52ttuvWY95KGtHVXT5zyO5KWlv7nZdVaOmjgvQriikXHfEqqrrW23yyQqmvGtMrVdTrBJFiarUVyXRyKlsSOTYuzoKLoTSdXSXSDFhdm1XbEXellNw7TdVO3BUMR7VzRdqe0q7uUNJaZrX011X9yUlJf2/JutQKZGrHbNGP9hiokVFz6V9p6dTIlSVt0VNjuORCekc5btYqpdfacDqsHxhpfJLnF5Em37Iwkt2qnV1HRoF+K36qew53BRPvtZsvvLDFpKa2VrGPTMyGJy7m/Ojw51Xca4tH00z86tulqdp4oWfGResnNK964nJtsiEtqJkcTNslZkuyCemyILhBJlU5VKbHHSKnQkv8JDkdjVKmfZsWmi89zba8xY4qZMKqtpNiJ1IVnQ+kKmjv4PTRI9yIjnuRVe5qZIvxrWQ/XsGLswYRXro+LyMjt5kk/RHTNeYXSaOqWRtVz3QqiIiXVVumxEOGw6u1HTTTJ90/3F2XXbSP0UPo/wBR9Y9b9IL8pkacE/qPTRXZSmlr8mk7o2vZVoNX3t2yRSIme1jkROOwv2oVGjJG2TJrjxu03VTMdHI1uGRuFdm23VtNxqm3DMiLsWzit05Sg+RpW1yWi6IZQwhk5B0QACQQmy77wJsu+8ABuScOwhLSsfbGxrrZXai24XPozJOHYSI1sJ68o8nwXF9DH6DfcPg2L6GP0GnrA4r4Lc5fJ5U0dF9DH6DTPwfH9Ez0GnpA0hyl8nxZSsbtaxqcGog8Gb4rfMh9gQ4RfqiNs+XgzfEb5kHMN8VPMh9QV7UPhfgbZ8uYb4qeZBzDfFTzIfUWHah8IbZ8XUzVtdrVtlsTYeWsdBA1HTrDG1VsivVjUVd114HvOectqf3CP/dN6P2Hm9abaijOSXq0W6kraSZcMMlNI7c10Tl8yEJ9J0cblZJNSMe1bOar4kc1dyoq7Dh1QlNztJ8DJUeE4285iv8AOXbZWfbe/UW/lY1RghhdXsa/wiaobjVXqrdqLezbW6D0OnUkm/Uptafg6JBpCkejljlpXIxuJ6tdEqMb4zrZIeuhkilbzkCxPbtRHMVqt3KiOQoEGp9PSaJnqYGvSWo0anOXeqtW7Uctk6Nqm05If8LZ/rS/+1MZR/S2n7l1/hdj5VNW2Jqvle1jG5uc5GtTiq8TM8yMar3LZrWq5V3NRLqvmRTmOt2t8tbo6Z0ejpG0ciIjah0kfyUkb8fm87KqWKwg5Mts6i197Ki3RdqdaErlQq9bXxPjo6OjfV1CUzJJER7WMijVqWVzl6VNtqvrC2vh51sb4nMkdFLG75UUrV+MxV6ejzkOLQ2babLvvMGZcl79JgqSSZknDsJEWZJw7CQAAAAAAAAAAAAAAAAUonK9ouWpoo2U0L5XpUI5WsbicjcD9tuKoXsiqFoy4vZDWzlGs+qk1LJR6Q0bTOWVjGJNHGxL42tzVqb0VzV+w3nKbSS1mjI/B6eV0jpY3rGjF5xiYVuip1XL3hM2Lu5tp/BHEq9bRPdoZYUjcsvgDWYLLix4ETDbfsKHqzpnSmj6ZtNFol72tVXXdHLiu5brkp2OwsI26TWvUcStv0jNUufRSUkkbZaHEs6/NJLJHZYvsV3/AEUyeWpXRK6KXRlX4RHHzeNGIsKtY++NHdN0RNh1fCMJCnr2J0cv1g0A9lalTLT1ssE1JExfBZHNlilY1EVr0TaqWLbqJo9kNO7m6epp0kmc9W1D8UrnWRMa7r4ULGjQiESsbWgloxLkvfpMGZcu+8wUJJMyTh2EiLMk4dhIAAAAAAAAAAAAAAAACwAAFgABYWAAFgAALAAAhNl33gTZd94AMsyTh2EiLMk4dhIAAAAAAAAAAAAAAAAAAAAAAAAAAAAAAAhNl33gTZd94AMsyTh2EiLMk4dhIAAAAAAAAAAAAAAAAAAAAAAAAAAAAAAAhNkvfpMCbJe/S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5441" y="476672"/>
            <a:ext cx="84029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2 |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38786" y="1921842"/>
            <a:ext cx="7251405" cy="3257545"/>
            <a:chOff x="1251551" y="1609428"/>
            <a:chExt cx="7251405" cy="2326582"/>
          </a:xfrm>
        </p:grpSpPr>
        <p:sp>
          <p:nvSpPr>
            <p:cNvPr id="11" name="Rounded Rectangle 10"/>
            <p:cNvSpPr/>
            <p:nvPr/>
          </p:nvSpPr>
          <p:spPr>
            <a:xfrm>
              <a:off x="1251551" y="1609428"/>
              <a:ext cx="7251405" cy="23265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32129" y="2924783"/>
              <a:ext cx="1617945" cy="5792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cap="all" dirty="0">
                  <a:solidFill>
                    <a:schemeClr val="tx2"/>
                  </a:solidFill>
                </a:rPr>
                <a:t>comunicazione </a:t>
              </a:r>
              <a:br>
                <a:rPr lang="it-IT" sz="1400" cap="all" dirty="0">
                  <a:solidFill>
                    <a:schemeClr val="tx2"/>
                  </a:solidFill>
                </a:rPr>
              </a:br>
              <a:r>
                <a:rPr lang="it-IT" sz="1400" cap="all" dirty="0">
                  <a:solidFill>
                    <a:schemeClr val="tx2"/>
                  </a:solidFill>
                </a:rPr>
                <a:t>al pubblico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621809" y="2924783"/>
              <a:ext cx="1617945" cy="5792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cap="all" dirty="0">
                  <a:solidFill>
                    <a:schemeClr val="tx2"/>
                  </a:solidFill>
                </a:rPr>
                <a:t>TRATTAMENTO </a:t>
              </a:r>
              <a:br>
                <a:rPr lang="it-IT" sz="1400" cap="all" dirty="0">
                  <a:solidFill>
                    <a:schemeClr val="tx2"/>
                  </a:solidFill>
                </a:rPr>
              </a:br>
              <a:r>
                <a:rPr lang="it-IT" sz="1400" cap="all" dirty="0">
                  <a:solidFill>
                    <a:schemeClr val="tx2"/>
                  </a:solidFill>
                </a:rPr>
                <a:t>DAI DATI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875192" y="2924783"/>
              <a:ext cx="1617945" cy="5792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cap="all" dirty="0">
                  <a:solidFill>
                    <a:schemeClr val="tx2"/>
                  </a:solidFill>
                </a:rPr>
                <a:t>PRODUZIONE </a:t>
              </a:r>
              <a:br>
                <a:rPr lang="it-IT" sz="1400" cap="all" dirty="0">
                  <a:solidFill>
                    <a:schemeClr val="tx2"/>
                  </a:solidFill>
                </a:rPr>
              </a:br>
              <a:r>
                <a:rPr lang="it-IT" sz="1400" cap="all" dirty="0">
                  <a:solidFill>
                    <a:schemeClr val="tx2"/>
                  </a:solidFill>
                </a:rPr>
                <a:t>AMATORIALE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25063" y="2924783"/>
              <a:ext cx="1617945" cy="57927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cap="all" dirty="0">
                  <a:solidFill>
                    <a:schemeClr val="tx2"/>
                  </a:solidFill>
                </a:rPr>
                <a:t>comunicazione INTERPERSONALE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17949" y="1715629"/>
              <a:ext cx="5353915" cy="2198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tx2"/>
                  </a:solidFill>
                </a:rPr>
                <a:t>SISTEMA DELLA COMUNICAZIONE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5151" y="3088318"/>
              <a:ext cx="304800" cy="235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8112" y="3088317"/>
              <a:ext cx="304800" cy="235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6790" y="3099372"/>
              <a:ext cx="304800" cy="2351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1" name="Right Bracket 20"/>
            <p:cNvSpPr/>
            <p:nvPr/>
          </p:nvSpPr>
          <p:spPr>
            <a:xfrm rot="16200000">
              <a:off x="4562591" y="-51406"/>
              <a:ext cx="169001" cy="5258284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2467" y="2169221"/>
              <a:ext cx="3724596" cy="4616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tx2"/>
                  </a:solidFill>
                </a:rPr>
                <a:t>progressiva integrazione</a:t>
              </a:r>
              <a:br>
                <a:rPr lang="it-IT" dirty="0">
                  <a:solidFill>
                    <a:schemeClr val="tx2"/>
                  </a:solidFill>
                </a:rPr>
              </a:br>
              <a:r>
                <a:rPr lang="it-IT" dirty="0">
                  <a:solidFill>
                    <a:schemeClr val="tx2"/>
                  </a:solidFill>
                </a:rPr>
                <a:t> dei sistemi e delle funzioni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888209" y="3205915"/>
              <a:ext cx="361010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657658" y="3204315"/>
              <a:ext cx="361010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398231" y="3212340"/>
              <a:ext cx="361010" cy="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61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87337" y="914400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15" descr="logo e-mediainstitute per 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34" y="411059"/>
            <a:ext cx="917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95290" y="6500813"/>
            <a:ext cx="1221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Times New Roman" pitchFamily="18" charset="0"/>
              </a:rPr>
              <a:t>© e-Media Research Ltd.</a:t>
            </a:r>
          </a:p>
        </p:txBody>
      </p:sp>
      <p:sp>
        <p:nvSpPr>
          <p:cNvPr id="87" name="Slide Number Placeholder 2"/>
          <p:cNvSpPr txBox="1">
            <a:spLocks noGrp="1"/>
          </p:cNvSpPr>
          <p:nvPr/>
        </p:nvSpPr>
        <p:spPr>
          <a:xfrm>
            <a:off x="8277227" y="6442079"/>
            <a:ext cx="4714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74799-0C9C-435D-84A2-9F44E95792A5}" type="slidenum"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6379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395288" y="6461098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2"/>
          <p:cNvSpPr txBox="1">
            <a:spLocks/>
          </p:cNvSpPr>
          <p:nvPr/>
        </p:nvSpPr>
        <p:spPr bwMode="auto">
          <a:xfrm>
            <a:off x="3491880" y="128592"/>
            <a:ext cx="535525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i="1" kern="0" cap="all" noProof="0" dirty="0">
                <a:solidFill>
                  <a:srgbClr val="637980"/>
                </a:solidFill>
                <a:latin typeface="Verdana" pitchFamily="34" charset="0"/>
              </a:rPr>
              <a:t>NUOVE FUNZIONI </a:t>
            </a:r>
            <a:br>
              <a:rPr lang="it-IT" sz="2000" b="1" i="1" kern="0" cap="all" noProof="0" dirty="0">
                <a:solidFill>
                  <a:srgbClr val="637980"/>
                </a:solidFill>
                <a:latin typeface="Verdana" pitchFamily="34" charset="0"/>
              </a:rPr>
            </a:br>
            <a:r>
              <a:rPr lang="it-IT" sz="2000" b="1" i="1" kern="0" cap="all" noProof="0" dirty="0">
                <a:solidFill>
                  <a:srgbClr val="637980"/>
                </a:solidFill>
                <a:latin typeface="Verdana" pitchFamily="34" charset="0"/>
              </a:rPr>
              <a:t>EDITORIALI</a:t>
            </a:r>
            <a:endParaRPr kumimoji="0" lang="it-IT" sz="2000" b="1" i="1" u="none" strike="noStrike" kern="0" cap="all" spc="0" normalizeH="0" baseline="0" noProof="0" dirty="0">
              <a:ln>
                <a:noFill/>
              </a:ln>
              <a:solidFill>
                <a:srgbClr val="63798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48136" name="AutoShape 8" descr="data:image/jpeg;base64,/9j/4AAQSkZJRgABAQAAAQABAAD/2wCEAAkGBw8PEQ8PDA8QDw8QEQ8OEA0RDw8QEBAOFBQWFhQSHxMYHCogGB8mGxMULTEtMSstOi46Fx8zOjMsOCgtLisBCgoKDg0OGxAQGywlHyU0LDcsKzQsLCw3KzUsLCwsLCw3NywsLDc3Ny0sLCwsLC4uLCwvLywsLCstLy8sLCssLf/AABEIAL0BCwMBIgACEQEDEQH/xAAcAAEAAgMBAQEAAAAAAAAAAAAAAQYEBQcCAwj/xAA8EAACAgECBAQEAwUHBAMAAAAAAQIDBAURBhIhQSIxUWETMnGxBxRyFUJSYoEjM5GhwfDxgrLR0kNTc//EABsBAQACAwEBAAAAAAAAAAAAAAAEBQECAwYH/8QAKhEBAAIBAwQABQQDAAAAAAAAAAECAwQRIQUSMVEiQXGR0aHB4fATYbH/2gAMAwEAAhEDEQA/AOzAAwAAAAAAAAAAAAAAAAAAAAAAAAAAAAAAAAAAAAAAAAAAAAAAAAAAAAAAAAAAAAAAAAAAAAAAAAAAAAAAAAAAAAAAAAAAAAAAAAAAAAAAAAAAAAAACQAAAAgkAQCQBAAAAAAAAAAAAAAAAAAAAAAAAAAAAkAQCQBBIAAA1esa5XjeH57e1afl7t9jnky0x17rztDEzsz8rJrqi52yUYru/sl3ZS9e4gsvjOFW9dXLLye059O7XkvY1+dnWXy57Zb+kV0jFeiRj2Lwy/TL7HntV1K+ae2nFf1lytffw98K8eTq5atQcrK+ijkdZWQX8y85r38/qdKx74WRjOqUZwkt4zi04teu6Pz9E3HD/EWRgy3pfNW3vOiTfJL3/lfuv67lri1M14t4c6ZtuJdtBqtA4hx86O9MtppeOmWynD+nde6NqT4tExvCTExPMBBIMsoAAAAAAAAAAAAAAABIBj6jm149VuRfLlqphO2yWze0IrdvZdX0QGQDTcMcUYep1ztwLHZCufw580JQkpbJrwyW+2z/AMmaTO/FPRqLbaLsmcbKbJ02RWPfJKyEnGS3Udn1TAugKhpH4l6Rl3VY2NkTndbLkhF0XRTezfm47LyPGpfiho+Nbbj35E420zlVZH8vfLacXs1uo7PqgLkCvcN8babqUnXg5MbLIpydUozqs5V5tRmlzL6b7GHrf4kaThX2YuXkThdVyqcFRdNLmipLxRjs+kkBbQVHRvxJ0nNvrxcXInO61tQg6LoptRcn4nHZdEz7cSfiDpenWfAy8na5JOVVcJ2ygmt1zcq2j0aez69UBaA2aXhvizA1KMpYGRG1w6zr2lCyC9XCST29/I3YFT1niffevEfTyd23/av9f+SsNtttttvq2+rb9dy7a1w7C7edW1dvn/JN+67P3Kdk406pOFsXGS7P09U+6PLdRpqIvvl5j5enC+/zfNHqxeGX6ZfY8o92Pwy/TL7FfXy1UiJ7Z4iw2X6O+uPkzqlGymcq5xe8ZxezTOk8Kcewu5aM7au57Rhculdj7J/wS/yft5HN8LDsvly1R39ZPpGK9Wy26do1ePFv57OV72NeXTyS7HHJr403jmfSdo9NkyzvHFfbqQOfaFxJZj7Qs3sp8tv34L2fp7fYvWFmV3wU6ZKUX3Xmn6NdmWul1mPUR8Pn0l6jTXwzz49vuQSCWjoBJAAAAAAAAAAkgkAct/HbW3HHx9MpnGNudbHncpKMY0Rktt5N+FObj19ISOpHJ7eAsjVtXzMrW8edeDGHwsSCur5pxi0oP+zk3Fbc8nv3mBpeDLqNF138lj5Nd+Fn1U1wthbXZH4+3g3lF9H8RWRS9LEWj8Y+HsGvS87Jrw8eGS50TeRGmuNrnPIr55c6W+75nv67s1fGv4Q010Rt0CqxZlVtc1F37uUOu+zm0otPlfn2ZaOONPztR0OdKx2s+6GK543xKltbG2uVi5+bl28MmuoHj8MuHsFafp2UsPH/ADPwYz/M/Br+Lz9Vzc+2+5zTC1PS8bXdZnrdVdtMrciNcbMdZCVvxk9+XZ7eFS6nZ+BMC3G07Cx8mHw7qqYwshvGXLJN9N4tplK4Y4It/bOrZOpYNVmHkPIdE7lj3Rk5XRaahu3FuO/ZAVTSpYmdxFhXcO47pxqFCeRKNXwq+nP8SfIvkTjKMe277Hz4m1CrG4lz7MjA/aUOSuP5T4cberx6dp8soyXTb07lu4U4X1HRdUuhh0SyNHyXFtq6rmo3+WXLOSk3Btp7b7x69XsjA13Q9ex9cy9U0nBhfGyMK4Stsp5JRdNcZPl+LGW+8GZG44C1rCzMtQq4ehp1kK53Ry3i01tNNR5VJVRabU337Mp+uYOXo+rZ2dl6UtUxMmd1kLJ1/FhXXOfP83LJVuKfL1XVLp0Lzw5q3FNmVTDU9OxacRyfxra5Qc4x5W01tfLvt2fmYery4sxMq+zDjj6hi3T5q63yxVMVslFRc4yi9l2cl0382Bl/hZrui5Usr9k4ywsifLbfjuKTlGPhUobNrkTl5LbZy8up0M5h+GvCOoV5+Xq+rV1Y9uRCUI4tXLsnOUXKbUW1FeBd23u2/fp5gDF1DT6siPLbHf0kukov1TMkk1tWto7bRvAoGr6LbjPf56u1iXl7NdjV2y8Mv0y+x1KUU900mn0aa3TXoVHiXh2MIWW47UUoycqpNJeX7rf2/wCCh1XSrVnuw8x6+f8Af1cbU25hyZM3Gk6FO7adu9dXmv45r2XZe5s9E4fhBRsv5bJ9HGK61x/9n/v3N/sQNVr9t64/unaTpu+18v2fHGx4VRUK4qMV2X337s+lnyy+j+x62Is+WX0f2KjeZneV1ERHEK8jL07Ptx589MuV915xkvRruYcT2idW01neJ2lKtWLRtLouh8QVZO0X/Z3bda2/m94vubg5Gns010a6pro0/Ut3DfEs5SjRkKVjfSNsU3L/AKkvP6/4+pf6LqkX2pl8+/am1Wg7fix+PS3EEhlyrEAAAAAAAAEoglASig8McP15lF2Rk5GerHmahDnr1HMqjGNeTZGCUVPlWyiu3YvqKNw3wNiTqtnqOFGV88vNsfxJT8Vcsicq24qXK04uPYDXVavkT06W+RZcqNZx8OnO5uWeViRy6o8zlHZS+acW10ly79zpZV+M9OksKqrBx3NU5ODbHGojCL+FTfCclGLaivDF90ZGPxJbOcIPStSrU5xi7bIYahBN7c0tr29l5vZPyA+HGttl35bTcaydVudY/i3Vvlsowatp32KXZvwQX/6exj6JGzP0+7CyrraszGlPBvyKpzrtjfVs6shSTT8Ufhy9HzNep8auHcjMy8rOvyczAlzfk8WFEqIyeFXs+eXPXL57OaXbpy7n007QsjA1CN1duTm0Ztbqy7b5UynVdSt8e3wQimnHnj5PziBhx4xyFjvDcK/26rfyKxt/BK7l5lm+W/wfhrn32/lHFWLXhY2k4+Tm3xp/PQrysyeXbTZYnj5EpOVykmk5pdN9lsl2Nw9Nn+2Vl/C/sv2ZLH/MbR/vvzKkob+e/LueeOKbJfs+yrGtylj50L7aao1ym6lRfDfaclF9Zx79wMDR6dFnfVHE1Oy+9SU66VrOTc5uHj2+G7WpLaL3W3kmfHH06rL1DV1l5OTFU3YkKq4Z+TjwjGWJVKW0ITS+Zt/1Nth625WVxWjZ9PNKMPjSpwYwrUns5txubSW/XZP6GDjcJY+RnatdqODTdG23F/L23Vwm5Vxxa4T5W+q8UX/gB64WtdWoZmHj5VuZhV49F3Nbc8iWLlynJOhXPxPeCUtm3tt7lyKrwZp92A7tPnVvi1P4uHlxjFKdM3/c2bf/ACQff95bPzRagAIb26vyXcrurcRJbwxtm/J29l9PX6nTHjtedoaXyVpG8tpqeq10Lr4pvyrXn9X6IqGp59l/NKx9EpcsF8senoY7k225Ntvq23u2/qRZ8sv0v7FliwVx8/NX5c1r/RX8DPnV5dY94Py/p6FjxMqFq3g/rF+a/oVGJ9KrJQalBtNd0VvVehYdZvevw39+/r+fP1SdH1G+D4Z5r69fRcTzb8svo/sa7T9WjPaNm0Z+Sf7sv/DNjb5S+j+x8+1WjzaXJ/jy12n/AL/uHp8GfHmr3UndXonohLy+3uWrQuFJT2sy04x81T5Sl+p/ur28/oSsGnyZrdtI/hLzZqYo3tLT6Po12U/AuWCe0rZLwr2X8T/30L9pOk1YseWpeJ/NY+s5f17L2MyquMEowSjFLZRSSSXpsej0uk0GPBG/m3v8KLU6u+bjxHoIJIJyIAAAAAAAAAACQQAJBAAkEACQQAJBBIANgAUvXNUuslKucXVFP+67v3b7/Y1SL/qGnV3x2sXVfLNfNH6Mp+p6VZjvxeKDfSxLp9H6Ms9PmpMdscSrs+K8T3Tyw0erF4Zfpf2PKPc/ll+mX2JSPCpQR72PMD6HVq+bRutAsyLpfArg7U1tv/8AWvVyfb/a9DI4f4Xtytpz3qo/j28U1/Kv9fudE07T6seCrogoRXnt5yfq33ZV9RjBnxziyV7v2TtHGWlu+s7fu12h8O1Y205bWXfxtdI+0V2+puyAVuLFTFXtpG0LDJktkt3WneQAg6NEkAAAAAAAAAAAAAAAAAAAAAAAAAASCABJE4KSakk01s01umvoSAKzq3DzjvPG3a83V3X0ff6Ggs+WX0l0/odFNZq+jQvTa8FjTXOl0fTuu5Nw6rbi/wB0TLpt+afZybGqlOUYVxc5Se0YxTbb+hfeHeDow2tzUpz81R5wj+p/vP28vqbrQtBpw4/2a5rGtp3SS5pe38q9vubUzn1c24pxBh00V5t5PoACClgIAAAAAAAAAAAAAAAAAAAAAAAAAAAAAAAAAAkgASCCQAIAEk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139" name="AutoShape 11" descr="data:image/jpeg;base64,/9j/4AAQSkZJRgABAQAAAQABAAD/2wCEAAkGBhQPEBQPDQ4QEA8QDxcSEhQVDw8VEA8PGBIVFxYQExQXGyYeFxsjGRIUHy8sLycpLCwsFR4xNTAqNSYrLCkBCQoKDgwOGg8PGjEkHSEqLDUpLCktMjA1KS4pKjUsLC0vLSwpKSwpLCksKSksNSksLCwsLCwsLCwsLCwsLCksLP/AABEIAJwAtwMBIgACEQEDEQH/xAAcAAEAAgMBAQEAAAAAAAAAAAAAAgYBBQcEAwj/xABIEAABAwICBQYICgcJAAAAAAAAAQIDBBESMQUGIVFxBxNBYcHwFFJUkZKTsdEVIjIzU3KBg8PSFyNilMLh4hYkNUNzdIKhsv/EABsBAQADAQEBAQAAAAAAAAAAAAABAgMFBAYH/8QAKBEAAgICAQMDAwUAAAAAAAAAAAECAwQREgUTITFBUTKBkSI0QmFx/9oADAMBAAIRAxEAPwDt7Mk4dhIizJOHYSAAAAAAAAAAAAAAAAAAAAAAAAAAAAAAAIS5d94E2XfeADLMk4dhIizJOHYSAAAAAAAAAAAAAAAAAAAAAAAAAAAAAAAITZd94E2XfeADLMk4dhIizJOHYSAAAAAAAAAAAAAAAAAAAAAAAAAAAAAAAITZd94E2XfeAAxdicOw1OntbKegweFyKznL4LMe6+G18k60NszJOCew5dy1JtpfvfwzK2fCLZ6cSlXWqt+5YU5XNHeVO9TN+UknKxo7yl3qJvccj1U1Pl0lzngyxN5lUR2NXJfFe1rfVNxXcmU1OiLUVVHEjlsmKRyIq2vZFVNxgrbGt6Os+n4sZ8HZ5OjJyqaP8od6mX3Ek5UKDyh3qZfcc+oOTGeduOCppJG3tdr3ql+lMjGkOTyopo3SPwLgTFZt1xMTNUUpK65LfE0hgYLlxdvk6norW+nqlw08jnLt/wAuRE2daoSk1sp2/KkVP+D/AHFB5O1+PHbLC/2LtPasGN2FFa35W1cs+lTnZPUralFpeuzCzp1cLpQ29JIuDdbqdcpV9B/uJprRB0SL6D/cVNmiZOhaf1v8j3M0BUdEUK/eL7jBdQzp/RDZjLFx1/I339qYPHX0H+4y3WaBcnr6D/cVuTREzVs5sCLu53+RiCjVr0x4L/srdE+0yl1XLh9cUiViUNeJG+0zrpTUSRuqpVYk11Z+rkddEtfYibMzV/pb0d5U71E/5Sm8sDf1dF9WX+Equrupj69XNp3piY1r3IqWRGuyst9p9zi48LaI2zeto4NtvGbikdd/S1o7yl3qJ/ymU5WdHeUu/d5/ynMtL8l1TSwSVEjmKyJiudZUvZN20qccPUeqGFTPzGWzOV8o+x3j9LGjvKXfu8/5TZaF12pa1/N0srnusq/NStTZntciIfnxkPUnmOlclkOGVn1JDO7DhXFyTJhc5PR1dFMmDKHLR6gACQQmy77wJsu+8ABuScOw5by1rtpfvfwzqTck4dhy7lojVzqVES/zv4Zhf9DPf079xH7nj5A33Ws+tF+IXPX6SkbHE7SKSYOcXm8F748K3vbquck1f07UUDVbS08TMa3e67lfIqXsrlxdan201p6qrmtZOxMLHYksq52ttuvWY95KGtHVXT5zyO5KWlv7nZdVaOmjgvQriikXHfEqqrrW23yyQqmvGtMrVdTrBJFiarUVyXRyKlsSOTYuzoKLoTSdXSXSDFhdm1XbEXellNw7TdVO3BUMR7VzRdqe0q7uUNJaZrX011X9yUlJf2/JutQKZGrHbNGP9hiokVFz6V9p6dTIlSVt0VNjuORCekc5btYqpdfacDqsHxhpfJLnF5Em37Iwkt2qnV1HRoF+K36qew53BRPvtZsvvLDFpKa2VrGPTMyGJy7m/Ojw51Xca4tH00z86tulqdp4oWfGResnNK964nJtsiEtqJkcTNslZkuyCemyILhBJlU5VKbHHSKnQkv8JDkdjVKmfZsWmi89zba8xY4qZMKqtpNiJ1IVnQ+kKmjv4PTRI9yIjnuRVe5qZIvxrWQ/XsGLswYRXro+LyMjt5kk/RHTNeYXSaOqWRtVz3QqiIiXVVumxEOGw6u1HTTTJ90/3F2XXbSP0UPo/wBR9Y9b9IL8pkacE/qPTRXZSmlr8mk7o2vZVoNX3t2yRSIme1jkROOwv2oVGjJG2TJrjxu03VTMdHI1uGRuFdm23VtNxqm3DMiLsWzit05Sg+RpW1yWi6IZQwhk5B0QACQQmy77wJsu+8ABuScOwhLSsfbGxrrZXai24XPozJOHYSI1sJ68o8nwXF9DH6DfcPg2L6GP0GnrA4r4Lc5fJ5U0dF9DH6DTPwfH9Ez0GnpA0hyl8nxZSsbtaxqcGog8Gb4rfMh9gQ4RfqiNs+XgzfEb5kHMN8VPMh9QV7UPhfgbZ8uYb4qeZBzDfFTzIfUWHah8IbZ8XUzVtdrVtlsTYeWsdBA1HTrDG1VsivVjUVd114HvOectqf3CP/dN6P2Hm9abaijOSXq0W6kraSZcMMlNI7c10Tl8yEJ9J0cblZJNSMe1bOar4kc1dyoq7Dh1QlNztJ8DJUeE4285iv8AOXbZWfbe/UW/lY1RghhdXsa/wiaobjVXqrdqLezbW6D0OnUkm/Uptafg6JBpCkejljlpXIxuJ6tdEqMb4zrZIeuhkilbzkCxPbtRHMVqt3KiOQoEGp9PSaJnqYGvSWo0anOXeqtW7Uctk6Nqm05If8LZ/rS/+1MZR/S2n7l1/hdj5VNW2Jqvle1jG5uc5GtTiq8TM8yMar3LZrWq5V3NRLqvmRTmOt2t8tbo6Z0ejpG0ciIjah0kfyUkb8fm87KqWKwg5Mts6i197Ki3RdqdaErlQq9bXxPjo6OjfV1CUzJJER7WMijVqWVzl6VNtqvrC2vh51sb4nMkdFLG75UUrV+MxV6ejzkOLQ2babLvvMGZcl79JgqSSZknDsJEWZJw7CQAAAAAAAAAAAAAAAAUonK9ouWpoo2U0L5XpUI5WsbicjcD9tuKoXsiqFoy4vZDWzlGs+qk1LJR6Q0bTOWVjGJNHGxL42tzVqb0VzV+w3nKbSS1mjI/B6eV0jpY3rGjF5xiYVuip1XL3hM2Lu5tp/BHEq9bRPdoZYUjcsvgDWYLLix4ETDbfsKHqzpnSmj6ZtNFol72tVXXdHLiu5brkp2OwsI26TWvUcStv0jNUufRSUkkbZaHEs6/NJLJHZYvsV3/AEUyeWpXRK6KXRlX4RHHzeNGIsKtY++NHdN0RNh1fCMJCnr2J0cv1g0A9lalTLT1ssE1JExfBZHNlilY1EVr0TaqWLbqJo9kNO7m6epp0kmc9W1D8UrnWRMa7r4ULGjQiESsbWgloxLkvfpMGZcu+8wUJJMyTh2EiLMk4dhIAAAAAAAAAAAAAAAACwAAFgABYWAAFgAALAAAhNl33gTZd94AMsyTh2EiLMk4dhIAAAAAAAAAAAAAAAAAAAAAAAAAAAAAAAhNl33gTZd94AMsyTh2EiLMk4dhIAAAAAAAAAAAAAAAAAAAAAAAAAAAAAAAhNkvfpMCbJe/S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5441" y="476672"/>
            <a:ext cx="84029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cap="all" dirty="0">
                <a:solidFill>
                  <a:srgbClr val="637980"/>
                </a:solidFill>
                <a:latin typeface="Verdana" pitchFamily="34" charset="0"/>
              </a:rPr>
              <a:t>3</a:t>
            </a:r>
            <a:r>
              <a:rPr kumimoji="0" lang="it-IT" sz="3200" b="1" i="0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 |</a:t>
            </a:r>
          </a:p>
        </p:txBody>
      </p:sp>
      <p:sp>
        <p:nvSpPr>
          <p:cNvPr id="27" name="Rettangolo 27"/>
          <p:cNvSpPr/>
          <p:nvPr/>
        </p:nvSpPr>
        <p:spPr>
          <a:xfrm>
            <a:off x="407769" y="1259949"/>
            <a:ext cx="502653" cy="91267"/>
          </a:xfrm>
          <a:prstGeom prst="rect">
            <a:avLst/>
          </a:prstGeom>
          <a:solidFill>
            <a:schemeClr val="accent1"/>
          </a:solidFill>
          <a:ln w="114300">
            <a:noFill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CasellaDiTesto 45"/>
          <p:cNvSpPr txBox="1"/>
          <p:nvPr/>
        </p:nvSpPr>
        <p:spPr>
          <a:xfrm>
            <a:off x="974037" y="1116684"/>
            <a:ext cx="5978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Aree della comunicazione di massa basata su nuove funzioni editoriali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06007" y="1829987"/>
            <a:ext cx="4304180" cy="3631864"/>
            <a:chOff x="606007" y="1829987"/>
            <a:chExt cx="4304180" cy="3631864"/>
          </a:xfrm>
        </p:grpSpPr>
        <p:sp>
          <p:nvSpPr>
            <p:cNvPr id="12" name="Arco 28"/>
            <p:cNvSpPr/>
            <p:nvPr/>
          </p:nvSpPr>
          <p:spPr>
            <a:xfrm>
              <a:off x="1623761" y="2783941"/>
              <a:ext cx="1274075" cy="1217022"/>
            </a:xfrm>
            <a:prstGeom prst="arc">
              <a:avLst>
                <a:gd name="adj1" fmla="val 7914678"/>
                <a:gd name="adj2" fmla="val 21556608"/>
              </a:avLst>
            </a:prstGeom>
            <a:ln w="114300"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Arco 29"/>
            <p:cNvSpPr/>
            <p:nvPr/>
          </p:nvSpPr>
          <p:spPr>
            <a:xfrm rot="13850547">
              <a:off x="2575514" y="3269198"/>
              <a:ext cx="1233330" cy="1257228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bg2">
                  <a:lumMod val="9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Arco 30"/>
            <p:cNvSpPr/>
            <p:nvPr/>
          </p:nvSpPr>
          <p:spPr>
            <a:xfrm rot="279347">
              <a:off x="3539170" y="2791913"/>
              <a:ext cx="1274075" cy="1217022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37"/>
            <p:cNvSpPr txBox="1"/>
            <p:nvPr/>
          </p:nvSpPr>
          <p:spPr>
            <a:xfrm>
              <a:off x="606007" y="4676176"/>
              <a:ext cx="12045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 ideazione e produzione</a:t>
              </a:r>
            </a:p>
          </p:txBody>
        </p:sp>
        <p:sp>
          <p:nvSpPr>
            <p:cNvPr id="21" name="CasellaDiTesto 38"/>
            <p:cNvSpPr txBox="1"/>
            <p:nvPr/>
          </p:nvSpPr>
          <p:spPr>
            <a:xfrm>
              <a:off x="1214227" y="1878048"/>
              <a:ext cx="19299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 impaginazione 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e del primo packaging</a:t>
              </a:r>
            </a:p>
          </p:txBody>
        </p:sp>
        <p:sp>
          <p:nvSpPr>
            <p:cNvPr id="31" name="Arco 29"/>
            <p:cNvSpPr/>
            <p:nvPr/>
          </p:nvSpPr>
          <p:spPr>
            <a:xfrm rot="13850547">
              <a:off x="668101" y="3267591"/>
              <a:ext cx="1233330" cy="1257228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bg2">
                  <a:lumMod val="9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9"/>
            <p:cNvSpPr txBox="1"/>
            <p:nvPr/>
          </p:nvSpPr>
          <p:spPr>
            <a:xfrm>
              <a:off x="2309410" y="4723187"/>
              <a:ext cx="16993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aggregazione</a:t>
              </a:r>
            </a:p>
            <a:p>
              <a:pPr algn="ctr"/>
              <a:r>
                <a:rPr lang="it-IT" sz="1400" dirty="0">
                  <a:latin typeface="+mj-lt"/>
                </a:rPr>
                <a:t>e della distribuzione</a:t>
              </a:r>
            </a:p>
          </p:txBody>
        </p:sp>
        <p:sp>
          <p:nvSpPr>
            <p:cNvPr id="22" name="CasellaDiTesto 39"/>
            <p:cNvSpPr txBox="1"/>
            <p:nvPr/>
          </p:nvSpPr>
          <p:spPr>
            <a:xfrm>
              <a:off x="3410971" y="1829987"/>
              <a:ext cx="149921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delle piattaforme 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di accesso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51920" y="1642485"/>
            <a:ext cx="4995218" cy="4586797"/>
            <a:chOff x="3851920" y="1642485"/>
            <a:chExt cx="4995218" cy="4586797"/>
          </a:xfrm>
        </p:grpSpPr>
        <p:sp>
          <p:nvSpPr>
            <p:cNvPr id="3" name="Oval 2"/>
            <p:cNvSpPr/>
            <p:nvPr/>
          </p:nvSpPr>
          <p:spPr>
            <a:xfrm>
              <a:off x="3851920" y="1642485"/>
              <a:ext cx="4995218" cy="3456384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Straight Connector 4"/>
            <p:cNvCxnSpPr>
              <a:stCxn id="3" idx="4"/>
              <a:endCxn id="6" idx="0"/>
            </p:cNvCxnSpPr>
            <p:nvPr/>
          </p:nvCxnSpPr>
          <p:spPr>
            <a:xfrm>
              <a:off x="6349529" y="5098869"/>
              <a:ext cx="197730" cy="484082"/>
            </a:xfrm>
            <a:prstGeom prst="lin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502418" y="5582951"/>
              <a:ext cx="40896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Esternalità di rete / </a:t>
              </a:r>
              <a:r>
                <a:rPr lang="it-IT" dirty="0" err="1"/>
                <a:t>Centalità</a:t>
              </a:r>
              <a:r>
                <a:rPr lang="it-IT" dirty="0"/>
                <a:t> Big Data</a:t>
              </a:r>
              <a:br>
                <a:rPr lang="it-IT" dirty="0"/>
              </a:br>
              <a:r>
                <a:rPr lang="it-IT" dirty="0"/>
                <a:t>Creazione di presidi globali / Monopoli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39169" y="1770326"/>
            <a:ext cx="5052930" cy="3581418"/>
            <a:chOff x="3539169" y="1770326"/>
            <a:chExt cx="5052930" cy="3581418"/>
          </a:xfrm>
        </p:grpSpPr>
        <p:sp>
          <p:nvSpPr>
            <p:cNvPr id="16" name="Arco 31"/>
            <p:cNvSpPr/>
            <p:nvPr/>
          </p:nvSpPr>
          <p:spPr>
            <a:xfrm rot="13850547">
              <a:off x="4436862" y="3269198"/>
              <a:ext cx="1233330" cy="1257228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Arco 32"/>
            <p:cNvSpPr/>
            <p:nvPr/>
          </p:nvSpPr>
          <p:spPr>
            <a:xfrm rot="279347">
              <a:off x="5384890" y="2779538"/>
              <a:ext cx="1274075" cy="1217022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Arco 34"/>
            <p:cNvSpPr/>
            <p:nvPr/>
          </p:nvSpPr>
          <p:spPr>
            <a:xfrm rot="13850547">
              <a:off x="6322704" y="3264644"/>
              <a:ext cx="1233330" cy="1257228"/>
            </a:xfrm>
            <a:prstGeom prst="arc">
              <a:avLst>
                <a:gd name="adj1" fmla="val 7524883"/>
                <a:gd name="adj2" fmla="val 21556608"/>
              </a:avLst>
            </a:prstGeom>
            <a:ln w="114300">
              <a:solidFill>
                <a:schemeClr val="bg2">
                  <a:lumMod val="9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Arco 36"/>
            <p:cNvSpPr/>
            <p:nvPr/>
          </p:nvSpPr>
          <p:spPr>
            <a:xfrm rot="279347">
              <a:off x="7270733" y="2774985"/>
              <a:ext cx="1274075" cy="1217022"/>
            </a:xfrm>
            <a:prstGeom prst="arc">
              <a:avLst>
                <a:gd name="adj1" fmla="val 7524883"/>
                <a:gd name="adj2" fmla="val 3297663"/>
              </a:avLst>
            </a:prstGeom>
            <a:ln w="1143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42"/>
            <p:cNvSpPr txBox="1"/>
            <p:nvPr/>
          </p:nvSpPr>
          <p:spPr>
            <a:xfrm>
              <a:off x="5053527" y="1799576"/>
              <a:ext cx="18618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 aggregazione e indicizzazione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degli utenti</a:t>
              </a:r>
            </a:p>
          </p:txBody>
        </p:sp>
        <p:sp>
          <p:nvSpPr>
            <p:cNvPr id="29" name="Arco 34"/>
            <p:cNvSpPr/>
            <p:nvPr/>
          </p:nvSpPr>
          <p:spPr>
            <a:xfrm rot="13850547">
              <a:off x="6433599" y="3427352"/>
              <a:ext cx="981170" cy="972498"/>
            </a:xfrm>
            <a:prstGeom prst="arc">
              <a:avLst>
                <a:gd name="adj1" fmla="val 8536368"/>
                <a:gd name="adj2" fmla="val 19040189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Arco 34"/>
            <p:cNvSpPr/>
            <p:nvPr/>
          </p:nvSpPr>
          <p:spPr>
            <a:xfrm rot="13850547">
              <a:off x="6233195" y="3107264"/>
              <a:ext cx="1438675" cy="1571991"/>
            </a:xfrm>
            <a:prstGeom prst="arc">
              <a:avLst>
                <a:gd name="adj1" fmla="val 9078333"/>
                <a:gd name="adj2" fmla="val 18476905"/>
              </a:avLst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Arco 30"/>
            <p:cNvSpPr/>
            <p:nvPr/>
          </p:nvSpPr>
          <p:spPr>
            <a:xfrm>
              <a:off x="3539169" y="2760586"/>
              <a:ext cx="1274075" cy="1385270"/>
            </a:xfrm>
            <a:prstGeom prst="arc">
              <a:avLst>
                <a:gd name="adj1" fmla="val 13668990"/>
                <a:gd name="adj2" fmla="val 21556608"/>
              </a:avLst>
            </a:prstGeom>
            <a:ln w="1143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44"/>
            <p:cNvSpPr txBox="1"/>
            <p:nvPr/>
          </p:nvSpPr>
          <p:spPr>
            <a:xfrm>
              <a:off x="7375771" y="1770326"/>
              <a:ext cx="121632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 (</a:t>
              </a:r>
              <a:r>
                <a:rPr lang="it-IT" sz="1400" dirty="0" err="1">
                  <a:latin typeface="+mj-lt"/>
                </a:rPr>
                <a:t>ri</a:t>
              </a:r>
              <a:r>
                <a:rPr lang="it-IT" sz="1400" dirty="0">
                  <a:latin typeface="+mj-lt"/>
                </a:rPr>
                <a:t>)pubblicazione extra-editoriale</a:t>
              </a:r>
            </a:p>
          </p:txBody>
        </p:sp>
        <p:sp>
          <p:nvSpPr>
            <p:cNvPr id="25" name="CasellaDiTesto 43"/>
            <p:cNvSpPr txBox="1"/>
            <p:nvPr/>
          </p:nvSpPr>
          <p:spPr>
            <a:xfrm>
              <a:off x="6237358" y="4713626"/>
              <a:ext cx="14003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del consumo</a:t>
              </a:r>
            </a:p>
          </p:txBody>
        </p:sp>
        <p:sp>
          <p:nvSpPr>
            <p:cNvPr id="23" name="CasellaDiTesto 41"/>
            <p:cNvSpPr txBox="1"/>
            <p:nvPr/>
          </p:nvSpPr>
          <p:spPr>
            <a:xfrm>
              <a:off x="4282028" y="4613080"/>
              <a:ext cx="161880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latin typeface="+mj-lt"/>
                </a:rPr>
                <a:t>Area della indicizzazione </a:t>
              </a:r>
              <a:br>
                <a:rPr lang="it-IT" sz="1400" dirty="0">
                  <a:latin typeface="+mj-lt"/>
                </a:rPr>
              </a:br>
              <a:r>
                <a:rPr lang="it-IT" sz="1400" dirty="0">
                  <a:latin typeface="+mj-lt"/>
                </a:rPr>
                <a:t>dei contenuti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7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387337" y="914400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3" name="Picture 15" descr="logo e-mediainstitute per documen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34" y="411059"/>
            <a:ext cx="9175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395290" y="6500813"/>
            <a:ext cx="12218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Times New Roman" pitchFamily="18" charset="0"/>
              </a:rPr>
              <a:t>© e-Media Research Ltd.</a:t>
            </a:r>
          </a:p>
        </p:txBody>
      </p:sp>
      <p:sp>
        <p:nvSpPr>
          <p:cNvPr id="87" name="Slide Number Placeholder 2"/>
          <p:cNvSpPr txBox="1">
            <a:spLocks noGrp="1"/>
          </p:cNvSpPr>
          <p:nvPr/>
        </p:nvSpPr>
        <p:spPr>
          <a:xfrm>
            <a:off x="8277227" y="6442079"/>
            <a:ext cx="4714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274799-0C9C-435D-84A2-9F44E95792A5}" type="slidenum"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rgbClr val="6379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>
            <a:off x="395288" y="6461098"/>
            <a:ext cx="8353425" cy="0"/>
          </a:xfrm>
          <a:prstGeom prst="line">
            <a:avLst/>
          </a:prstGeom>
          <a:noFill/>
          <a:ln w="9525">
            <a:solidFill>
              <a:srgbClr val="63798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Rectangle 12"/>
          <p:cNvSpPr txBox="1">
            <a:spLocks/>
          </p:cNvSpPr>
          <p:nvPr/>
        </p:nvSpPr>
        <p:spPr bwMode="auto">
          <a:xfrm>
            <a:off x="3491880" y="128592"/>
            <a:ext cx="535525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STRATEGIE E POSIZIONAMENTI</a:t>
            </a:r>
            <a:br>
              <a:rPr kumimoji="0" lang="it-IT" sz="2000" b="1" i="1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it-IT" sz="2000" b="1" i="1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PER LA GLOBAL LIBRARY</a:t>
            </a:r>
          </a:p>
        </p:txBody>
      </p:sp>
      <p:sp>
        <p:nvSpPr>
          <p:cNvPr id="48136" name="AutoShape 8" descr="data:image/jpeg;base64,/9j/4AAQSkZJRgABAQAAAQABAAD/2wCEAAkGBw8PEQ8PDA8QDw8QEQ8OEA0RDw8QEBAOFBQWFhQSHxMYHCogGB8mGxMULTEtMSstOi46Fx8zOjMsOCgtLisBCgoKDg0OGxAQGywlHyU0LDcsKzQsLCw3KzUsLCwsLCw3NywsLDc3Ny0sLCwsLC4uLCwvLywsLCstLy8sLCssLf/AABEIAL0BCwMBIgACEQEDEQH/xAAcAAEAAgMBAQEAAAAAAAAAAAAAAQYEBQcCAwj/xAA8EAACAgECBAQEAwUHBAMAAAAAAQIDBAURBhIhQSIxUWETMnGxBxRyFUJSYoEjM5GhwfDxgrLR0kNTc//EABsBAQACAwEBAAAAAAAAAAAAAAAEBQECAwYH/8QAKhEBAAIBAwQABQQDAAAAAAAAAAECAwQRIQUSMVEiQXGR0aHB4fATYbH/2gAMAwEAAhEDEQA/AOzAAwAAAAAAAAAAAAAAAAAAAAAAAAAAAAAAAAAAAAAAAAAAAAAAAAAAAAAAAAAAAAAAAAAAAAAAAAAAAAAAAAAAAAAAAAAAAAAAAAAAAAAAAAAAAAAACQAAAAgkAQCQBAAAAAAAAAAAAAAAAAAAAAAAAAAAAkAQCQBBIAAA1esa5XjeH57e1afl7t9jnky0x17rztDEzsz8rJrqi52yUYru/sl3ZS9e4gsvjOFW9dXLLye059O7XkvY1+dnWXy57Zb+kV0jFeiRj2Lwy/TL7HntV1K+ae2nFf1lytffw98K8eTq5atQcrK+ijkdZWQX8y85r38/qdKx74WRjOqUZwkt4zi04teu6Pz9E3HD/EWRgy3pfNW3vOiTfJL3/lfuv67lri1M14t4c6ZtuJdtBqtA4hx86O9MtppeOmWynD+nde6NqT4tExvCTExPMBBIMsoAAAAAAAAAAAAAAABIBj6jm149VuRfLlqphO2yWze0IrdvZdX0QGQDTcMcUYep1ztwLHZCufw580JQkpbJrwyW+2z/AMmaTO/FPRqLbaLsmcbKbJ02RWPfJKyEnGS3Udn1TAugKhpH4l6Rl3VY2NkTndbLkhF0XRTezfm47LyPGpfiho+Nbbj35E420zlVZH8vfLacXs1uo7PqgLkCvcN8babqUnXg5MbLIpydUozqs5V5tRmlzL6b7GHrf4kaThX2YuXkThdVyqcFRdNLmipLxRjs+kkBbQVHRvxJ0nNvrxcXInO61tQg6LoptRcn4nHZdEz7cSfiDpenWfAy8na5JOVVcJ2ygmt1zcq2j0aez69UBaA2aXhvizA1KMpYGRG1w6zr2lCyC9XCST29/I3YFT1niffevEfTyd23/av9f+SsNtttttvq2+rb9dy7a1w7C7edW1dvn/JN+67P3Kdk406pOFsXGS7P09U+6PLdRpqIvvl5j5enC+/zfNHqxeGX6ZfY8o92Pwy/TL7FfXy1UiJ7Z4iw2X6O+uPkzqlGymcq5xe8ZxezTOk8Kcewu5aM7au57Rhculdj7J/wS/yft5HN8LDsvly1R39ZPpGK9Wy26do1ePFv57OV72NeXTyS7HHJr403jmfSdo9NkyzvHFfbqQOfaFxJZj7Qs3sp8tv34L2fp7fYvWFmV3wU6ZKUX3Xmn6NdmWul1mPUR8Pn0l6jTXwzz49vuQSCWjoBJAAAAAAAAAAkgkAct/HbW3HHx9MpnGNudbHncpKMY0Rktt5N+FObj19ISOpHJ7eAsjVtXzMrW8edeDGHwsSCur5pxi0oP+zk3Fbc8nv3mBpeDLqNF138lj5Nd+Fn1U1wthbXZH4+3g3lF9H8RWRS9LEWj8Y+HsGvS87Jrw8eGS50TeRGmuNrnPIr55c6W+75nv67s1fGv4Q010Rt0CqxZlVtc1F37uUOu+zm0otPlfn2ZaOONPztR0OdKx2s+6GK543xKltbG2uVi5+bl28MmuoHj8MuHsFafp2UsPH/ADPwYz/M/Br+Lz9Vzc+2+5zTC1PS8bXdZnrdVdtMrciNcbMdZCVvxk9+XZ7eFS6nZ+BMC3G07Cx8mHw7qqYwshvGXLJN9N4tplK4Y4It/bOrZOpYNVmHkPIdE7lj3Rk5XRaahu3FuO/ZAVTSpYmdxFhXcO47pxqFCeRKNXwq+nP8SfIvkTjKMe277Hz4m1CrG4lz7MjA/aUOSuP5T4cberx6dp8soyXTb07lu4U4X1HRdUuhh0SyNHyXFtq6rmo3+WXLOSk3Btp7b7x69XsjA13Q9ex9cy9U0nBhfGyMK4Stsp5JRdNcZPl+LGW+8GZG44C1rCzMtQq4ehp1kK53Ry3i01tNNR5VJVRabU337Mp+uYOXo+rZ2dl6UtUxMmd1kLJ1/FhXXOfP83LJVuKfL1XVLp0Lzw5q3FNmVTDU9OxacRyfxra5Qc4x5W01tfLvt2fmYery4sxMq+zDjj6hi3T5q63yxVMVslFRc4yi9l2cl0382Bl/hZrui5Usr9k4ywsifLbfjuKTlGPhUobNrkTl5LbZy8up0M5h+GvCOoV5+Xq+rV1Y9uRCUI4tXLsnOUXKbUW1FeBd23u2/fp5gDF1DT6siPLbHf0kukov1TMkk1tWto7bRvAoGr6LbjPf56u1iXl7NdjV2y8Mv0y+x1KUU900mn0aa3TXoVHiXh2MIWW47UUoycqpNJeX7rf2/wCCh1XSrVnuw8x6+f8Af1cbU25hyZM3Gk6FO7adu9dXmv45r2XZe5s9E4fhBRsv5bJ9HGK61x/9n/v3N/sQNVr9t64/unaTpu+18v2fHGx4VRUK4qMV2X337s+lnyy+j+x62Is+WX0f2KjeZneV1ERHEK8jL07Ptx589MuV915xkvRruYcT2idW01neJ2lKtWLRtLouh8QVZO0X/Z3bda2/m94vubg5Gns010a6pro0/Ut3DfEs5SjRkKVjfSNsU3L/AKkvP6/4+pf6LqkX2pl8+/am1Wg7fix+PS3EEhlyrEAAAAAAAAEoglASig8McP15lF2Rk5GerHmahDnr1HMqjGNeTZGCUVPlWyiu3YvqKNw3wNiTqtnqOFGV88vNsfxJT8Vcsicq24qXK04uPYDXVavkT06W+RZcqNZx8OnO5uWeViRy6o8zlHZS+acW10ly79zpZV+M9OksKqrBx3NU5ODbHGojCL+FTfCclGLaivDF90ZGPxJbOcIPStSrU5xi7bIYahBN7c0tr29l5vZPyA+HGttl35bTcaydVudY/i3Vvlsowatp32KXZvwQX/6exj6JGzP0+7CyrraszGlPBvyKpzrtjfVs6shSTT8Ufhy9HzNep8auHcjMy8rOvyczAlzfk8WFEqIyeFXs+eXPXL57OaXbpy7n007QsjA1CN1duTm0Ztbqy7b5UynVdSt8e3wQimnHnj5PziBhx4xyFjvDcK/26rfyKxt/BK7l5lm+W/wfhrn32/lHFWLXhY2k4+Tm3xp/PQrysyeXbTZYnj5EpOVykmk5pdN9lsl2Nw9Nn+2Vl/C/sv2ZLH/MbR/vvzKkob+e/LueeOKbJfs+yrGtylj50L7aao1ym6lRfDfaclF9Zx79wMDR6dFnfVHE1Oy+9SU66VrOTc5uHj2+G7WpLaL3W3kmfHH06rL1DV1l5OTFU3YkKq4Z+TjwjGWJVKW0ITS+Zt/1Nth625WVxWjZ9PNKMPjSpwYwrUns5txubSW/XZP6GDjcJY+RnatdqODTdG23F/L23Vwm5Vxxa4T5W+q8UX/gB64WtdWoZmHj5VuZhV49F3Nbc8iWLlynJOhXPxPeCUtm3tt7lyKrwZp92A7tPnVvi1P4uHlxjFKdM3/c2bf/ACQff95bPzRagAIb26vyXcrurcRJbwxtm/J29l9PX6nTHjtedoaXyVpG8tpqeq10Lr4pvyrXn9X6IqGp59l/NKx9EpcsF8senoY7k225Ntvq23u2/qRZ8sv0v7FliwVx8/NX5c1r/RX8DPnV5dY94Py/p6FjxMqFq3g/rF+a/oVGJ9KrJQalBtNd0VvVehYdZvevw39+/r+fP1SdH1G+D4Z5r69fRcTzb8svo/sa7T9WjPaNm0Z+Sf7sv/DNjb5S+j+x8+1WjzaXJ/jy12n/AL/uHp8GfHmr3UndXonohLy+3uWrQuFJT2sy04x81T5Sl+p/ur28/oSsGnyZrdtI/hLzZqYo3tLT6Po12U/AuWCe0rZLwr2X8T/30L9pOk1YseWpeJ/NY+s5f17L2MyquMEowSjFLZRSSSXpsej0uk0GPBG/m3v8KLU6u+bjxHoIJIJyIAAAAAAAAAACQQAJBAAkEACQQAJBBIANgAUvXNUuslKucXVFP+67v3b7/Y1SL/qGnV3x2sXVfLNfNH6Mp+p6VZjvxeKDfSxLp9H6Ms9PmpMdscSrs+K8T3Tyw0erF4Zfpf2PKPc/ll+mX2JSPCpQR72PMD6HVq+bRutAsyLpfArg7U1tv/8AWvVyfb/a9DI4f4Xtytpz3qo/j28U1/Kv9fudE07T6seCrogoRXnt5yfq33ZV9RjBnxziyV7v2TtHGWlu+s7fu12h8O1Y205bWXfxtdI+0V2+puyAVuLFTFXtpG0LDJktkt3WneQAg6NEkAAAAAAAAAAAAAAAAAAAAAAAAAASCABJE4KSakk01s01umvoSAKzq3DzjvPG3a83V3X0ff6Ggs+WX0l0/odFNZq+jQvTa8FjTXOl0fTuu5Nw6rbi/wB0TLpt+afZybGqlOUYVxc5Se0YxTbb+hfeHeDow2tzUpz81R5wj+p/vP28vqbrQtBpw4/2a5rGtp3SS5pe38q9vubUzn1c24pxBh00V5t5PoACClgIAAAAAAAAAAAAAAAAAAAAAAAAAAAAAAAAAAkgASCCQAIAEk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139" name="AutoShape 11" descr="data:image/jpeg;base64,/9j/4AAQSkZJRgABAQAAAQABAAD/2wCEAAkGBhQPEBQPDQ4QEA8QDxcSEhQVDw8VEA8PGBIVFxYQExQXGyYeFxsjGRIUHy8sLycpLCwsFR4xNTAqNSYrLCkBCQoKDgwOGg8PGjEkHSEqLDUpLCktMjA1KS4pKjUsLC0vLSwpKSwpLCksKSksNSksLCwsLCwsLCwsLCwsLCksLP/AABEIAJwAtwMBIgACEQEDEQH/xAAcAAEAAgMBAQEAAAAAAAAAAAAAAgYBBQcEAwj/xABIEAABAwICBQYICgcJAAAAAAAAAQIDBBESMQUGIVFxBxNBYcHwFFJUkZKTsdEVIjIzU3KBg8PSFyNilMLh4hYkNUNzdIKhsv/EABsBAQADAQEBAQAAAAAAAAAAAAABAgMFBAYH/8QAKBEAAgICAQMDAwUAAAAAAAAAAAECAwQREgUTITFBUTKBkSI0QmFx/9oADAMBAAIRAxEAPwDt7Mk4dhIizJOHYSAAAAAAAAAAAAAAAAAAAAAAAAAAAAAAAIS5d94E2XfeADLMk4dhIizJOHYSAAAAAAAAAAAAAAAAAAAAAAAAAAAAAAAITZd94E2XfeADLMk4dhIizJOHYSAAAAAAAAAAAAAAAAAAAAAAAAAAAAAAAITZd94E2XfeAAxdicOw1OntbKegweFyKznL4LMe6+G18k60NszJOCew5dy1JtpfvfwzK2fCLZ6cSlXWqt+5YU5XNHeVO9TN+UknKxo7yl3qJvccj1U1Pl0lzngyxN5lUR2NXJfFe1rfVNxXcmU1OiLUVVHEjlsmKRyIq2vZFVNxgrbGt6Os+n4sZ8HZ5OjJyqaP8od6mX3Ek5UKDyh3qZfcc+oOTGeduOCppJG3tdr3ql+lMjGkOTyopo3SPwLgTFZt1xMTNUUpK65LfE0hgYLlxdvk6norW+nqlw08jnLt/wAuRE2daoSk1sp2/KkVP+D/AHFB5O1+PHbLC/2LtPasGN2FFa35W1cs+lTnZPUralFpeuzCzp1cLpQ29JIuDdbqdcpV9B/uJprRB0SL6D/cVNmiZOhaf1v8j3M0BUdEUK/eL7jBdQzp/RDZjLFx1/I339qYPHX0H+4y3WaBcnr6D/cVuTREzVs5sCLu53+RiCjVr0x4L/srdE+0yl1XLh9cUiViUNeJG+0zrpTUSRuqpVYk11Z+rkddEtfYibMzV/pb0d5U71E/5Sm8sDf1dF9WX+Equrupj69XNp3piY1r3IqWRGuyst9p9zi48LaI2zeto4NtvGbikdd/S1o7yl3qJ/ymU5WdHeUu/d5/ynMtL8l1TSwSVEjmKyJiudZUvZN20qccPUeqGFTPzGWzOV8o+x3j9LGjvKXfu8/5TZaF12pa1/N0srnusq/NStTZntciIfnxkPUnmOlclkOGVn1JDO7DhXFyTJhc5PR1dFMmDKHLR6gACQQmy77wJsu+8ABuScOw5by1rtpfvfwzqTck4dhy7lojVzqVES/zv4Zhf9DPf079xH7nj5A33Ws+tF+IXPX6SkbHE7SKSYOcXm8F748K3vbquck1f07UUDVbS08TMa3e67lfIqXsrlxdan201p6qrmtZOxMLHYksq52ttuvWY95KGtHVXT5zyO5KWlv7nZdVaOmjgvQriikXHfEqqrrW23yyQqmvGtMrVdTrBJFiarUVyXRyKlsSOTYuzoKLoTSdXSXSDFhdm1XbEXellNw7TdVO3BUMR7VzRdqe0q7uUNJaZrX011X9yUlJf2/JutQKZGrHbNGP9hiokVFz6V9p6dTIlSVt0VNjuORCekc5btYqpdfacDqsHxhpfJLnF5Em37Iwkt2qnV1HRoF+K36qew53BRPvtZsvvLDFpKa2VrGPTMyGJy7m/Ojw51Xca4tH00z86tulqdp4oWfGResnNK964nJtsiEtqJkcTNslZkuyCemyILhBJlU5VKbHHSKnQkv8JDkdjVKmfZsWmi89zba8xY4qZMKqtpNiJ1IVnQ+kKmjv4PTRI9yIjnuRVe5qZIvxrWQ/XsGLswYRXro+LyMjt5kk/RHTNeYXSaOqWRtVz3QqiIiXVVumxEOGw6u1HTTTJ90/3F2XXbSP0UPo/wBR9Y9b9IL8pkacE/qPTRXZSmlr8mk7o2vZVoNX3t2yRSIme1jkROOwv2oVGjJG2TJrjxu03VTMdHI1uGRuFdm23VtNxqm3DMiLsWzit05Sg+RpW1yWi6IZQwhk5B0QACQQmy77wJsu+8ABuScOwhLSsfbGxrrZXai24XPozJOHYSI1sJ68o8nwXF9DH6DfcPg2L6GP0GnrA4r4Lc5fJ5U0dF9DH6DTPwfH9Ez0GnpA0hyl8nxZSsbtaxqcGog8Gb4rfMh9gQ4RfqiNs+XgzfEb5kHMN8VPMh9QV7UPhfgbZ8uYb4qeZBzDfFTzIfUWHah8IbZ8XUzVtdrVtlsTYeWsdBA1HTrDG1VsivVjUVd114HvOectqf3CP/dN6P2Hm9abaijOSXq0W6kraSZcMMlNI7c10Tl8yEJ9J0cblZJNSMe1bOar4kc1dyoq7Dh1QlNztJ8DJUeE4285iv8AOXbZWfbe/UW/lY1RghhdXsa/wiaobjVXqrdqLezbW6D0OnUkm/Uptafg6JBpCkejljlpXIxuJ6tdEqMb4zrZIeuhkilbzkCxPbtRHMVqt3KiOQoEGp9PSaJnqYGvSWo0anOXeqtW7Uctk6Nqm05If8LZ/rS/+1MZR/S2n7l1/hdj5VNW2Jqvle1jG5uc5GtTiq8TM8yMar3LZrWq5V3NRLqvmRTmOt2t8tbo6Z0ejpG0ciIjah0kfyUkb8fm87KqWKwg5Mts6i197Ki3RdqdaErlQq9bXxPjo6OjfV1CUzJJER7WMijVqWVzl6VNtqvrC2vh51sb4nMkdFLG75UUrV+MxV6ejzkOLQ2babLvvMGZcl79JgqSSZknDsJEWZJw7CQAAAAAAAAAAAAAAAAUonK9ouWpoo2U0L5XpUI5WsbicjcD9tuKoXsiqFoy4vZDWzlGs+qk1LJR6Q0bTOWVjGJNHGxL42tzVqb0VzV+w3nKbSS1mjI/B6eV0jpY3rGjF5xiYVuip1XL3hM2Lu5tp/BHEq9bRPdoZYUjcsvgDWYLLix4ETDbfsKHqzpnSmj6ZtNFol72tVXXdHLiu5brkp2OwsI26TWvUcStv0jNUufRSUkkbZaHEs6/NJLJHZYvsV3/AEUyeWpXRK6KXRlX4RHHzeNGIsKtY++NHdN0RNh1fCMJCnr2J0cv1g0A9lalTLT1ssE1JExfBZHNlilY1EVr0TaqWLbqJo9kNO7m6epp0kmc9W1D8UrnWRMa7r4ULGjQiESsbWgloxLkvfpMGZcu+8wUJJMyTh2EiLMk4dhIAAAAAAAAAAAAAAAACwAAFgABYWAAFgAALAAAhNl33gTZd94AMsyTh2EiLMk4dhIAAAAAAAAAAAAAAAAAAAAAAAAAAAAAAAhNl33gTZd94AMsyTh2EiLMk4dhIAAAAAAAAAAAAAAAAAAAAAAAAAAAAAAAhNkvfpMCbJe/S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5441" y="476672"/>
            <a:ext cx="840295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kern="0" cap="all" noProof="0" dirty="0">
                <a:solidFill>
                  <a:srgbClr val="637980"/>
                </a:solidFill>
                <a:latin typeface="Verdana" pitchFamily="34" charset="0"/>
              </a:rPr>
              <a:t>4</a:t>
            </a:r>
            <a:r>
              <a:rPr kumimoji="0" lang="it-IT" sz="3200" b="1" i="0" u="none" strike="noStrike" kern="0" cap="all" spc="0" normalizeH="0" baseline="0" noProof="0" dirty="0">
                <a:ln>
                  <a:noFill/>
                </a:ln>
                <a:solidFill>
                  <a:srgbClr val="637980"/>
                </a:solidFill>
                <a:effectLst/>
                <a:uLnTx/>
                <a:uFillTx/>
                <a:latin typeface="Verdana" pitchFamily="34" charset="0"/>
              </a:rPr>
              <a:t> |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7263651" y="5937317"/>
            <a:ext cx="1751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  <a:t>Fonte: e-Media Institute.</a:t>
            </a:r>
            <a:br>
              <a:rPr kumimoji="0" lang="en-GB" sz="1000" b="0" i="1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cs typeface="Times New Roman"/>
              </a:rPr>
            </a:b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ＭＳ 明朝"/>
              <a:cs typeface="Times New Roman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24392" y="1386673"/>
            <a:ext cx="8416370" cy="4316846"/>
            <a:chOff x="323528" y="2615767"/>
            <a:chExt cx="5380723" cy="3456973"/>
          </a:xfrm>
        </p:grpSpPr>
        <p:sp>
          <p:nvSpPr>
            <p:cNvPr id="59" name="Gallone 95"/>
            <p:cNvSpPr/>
            <p:nvPr/>
          </p:nvSpPr>
          <p:spPr>
            <a:xfrm>
              <a:off x="464990" y="3668010"/>
              <a:ext cx="1507011" cy="7569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200" i="1" cap="smal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0926" y="3826839"/>
              <a:ext cx="1021516" cy="41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PRODUZIONE 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&amp; DIRITTI</a:t>
              </a:r>
            </a:p>
          </p:txBody>
        </p:sp>
        <p:sp>
          <p:nvSpPr>
            <p:cNvPr id="61" name="Gallone 95"/>
            <p:cNvSpPr/>
            <p:nvPr/>
          </p:nvSpPr>
          <p:spPr>
            <a:xfrm>
              <a:off x="1779049" y="3680161"/>
              <a:ext cx="2415230" cy="7569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200" i="1" cap="smal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37100" y="3748320"/>
              <a:ext cx="1187123" cy="59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AGGREGAZIONE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MULTI-EDITORE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&amp; SISTEMA B2B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34511" y="4023959"/>
              <a:ext cx="214077" cy="69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23528" y="4023959"/>
              <a:ext cx="133575" cy="69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3528" y="4023959"/>
              <a:ext cx="133575" cy="69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3568" y="4023959"/>
              <a:ext cx="133575" cy="69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67" name="Gallone 95"/>
            <p:cNvSpPr/>
            <p:nvPr/>
          </p:nvSpPr>
          <p:spPr>
            <a:xfrm>
              <a:off x="3999912" y="3679355"/>
              <a:ext cx="1704339" cy="756951"/>
            </a:xfrm>
            <a:prstGeom prst="chevr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200" i="1" cap="small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25709" y="3797549"/>
              <a:ext cx="1187123" cy="59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ACCESSO E DISTRIBUZIONE</a:t>
              </a:r>
              <a:b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B2C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22743" y="4023959"/>
              <a:ext cx="214077" cy="693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6251" y="2656302"/>
              <a:ext cx="741960" cy="308655"/>
            </a:xfrm>
            <a:prstGeom prst="rect">
              <a:avLst/>
            </a:prstGeom>
          </p:spPr>
        </p:pic>
        <p:cxnSp>
          <p:nvCxnSpPr>
            <p:cNvPr id="71" name="Elbow Connector 70"/>
            <p:cNvCxnSpPr>
              <a:stCxn id="73" idx="1"/>
              <a:endCxn id="80" idx="0"/>
            </p:cNvCxnSpPr>
            <p:nvPr/>
          </p:nvCxnSpPr>
          <p:spPr>
            <a:xfrm rot="10800000" flipV="1">
              <a:off x="1072620" y="2670397"/>
              <a:ext cx="3346872" cy="877282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2"/>
              <a:endCxn id="89" idx="0"/>
            </p:cNvCxnSpPr>
            <p:nvPr/>
          </p:nvCxnSpPr>
          <p:spPr>
            <a:xfrm>
              <a:off x="4887231" y="2964957"/>
              <a:ext cx="4048" cy="58691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419492" y="2615767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419492" y="2768167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75" name="Elbow Connector 74"/>
            <p:cNvCxnSpPr>
              <a:stCxn id="74" idx="1"/>
              <a:endCxn id="84" idx="0"/>
            </p:cNvCxnSpPr>
            <p:nvPr/>
          </p:nvCxnSpPr>
          <p:spPr>
            <a:xfrm rot="10800000" flipV="1">
              <a:off x="2819398" y="2822797"/>
              <a:ext cx="1600094" cy="740784"/>
            </a:xfrm>
            <a:prstGeom prst="bentConnector2">
              <a:avLst/>
            </a:prstGeom>
            <a:ln w="3175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381602" y="2970477"/>
              <a:ext cx="11900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i="1" dirty="0">
                  <a:latin typeface="+mn-lt"/>
                </a:rPr>
                <a:t>Amazon’s Prime Instant Video (APIV)</a:t>
              </a:r>
              <a:endParaRPr lang="it-IT" sz="1200" i="1" dirty="0">
                <a:latin typeface="+mn-lt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45216" y="2970477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latin typeface="+mn-lt"/>
                </a:rPr>
                <a:t>Streaming Partner Program </a:t>
              </a:r>
            </a:p>
          </p:txBody>
        </p:sp>
        <p:cxnSp>
          <p:nvCxnSpPr>
            <p:cNvPr id="78" name="Straight Arrow Connector 77"/>
            <p:cNvCxnSpPr>
              <a:stCxn id="76" idx="1"/>
              <a:endCxn id="77" idx="3"/>
            </p:cNvCxnSpPr>
            <p:nvPr/>
          </p:nvCxnSpPr>
          <p:spPr>
            <a:xfrm flipH="1">
              <a:off x="3253328" y="3155143"/>
              <a:ext cx="1128274" cy="0"/>
            </a:xfrm>
            <a:prstGeom prst="straightConnector1">
              <a:avLst/>
            </a:prstGeom>
            <a:ln w="3175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827584" y="354767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27690" y="354767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251697" y="354767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451803" y="354767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547284" y="356358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747390" y="356358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71397" y="356358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71503" y="356358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19165" y="35518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819271" y="35518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43278" y="35518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243384" y="35518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92" name="Picture 22" descr="http://www.wonderbaby.org/sites/wonderbaby2.perkinsdev1.org/files/netflix_logo_digitalvide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868" y="5006619"/>
              <a:ext cx="827189" cy="46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Rectangle 92"/>
            <p:cNvSpPr/>
            <p:nvPr/>
          </p:nvSpPr>
          <p:spPr>
            <a:xfrm>
              <a:off x="833585" y="450116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033691" y="450116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257698" y="450116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57804" y="4501169"/>
              <a:ext cx="89860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595439" y="45170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795545" y="45170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019552" y="45170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19658" y="451707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211960" y="450536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23928" y="450536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708081" y="450536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15392" y="4505361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275476" y="5116669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275476" y="5269069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07" name="Straight Arrow Connector 106"/>
            <p:cNvCxnSpPr>
              <a:stCxn id="112" idx="0"/>
              <a:endCxn id="103" idx="2"/>
            </p:cNvCxnSpPr>
            <p:nvPr/>
          </p:nvCxnSpPr>
          <p:spPr>
            <a:xfrm flipV="1">
              <a:off x="4780073" y="4581561"/>
              <a:ext cx="16" cy="42742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106" idx="1"/>
              <a:endCxn id="94" idx="2"/>
            </p:cNvCxnSpPr>
            <p:nvPr/>
          </p:nvCxnSpPr>
          <p:spPr>
            <a:xfrm rot="10800000">
              <a:off x="1078622" y="4577369"/>
              <a:ext cx="3196855" cy="746330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715599" y="4727024"/>
              <a:ext cx="625958" cy="3697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 err="1">
                  <a:latin typeface="+mn-lt"/>
                </a:rPr>
                <a:t>Netflix</a:t>
              </a:r>
              <a:r>
                <a:rPr lang="it-IT" sz="1200" i="1" dirty="0">
                  <a:latin typeface="+mn-lt"/>
                </a:rPr>
                <a:t> </a:t>
              </a:r>
              <a:br>
                <a:rPr lang="it-IT" sz="1200" i="1" dirty="0">
                  <a:latin typeface="+mn-lt"/>
                </a:rPr>
              </a:br>
              <a:r>
                <a:rPr lang="it-IT" sz="1200" i="1" dirty="0" err="1">
                  <a:latin typeface="+mn-lt"/>
                </a:rPr>
                <a:t>Original</a:t>
              </a:r>
              <a:endParaRPr lang="it-IT" sz="1200" i="1" dirty="0"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1354" y="2780291"/>
              <a:ext cx="6259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latin typeface="+mn-lt"/>
                </a:rPr>
                <a:t>Amazon </a:t>
              </a:r>
              <a:br>
                <a:rPr lang="it-IT" sz="1200" i="1" dirty="0">
                  <a:latin typeface="+mn-lt"/>
                </a:rPr>
              </a:br>
              <a:r>
                <a:rPr lang="it-IT" sz="1200" i="1" dirty="0" err="1">
                  <a:latin typeface="+mn-lt"/>
                </a:rPr>
                <a:t>Original</a:t>
              </a:r>
              <a:endParaRPr lang="it-IT" sz="1200" i="1" dirty="0">
                <a:latin typeface="+mn-lt"/>
              </a:endParaRPr>
            </a:p>
          </p:txBody>
        </p:sp>
        <p:pic>
          <p:nvPicPr>
            <p:cNvPr id="111" name="Picture 6" descr="http://s.ytimg.com/yts/img/youtube_logo_stacked-vfl225ZTx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1406" y="5561905"/>
              <a:ext cx="510835" cy="510835"/>
            </a:xfrm>
            <a:prstGeom prst="rect">
              <a:avLst/>
            </a:prstGeom>
            <a:noFill/>
          </p:spPr>
        </p:pic>
        <p:sp>
          <p:nvSpPr>
            <p:cNvPr id="112" name="Rectangle 111"/>
            <p:cNvSpPr/>
            <p:nvPr/>
          </p:nvSpPr>
          <p:spPr>
            <a:xfrm>
              <a:off x="4708065" y="5008984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13" name="Elbow Connector 112"/>
            <p:cNvCxnSpPr>
              <a:stCxn id="105" idx="1"/>
              <a:endCxn id="98" idx="2"/>
            </p:cNvCxnSpPr>
            <p:nvPr/>
          </p:nvCxnSpPr>
          <p:spPr>
            <a:xfrm rot="10800000">
              <a:off x="2867554" y="4593271"/>
              <a:ext cx="1407923" cy="578028"/>
            </a:xfrm>
            <a:prstGeom prst="bentConnector2">
              <a:avLst/>
            </a:prstGeom>
            <a:ln w="3175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2707743" y="4756948"/>
              <a:ext cx="313753" cy="221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chemeClr val="accent2"/>
                  </a:solidFill>
                  <a:latin typeface="+mn-lt"/>
                </a:rPr>
                <a:t>?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907146" y="4979930"/>
              <a:ext cx="292644" cy="58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67878" y="4955382"/>
              <a:ext cx="303057" cy="58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339752" y="4504928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18" name="Elbow Connector 117"/>
            <p:cNvCxnSpPr>
              <a:stCxn id="119" idx="1"/>
              <a:endCxn id="117" idx="2"/>
            </p:cNvCxnSpPr>
            <p:nvPr/>
          </p:nvCxnSpPr>
          <p:spPr>
            <a:xfrm rot="10800000">
              <a:off x="2411760" y="4581129"/>
              <a:ext cx="432048" cy="1233131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2843808" y="5759629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843808" y="5912029"/>
              <a:ext cx="72008" cy="1092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59754" y="5013176"/>
              <a:ext cx="144016" cy="581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22" name="Elbow Connector 121"/>
            <p:cNvCxnSpPr>
              <a:stCxn id="120" idx="1"/>
              <a:endCxn id="96" idx="2"/>
            </p:cNvCxnSpPr>
            <p:nvPr/>
          </p:nvCxnSpPr>
          <p:spPr>
            <a:xfrm rot="10800000">
              <a:off x="1502734" y="4577369"/>
              <a:ext cx="1341074" cy="1389290"/>
            </a:xfrm>
            <a:prstGeom prst="bentConnector2">
              <a:avLst/>
            </a:prstGeom>
            <a:ln w="3175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333984" y="4812052"/>
              <a:ext cx="313753" cy="221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chemeClr val="accent2"/>
                  </a:solidFill>
                  <a:latin typeface="+mn-lt"/>
                </a:rPr>
                <a:t>?</a:t>
              </a:r>
            </a:p>
          </p:txBody>
        </p:sp>
        <p:cxnSp>
          <p:nvCxnSpPr>
            <p:cNvPr id="124" name="Elbow Connector 123"/>
            <p:cNvCxnSpPr>
              <a:stCxn id="111" idx="3"/>
              <a:endCxn id="102" idx="2"/>
            </p:cNvCxnSpPr>
            <p:nvPr/>
          </p:nvCxnSpPr>
          <p:spPr>
            <a:xfrm flipV="1">
              <a:off x="3402241" y="4581561"/>
              <a:ext cx="593695" cy="1235762"/>
            </a:xfrm>
            <a:prstGeom prst="bentConnector2">
              <a:avLst/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Picture 6" descr="http://wasterpiece.altervista.org/wp-content/uploads/2014/04/lo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12" y="5473355"/>
              <a:ext cx="383977" cy="449877"/>
            </a:xfrm>
            <a:prstGeom prst="rect">
              <a:avLst/>
            </a:prstGeom>
            <a:solidFill>
              <a:schemeClr val="bg1"/>
            </a:solidFill>
            <a:extLst/>
          </p:spPr>
        </p:pic>
        <p:cxnSp>
          <p:nvCxnSpPr>
            <p:cNvPr id="126" name="Elbow Connector 125"/>
            <p:cNvCxnSpPr>
              <a:stCxn id="125" idx="3"/>
              <a:endCxn id="127" idx="2"/>
            </p:cNvCxnSpPr>
            <p:nvPr/>
          </p:nvCxnSpPr>
          <p:spPr>
            <a:xfrm flipV="1">
              <a:off x="1228089" y="4581128"/>
              <a:ext cx="1039655" cy="1117166"/>
            </a:xfrm>
            <a:prstGeom prst="bentConnector2">
              <a:avLst/>
            </a:prstGeom>
            <a:ln w="3175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2195736" y="4504928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85566" y="5537224"/>
              <a:ext cx="313753" cy="221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chemeClr val="accent2"/>
                  </a:solidFill>
                  <a:latin typeface="+mn-lt"/>
                </a:rPr>
                <a:t>?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451803" y="5661248"/>
              <a:ext cx="89860" cy="98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067944" y="4509120"/>
              <a:ext cx="144016" cy="76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cxnSp>
          <p:nvCxnSpPr>
            <p:cNvPr id="131" name="Elbow Connector 130"/>
            <p:cNvCxnSpPr>
              <a:stCxn id="125" idx="2"/>
              <a:endCxn id="130" idx="2"/>
            </p:cNvCxnSpPr>
            <p:nvPr/>
          </p:nvCxnSpPr>
          <p:spPr>
            <a:xfrm rot="5400000" flipH="1" flipV="1">
              <a:off x="1919070" y="3702350"/>
              <a:ext cx="1337912" cy="3103851"/>
            </a:xfrm>
            <a:prstGeom prst="bentConnector3">
              <a:avLst>
                <a:gd name="adj1" fmla="val -17086"/>
              </a:avLst>
            </a:prstGeom>
            <a:ln w="31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117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jpkka5c0C1gtZLmRr9R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4e.0Ren0q33GnV_1NF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D2sumwfkGv0IYi8OQd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Pajun3HkWIOuiJp1cO_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ukGsWlW0SfuorUzi0hi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jpkka5c0C1gtZLmRr9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hlVhh.c0qEQvPlYX2P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4VqyZUPE.SewrDvqSk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VUPuoqfkeq5orygcpA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hlVhh.c0qEQvPlYX2P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Ty1kAz0UmWcwzPIsoC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Q3Y_vKEEWCY7GtUDo5U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NL1zRrzE2rgeAhrXz3z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FORECOLOR" val="8355711"/>
  <p:tag name="LINEFORESCHEMECOLOR" val="9"/>
  <p:tag name="THINKCELLSHAPEDONOTDELETE" val="pJg0fkXC.Zkq.k1CdXOPUL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t4e.0Ren0q33GnV_1NF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D2sumwfkGv0IYi8OQdE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Pajun3HkWIOuiJp1cO_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ukGsWlW0SfuorUzi0h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4VqyZUPE.SewrDvqSk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VUPuoqfkeq5orygcpA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Ty1kAz0UmWcwzPIsoC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Q3Y_vKEEWCY7GtUDo5U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NL1zRrzE2rgeAhrXz3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NEFORECOLOR" val="8355711"/>
  <p:tag name="LINEFORESCHEMECOLOR" val="9"/>
  <p:tag name="THINKCELLSHAPEDONOTDELETE" val="pJg0fkXC.Zkq.k1CdXOPULQ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ustom 43">
      <a:dk1>
        <a:srgbClr val="000000"/>
      </a:dk1>
      <a:lt1>
        <a:srgbClr val="FFFFFF"/>
      </a:lt1>
      <a:dk2>
        <a:srgbClr val="6A1A41"/>
      </a:dk2>
      <a:lt2>
        <a:srgbClr val="FFFFFF"/>
      </a:lt2>
      <a:accent1>
        <a:srgbClr val="774A39"/>
      </a:accent1>
      <a:accent2>
        <a:srgbClr val="B10034"/>
      </a:accent2>
      <a:accent3>
        <a:srgbClr val="FFC000"/>
      </a:accent3>
      <a:accent4>
        <a:srgbClr val="55601C"/>
      </a:accent4>
      <a:accent5>
        <a:srgbClr val="7F7F7F"/>
      </a:accent5>
      <a:accent6>
        <a:srgbClr val="6A1A41"/>
      </a:accent6>
      <a:hlink>
        <a:srgbClr val="B10034"/>
      </a:hlink>
      <a:folHlink>
        <a:srgbClr val="BED600"/>
      </a:folHlink>
    </a:clrScheme>
    <a:fontScheme name="CC global_9_20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accent5"/>
          </a:solidFill>
        </a:ln>
        <a:effectLst/>
      </a:spPr>
      <a:bodyPr rtlCol="0" anchor="ctr"/>
      <a:lstStyle>
        <a:defPPr algn="ctr" fontAlgn="auto">
          <a:spcAft>
            <a:spcPts val="300"/>
          </a:spcAft>
          <a:defRPr sz="1400" dirty="0" err="1" smtClean="0">
            <a:solidFill>
              <a:schemeClr val="tx1">
                <a:lumMod val="85000"/>
                <a:lumOff val="15000"/>
              </a:schemeClr>
            </a:solidFill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lnSpc>
            <a:spcPct val="90000"/>
          </a:lnSpc>
          <a:defRPr sz="1200" dirty="0" err="1" smtClean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B100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Custom 43">
      <a:dk1>
        <a:srgbClr val="000000"/>
      </a:dk1>
      <a:lt1>
        <a:srgbClr val="FFFFFF"/>
      </a:lt1>
      <a:dk2>
        <a:srgbClr val="6A1A41"/>
      </a:dk2>
      <a:lt2>
        <a:srgbClr val="FFFFFF"/>
      </a:lt2>
      <a:accent1>
        <a:srgbClr val="774A39"/>
      </a:accent1>
      <a:accent2>
        <a:srgbClr val="B10034"/>
      </a:accent2>
      <a:accent3>
        <a:srgbClr val="FFC000"/>
      </a:accent3>
      <a:accent4>
        <a:srgbClr val="55601C"/>
      </a:accent4>
      <a:accent5>
        <a:srgbClr val="7F7F7F"/>
      </a:accent5>
      <a:accent6>
        <a:srgbClr val="6A1A41"/>
      </a:accent6>
      <a:hlink>
        <a:srgbClr val="B10034"/>
      </a:hlink>
      <a:folHlink>
        <a:srgbClr val="BED600"/>
      </a:folHlink>
    </a:clrScheme>
    <a:fontScheme name="CC global_9_20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accent5"/>
          </a:solidFill>
        </a:ln>
        <a:effectLst/>
      </a:spPr>
      <a:bodyPr rtlCol="0" anchor="ctr"/>
      <a:lstStyle>
        <a:defPPr algn="ctr" fontAlgn="auto">
          <a:spcAft>
            <a:spcPts val="300"/>
          </a:spcAft>
          <a:defRPr sz="1400" dirty="0" err="1" smtClean="0">
            <a:solidFill>
              <a:schemeClr val="tx1">
                <a:lumMod val="85000"/>
                <a:lumOff val="15000"/>
              </a:schemeClr>
            </a:solidFill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lnSpc>
            <a:spcPct val="90000"/>
          </a:lnSpc>
          <a:defRPr sz="1200" dirty="0" err="1" smtClean="0">
            <a:solidFill>
              <a:schemeClr val="tx1">
                <a:lumMod val="85000"/>
                <a:lumOff val="15000"/>
              </a:schemeClr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B100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124254</TotalTime>
  <Words>217</Words>
  <Application>Microsoft Office PowerPoint</Application>
  <PresentationFormat>Presentazione su schermo (4:3)</PresentationFormat>
  <Paragraphs>82</Paragraphs>
  <Slides>5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7" baseType="lpstr">
      <vt:lpstr>Arial Unicode MS</vt:lpstr>
      <vt:lpstr>Arial</vt:lpstr>
      <vt:lpstr>Calibri</vt:lpstr>
      <vt:lpstr>Cambria</vt:lpstr>
      <vt:lpstr>ＭＳ 明朝</vt:lpstr>
      <vt:lpstr>Times New Roman</vt:lpstr>
      <vt:lpstr>Verdana</vt:lpstr>
      <vt:lpstr>Wingdings</vt:lpstr>
      <vt:lpstr>Tema di Office</vt:lpstr>
      <vt:lpstr>Blank</vt:lpstr>
      <vt:lpstr>1_Blank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e-Media Institute_TV&amp;BB_IntelligenceStrategies</dc:title>
  <dc:creator>Ricerca 11</dc:creator>
  <cp:lastModifiedBy>Giuseppina Mangione</cp:lastModifiedBy>
  <cp:revision>8602</cp:revision>
  <cp:lastPrinted>2009-02-27T12:05:42Z</cp:lastPrinted>
  <dcterms:created xsi:type="dcterms:W3CDTF">2009-01-14T11:05:03Z</dcterms:created>
  <dcterms:modified xsi:type="dcterms:W3CDTF">2016-05-09T22:06:01Z</dcterms:modified>
</cp:coreProperties>
</file>