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8"/>
  </p:notesMasterIdLst>
  <p:handoutMasterIdLst>
    <p:handoutMasterId r:id="rId49"/>
  </p:handoutMasterIdLst>
  <p:sldIdLst>
    <p:sldId id="356" r:id="rId5"/>
    <p:sldId id="381" r:id="rId6"/>
    <p:sldId id="440" r:id="rId7"/>
    <p:sldId id="470" r:id="rId8"/>
    <p:sldId id="436" r:id="rId9"/>
    <p:sldId id="437" r:id="rId10"/>
    <p:sldId id="438" r:id="rId11"/>
    <p:sldId id="439" r:id="rId12"/>
    <p:sldId id="441" r:id="rId13"/>
    <p:sldId id="442" r:id="rId14"/>
    <p:sldId id="443" r:id="rId15"/>
    <p:sldId id="444" r:id="rId16"/>
    <p:sldId id="445" r:id="rId17"/>
    <p:sldId id="447" r:id="rId18"/>
    <p:sldId id="446" r:id="rId19"/>
    <p:sldId id="448" r:id="rId20"/>
    <p:sldId id="449" r:id="rId21"/>
    <p:sldId id="450" r:id="rId22"/>
    <p:sldId id="451" r:id="rId23"/>
    <p:sldId id="452" r:id="rId24"/>
    <p:sldId id="453" r:id="rId25"/>
    <p:sldId id="465" r:id="rId26"/>
    <p:sldId id="466" r:id="rId27"/>
    <p:sldId id="467" r:id="rId28"/>
    <p:sldId id="469" r:id="rId29"/>
    <p:sldId id="471" r:id="rId30"/>
    <p:sldId id="454" r:id="rId31"/>
    <p:sldId id="455" r:id="rId32"/>
    <p:sldId id="456" r:id="rId33"/>
    <p:sldId id="457" r:id="rId34"/>
    <p:sldId id="474" r:id="rId35"/>
    <p:sldId id="473" r:id="rId36"/>
    <p:sldId id="475" r:id="rId37"/>
    <p:sldId id="476" r:id="rId38"/>
    <p:sldId id="472" r:id="rId39"/>
    <p:sldId id="458" r:id="rId40"/>
    <p:sldId id="462" r:id="rId41"/>
    <p:sldId id="459" r:id="rId42"/>
    <p:sldId id="460" r:id="rId43"/>
    <p:sldId id="461" r:id="rId44"/>
    <p:sldId id="463" r:id="rId45"/>
    <p:sldId id="464" r:id="rId46"/>
    <p:sldId id="435" r:id="rId47"/>
  </p:sldIdLst>
  <p:sldSz cx="9144000" cy="6858000" type="screen4x3"/>
  <p:notesSz cx="6797675" cy="9926638"/>
  <p:defaultTextStyle>
    <a:defPPr>
      <a:defRPr lang="it-IT"/>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E9161"/>
    <a:srgbClr val="EF2E24"/>
    <a:srgbClr val="0099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3" autoAdjust="0"/>
    <p:restoredTop sz="94660" autoAdjust="0"/>
  </p:normalViewPr>
  <p:slideViewPr>
    <p:cSldViewPr>
      <p:cViewPr>
        <p:scale>
          <a:sx n="100" d="100"/>
          <a:sy n="100" d="100"/>
        </p:scale>
        <p:origin x="-1944" y="-3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270"/>
    </p:cViewPr>
  </p:sorterViewPr>
  <p:notesViewPr>
    <p:cSldViewPr>
      <p:cViewPr varScale="1">
        <p:scale>
          <a:sx n="62" d="100"/>
          <a:sy n="62" d="100"/>
        </p:scale>
        <p:origin x="324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hdr" sz="quarter"/>
          </p:nvPr>
        </p:nvSpPr>
        <p:spPr bwMode="auto">
          <a:xfrm>
            <a:off x="1" y="0"/>
            <a:ext cx="2944600" cy="496650"/>
          </a:xfrm>
          <a:prstGeom prst="rect">
            <a:avLst/>
          </a:prstGeom>
          <a:noFill/>
          <a:ln>
            <a:noFill/>
          </a:ln>
          <a:effectLst/>
          <a:extLst/>
        </p:spPr>
        <p:txBody>
          <a:bodyPr vert="horz" wrap="square" lIns="92766" tIns="46383" rIns="92766" bIns="46383" numCol="1" anchor="t" anchorCtr="0" compatLnSpc="1">
            <a:prstTxWarp prst="textNoShape">
              <a:avLst/>
            </a:prstTxWarp>
          </a:bodyPr>
          <a:lstStyle>
            <a:lvl1pPr defTabSz="927100" eaLnBrk="1" hangingPunct="1">
              <a:defRPr sz="1200">
                <a:latin typeface="Arial" charset="0"/>
              </a:defRPr>
            </a:lvl1pPr>
          </a:lstStyle>
          <a:p>
            <a:pPr>
              <a:defRPr/>
            </a:pPr>
            <a:endParaRPr lang="it-IT" altLang="it-IT"/>
          </a:p>
        </p:txBody>
      </p:sp>
      <p:sp>
        <p:nvSpPr>
          <p:cNvPr id="143363" name="Rectangle 3"/>
          <p:cNvSpPr>
            <a:spLocks noGrp="1" noChangeArrowheads="1"/>
          </p:cNvSpPr>
          <p:nvPr>
            <p:ph type="dt" sz="quarter" idx="1"/>
          </p:nvPr>
        </p:nvSpPr>
        <p:spPr bwMode="auto">
          <a:xfrm>
            <a:off x="3851488" y="0"/>
            <a:ext cx="2944600" cy="496650"/>
          </a:xfrm>
          <a:prstGeom prst="rect">
            <a:avLst/>
          </a:prstGeom>
          <a:noFill/>
          <a:ln>
            <a:noFill/>
          </a:ln>
          <a:effectLst/>
          <a:extLst/>
        </p:spPr>
        <p:txBody>
          <a:bodyPr vert="horz" wrap="square" lIns="92766" tIns="46383" rIns="92766" bIns="46383" numCol="1" anchor="t" anchorCtr="0" compatLnSpc="1">
            <a:prstTxWarp prst="textNoShape">
              <a:avLst/>
            </a:prstTxWarp>
          </a:bodyPr>
          <a:lstStyle>
            <a:lvl1pPr algn="r" defTabSz="927100" eaLnBrk="1" hangingPunct="1">
              <a:defRPr sz="1200">
                <a:latin typeface="Arial" charset="0"/>
              </a:defRPr>
            </a:lvl1pPr>
          </a:lstStyle>
          <a:p>
            <a:pPr>
              <a:defRPr/>
            </a:pPr>
            <a:fld id="{31F45CBF-4E44-440B-BC41-2C3D1A06DC92}" type="datetimeFigureOut">
              <a:rPr lang="it-IT" altLang="it-IT" smtClean="0"/>
              <a:t>05/07/2016</a:t>
            </a:fld>
            <a:endParaRPr lang="it-IT" altLang="it-IT"/>
          </a:p>
        </p:txBody>
      </p:sp>
      <p:sp>
        <p:nvSpPr>
          <p:cNvPr id="143364" name="Rectangle 4"/>
          <p:cNvSpPr>
            <a:spLocks noGrp="1" noChangeArrowheads="1"/>
          </p:cNvSpPr>
          <p:nvPr>
            <p:ph type="ftr" sz="quarter" idx="2"/>
          </p:nvPr>
        </p:nvSpPr>
        <p:spPr bwMode="auto">
          <a:xfrm>
            <a:off x="1" y="9428402"/>
            <a:ext cx="2944600" cy="496650"/>
          </a:xfrm>
          <a:prstGeom prst="rect">
            <a:avLst/>
          </a:prstGeom>
          <a:noFill/>
          <a:ln>
            <a:noFill/>
          </a:ln>
          <a:effectLst/>
          <a:extLst/>
        </p:spPr>
        <p:txBody>
          <a:bodyPr vert="horz" wrap="square" lIns="92766" tIns="46383" rIns="92766" bIns="46383" numCol="1" anchor="b" anchorCtr="0" compatLnSpc="1">
            <a:prstTxWarp prst="textNoShape">
              <a:avLst/>
            </a:prstTxWarp>
          </a:bodyPr>
          <a:lstStyle>
            <a:lvl1pPr defTabSz="927100" eaLnBrk="1" hangingPunct="1">
              <a:defRPr sz="1200">
                <a:latin typeface="Arial" charset="0"/>
              </a:defRPr>
            </a:lvl1pPr>
          </a:lstStyle>
          <a:p>
            <a:pPr>
              <a:defRPr/>
            </a:pPr>
            <a:endParaRPr lang="it-IT" altLang="it-IT"/>
          </a:p>
        </p:txBody>
      </p:sp>
      <p:sp>
        <p:nvSpPr>
          <p:cNvPr id="143365" name="Rectangle 5"/>
          <p:cNvSpPr>
            <a:spLocks noGrp="1" noChangeArrowheads="1"/>
          </p:cNvSpPr>
          <p:nvPr>
            <p:ph type="sldNum" sz="quarter" idx="3"/>
          </p:nvPr>
        </p:nvSpPr>
        <p:spPr bwMode="auto">
          <a:xfrm>
            <a:off x="3851488" y="9428402"/>
            <a:ext cx="2944600" cy="496650"/>
          </a:xfrm>
          <a:prstGeom prst="rect">
            <a:avLst/>
          </a:prstGeom>
          <a:noFill/>
          <a:ln>
            <a:noFill/>
          </a:ln>
          <a:effectLst/>
          <a:extLst/>
        </p:spPr>
        <p:txBody>
          <a:bodyPr vert="horz" wrap="square" lIns="92766" tIns="46383" rIns="92766" bIns="46383" numCol="1" anchor="b" anchorCtr="0" compatLnSpc="1">
            <a:prstTxWarp prst="textNoShape">
              <a:avLst/>
            </a:prstTxWarp>
          </a:bodyPr>
          <a:lstStyle>
            <a:lvl1pPr algn="r" defTabSz="927100" eaLnBrk="1" hangingPunct="1">
              <a:defRPr sz="1200"/>
            </a:lvl1pPr>
          </a:lstStyle>
          <a:p>
            <a:pPr>
              <a:defRPr/>
            </a:pPr>
            <a:fld id="{DE14F780-5C32-4593-A52F-F21562BE8AB6}" type="slidenum">
              <a:rPr lang="it-IT" altLang="it-IT"/>
              <a:pPr>
                <a:defRPr/>
              </a:pPr>
              <a:t>‹N›</a:t>
            </a:fld>
            <a:endParaRPr lang="it-IT" altLang="it-IT"/>
          </a:p>
        </p:txBody>
      </p:sp>
    </p:spTree>
    <p:extLst>
      <p:ext uri="{BB962C8B-B14F-4D97-AF65-F5344CB8AC3E}">
        <p14:creationId xmlns:p14="http://schemas.microsoft.com/office/powerpoint/2010/main" val="13738945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0"/>
            <a:ext cx="2946189" cy="49823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49899" y="0"/>
            <a:ext cx="2946189" cy="498236"/>
          </a:xfrm>
          <a:prstGeom prst="rect">
            <a:avLst/>
          </a:prstGeom>
        </p:spPr>
        <p:txBody>
          <a:bodyPr vert="horz" lIns="91440" tIns="45720" rIns="91440" bIns="45720" rtlCol="0"/>
          <a:lstStyle>
            <a:lvl1pPr algn="r">
              <a:defRPr sz="1200"/>
            </a:lvl1pPr>
          </a:lstStyle>
          <a:p>
            <a:fld id="{09365A94-AA5E-4257-A4C5-02D3EC01AF94}" type="datetimeFigureOut">
              <a:rPr lang="it-IT" smtClean="0"/>
              <a:t>05/07/2016</a:t>
            </a:fld>
            <a:endParaRPr lang="it-IT"/>
          </a:p>
        </p:txBody>
      </p:sp>
      <p:sp>
        <p:nvSpPr>
          <p:cNvPr id="4" name="Segnaposto immagine diapositiva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77671"/>
            <a:ext cx="5438140" cy="3908137"/>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1" y="9428403"/>
            <a:ext cx="2946189" cy="498236"/>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49899" y="9428403"/>
            <a:ext cx="2946189" cy="498236"/>
          </a:xfrm>
          <a:prstGeom prst="rect">
            <a:avLst/>
          </a:prstGeom>
        </p:spPr>
        <p:txBody>
          <a:bodyPr vert="horz" lIns="91440" tIns="45720" rIns="91440" bIns="45720" rtlCol="0" anchor="b"/>
          <a:lstStyle>
            <a:lvl1pPr algn="r">
              <a:defRPr sz="1200"/>
            </a:lvl1pPr>
          </a:lstStyle>
          <a:p>
            <a:fld id="{C18B342B-6A46-4AB4-A821-07E92286BAEE}" type="slidenum">
              <a:rPr lang="it-IT" smtClean="0"/>
              <a:t>‹N›</a:t>
            </a:fld>
            <a:endParaRPr lang="it-IT"/>
          </a:p>
        </p:txBody>
      </p:sp>
    </p:spTree>
    <p:extLst>
      <p:ext uri="{BB962C8B-B14F-4D97-AF65-F5344CB8AC3E}">
        <p14:creationId xmlns:p14="http://schemas.microsoft.com/office/powerpoint/2010/main" val="12274717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5" name="Segnaposto numero diapositiva 4"/>
          <p:cNvSpPr>
            <a:spLocks noGrp="1"/>
          </p:cNvSpPr>
          <p:nvPr>
            <p:ph type="sldNum" sz="quarter" idx="10"/>
          </p:nvPr>
        </p:nvSpPr>
        <p:spPr/>
        <p:txBody>
          <a:bodyPr/>
          <a:lstStyle/>
          <a:p>
            <a:fld id="{C18B342B-6A46-4AB4-A821-07E92286BAEE}" type="slidenum">
              <a:rPr lang="it-IT" smtClean="0"/>
              <a:t>1</a:t>
            </a:fld>
            <a:endParaRPr lang="it-IT"/>
          </a:p>
        </p:txBody>
      </p:sp>
    </p:spTree>
    <p:extLst>
      <p:ext uri="{BB962C8B-B14F-4D97-AF65-F5344CB8AC3E}">
        <p14:creationId xmlns:p14="http://schemas.microsoft.com/office/powerpoint/2010/main" val="1330086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5" name="Segnaposto numero diapositiva 4"/>
          <p:cNvSpPr>
            <a:spLocks noGrp="1"/>
          </p:cNvSpPr>
          <p:nvPr>
            <p:ph type="sldNum" sz="quarter" idx="10"/>
          </p:nvPr>
        </p:nvSpPr>
        <p:spPr/>
        <p:txBody>
          <a:bodyPr/>
          <a:lstStyle/>
          <a:p>
            <a:fld id="{C18B342B-6A46-4AB4-A821-07E92286BAEE}" type="slidenum">
              <a:rPr lang="it-IT" smtClean="0"/>
              <a:t>2</a:t>
            </a:fld>
            <a:endParaRPr lang="it-IT"/>
          </a:p>
        </p:txBody>
      </p:sp>
    </p:spTree>
    <p:extLst>
      <p:ext uri="{BB962C8B-B14F-4D97-AF65-F5344CB8AC3E}">
        <p14:creationId xmlns:p14="http://schemas.microsoft.com/office/powerpoint/2010/main" val="716901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5" name="Segnaposto numero diapositiva 4"/>
          <p:cNvSpPr>
            <a:spLocks noGrp="1"/>
          </p:cNvSpPr>
          <p:nvPr>
            <p:ph type="sldNum" sz="quarter" idx="10"/>
          </p:nvPr>
        </p:nvSpPr>
        <p:spPr/>
        <p:txBody>
          <a:bodyPr/>
          <a:lstStyle/>
          <a:p>
            <a:fld id="{C18B342B-6A46-4AB4-A821-07E92286BAEE}" type="slidenum">
              <a:rPr lang="it-IT" smtClean="0"/>
              <a:t>3</a:t>
            </a:fld>
            <a:endParaRPr lang="it-IT"/>
          </a:p>
        </p:txBody>
      </p:sp>
    </p:spTree>
    <p:extLst>
      <p:ext uri="{BB962C8B-B14F-4D97-AF65-F5344CB8AC3E}">
        <p14:creationId xmlns:p14="http://schemas.microsoft.com/office/powerpoint/2010/main" val="3420137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18B342B-6A46-4AB4-A821-07E92286BAEE}" type="slidenum">
              <a:rPr lang="it-IT" smtClean="0"/>
              <a:t>4</a:t>
            </a:fld>
            <a:endParaRPr lang="it-IT"/>
          </a:p>
        </p:txBody>
      </p:sp>
    </p:spTree>
    <p:extLst>
      <p:ext uri="{BB962C8B-B14F-4D97-AF65-F5344CB8AC3E}">
        <p14:creationId xmlns:p14="http://schemas.microsoft.com/office/powerpoint/2010/main" val="2423138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18B342B-6A46-4AB4-A821-07E92286BAEE}" type="slidenum">
              <a:rPr lang="it-IT" smtClean="0"/>
              <a:t>25</a:t>
            </a:fld>
            <a:endParaRPr lang="it-IT"/>
          </a:p>
        </p:txBody>
      </p:sp>
    </p:spTree>
    <p:extLst>
      <p:ext uri="{BB962C8B-B14F-4D97-AF65-F5344CB8AC3E}">
        <p14:creationId xmlns:p14="http://schemas.microsoft.com/office/powerpoint/2010/main" val="2854872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18B342B-6A46-4AB4-A821-07E92286BAEE}" type="slidenum">
              <a:rPr lang="it-IT" smtClean="0"/>
              <a:t>27</a:t>
            </a:fld>
            <a:endParaRPr lang="it-IT"/>
          </a:p>
        </p:txBody>
      </p:sp>
    </p:spTree>
    <p:extLst>
      <p:ext uri="{BB962C8B-B14F-4D97-AF65-F5344CB8AC3E}">
        <p14:creationId xmlns:p14="http://schemas.microsoft.com/office/powerpoint/2010/main" val="868053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5" name="Segnaposto numero diapositiva 4"/>
          <p:cNvSpPr>
            <a:spLocks noGrp="1"/>
          </p:cNvSpPr>
          <p:nvPr>
            <p:ph type="sldNum" sz="quarter" idx="10"/>
          </p:nvPr>
        </p:nvSpPr>
        <p:spPr/>
        <p:txBody>
          <a:bodyPr/>
          <a:lstStyle/>
          <a:p>
            <a:fld id="{C18B342B-6A46-4AB4-A821-07E92286BAEE}" type="slidenum">
              <a:rPr lang="it-IT" smtClean="0"/>
              <a:t>43</a:t>
            </a:fld>
            <a:endParaRPr lang="it-IT"/>
          </a:p>
        </p:txBody>
      </p:sp>
    </p:spTree>
    <p:extLst>
      <p:ext uri="{BB962C8B-B14F-4D97-AF65-F5344CB8AC3E}">
        <p14:creationId xmlns:p14="http://schemas.microsoft.com/office/powerpoint/2010/main" val="1626856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numero diapositiva 6"/>
          <p:cNvSpPr txBox="1">
            <a:spLocks noGrp="1"/>
          </p:cNvSpPr>
          <p:nvPr userDrawn="1"/>
        </p:nvSpPr>
        <p:spPr bwMode="auto">
          <a:xfrm>
            <a:off x="8534400" y="6589713"/>
            <a:ext cx="609600" cy="238125"/>
          </a:xfrm>
          <a:prstGeom prst="rect">
            <a:avLst/>
          </a:prstGeom>
          <a:noFill/>
          <a:ln>
            <a:noFill/>
          </a:ln>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F915CFB5-DDE2-4A66-90F7-7132DFF7B4C6}" type="slidenum">
              <a:rPr lang="it-IT" altLang="it-IT" sz="1400" smtClean="0">
                <a:latin typeface="Verdana" panose="020B0604030504040204" pitchFamily="34" charset="0"/>
                <a:cs typeface="Arial" panose="020B0604020202020204" pitchFamily="34" charset="0"/>
              </a:rPr>
              <a:pPr algn="r" eaLnBrk="1" hangingPunct="1">
                <a:defRPr/>
              </a:pPr>
              <a:t>‹N›</a:t>
            </a:fld>
            <a:endParaRPr lang="it-IT" altLang="it-IT" sz="1400" dirty="0" smtClean="0">
              <a:latin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3121512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Logo Agcom"/>
          <p:cNvPicPr>
            <a:picLocks noChangeAspect="1" noChangeArrowheads="1"/>
          </p:cNvPicPr>
          <p:nvPr/>
        </p:nvPicPr>
        <p:blipFill>
          <a:blip r:embed="rId3">
            <a:lum bright="70000" contrast="-70000"/>
            <a:grayscl/>
            <a:extLst>
              <a:ext uri="{28A0092B-C50C-407E-A947-70E740481C1C}">
                <a14:useLocalDpi xmlns:a14="http://schemas.microsoft.com/office/drawing/2010/main" val="0"/>
              </a:ext>
            </a:extLst>
          </a:blip>
          <a:srcRect l="16034" t="-3175" r="57269" b="52007"/>
          <a:stretch>
            <a:fillRect/>
          </a:stretch>
        </p:blipFill>
        <p:spPr bwMode="auto">
          <a:xfrm>
            <a:off x="44450" y="1447800"/>
            <a:ext cx="9074150" cy="363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1" r:id="rId1"/>
  </p:sldLayoutIdLst>
  <p:timing>
    <p:tnLst>
      <p:par>
        <p:cTn id="1" dur="indefinite" restart="never" nodeType="tmRoot"/>
      </p:par>
    </p:tnLst>
  </p:timing>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1.emf"/></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2.emf"/></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4.e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00" name="Rectangle 4"/>
          <p:cNvSpPr>
            <a:spLocks noChangeArrowheads="1"/>
          </p:cNvSpPr>
          <p:nvPr/>
        </p:nvSpPr>
        <p:spPr bwMode="auto">
          <a:xfrm>
            <a:off x="180975" y="1752600"/>
            <a:ext cx="8763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t-IT" altLang="it-IT" sz="4400" b="1" i="1" dirty="0">
                <a:solidFill>
                  <a:srgbClr val="0E9161"/>
                </a:solidFill>
                <a:latin typeface="Verdana" panose="020B0604030504040204" pitchFamily="34" charset="0"/>
              </a:rPr>
              <a:t>Relazione annuale </a:t>
            </a:r>
            <a:r>
              <a:rPr lang="it-IT" altLang="it-IT" sz="4400" b="1" i="1" dirty="0" smtClean="0">
                <a:solidFill>
                  <a:srgbClr val="0E9161"/>
                </a:solidFill>
                <a:latin typeface="Verdana" panose="020B0604030504040204" pitchFamily="34" charset="0"/>
              </a:rPr>
              <a:t>2016</a:t>
            </a:r>
            <a:endParaRPr lang="it-IT" altLang="it-IT" sz="4400" b="1" i="1" dirty="0">
              <a:solidFill>
                <a:srgbClr val="0E9161"/>
              </a:solidFill>
              <a:latin typeface="Verdana" panose="020B0604030504040204" pitchFamily="34" charset="0"/>
            </a:endParaRPr>
          </a:p>
          <a:p>
            <a:pPr algn="ctr" eaLnBrk="1" hangingPunct="1"/>
            <a:r>
              <a:rPr lang="it-IT" altLang="it-IT" sz="3200" b="1" i="1" dirty="0">
                <a:solidFill>
                  <a:srgbClr val="0E9161"/>
                </a:solidFill>
                <a:latin typeface="Verdana" panose="020B0604030504040204" pitchFamily="34" charset="0"/>
              </a:rPr>
              <a:t>sull’attività svolta </a:t>
            </a:r>
          </a:p>
          <a:p>
            <a:pPr algn="ctr" eaLnBrk="1" hangingPunct="1"/>
            <a:r>
              <a:rPr lang="it-IT" altLang="it-IT" sz="3200" b="1" i="1" dirty="0">
                <a:solidFill>
                  <a:srgbClr val="0E9161"/>
                </a:solidFill>
                <a:latin typeface="Verdana" panose="020B0604030504040204" pitchFamily="34" charset="0"/>
              </a:rPr>
              <a:t>e sui programmi di lavoro</a:t>
            </a:r>
            <a:endParaRPr lang="it-IT" altLang="it-IT" sz="3200" i="1" dirty="0">
              <a:solidFill>
                <a:srgbClr val="0E9161"/>
              </a:solidFill>
              <a:latin typeface="Verdana" panose="020B0604030504040204" pitchFamily="34" charset="0"/>
            </a:endParaRPr>
          </a:p>
        </p:txBody>
      </p:sp>
      <p:sp>
        <p:nvSpPr>
          <p:cNvPr id="4101" name="Rectangle 6"/>
          <p:cNvSpPr>
            <a:spLocks noChangeArrowheads="1"/>
          </p:cNvSpPr>
          <p:nvPr/>
        </p:nvSpPr>
        <p:spPr bwMode="auto">
          <a:xfrm>
            <a:off x="215900" y="3810000"/>
            <a:ext cx="871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t-IT" altLang="it-IT" sz="2000" b="1" dirty="0" smtClean="0">
                <a:solidFill>
                  <a:srgbClr val="0E9161"/>
                </a:solidFill>
                <a:latin typeface="Verdana" panose="020B0604030504040204" pitchFamily="34" charset="0"/>
              </a:rPr>
              <a:t>5 </a:t>
            </a:r>
            <a:r>
              <a:rPr lang="it-IT" altLang="it-IT" sz="2000" b="1" dirty="0">
                <a:solidFill>
                  <a:srgbClr val="0E9161"/>
                </a:solidFill>
                <a:latin typeface="Verdana" panose="020B0604030504040204" pitchFamily="34" charset="0"/>
              </a:rPr>
              <a:t>luglio </a:t>
            </a:r>
            <a:r>
              <a:rPr lang="it-IT" altLang="it-IT" sz="2000" b="1" dirty="0" smtClean="0">
                <a:solidFill>
                  <a:srgbClr val="0E9161"/>
                </a:solidFill>
                <a:latin typeface="Verdana" panose="020B0604030504040204" pitchFamily="34" charset="0"/>
              </a:rPr>
              <a:t>2016</a:t>
            </a:r>
            <a:endParaRPr lang="it-IT" altLang="it-IT" sz="2000" b="1" dirty="0">
              <a:solidFill>
                <a:srgbClr val="0E9161"/>
              </a:solidFill>
              <a:latin typeface="Verdana" panose="020B0604030504040204" pitchFamily="34" charset="0"/>
            </a:endParaRPr>
          </a:p>
        </p:txBody>
      </p:sp>
      <p:pic>
        <p:nvPicPr>
          <p:cNvPr id="2" name="Immagine 1"/>
          <p:cNvPicPr>
            <a:picLocks noChangeAspect="1"/>
          </p:cNvPicPr>
          <p:nvPr/>
        </p:nvPicPr>
        <p:blipFill>
          <a:blip r:embed="rId3"/>
          <a:stretch>
            <a:fillRect/>
          </a:stretch>
        </p:blipFill>
        <p:spPr>
          <a:xfrm>
            <a:off x="72960" y="6324600"/>
            <a:ext cx="2213040" cy="426757"/>
          </a:xfrm>
          <a:prstGeom prst="rect">
            <a:avLst/>
          </a:prstGeom>
        </p:spPr>
      </p:pic>
      <p:cxnSp>
        <p:nvCxnSpPr>
          <p:cNvPr id="6" name="Connettore 1 5"/>
          <p:cNvCxnSpPr/>
          <p:nvPr/>
        </p:nvCxnSpPr>
        <p:spPr>
          <a:xfrm>
            <a:off x="0" y="6248400"/>
            <a:ext cx="9144000" cy="0"/>
          </a:xfrm>
          <a:prstGeom prst="line">
            <a:avLst/>
          </a:prstGeom>
          <a:ln w="19050">
            <a:solidFill>
              <a:srgbClr val="0E916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5"/>
          <p:cNvSpPr>
            <a:spLocks noChangeArrowheads="1"/>
          </p:cNvSpPr>
          <p:nvPr/>
        </p:nvSpPr>
        <p:spPr bwMode="auto">
          <a:xfrm>
            <a:off x="609600" y="914400"/>
            <a:ext cx="8151812"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endParaRPr lang="it-IT" altLang="it-IT" sz="3000" i="1" u="sng" dirty="0">
              <a:latin typeface="Verdana" panose="020B0604030504040204" pitchFamily="34" charset="0"/>
            </a:endParaRPr>
          </a:p>
        </p:txBody>
      </p:sp>
      <p:sp>
        <p:nvSpPr>
          <p:cNvPr id="5124" name="Rectangle 8"/>
          <p:cNvSpPr>
            <a:spLocks noChangeArrowheads="1"/>
          </p:cNvSpPr>
          <p:nvPr/>
        </p:nvSpPr>
        <p:spPr bwMode="auto">
          <a:xfrm>
            <a:off x="1231900" y="73418"/>
            <a:ext cx="7696200" cy="855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it-IT" altLang="it-IT" sz="4000" b="1" i="1" dirty="0">
              <a:solidFill>
                <a:srgbClr val="EF2E24"/>
              </a:solidFill>
              <a:latin typeface="Verdana" panose="020B0604030504040204" pitchFamily="34" charset="0"/>
            </a:endParaRPr>
          </a:p>
        </p:txBody>
      </p:sp>
      <p:pic>
        <p:nvPicPr>
          <p:cNvPr id="8" name="Immagine 7"/>
          <p:cNvPicPr>
            <a:picLocks noChangeAspect="1"/>
          </p:cNvPicPr>
          <p:nvPr/>
        </p:nvPicPr>
        <p:blipFill>
          <a:blip r:embed="rId2"/>
          <a:stretch>
            <a:fillRect/>
          </a:stretch>
        </p:blipFill>
        <p:spPr>
          <a:xfrm>
            <a:off x="93630" y="6339821"/>
            <a:ext cx="2213040" cy="426757"/>
          </a:xfrm>
          <a:prstGeom prst="rect">
            <a:avLst/>
          </a:prstGeom>
        </p:spPr>
      </p:pic>
      <p:sp>
        <p:nvSpPr>
          <p:cNvPr id="7" name="Rectangle 5"/>
          <p:cNvSpPr>
            <a:spLocks noChangeArrowheads="1"/>
          </p:cNvSpPr>
          <p:nvPr/>
        </p:nvSpPr>
        <p:spPr bwMode="auto">
          <a:xfrm>
            <a:off x="215900" y="76200"/>
            <a:ext cx="8680450" cy="852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600"/>
              </a:spcBef>
            </a:pPr>
            <a:endParaRPr lang="it-IT" altLang="it-IT" sz="2800" b="1" i="1" dirty="0" smtClean="0">
              <a:solidFill>
                <a:srgbClr val="EF2E24"/>
              </a:solidFill>
              <a:latin typeface="Verdana" panose="020B0604030504040204" pitchFamily="34" charset="0"/>
            </a:endParaRPr>
          </a:p>
          <a:p>
            <a:pPr algn="ctr" eaLnBrk="1" hangingPunct="1">
              <a:spcBef>
                <a:spcPts val="600"/>
              </a:spcBef>
            </a:pPr>
            <a:r>
              <a:rPr lang="it-IT" altLang="it-IT" sz="2400" b="1" i="1" dirty="0">
                <a:solidFill>
                  <a:srgbClr val="EF2E24"/>
                </a:solidFill>
                <a:latin typeface="Verdana" panose="020B0604030504040204" pitchFamily="34" charset="0"/>
              </a:rPr>
              <a:t>Le </a:t>
            </a:r>
            <a:r>
              <a:rPr lang="it-IT" altLang="it-IT" sz="2400" b="1" i="1" dirty="0" smtClean="0">
                <a:solidFill>
                  <a:srgbClr val="EF2E24"/>
                </a:solidFill>
                <a:latin typeface="Verdana" panose="020B0604030504040204" pitchFamily="34" charset="0"/>
              </a:rPr>
              <a:t>telecomunicazioni:</a:t>
            </a:r>
          </a:p>
          <a:p>
            <a:pPr algn="ctr" eaLnBrk="1" hangingPunct="1">
              <a:spcBef>
                <a:spcPts val="0"/>
              </a:spcBef>
            </a:pPr>
            <a:r>
              <a:rPr lang="it-IT" altLang="it-IT" sz="2400" b="1" i="1" dirty="0" smtClean="0">
                <a:solidFill>
                  <a:srgbClr val="EF2E24"/>
                </a:solidFill>
                <a:latin typeface="Verdana" panose="020B0604030504040204" pitchFamily="34" charset="0"/>
              </a:rPr>
              <a:t>gli investimenti in immobilizzazioni</a:t>
            </a:r>
          </a:p>
          <a:p>
            <a:pPr algn="ctr" eaLnBrk="1" hangingPunct="1"/>
            <a:endParaRPr lang="it-IT" altLang="it-IT" sz="2800" b="1" i="1" dirty="0" smtClean="0">
              <a:solidFill>
                <a:srgbClr val="EF2E24"/>
              </a:solidFill>
              <a:latin typeface="Verdana" panose="020B0604030504040204" pitchFamily="34" charset="0"/>
            </a:endParaRPr>
          </a:p>
        </p:txBody>
      </p:sp>
      <p:sp>
        <p:nvSpPr>
          <p:cNvPr id="10" name="Rectangle 6"/>
          <p:cNvSpPr>
            <a:spLocks noChangeArrowheads="1"/>
          </p:cNvSpPr>
          <p:nvPr/>
        </p:nvSpPr>
        <p:spPr bwMode="auto">
          <a:xfrm>
            <a:off x="215900" y="1066800"/>
            <a:ext cx="8712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ts val="3000"/>
              </a:lnSpc>
            </a:pPr>
            <a:endParaRPr lang="it-IT" altLang="it-IT" dirty="0">
              <a:latin typeface="Verdana" panose="020B0604030504040204" pitchFamily="34" charset="0"/>
            </a:endParaRPr>
          </a:p>
        </p:txBody>
      </p:sp>
      <p:cxnSp>
        <p:nvCxnSpPr>
          <p:cNvPr id="57" name="Connettore 1 56"/>
          <p:cNvCxnSpPr/>
          <p:nvPr/>
        </p:nvCxnSpPr>
        <p:spPr>
          <a:xfrm>
            <a:off x="0" y="6248400"/>
            <a:ext cx="9144000" cy="0"/>
          </a:xfrm>
          <a:prstGeom prst="line">
            <a:avLst/>
          </a:prstGeom>
          <a:ln w="19050">
            <a:solidFill>
              <a:srgbClr val="0E9161"/>
            </a:solidFill>
          </a:ln>
        </p:spPr>
        <p:style>
          <a:lnRef idx="1">
            <a:schemeClr val="accent1"/>
          </a:lnRef>
          <a:fillRef idx="0">
            <a:schemeClr val="accent1"/>
          </a:fillRef>
          <a:effectRef idx="0">
            <a:schemeClr val="accent1"/>
          </a:effectRef>
          <a:fontRef idx="minor">
            <a:schemeClr val="tx1"/>
          </a:fontRef>
        </p:style>
      </p:cxnSp>
      <p:sp>
        <p:nvSpPr>
          <p:cNvPr id="19" name="Rectangle 5"/>
          <p:cNvSpPr>
            <a:spLocks noChangeArrowheads="1"/>
          </p:cNvSpPr>
          <p:nvPr/>
        </p:nvSpPr>
        <p:spPr bwMode="auto">
          <a:xfrm>
            <a:off x="329406" y="4892020"/>
            <a:ext cx="8712200" cy="1127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it-IT" altLang="it-IT" dirty="0">
                <a:latin typeface="Verdana" panose="020B0604030504040204" pitchFamily="34" charset="0"/>
              </a:rPr>
              <a:t>Gli investimenti complessivi in infrastrutture </a:t>
            </a:r>
            <a:r>
              <a:rPr lang="it-IT" altLang="it-IT" dirty="0" smtClean="0">
                <a:latin typeface="Verdana" panose="020B0604030504040204" pitchFamily="34" charset="0"/>
              </a:rPr>
              <a:t>mostrano </a:t>
            </a:r>
            <a:r>
              <a:rPr lang="it-IT" altLang="it-IT" dirty="0">
                <a:latin typeface="Verdana" panose="020B0604030504040204" pitchFamily="34" charset="0"/>
              </a:rPr>
              <a:t>una crescita superiore al 20%, arrivando a sfiorare, nel 2015, un ammontare di 7,4 miliardi di </a:t>
            </a:r>
            <a:r>
              <a:rPr lang="it-IT" altLang="it-IT" dirty="0" smtClean="0">
                <a:latin typeface="Verdana" panose="020B0604030504040204" pitchFamily="34" charset="0"/>
              </a:rPr>
              <a:t>euro.</a:t>
            </a:r>
            <a:endParaRPr lang="it-IT" altLang="it-IT" dirty="0">
              <a:latin typeface="Verdana" panose="020B0604030504040204" pitchFamily="34" charset="0"/>
            </a:endParaRPr>
          </a:p>
        </p:txBody>
      </p:sp>
      <p:pic>
        <p:nvPicPr>
          <p:cNvPr id="12" name="Immagine 1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4675" y="911618"/>
            <a:ext cx="5546725" cy="3690346"/>
          </a:xfrm>
          <a:prstGeom prst="rect">
            <a:avLst/>
          </a:prstGeom>
          <a:noFill/>
          <a:ln>
            <a:noFill/>
          </a:ln>
        </p:spPr>
      </p:pic>
      <p:sp>
        <p:nvSpPr>
          <p:cNvPr id="2" name="Rettangolo 1"/>
          <p:cNvSpPr/>
          <p:nvPr/>
        </p:nvSpPr>
        <p:spPr>
          <a:xfrm>
            <a:off x="1018778" y="990600"/>
            <a:ext cx="1724422"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smtClean="0">
                <a:solidFill>
                  <a:schemeClr val="tx1"/>
                </a:solidFill>
                <a:latin typeface="Times New Roman" panose="02020603050405020304" pitchFamily="18" charset="0"/>
                <a:cs typeface="Times New Roman" panose="02020603050405020304" pitchFamily="18" charset="0"/>
              </a:rPr>
              <a:t>milioni di €</a:t>
            </a:r>
            <a:r>
              <a:rPr lang="it-IT" sz="1000" dirty="0" smtClean="0"/>
              <a:t>i)</a:t>
            </a:r>
            <a:endParaRPr lang="it-IT" dirty="0"/>
          </a:p>
        </p:txBody>
      </p:sp>
    </p:spTree>
    <p:extLst>
      <p:ext uri="{BB962C8B-B14F-4D97-AF65-F5344CB8AC3E}">
        <p14:creationId xmlns:p14="http://schemas.microsoft.com/office/powerpoint/2010/main" val="420897736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5"/>
          <p:cNvSpPr>
            <a:spLocks noChangeArrowheads="1"/>
          </p:cNvSpPr>
          <p:nvPr/>
        </p:nvSpPr>
        <p:spPr bwMode="auto">
          <a:xfrm>
            <a:off x="609600" y="914400"/>
            <a:ext cx="8151812"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endParaRPr lang="it-IT" altLang="it-IT" sz="3000" i="1" u="sng" dirty="0">
              <a:latin typeface="Verdana" panose="020B0604030504040204" pitchFamily="34" charset="0"/>
            </a:endParaRPr>
          </a:p>
        </p:txBody>
      </p:sp>
      <p:sp>
        <p:nvSpPr>
          <p:cNvPr id="5124" name="Rectangle 8"/>
          <p:cNvSpPr>
            <a:spLocks noChangeArrowheads="1"/>
          </p:cNvSpPr>
          <p:nvPr/>
        </p:nvSpPr>
        <p:spPr bwMode="auto">
          <a:xfrm>
            <a:off x="1231900" y="73418"/>
            <a:ext cx="7696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it-IT" altLang="it-IT" sz="4000" b="1" i="1" dirty="0">
              <a:solidFill>
                <a:srgbClr val="EF2E24"/>
              </a:solidFill>
              <a:latin typeface="Verdana" panose="020B0604030504040204" pitchFamily="34" charset="0"/>
            </a:endParaRPr>
          </a:p>
        </p:txBody>
      </p:sp>
      <p:pic>
        <p:nvPicPr>
          <p:cNvPr id="8" name="Immagine 7"/>
          <p:cNvPicPr>
            <a:picLocks noChangeAspect="1"/>
          </p:cNvPicPr>
          <p:nvPr/>
        </p:nvPicPr>
        <p:blipFill>
          <a:blip r:embed="rId2"/>
          <a:stretch>
            <a:fillRect/>
          </a:stretch>
        </p:blipFill>
        <p:spPr>
          <a:xfrm>
            <a:off x="93630" y="6339821"/>
            <a:ext cx="2213040" cy="426757"/>
          </a:xfrm>
          <a:prstGeom prst="rect">
            <a:avLst/>
          </a:prstGeom>
        </p:spPr>
      </p:pic>
      <p:sp>
        <p:nvSpPr>
          <p:cNvPr id="7" name="Rectangle 5"/>
          <p:cNvSpPr>
            <a:spLocks noChangeArrowheads="1"/>
          </p:cNvSpPr>
          <p:nvPr/>
        </p:nvSpPr>
        <p:spPr bwMode="auto">
          <a:xfrm>
            <a:off x="0" y="0"/>
            <a:ext cx="9144000" cy="855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600"/>
              </a:spcBef>
            </a:pPr>
            <a:endParaRPr lang="it-IT" altLang="it-IT" sz="2800" b="1" i="1" dirty="0" smtClean="0">
              <a:solidFill>
                <a:srgbClr val="EF2E24"/>
              </a:solidFill>
              <a:latin typeface="Verdana" panose="020B0604030504040204" pitchFamily="34" charset="0"/>
            </a:endParaRPr>
          </a:p>
          <a:p>
            <a:pPr algn="ctr" eaLnBrk="1" hangingPunct="1">
              <a:lnSpc>
                <a:spcPts val="3200"/>
              </a:lnSpc>
              <a:spcBef>
                <a:spcPts val="0"/>
              </a:spcBef>
            </a:pPr>
            <a:r>
              <a:rPr lang="it-IT" altLang="it-IT" sz="2400" b="1" i="1" dirty="0">
                <a:solidFill>
                  <a:srgbClr val="EF2E24"/>
                </a:solidFill>
                <a:latin typeface="Verdana" panose="020B0604030504040204" pitchFamily="34" charset="0"/>
              </a:rPr>
              <a:t>Le </a:t>
            </a:r>
            <a:r>
              <a:rPr lang="it-IT" altLang="it-IT" sz="2400" b="1" i="1" dirty="0" smtClean="0">
                <a:solidFill>
                  <a:srgbClr val="EF2E24"/>
                </a:solidFill>
                <a:latin typeface="Verdana" panose="020B0604030504040204" pitchFamily="34" charset="0"/>
              </a:rPr>
              <a:t>telecomunicazioni: rete fissa</a:t>
            </a:r>
          </a:p>
          <a:p>
            <a:pPr algn="ctr" eaLnBrk="1" hangingPunct="1">
              <a:lnSpc>
                <a:spcPts val="3200"/>
              </a:lnSpc>
              <a:spcBef>
                <a:spcPts val="0"/>
              </a:spcBef>
            </a:pPr>
            <a:r>
              <a:rPr lang="it-IT" altLang="it-IT" sz="2400" b="1" i="1" dirty="0" smtClean="0">
                <a:solidFill>
                  <a:srgbClr val="EF2E24"/>
                </a:solidFill>
                <a:latin typeface="Verdana" panose="020B0604030504040204" pitchFamily="34" charset="0"/>
              </a:rPr>
              <a:t>la composizione dei ricavi</a:t>
            </a:r>
          </a:p>
          <a:p>
            <a:pPr algn="ctr" eaLnBrk="1" hangingPunct="1"/>
            <a:endParaRPr lang="it-IT" altLang="it-IT" sz="2800" b="1" i="1" dirty="0" smtClean="0">
              <a:solidFill>
                <a:srgbClr val="EF2E24"/>
              </a:solidFill>
              <a:latin typeface="Verdana" panose="020B0604030504040204" pitchFamily="34" charset="0"/>
            </a:endParaRPr>
          </a:p>
        </p:txBody>
      </p:sp>
      <p:sp>
        <p:nvSpPr>
          <p:cNvPr id="10" name="Rectangle 6"/>
          <p:cNvSpPr>
            <a:spLocks noChangeArrowheads="1"/>
          </p:cNvSpPr>
          <p:nvPr/>
        </p:nvSpPr>
        <p:spPr bwMode="auto">
          <a:xfrm>
            <a:off x="184150" y="1083768"/>
            <a:ext cx="8712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ts val="3000"/>
              </a:lnSpc>
            </a:pPr>
            <a:endParaRPr lang="it-IT" altLang="it-IT" dirty="0">
              <a:latin typeface="Verdana" panose="020B0604030504040204" pitchFamily="34" charset="0"/>
            </a:endParaRPr>
          </a:p>
        </p:txBody>
      </p:sp>
      <p:cxnSp>
        <p:nvCxnSpPr>
          <p:cNvPr id="57" name="Connettore 1 56"/>
          <p:cNvCxnSpPr/>
          <p:nvPr/>
        </p:nvCxnSpPr>
        <p:spPr>
          <a:xfrm>
            <a:off x="0" y="6248400"/>
            <a:ext cx="9144000" cy="0"/>
          </a:xfrm>
          <a:prstGeom prst="line">
            <a:avLst/>
          </a:prstGeom>
          <a:ln w="19050">
            <a:solidFill>
              <a:srgbClr val="0E9161"/>
            </a:solidFill>
          </a:ln>
        </p:spPr>
        <p:style>
          <a:lnRef idx="1">
            <a:schemeClr val="accent1"/>
          </a:lnRef>
          <a:fillRef idx="0">
            <a:schemeClr val="accent1"/>
          </a:fillRef>
          <a:effectRef idx="0">
            <a:schemeClr val="accent1"/>
          </a:effectRef>
          <a:fontRef idx="minor">
            <a:schemeClr val="tx1"/>
          </a:fontRef>
        </p:style>
      </p:cxnSp>
      <p:sp>
        <p:nvSpPr>
          <p:cNvPr id="19" name="Rectangle 5"/>
          <p:cNvSpPr>
            <a:spLocks noChangeArrowheads="1"/>
          </p:cNvSpPr>
          <p:nvPr/>
        </p:nvSpPr>
        <p:spPr bwMode="auto">
          <a:xfrm>
            <a:off x="329406" y="5135840"/>
            <a:ext cx="8712200" cy="1127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endParaRPr lang="it-IT" altLang="it-IT" sz="2000" dirty="0">
              <a:latin typeface="Verdana" panose="020B0604030504040204" pitchFamily="34" charset="0"/>
            </a:endParaRPr>
          </a:p>
        </p:txBody>
      </p:sp>
      <p:sp>
        <p:nvSpPr>
          <p:cNvPr id="12" name="Rectangle 5"/>
          <p:cNvSpPr>
            <a:spLocks noChangeArrowheads="1"/>
          </p:cNvSpPr>
          <p:nvPr/>
        </p:nvSpPr>
        <p:spPr bwMode="auto">
          <a:xfrm>
            <a:off x="108556" y="4432668"/>
            <a:ext cx="8947976" cy="175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it-IT" altLang="it-IT" dirty="0" smtClean="0">
                <a:latin typeface="Verdana" panose="020B0604030504040204" pitchFamily="34" charset="0"/>
              </a:rPr>
              <a:t>Nel 2015 continua </a:t>
            </a:r>
            <a:r>
              <a:rPr lang="it-IT" altLang="it-IT" dirty="0">
                <a:latin typeface="Verdana" panose="020B0604030504040204" pitchFamily="34" charset="0"/>
              </a:rPr>
              <a:t>la riduzione dei ricavi da servizi di telefonia </a:t>
            </a:r>
            <a:r>
              <a:rPr lang="it-IT" altLang="it-IT" dirty="0" smtClean="0">
                <a:latin typeface="Verdana" panose="020B0604030504040204" pitchFamily="34" charset="0"/>
              </a:rPr>
              <a:t>vocale, come </a:t>
            </a:r>
            <a:r>
              <a:rPr lang="it-IT" altLang="it-IT" dirty="0">
                <a:latin typeface="Verdana" panose="020B0604030504040204" pitchFamily="34" charset="0"/>
              </a:rPr>
              <a:t>misurati dalla spesa degli </a:t>
            </a:r>
            <a:r>
              <a:rPr lang="it-IT" altLang="it-IT" dirty="0" smtClean="0">
                <a:latin typeface="Verdana" panose="020B0604030504040204" pitchFamily="34" charset="0"/>
              </a:rPr>
              <a:t>utenti</a:t>
            </a:r>
            <a:r>
              <a:rPr lang="it-IT" altLang="it-IT" dirty="0">
                <a:latin typeface="Verdana" panose="020B0604030504040204" pitchFamily="34" charset="0"/>
              </a:rPr>
              <a:t> </a:t>
            </a:r>
            <a:r>
              <a:rPr lang="it-IT" altLang="it-IT" dirty="0" smtClean="0">
                <a:latin typeface="Verdana" panose="020B0604030504040204" pitchFamily="34" charset="0"/>
              </a:rPr>
              <a:t>(-</a:t>
            </a:r>
            <a:r>
              <a:rPr lang="it-IT" altLang="it-IT" dirty="0">
                <a:latin typeface="Verdana" panose="020B0604030504040204" pitchFamily="34" charset="0"/>
              </a:rPr>
              <a:t>8,0</a:t>
            </a:r>
            <a:r>
              <a:rPr lang="it-IT" altLang="it-IT" dirty="0" smtClean="0">
                <a:latin typeface="Verdana" panose="020B0604030504040204" pitchFamily="34" charset="0"/>
              </a:rPr>
              <a:t>%) e anche quella dei volumi che si sono ridotti del 10,3% rispetto all’anno</a:t>
            </a:r>
            <a:r>
              <a:rPr lang="it-IT" altLang="it-IT" dirty="0">
                <a:latin typeface="Verdana" panose="020B0604030504040204" pitchFamily="34" charset="0"/>
              </a:rPr>
              <a:t> </a:t>
            </a:r>
            <a:r>
              <a:rPr lang="it-IT" altLang="it-IT" dirty="0" smtClean="0">
                <a:latin typeface="Verdana" panose="020B0604030504040204" pitchFamily="34" charset="0"/>
              </a:rPr>
              <a:t>precedente.</a:t>
            </a:r>
          </a:p>
          <a:p>
            <a:pPr algn="just" eaLnBrk="1" hangingPunct="1">
              <a:spcBef>
                <a:spcPts val="600"/>
              </a:spcBef>
            </a:pPr>
            <a:r>
              <a:rPr lang="it-IT" altLang="it-IT" dirty="0" smtClean="0">
                <a:latin typeface="Verdana" panose="020B0604030504040204" pitchFamily="34" charset="0"/>
              </a:rPr>
              <a:t>Per </a:t>
            </a:r>
            <a:r>
              <a:rPr lang="it-IT" altLang="it-IT" dirty="0">
                <a:latin typeface="Verdana" panose="020B0604030504040204" pitchFamily="34" charset="0"/>
              </a:rPr>
              <a:t>i ricavi da servizi </a:t>
            </a:r>
            <a:r>
              <a:rPr lang="it-IT" altLang="it-IT" dirty="0" smtClean="0">
                <a:latin typeface="Verdana" panose="020B0604030504040204" pitchFamily="34" charset="0"/>
              </a:rPr>
              <a:t>dati, invece, si osserva una crescita (+3,6%) tale da  superare quelli da servizi voce.</a:t>
            </a:r>
            <a:endParaRPr lang="it-IT" altLang="it-IT" dirty="0">
              <a:latin typeface="Verdana" panose="020B0604030504040204" pitchFamily="34" charset="0"/>
            </a:endParaRPr>
          </a:p>
        </p:txBody>
      </p:sp>
      <p:sp>
        <p:nvSpPr>
          <p:cNvPr id="13" name="Rectangle 8"/>
          <p:cNvSpPr>
            <a:spLocks noChangeArrowheads="1"/>
          </p:cNvSpPr>
          <p:nvPr/>
        </p:nvSpPr>
        <p:spPr bwMode="auto">
          <a:xfrm>
            <a:off x="1981200" y="4154100"/>
            <a:ext cx="48005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it-IT" altLang="it-IT" sz="1000" b="1" i="1" dirty="0" smtClean="0">
                <a:latin typeface="Verdana" panose="020B0604030504040204" pitchFamily="34" charset="0"/>
                <a:ea typeface="Calibri" panose="020F0502020204030204" pitchFamily="34" charset="0"/>
                <a:cs typeface="Times New Roman" panose="02020603050405020304" pitchFamily="18" charset="0"/>
              </a:rPr>
              <a:t>Spesa degli utenti per tipologia di servizi (</a:t>
            </a:r>
            <a:r>
              <a:rPr lang="it-IT" altLang="it-IT" sz="1000" b="1" i="1" dirty="0" err="1" smtClean="0">
                <a:latin typeface="Verdana" panose="020B0604030504040204" pitchFamily="34" charset="0"/>
                <a:ea typeface="Calibri" panose="020F0502020204030204" pitchFamily="34" charset="0"/>
                <a:cs typeface="Times New Roman" panose="02020603050405020304" pitchFamily="18" charset="0"/>
              </a:rPr>
              <a:t>mld</a:t>
            </a:r>
            <a:r>
              <a:rPr lang="it-IT" altLang="it-IT" sz="1000" b="1" i="1" dirty="0">
                <a:latin typeface="Verdana" panose="020B0604030504040204" pitchFamily="34" charset="0"/>
                <a:ea typeface="Calibri" panose="020F0502020204030204" pitchFamily="34" charset="0"/>
                <a:cs typeface="Times New Roman" panose="02020603050405020304" pitchFamily="18" charset="0"/>
              </a:rPr>
              <a:t> </a:t>
            </a:r>
            <a:r>
              <a:rPr lang="it-IT" altLang="it-IT" sz="1000" b="1" i="1" dirty="0" smtClean="0">
                <a:latin typeface="Verdana" panose="020B0604030504040204" pitchFamily="34" charset="0"/>
                <a:ea typeface="Calibri" panose="020F0502020204030204" pitchFamily="34" charset="0"/>
                <a:cs typeface="Times New Roman" panose="02020603050405020304" pitchFamily="18" charset="0"/>
              </a:rPr>
              <a:t>€)</a:t>
            </a:r>
            <a:endParaRPr lang="it-IT" altLang="it-IT" sz="1000" dirty="0">
              <a:latin typeface="Verdana" panose="020B0604030504040204" pitchFamily="34" charset="0"/>
              <a:ea typeface="Calibri" panose="020F0502020204030204" pitchFamily="34" charset="0"/>
              <a:cs typeface="Times New Roman" panose="02020603050405020304" pitchFamily="18" charset="0"/>
            </a:endParaRPr>
          </a:p>
        </p:txBody>
      </p:sp>
      <p:pic>
        <p:nvPicPr>
          <p:cNvPr id="14" name="Immagine 1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936356"/>
            <a:ext cx="5105400" cy="3217744"/>
          </a:xfrm>
          <a:prstGeom prst="rect">
            <a:avLst/>
          </a:prstGeom>
          <a:noFill/>
          <a:ln>
            <a:noFill/>
          </a:ln>
        </p:spPr>
      </p:pic>
    </p:spTree>
    <p:extLst>
      <p:ext uri="{BB962C8B-B14F-4D97-AF65-F5344CB8AC3E}">
        <p14:creationId xmlns:p14="http://schemas.microsoft.com/office/powerpoint/2010/main" val="422322120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5"/>
          <p:cNvSpPr>
            <a:spLocks noChangeArrowheads="1"/>
          </p:cNvSpPr>
          <p:nvPr/>
        </p:nvSpPr>
        <p:spPr bwMode="auto">
          <a:xfrm>
            <a:off x="609600" y="969264"/>
            <a:ext cx="8151812"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endParaRPr lang="it-IT" altLang="it-IT" sz="3000" i="1" u="sng" dirty="0">
              <a:latin typeface="Verdana" panose="020B0604030504040204" pitchFamily="34" charset="0"/>
            </a:endParaRPr>
          </a:p>
        </p:txBody>
      </p:sp>
      <p:sp>
        <p:nvSpPr>
          <p:cNvPr id="5124" name="Rectangle 8"/>
          <p:cNvSpPr>
            <a:spLocks noChangeArrowheads="1"/>
          </p:cNvSpPr>
          <p:nvPr/>
        </p:nvSpPr>
        <p:spPr bwMode="auto">
          <a:xfrm>
            <a:off x="1231900" y="73418"/>
            <a:ext cx="7696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it-IT" altLang="it-IT" sz="4000" b="1" i="1" dirty="0">
              <a:solidFill>
                <a:srgbClr val="EF2E24"/>
              </a:solidFill>
              <a:latin typeface="Verdana" panose="020B0604030504040204" pitchFamily="34" charset="0"/>
            </a:endParaRPr>
          </a:p>
        </p:txBody>
      </p:sp>
      <p:pic>
        <p:nvPicPr>
          <p:cNvPr id="8" name="Immagine 7"/>
          <p:cNvPicPr>
            <a:picLocks noChangeAspect="1"/>
          </p:cNvPicPr>
          <p:nvPr/>
        </p:nvPicPr>
        <p:blipFill>
          <a:blip r:embed="rId2"/>
          <a:stretch>
            <a:fillRect/>
          </a:stretch>
        </p:blipFill>
        <p:spPr>
          <a:xfrm>
            <a:off x="93630" y="6339821"/>
            <a:ext cx="2213040" cy="426757"/>
          </a:xfrm>
          <a:prstGeom prst="rect">
            <a:avLst/>
          </a:prstGeom>
        </p:spPr>
      </p:pic>
      <p:sp>
        <p:nvSpPr>
          <p:cNvPr id="7" name="Rectangle 5"/>
          <p:cNvSpPr>
            <a:spLocks noChangeArrowheads="1"/>
          </p:cNvSpPr>
          <p:nvPr/>
        </p:nvSpPr>
        <p:spPr bwMode="auto">
          <a:xfrm>
            <a:off x="215900" y="76199"/>
            <a:ext cx="8680450" cy="1066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600"/>
              </a:spcBef>
            </a:pPr>
            <a:endParaRPr lang="it-IT" altLang="it-IT" sz="2800" b="1" i="1" dirty="0" smtClean="0">
              <a:solidFill>
                <a:srgbClr val="EF2E24"/>
              </a:solidFill>
              <a:latin typeface="Verdana" panose="020B0604030504040204" pitchFamily="34" charset="0"/>
            </a:endParaRPr>
          </a:p>
          <a:p>
            <a:pPr algn="ctr" eaLnBrk="1" hangingPunct="1">
              <a:spcBef>
                <a:spcPts val="600"/>
              </a:spcBef>
            </a:pPr>
            <a:r>
              <a:rPr lang="it-IT" altLang="it-IT" sz="2400" b="1" i="1" dirty="0">
                <a:solidFill>
                  <a:srgbClr val="EF2E24"/>
                </a:solidFill>
                <a:latin typeface="Verdana" panose="020B0604030504040204" pitchFamily="34" charset="0"/>
              </a:rPr>
              <a:t>Le </a:t>
            </a:r>
            <a:r>
              <a:rPr lang="it-IT" altLang="it-IT" sz="2400" b="1" i="1" dirty="0" smtClean="0">
                <a:solidFill>
                  <a:srgbClr val="EF2E24"/>
                </a:solidFill>
                <a:latin typeface="Verdana" panose="020B0604030504040204" pitchFamily="34" charset="0"/>
              </a:rPr>
              <a:t>telecomunicazioni: rete fissa a banda larga</a:t>
            </a:r>
          </a:p>
          <a:p>
            <a:pPr algn="ctr" eaLnBrk="1" hangingPunct="1">
              <a:spcBef>
                <a:spcPts val="600"/>
              </a:spcBef>
            </a:pPr>
            <a:r>
              <a:rPr lang="it-IT" altLang="it-IT" sz="2400" b="1" i="1" dirty="0" smtClean="0">
                <a:solidFill>
                  <a:srgbClr val="EF2E24"/>
                </a:solidFill>
                <a:latin typeface="Verdana" panose="020B0604030504040204" pitchFamily="34" charset="0"/>
              </a:rPr>
              <a:t>la quota di mercato di Telecom Italia</a:t>
            </a:r>
          </a:p>
          <a:p>
            <a:pPr algn="ctr" eaLnBrk="1" hangingPunct="1"/>
            <a:endParaRPr lang="it-IT" altLang="it-IT" sz="2800" b="1" i="1" dirty="0" smtClean="0">
              <a:solidFill>
                <a:srgbClr val="EF2E24"/>
              </a:solidFill>
              <a:latin typeface="Verdana" panose="020B0604030504040204" pitchFamily="34" charset="0"/>
            </a:endParaRPr>
          </a:p>
        </p:txBody>
      </p:sp>
      <p:sp>
        <p:nvSpPr>
          <p:cNvPr id="10" name="Rectangle 6"/>
          <p:cNvSpPr>
            <a:spLocks noChangeArrowheads="1"/>
          </p:cNvSpPr>
          <p:nvPr/>
        </p:nvSpPr>
        <p:spPr bwMode="auto">
          <a:xfrm>
            <a:off x="184150" y="1083768"/>
            <a:ext cx="8712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ts val="3000"/>
              </a:lnSpc>
            </a:pPr>
            <a:endParaRPr lang="it-IT" altLang="it-IT" dirty="0">
              <a:latin typeface="Verdana" panose="020B0604030504040204" pitchFamily="34" charset="0"/>
            </a:endParaRPr>
          </a:p>
        </p:txBody>
      </p:sp>
      <p:cxnSp>
        <p:nvCxnSpPr>
          <p:cNvPr id="57" name="Connettore 1 56"/>
          <p:cNvCxnSpPr/>
          <p:nvPr/>
        </p:nvCxnSpPr>
        <p:spPr>
          <a:xfrm>
            <a:off x="0" y="6248400"/>
            <a:ext cx="9144000" cy="0"/>
          </a:xfrm>
          <a:prstGeom prst="line">
            <a:avLst/>
          </a:prstGeom>
          <a:ln w="19050">
            <a:solidFill>
              <a:srgbClr val="0E9161"/>
            </a:solidFill>
          </a:ln>
        </p:spPr>
        <p:style>
          <a:lnRef idx="1">
            <a:schemeClr val="accent1"/>
          </a:lnRef>
          <a:fillRef idx="0">
            <a:schemeClr val="accent1"/>
          </a:fillRef>
          <a:effectRef idx="0">
            <a:schemeClr val="accent1"/>
          </a:effectRef>
          <a:fontRef idx="minor">
            <a:schemeClr val="tx1"/>
          </a:fontRef>
        </p:style>
      </p:cxnSp>
      <p:sp>
        <p:nvSpPr>
          <p:cNvPr id="19" name="Rectangle 5"/>
          <p:cNvSpPr>
            <a:spLocks noChangeArrowheads="1"/>
          </p:cNvSpPr>
          <p:nvPr/>
        </p:nvSpPr>
        <p:spPr bwMode="auto">
          <a:xfrm>
            <a:off x="329406" y="5135840"/>
            <a:ext cx="8712200" cy="1127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endParaRPr lang="it-IT" altLang="it-IT" sz="2000" dirty="0">
              <a:latin typeface="Verdana" panose="020B0604030504040204" pitchFamily="34" charset="0"/>
            </a:endParaRPr>
          </a:p>
        </p:txBody>
      </p:sp>
      <p:sp>
        <p:nvSpPr>
          <p:cNvPr id="12" name="Rectangle 5"/>
          <p:cNvSpPr>
            <a:spLocks noChangeArrowheads="1"/>
          </p:cNvSpPr>
          <p:nvPr/>
        </p:nvSpPr>
        <p:spPr bwMode="auto">
          <a:xfrm>
            <a:off x="93630" y="4568875"/>
            <a:ext cx="8947976" cy="1161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it-IT" altLang="it-IT" dirty="0">
                <a:latin typeface="Verdana" panose="020B0604030504040204" pitchFamily="34" charset="0"/>
              </a:rPr>
              <a:t>Nel </a:t>
            </a:r>
            <a:r>
              <a:rPr lang="it-IT" altLang="it-IT" dirty="0" smtClean="0">
                <a:latin typeface="Verdana" panose="020B0604030504040204" pitchFamily="34" charset="0"/>
              </a:rPr>
              <a:t>2015, </a:t>
            </a:r>
            <a:r>
              <a:rPr lang="it-IT" altLang="it-IT" dirty="0">
                <a:latin typeface="Verdana" panose="020B0604030504040204" pitchFamily="34" charset="0"/>
              </a:rPr>
              <a:t>la quota di mercato di Telecom Italia nei servizi a banda larga </a:t>
            </a:r>
            <a:r>
              <a:rPr lang="it-IT" altLang="it-IT" dirty="0" smtClean="0">
                <a:latin typeface="Verdana" panose="020B0604030504040204" pitchFamily="34" charset="0"/>
              </a:rPr>
              <a:t>continua a diminuire, attestandosi al 47% delle linee, con una riduzione </a:t>
            </a:r>
            <a:r>
              <a:rPr lang="it-IT" altLang="it-IT" dirty="0">
                <a:latin typeface="Verdana" panose="020B0604030504040204" pitchFamily="34" charset="0"/>
              </a:rPr>
              <a:t>di </a:t>
            </a:r>
            <a:r>
              <a:rPr lang="it-IT" altLang="it-IT" dirty="0" smtClean="0">
                <a:latin typeface="Verdana" panose="020B0604030504040204" pitchFamily="34" charset="0"/>
              </a:rPr>
              <a:t>circa un punto percentuale </a:t>
            </a:r>
            <a:r>
              <a:rPr lang="it-IT" altLang="it-IT" dirty="0">
                <a:latin typeface="Verdana" panose="020B0604030504040204" pitchFamily="34" charset="0"/>
              </a:rPr>
              <a:t>rispetto al </a:t>
            </a:r>
            <a:r>
              <a:rPr lang="it-IT" altLang="it-IT" dirty="0" smtClean="0">
                <a:latin typeface="Verdana" panose="020B0604030504040204" pitchFamily="34" charset="0"/>
              </a:rPr>
              <a:t>2014. </a:t>
            </a:r>
            <a:endParaRPr lang="it-IT" altLang="it-IT" dirty="0">
              <a:latin typeface="Verdana" panose="020B0604030504040204" pitchFamily="34" charset="0"/>
            </a:endParaRPr>
          </a:p>
        </p:txBody>
      </p:sp>
      <p:pic>
        <p:nvPicPr>
          <p:cNvPr id="11" name="Immagine 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1149097"/>
            <a:ext cx="5233067" cy="3171428"/>
          </a:xfrm>
          <a:prstGeom prst="rect">
            <a:avLst/>
          </a:prstGeom>
          <a:noFill/>
          <a:ln>
            <a:noFill/>
          </a:ln>
        </p:spPr>
      </p:pic>
    </p:spTree>
    <p:extLst>
      <p:ext uri="{BB962C8B-B14F-4D97-AF65-F5344CB8AC3E}">
        <p14:creationId xmlns:p14="http://schemas.microsoft.com/office/powerpoint/2010/main" val="219772778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5"/>
          <p:cNvSpPr>
            <a:spLocks noChangeArrowheads="1"/>
          </p:cNvSpPr>
          <p:nvPr/>
        </p:nvSpPr>
        <p:spPr bwMode="auto">
          <a:xfrm>
            <a:off x="609600" y="914400"/>
            <a:ext cx="8151812"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endParaRPr lang="it-IT" altLang="it-IT" sz="3000" i="1" u="sng" dirty="0">
              <a:latin typeface="Verdana" panose="020B0604030504040204" pitchFamily="34" charset="0"/>
            </a:endParaRPr>
          </a:p>
        </p:txBody>
      </p:sp>
      <p:sp>
        <p:nvSpPr>
          <p:cNvPr id="5124" name="Rectangle 8"/>
          <p:cNvSpPr>
            <a:spLocks noChangeArrowheads="1"/>
          </p:cNvSpPr>
          <p:nvPr/>
        </p:nvSpPr>
        <p:spPr bwMode="auto">
          <a:xfrm>
            <a:off x="1231900" y="73418"/>
            <a:ext cx="7696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it-IT" altLang="it-IT" sz="4000" b="1" i="1" dirty="0">
              <a:solidFill>
                <a:srgbClr val="EF2E24"/>
              </a:solidFill>
              <a:latin typeface="Verdana" panose="020B0604030504040204" pitchFamily="34" charset="0"/>
            </a:endParaRPr>
          </a:p>
        </p:txBody>
      </p:sp>
      <p:pic>
        <p:nvPicPr>
          <p:cNvPr id="8" name="Immagine 7"/>
          <p:cNvPicPr>
            <a:picLocks noChangeAspect="1"/>
          </p:cNvPicPr>
          <p:nvPr/>
        </p:nvPicPr>
        <p:blipFill>
          <a:blip r:embed="rId2"/>
          <a:stretch>
            <a:fillRect/>
          </a:stretch>
        </p:blipFill>
        <p:spPr>
          <a:xfrm>
            <a:off x="93630" y="6339821"/>
            <a:ext cx="2213040" cy="426757"/>
          </a:xfrm>
          <a:prstGeom prst="rect">
            <a:avLst/>
          </a:prstGeom>
        </p:spPr>
      </p:pic>
      <p:sp>
        <p:nvSpPr>
          <p:cNvPr id="7" name="Rectangle 5"/>
          <p:cNvSpPr>
            <a:spLocks noChangeArrowheads="1"/>
          </p:cNvSpPr>
          <p:nvPr/>
        </p:nvSpPr>
        <p:spPr bwMode="auto">
          <a:xfrm>
            <a:off x="215900" y="-1"/>
            <a:ext cx="8680450" cy="1045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600"/>
              </a:spcBef>
            </a:pPr>
            <a:endParaRPr lang="it-IT" altLang="it-IT" sz="2800" b="1" i="1" dirty="0" smtClean="0">
              <a:solidFill>
                <a:srgbClr val="EF2E24"/>
              </a:solidFill>
              <a:latin typeface="Verdana" panose="020B0604030504040204" pitchFamily="34" charset="0"/>
            </a:endParaRPr>
          </a:p>
          <a:p>
            <a:pPr algn="ctr" eaLnBrk="1" hangingPunct="1">
              <a:spcBef>
                <a:spcPts val="600"/>
              </a:spcBef>
            </a:pPr>
            <a:r>
              <a:rPr lang="it-IT" altLang="it-IT" sz="2400" b="1" i="1" dirty="0">
                <a:solidFill>
                  <a:srgbClr val="EF2E24"/>
                </a:solidFill>
                <a:latin typeface="Verdana" panose="020B0604030504040204" pitchFamily="34" charset="0"/>
              </a:rPr>
              <a:t>Le </a:t>
            </a:r>
            <a:r>
              <a:rPr lang="it-IT" altLang="it-IT" sz="2400" b="1" i="1" dirty="0" smtClean="0">
                <a:solidFill>
                  <a:srgbClr val="EF2E24"/>
                </a:solidFill>
                <a:latin typeface="Verdana" panose="020B0604030504040204" pitchFamily="34" charset="0"/>
              </a:rPr>
              <a:t>telecomunicazioni: rete mobile</a:t>
            </a:r>
          </a:p>
          <a:p>
            <a:pPr algn="ctr" eaLnBrk="1" hangingPunct="1">
              <a:spcBef>
                <a:spcPts val="600"/>
              </a:spcBef>
            </a:pPr>
            <a:r>
              <a:rPr lang="it-IT" altLang="it-IT" sz="2400" b="1" i="1" dirty="0">
                <a:solidFill>
                  <a:srgbClr val="EF2E24"/>
                </a:solidFill>
                <a:latin typeface="Verdana" panose="020B0604030504040204" pitchFamily="34" charset="0"/>
              </a:rPr>
              <a:t>l</a:t>
            </a:r>
            <a:r>
              <a:rPr lang="it-IT" altLang="it-IT" sz="2400" b="1" i="1" dirty="0" smtClean="0">
                <a:solidFill>
                  <a:srgbClr val="EF2E24"/>
                </a:solidFill>
                <a:latin typeface="Verdana" panose="020B0604030504040204" pitchFamily="34" charset="0"/>
              </a:rPr>
              <a:t>a composizione dei ricavi</a:t>
            </a:r>
          </a:p>
          <a:p>
            <a:pPr algn="ctr" eaLnBrk="1" hangingPunct="1"/>
            <a:endParaRPr lang="it-IT" altLang="it-IT" sz="2800" b="1" i="1" dirty="0" smtClean="0">
              <a:solidFill>
                <a:srgbClr val="EF2E24"/>
              </a:solidFill>
              <a:latin typeface="Verdana" panose="020B0604030504040204" pitchFamily="34" charset="0"/>
            </a:endParaRPr>
          </a:p>
        </p:txBody>
      </p:sp>
      <p:sp>
        <p:nvSpPr>
          <p:cNvPr id="10" name="Rectangle 6"/>
          <p:cNvSpPr>
            <a:spLocks noChangeArrowheads="1"/>
          </p:cNvSpPr>
          <p:nvPr/>
        </p:nvSpPr>
        <p:spPr bwMode="auto">
          <a:xfrm>
            <a:off x="184150" y="1083768"/>
            <a:ext cx="8712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ts val="3000"/>
              </a:lnSpc>
            </a:pPr>
            <a:endParaRPr lang="it-IT" altLang="it-IT" dirty="0">
              <a:latin typeface="Verdana" panose="020B0604030504040204" pitchFamily="34" charset="0"/>
            </a:endParaRPr>
          </a:p>
        </p:txBody>
      </p:sp>
      <p:cxnSp>
        <p:nvCxnSpPr>
          <p:cNvPr id="57" name="Connettore 1 56"/>
          <p:cNvCxnSpPr/>
          <p:nvPr/>
        </p:nvCxnSpPr>
        <p:spPr>
          <a:xfrm>
            <a:off x="0" y="6248400"/>
            <a:ext cx="9144000" cy="0"/>
          </a:xfrm>
          <a:prstGeom prst="line">
            <a:avLst/>
          </a:prstGeom>
          <a:ln w="19050">
            <a:solidFill>
              <a:srgbClr val="0E9161"/>
            </a:solidFill>
          </a:ln>
        </p:spPr>
        <p:style>
          <a:lnRef idx="1">
            <a:schemeClr val="accent1"/>
          </a:lnRef>
          <a:fillRef idx="0">
            <a:schemeClr val="accent1"/>
          </a:fillRef>
          <a:effectRef idx="0">
            <a:schemeClr val="accent1"/>
          </a:effectRef>
          <a:fontRef idx="minor">
            <a:schemeClr val="tx1"/>
          </a:fontRef>
        </p:style>
      </p:cxnSp>
      <p:sp>
        <p:nvSpPr>
          <p:cNvPr id="12" name="Rectangle 5"/>
          <p:cNvSpPr>
            <a:spLocks noChangeArrowheads="1"/>
          </p:cNvSpPr>
          <p:nvPr/>
        </p:nvSpPr>
        <p:spPr bwMode="auto">
          <a:xfrm>
            <a:off x="66262" y="4859788"/>
            <a:ext cx="8947976" cy="1318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it-IT" altLang="it-IT" dirty="0" smtClean="0">
                <a:latin typeface="Verdana" panose="020B0604030504040204" pitchFamily="34" charset="0"/>
              </a:rPr>
              <a:t>La riduzione dei ricavi complessivi dei servizi di </a:t>
            </a:r>
            <a:r>
              <a:rPr lang="it-IT" altLang="it-IT" dirty="0" err="1" smtClean="0">
                <a:latin typeface="Verdana" panose="020B0604030504040204" pitchFamily="34" charset="0"/>
              </a:rPr>
              <a:t>tlc</a:t>
            </a:r>
            <a:r>
              <a:rPr lang="it-IT" altLang="it-IT" dirty="0" smtClean="0">
                <a:latin typeface="Verdana" panose="020B0604030504040204" pitchFamily="34" charset="0"/>
              </a:rPr>
              <a:t> su rete mobile sembra essersi arrestata: si registra solo una flessione dello 0,6% rispetto al 2014. Sensibile è la riduzione dei ricavi voce (-8%), in crescita invece, i ricavi da </a:t>
            </a:r>
            <a:r>
              <a:rPr lang="it-IT" altLang="it-IT" dirty="0">
                <a:latin typeface="Verdana" panose="020B0604030504040204" pitchFamily="34" charset="0"/>
              </a:rPr>
              <a:t>servizi dati (+6,2%) </a:t>
            </a:r>
            <a:r>
              <a:rPr lang="it-IT" altLang="it-IT" dirty="0" smtClean="0">
                <a:latin typeface="Verdana" panose="020B0604030504040204" pitchFamily="34" charset="0"/>
              </a:rPr>
              <a:t>e quelli da altri servizi (+5,5%).</a:t>
            </a:r>
            <a:endParaRPr lang="it-IT" altLang="it-IT" dirty="0">
              <a:latin typeface="Verdana" panose="020B0604030504040204" pitchFamily="34" charset="0"/>
            </a:endParaRPr>
          </a:p>
        </p:txBody>
      </p:sp>
      <p:sp>
        <p:nvSpPr>
          <p:cNvPr id="13" name="Rectangle 8"/>
          <p:cNvSpPr>
            <a:spLocks noChangeArrowheads="1"/>
          </p:cNvSpPr>
          <p:nvPr/>
        </p:nvSpPr>
        <p:spPr bwMode="auto">
          <a:xfrm>
            <a:off x="2032001" y="4439376"/>
            <a:ext cx="48005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it-IT" altLang="it-IT" sz="1000" b="1" i="1" dirty="0" smtClean="0">
                <a:latin typeface="Verdana" panose="020B0604030504040204" pitchFamily="34" charset="0"/>
                <a:ea typeface="Calibri" panose="020F0502020204030204" pitchFamily="34" charset="0"/>
                <a:cs typeface="Times New Roman" panose="02020603050405020304" pitchFamily="18" charset="0"/>
              </a:rPr>
              <a:t>Spesa degli utenti per tipologia di servizi (</a:t>
            </a:r>
            <a:r>
              <a:rPr lang="it-IT" altLang="it-IT" sz="1000" b="1" i="1" dirty="0" err="1" smtClean="0">
                <a:latin typeface="Verdana" panose="020B0604030504040204" pitchFamily="34" charset="0"/>
                <a:ea typeface="Calibri" panose="020F0502020204030204" pitchFamily="34" charset="0"/>
                <a:cs typeface="Times New Roman" panose="02020603050405020304" pitchFamily="18" charset="0"/>
              </a:rPr>
              <a:t>mld</a:t>
            </a:r>
            <a:r>
              <a:rPr lang="it-IT" altLang="it-IT" sz="1000" b="1" i="1" dirty="0">
                <a:latin typeface="Verdana" panose="020B0604030504040204" pitchFamily="34" charset="0"/>
                <a:ea typeface="Calibri" panose="020F0502020204030204" pitchFamily="34" charset="0"/>
                <a:cs typeface="Times New Roman" panose="02020603050405020304" pitchFamily="18" charset="0"/>
              </a:rPr>
              <a:t> </a:t>
            </a:r>
            <a:r>
              <a:rPr lang="it-IT" altLang="it-IT" sz="1000" b="1" i="1" dirty="0" smtClean="0">
                <a:latin typeface="Verdana" panose="020B0604030504040204" pitchFamily="34" charset="0"/>
                <a:ea typeface="Calibri" panose="020F0502020204030204" pitchFamily="34" charset="0"/>
                <a:cs typeface="Times New Roman" panose="02020603050405020304" pitchFamily="18" charset="0"/>
              </a:rPr>
              <a:t>€)</a:t>
            </a:r>
            <a:endParaRPr lang="it-IT" altLang="it-IT" sz="1000" dirty="0">
              <a:latin typeface="Verdana" panose="020B0604030504040204" pitchFamily="34" charset="0"/>
              <a:ea typeface="Calibri" panose="020F0502020204030204" pitchFamily="34" charset="0"/>
              <a:cs typeface="Times New Roman" panose="02020603050405020304" pitchFamily="18" charset="0"/>
            </a:endParaRPr>
          </a:p>
        </p:txBody>
      </p:sp>
      <p:pic>
        <p:nvPicPr>
          <p:cNvPr id="11" name="Immagine 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964532"/>
            <a:ext cx="5080000" cy="3436630"/>
          </a:xfrm>
          <a:prstGeom prst="rect">
            <a:avLst/>
          </a:prstGeom>
          <a:noFill/>
          <a:ln>
            <a:noFill/>
          </a:ln>
        </p:spPr>
      </p:pic>
    </p:spTree>
    <p:extLst>
      <p:ext uri="{BB962C8B-B14F-4D97-AF65-F5344CB8AC3E}">
        <p14:creationId xmlns:p14="http://schemas.microsoft.com/office/powerpoint/2010/main" val="429427021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5"/>
          <p:cNvSpPr>
            <a:spLocks noChangeArrowheads="1"/>
          </p:cNvSpPr>
          <p:nvPr/>
        </p:nvSpPr>
        <p:spPr bwMode="auto">
          <a:xfrm>
            <a:off x="609600" y="914400"/>
            <a:ext cx="8151812"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endParaRPr lang="it-IT" altLang="it-IT" sz="3000" i="1" u="sng" dirty="0">
              <a:latin typeface="Verdana" panose="020B0604030504040204" pitchFamily="34" charset="0"/>
            </a:endParaRPr>
          </a:p>
        </p:txBody>
      </p:sp>
      <p:sp>
        <p:nvSpPr>
          <p:cNvPr id="5124" name="Rectangle 8"/>
          <p:cNvSpPr>
            <a:spLocks noChangeArrowheads="1"/>
          </p:cNvSpPr>
          <p:nvPr/>
        </p:nvSpPr>
        <p:spPr bwMode="auto">
          <a:xfrm>
            <a:off x="1231900" y="73418"/>
            <a:ext cx="7696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it-IT" altLang="it-IT" sz="4000" b="1" i="1" dirty="0">
              <a:solidFill>
                <a:srgbClr val="EF2E24"/>
              </a:solidFill>
              <a:latin typeface="Verdana" panose="020B0604030504040204" pitchFamily="34" charset="0"/>
            </a:endParaRPr>
          </a:p>
        </p:txBody>
      </p:sp>
      <p:pic>
        <p:nvPicPr>
          <p:cNvPr id="8" name="Immagine 7"/>
          <p:cNvPicPr>
            <a:picLocks noChangeAspect="1"/>
          </p:cNvPicPr>
          <p:nvPr/>
        </p:nvPicPr>
        <p:blipFill>
          <a:blip r:embed="rId2"/>
          <a:stretch>
            <a:fillRect/>
          </a:stretch>
        </p:blipFill>
        <p:spPr>
          <a:xfrm>
            <a:off x="93630" y="6339821"/>
            <a:ext cx="2213040" cy="426757"/>
          </a:xfrm>
          <a:prstGeom prst="rect">
            <a:avLst/>
          </a:prstGeom>
        </p:spPr>
      </p:pic>
      <p:sp>
        <p:nvSpPr>
          <p:cNvPr id="7" name="Rectangle 5"/>
          <p:cNvSpPr>
            <a:spLocks noChangeArrowheads="1"/>
          </p:cNvSpPr>
          <p:nvPr/>
        </p:nvSpPr>
        <p:spPr bwMode="auto">
          <a:xfrm>
            <a:off x="215900" y="76200"/>
            <a:ext cx="86804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600"/>
              </a:spcBef>
            </a:pPr>
            <a:endParaRPr lang="it-IT" altLang="it-IT" sz="2800" b="1" i="1" dirty="0" smtClean="0">
              <a:solidFill>
                <a:srgbClr val="EF2E24"/>
              </a:solidFill>
              <a:latin typeface="Verdana" panose="020B0604030504040204" pitchFamily="34" charset="0"/>
            </a:endParaRPr>
          </a:p>
          <a:p>
            <a:pPr algn="ctr" eaLnBrk="1" hangingPunct="1">
              <a:spcBef>
                <a:spcPts val="600"/>
              </a:spcBef>
            </a:pPr>
            <a:r>
              <a:rPr lang="it-IT" altLang="it-IT" sz="2400" b="1" i="1" dirty="0">
                <a:solidFill>
                  <a:srgbClr val="EF2E24"/>
                </a:solidFill>
                <a:latin typeface="Verdana" panose="020B0604030504040204" pitchFamily="34" charset="0"/>
              </a:rPr>
              <a:t>Le </a:t>
            </a:r>
            <a:r>
              <a:rPr lang="it-IT" altLang="it-IT" sz="2400" b="1" i="1" dirty="0" smtClean="0">
                <a:solidFill>
                  <a:srgbClr val="EF2E24"/>
                </a:solidFill>
                <a:latin typeface="Verdana" panose="020B0604030504040204" pitchFamily="34" charset="0"/>
              </a:rPr>
              <a:t>telecomunicazioni: il traffico voce</a:t>
            </a:r>
          </a:p>
          <a:p>
            <a:pPr algn="ctr" eaLnBrk="1" hangingPunct="1"/>
            <a:endParaRPr lang="it-IT" altLang="it-IT" sz="2800" b="1" i="1" dirty="0" smtClean="0">
              <a:solidFill>
                <a:srgbClr val="EF2E24"/>
              </a:solidFill>
              <a:latin typeface="Verdana" panose="020B0604030504040204" pitchFamily="34" charset="0"/>
            </a:endParaRPr>
          </a:p>
        </p:txBody>
      </p:sp>
      <p:sp>
        <p:nvSpPr>
          <p:cNvPr id="10" name="Rectangle 6"/>
          <p:cNvSpPr>
            <a:spLocks noChangeArrowheads="1"/>
          </p:cNvSpPr>
          <p:nvPr/>
        </p:nvSpPr>
        <p:spPr bwMode="auto">
          <a:xfrm>
            <a:off x="184150" y="1083768"/>
            <a:ext cx="8712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ts val="3000"/>
              </a:lnSpc>
            </a:pPr>
            <a:endParaRPr lang="it-IT" altLang="it-IT" dirty="0">
              <a:latin typeface="Verdana" panose="020B0604030504040204" pitchFamily="34" charset="0"/>
            </a:endParaRPr>
          </a:p>
        </p:txBody>
      </p:sp>
      <p:cxnSp>
        <p:nvCxnSpPr>
          <p:cNvPr id="57" name="Connettore 1 56"/>
          <p:cNvCxnSpPr/>
          <p:nvPr/>
        </p:nvCxnSpPr>
        <p:spPr>
          <a:xfrm>
            <a:off x="0" y="6248400"/>
            <a:ext cx="9144000" cy="0"/>
          </a:xfrm>
          <a:prstGeom prst="line">
            <a:avLst/>
          </a:prstGeom>
          <a:ln w="19050">
            <a:solidFill>
              <a:srgbClr val="0E9161"/>
            </a:solidFill>
          </a:ln>
        </p:spPr>
        <p:style>
          <a:lnRef idx="1">
            <a:schemeClr val="accent1"/>
          </a:lnRef>
          <a:fillRef idx="0">
            <a:schemeClr val="accent1"/>
          </a:fillRef>
          <a:effectRef idx="0">
            <a:schemeClr val="accent1"/>
          </a:effectRef>
          <a:fontRef idx="minor">
            <a:schemeClr val="tx1"/>
          </a:fontRef>
        </p:style>
      </p:cxnSp>
      <p:sp>
        <p:nvSpPr>
          <p:cNvPr id="19" name="Rectangle 5"/>
          <p:cNvSpPr>
            <a:spLocks noChangeArrowheads="1"/>
          </p:cNvSpPr>
          <p:nvPr/>
        </p:nvSpPr>
        <p:spPr bwMode="auto">
          <a:xfrm>
            <a:off x="329406" y="5135840"/>
            <a:ext cx="8712200" cy="1127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endParaRPr lang="it-IT" altLang="it-IT" sz="2000" dirty="0">
              <a:latin typeface="Verdana" panose="020B0604030504040204" pitchFamily="34" charset="0"/>
            </a:endParaRPr>
          </a:p>
        </p:txBody>
      </p:sp>
      <p:sp>
        <p:nvSpPr>
          <p:cNvPr id="12" name="Rectangle 5"/>
          <p:cNvSpPr>
            <a:spLocks noChangeArrowheads="1"/>
          </p:cNvSpPr>
          <p:nvPr/>
        </p:nvSpPr>
        <p:spPr bwMode="auto">
          <a:xfrm>
            <a:off x="93630" y="4568875"/>
            <a:ext cx="8947976" cy="1318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endParaRPr lang="it-IT" altLang="it-IT" sz="2000" dirty="0">
              <a:latin typeface="Verdana" panose="020B0604030504040204" pitchFamily="34" charset="0"/>
            </a:endParaRPr>
          </a:p>
        </p:txBody>
      </p:sp>
      <p:sp>
        <p:nvSpPr>
          <p:cNvPr id="13" name="Rectangle 8"/>
          <p:cNvSpPr>
            <a:spLocks noChangeArrowheads="1"/>
          </p:cNvSpPr>
          <p:nvPr/>
        </p:nvSpPr>
        <p:spPr bwMode="auto">
          <a:xfrm>
            <a:off x="2167318" y="4246453"/>
            <a:ext cx="48005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it-IT" altLang="it-IT" sz="1000" b="1" i="1" dirty="0" smtClean="0">
                <a:latin typeface="Verdana" panose="020B0604030504040204" pitchFamily="34" charset="0"/>
                <a:ea typeface="Calibri" panose="020F0502020204030204" pitchFamily="34" charset="0"/>
                <a:cs typeface="Times New Roman" panose="02020603050405020304" pitchFamily="18" charset="0"/>
              </a:rPr>
              <a:t>Miliardi di minuti</a:t>
            </a:r>
            <a:endParaRPr lang="it-IT" altLang="it-IT" sz="1000" dirty="0">
              <a:latin typeface="Verdana" panose="020B0604030504040204" pitchFamily="34" charset="0"/>
              <a:ea typeface="Calibri" panose="020F0502020204030204" pitchFamily="34" charset="0"/>
              <a:cs typeface="Times New Roman" panose="02020603050405020304" pitchFamily="18" charset="0"/>
            </a:endParaRPr>
          </a:p>
        </p:txBody>
      </p:sp>
      <p:sp>
        <p:nvSpPr>
          <p:cNvPr id="22" name="Rectangle 5"/>
          <p:cNvSpPr>
            <a:spLocks noChangeArrowheads="1"/>
          </p:cNvSpPr>
          <p:nvPr/>
        </p:nvSpPr>
        <p:spPr bwMode="auto">
          <a:xfrm>
            <a:off x="93630" y="4584094"/>
            <a:ext cx="8947976" cy="1484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it-IT" altLang="it-IT" dirty="0" smtClean="0">
                <a:latin typeface="Verdana" panose="020B0604030504040204" pitchFamily="34" charset="0"/>
              </a:rPr>
              <a:t>In </a:t>
            </a:r>
            <a:r>
              <a:rPr lang="it-IT" altLang="it-IT" dirty="0">
                <a:latin typeface="Verdana" panose="020B0604030504040204" pitchFamily="34" charset="0"/>
              </a:rPr>
              <a:t>termini di </a:t>
            </a:r>
            <a:r>
              <a:rPr lang="it-IT" altLang="it-IT" dirty="0" smtClean="0">
                <a:latin typeface="Verdana" panose="020B0604030504040204" pitchFamily="34" charset="0"/>
              </a:rPr>
              <a:t>volumi, i servizi voce sono cresciuti del 2,5%, </a:t>
            </a:r>
            <a:r>
              <a:rPr lang="it-IT" altLang="it-IT" dirty="0">
                <a:latin typeface="Verdana" panose="020B0604030504040204" pitchFamily="34" charset="0"/>
              </a:rPr>
              <a:t>in frenata rispetto </a:t>
            </a:r>
            <a:r>
              <a:rPr lang="it-IT" altLang="it-IT" dirty="0" smtClean="0">
                <a:latin typeface="Verdana" panose="020B0604030504040204" pitchFamily="34" charset="0"/>
              </a:rPr>
              <a:t>all’incremento del 6% </a:t>
            </a:r>
            <a:r>
              <a:rPr lang="it-IT" altLang="it-IT" dirty="0">
                <a:latin typeface="Verdana" panose="020B0604030504040204" pitchFamily="34" charset="0"/>
              </a:rPr>
              <a:t>fatto registrare </a:t>
            </a:r>
            <a:r>
              <a:rPr lang="it-IT" altLang="it-IT" dirty="0" smtClean="0">
                <a:latin typeface="Verdana" panose="020B0604030504040204" pitchFamily="34" charset="0"/>
              </a:rPr>
              <a:t>nel 2014; </a:t>
            </a:r>
            <a:r>
              <a:rPr lang="it-IT" altLang="it-IT" dirty="0">
                <a:latin typeface="Verdana" panose="020B0604030504040204" pitchFamily="34" charset="0"/>
              </a:rPr>
              <a:t>le chiamate dirette al di fuori della rete di appartenenza (</a:t>
            </a:r>
            <a:r>
              <a:rPr lang="it-IT" altLang="it-IT" i="1" dirty="0">
                <a:latin typeface="Verdana" panose="020B0604030504040204" pitchFamily="34" charset="0"/>
              </a:rPr>
              <a:t>off net</a:t>
            </a:r>
            <a:r>
              <a:rPr lang="it-IT" altLang="it-IT" dirty="0">
                <a:latin typeface="Verdana" panose="020B0604030504040204" pitchFamily="34" charset="0"/>
              </a:rPr>
              <a:t>) crescono </a:t>
            </a:r>
            <a:r>
              <a:rPr lang="it-IT" altLang="it-IT" dirty="0" smtClean="0">
                <a:latin typeface="Verdana" panose="020B0604030504040204" pitchFamily="34" charset="0"/>
              </a:rPr>
              <a:t>del 15,9% </a:t>
            </a:r>
            <a:r>
              <a:rPr lang="it-IT" altLang="it-IT" dirty="0">
                <a:latin typeface="Verdana" panose="020B0604030504040204" pitchFamily="34" charset="0"/>
              </a:rPr>
              <a:t>soprattutto a seguito della riduzione dei prezzi di terminazione imposta </a:t>
            </a:r>
            <a:r>
              <a:rPr lang="it-IT" altLang="it-IT" dirty="0" smtClean="0">
                <a:latin typeface="Verdana" panose="020B0604030504040204" pitchFamily="34" charset="0"/>
              </a:rPr>
              <a:t>dall’Autorità.</a:t>
            </a:r>
            <a:endParaRPr lang="it-IT" altLang="it-IT" dirty="0">
              <a:latin typeface="Verdana" panose="020B0604030504040204" pitchFamily="34" charset="0"/>
            </a:endParaRPr>
          </a:p>
        </p:txBody>
      </p:sp>
      <p:pic>
        <p:nvPicPr>
          <p:cNvPr id="14" name="Immagine 1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9045" y="758518"/>
            <a:ext cx="5708555" cy="3432482"/>
          </a:xfrm>
          <a:prstGeom prst="rect">
            <a:avLst/>
          </a:prstGeom>
          <a:noFill/>
          <a:ln>
            <a:noFill/>
          </a:ln>
        </p:spPr>
      </p:pic>
    </p:spTree>
    <p:extLst>
      <p:ext uri="{BB962C8B-B14F-4D97-AF65-F5344CB8AC3E}">
        <p14:creationId xmlns:p14="http://schemas.microsoft.com/office/powerpoint/2010/main" val="389284235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5"/>
          <p:cNvSpPr>
            <a:spLocks noChangeArrowheads="1"/>
          </p:cNvSpPr>
          <p:nvPr/>
        </p:nvSpPr>
        <p:spPr bwMode="auto">
          <a:xfrm>
            <a:off x="609600" y="914400"/>
            <a:ext cx="8151812"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endParaRPr lang="it-IT" altLang="it-IT" sz="3000" i="1" u="sng" dirty="0">
              <a:latin typeface="Verdana" panose="020B0604030504040204" pitchFamily="34" charset="0"/>
            </a:endParaRPr>
          </a:p>
        </p:txBody>
      </p:sp>
      <p:sp>
        <p:nvSpPr>
          <p:cNvPr id="5124" name="Rectangle 8"/>
          <p:cNvSpPr>
            <a:spLocks noChangeArrowheads="1"/>
          </p:cNvSpPr>
          <p:nvPr/>
        </p:nvSpPr>
        <p:spPr bwMode="auto">
          <a:xfrm>
            <a:off x="1231900" y="73418"/>
            <a:ext cx="7696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it-IT" altLang="it-IT" sz="4000" b="1" i="1" dirty="0">
              <a:solidFill>
                <a:srgbClr val="EF2E24"/>
              </a:solidFill>
              <a:latin typeface="Verdana" panose="020B0604030504040204" pitchFamily="34" charset="0"/>
            </a:endParaRPr>
          </a:p>
        </p:txBody>
      </p:sp>
      <p:pic>
        <p:nvPicPr>
          <p:cNvPr id="8" name="Immagine 7"/>
          <p:cNvPicPr>
            <a:picLocks noChangeAspect="1"/>
          </p:cNvPicPr>
          <p:nvPr/>
        </p:nvPicPr>
        <p:blipFill>
          <a:blip r:embed="rId2"/>
          <a:stretch>
            <a:fillRect/>
          </a:stretch>
        </p:blipFill>
        <p:spPr>
          <a:xfrm>
            <a:off x="93630" y="6339821"/>
            <a:ext cx="2213040" cy="426757"/>
          </a:xfrm>
          <a:prstGeom prst="rect">
            <a:avLst/>
          </a:prstGeom>
        </p:spPr>
      </p:pic>
      <p:sp>
        <p:nvSpPr>
          <p:cNvPr id="7" name="Rectangle 5"/>
          <p:cNvSpPr>
            <a:spLocks noChangeArrowheads="1"/>
          </p:cNvSpPr>
          <p:nvPr/>
        </p:nvSpPr>
        <p:spPr bwMode="auto">
          <a:xfrm>
            <a:off x="215900" y="76200"/>
            <a:ext cx="86804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600"/>
              </a:spcBef>
            </a:pPr>
            <a:endParaRPr lang="it-IT" altLang="it-IT" sz="2800" b="1" i="1" dirty="0" smtClean="0">
              <a:solidFill>
                <a:srgbClr val="EF2E24"/>
              </a:solidFill>
              <a:latin typeface="Verdana" panose="020B0604030504040204" pitchFamily="34" charset="0"/>
            </a:endParaRPr>
          </a:p>
          <a:p>
            <a:pPr algn="ctr" eaLnBrk="1" hangingPunct="1">
              <a:spcBef>
                <a:spcPts val="600"/>
              </a:spcBef>
            </a:pPr>
            <a:r>
              <a:rPr lang="it-IT" altLang="it-IT" sz="2400" b="1" i="1" dirty="0">
                <a:solidFill>
                  <a:srgbClr val="EF2E24"/>
                </a:solidFill>
                <a:latin typeface="Verdana" panose="020B0604030504040204" pitchFamily="34" charset="0"/>
              </a:rPr>
              <a:t>Le </a:t>
            </a:r>
            <a:r>
              <a:rPr lang="it-IT" altLang="it-IT" sz="2400" b="1" i="1" dirty="0" smtClean="0">
                <a:solidFill>
                  <a:srgbClr val="EF2E24"/>
                </a:solidFill>
                <a:latin typeface="Verdana" panose="020B0604030504040204" pitchFamily="34" charset="0"/>
              </a:rPr>
              <a:t>telecomunicazioni: la portabilità del numero</a:t>
            </a:r>
          </a:p>
          <a:p>
            <a:pPr algn="ctr" eaLnBrk="1" hangingPunct="1"/>
            <a:endParaRPr lang="it-IT" altLang="it-IT" sz="2800" b="1" i="1" dirty="0" smtClean="0">
              <a:solidFill>
                <a:srgbClr val="EF2E24"/>
              </a:solidFill>
              <a:latin typeface="Verdana" panose="020B0604030504040204" pitchFamily="34" charset="0"/>
            </a:endParaRPr>
          </a:p>
        </p:txBody>
      </p:sp>
      <p:sp>
        <p:nvSpPr>
          <p:cNvPr id="10" name="Rectangle 6"/>
          <p:cNvSpPr>
            <a:spLocks noChangeArrowheads="1"/>
          </p:cNvSpPr>
          <p:nvPr/>
        </p:nvSpPr>
        <p:spPr bwMode="auto">
          <a:xfrm>
            <a:off x="184150" y="1083768"/>
            <a:ext cx="8712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ts val="3000"/>
              </a:lnSpc>
            </a:pPr>
            <a:endParaRPr lang="it-IT" altLang="it-IT" dirty="0">
              <a:latin typeface="Verdana" panose="020B0604030504040204" pitchFamily="34" charset="0"/>
            </a:endParaRPr>
          </a:p>
        </p:txBody>
      </p:sp>
      <p:cxnSp>
        <p:nvCxnSpPr>
          <p:cNvPr id="57" name="Connettore 1 56"/>
          <p:cNvCxnSpPr/>
          <p:nvPr/>
        </p:nvCxnSpPr>
        <p:spPr>
          <a:xfrm>
            <a:off x="0" y="6248400"/>
            <a:ext cx="9144000" cy="0"/>
          </a:xfrm>
          <a:prstGeom prst="line">
            <a:avLst/>
          </a:prstGeom>
          <a:ln w="19050">
            <a:solidFill>
              <a:srgbClr val="0E9161"/>
            </a:solidFill>
          </a:ln>
        </p:spPr>
        <p:style>
          <a:lnRef idx="1">
            <a:schemeClr val="accent1"/>
          </a:lnRef>
          <a:fillRef idx="0">
            <a:schemeClr val="accent1"/>
          </a:fillRef>
          <a:effectRef idx="0">
            <a:schemeClr val="accent1"/>
          </a:effectRef>
          <a:fontRef idx="minor">
            <a:schemeClr val="tx1"/>
          </a:fontRef>
        </p:style>
      </p:cxnSp>
      <p:sp>
        <p:nvSpPr>
          <p:cNvPr id="19" name="Rectangle 5"/>
          <p:cNvSpPr>
            <a:spLocks noChangeArrowheads="1"/>
          </p:cNvSpPr>
          <p:nvPr/>
        </p:nvSpPr>
        <p:spPr bwMode="auto">
          <a:xfrm>
            <a:off x="329406" y="5135840"/>
            <a:ext cx="8712200" cy="1127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endParaRPr lang="it-IT" altLang="it-IT" sz="2000" dirty="0">
              <a:latin typeface="Verdana" panose="020B0604030504040204" pitchFamily="34" charset="0"/>
            </a:endParaRPr>
          </a:p>
        </p:txBody>
      </p:sp>
      <p:sp>
        <p:nvSpPr>
          <p:cNvPr id="12" name="Rectangle 5"/>
          <p:cNvSpPr>
            <a:spLocks noChangeArrowheads="1"/>
          </p:cNvSpPr>
          <p:nvPr/>
        </p:nvSpPr>
        <p:spPr bwMode="auto">
          <a:xfrm>
            <a:off x="93630" y="4568875"/>
            <a:ext cx="8947976" cy="1318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endParaRPr lang="it-IT" altLang="it-IT" sz="2000" dirty="0">
              <a:latin typeface="Verdana" panose="020B0604030504040204" pitchFamily="34" charset="0"/>
            </a:endParaRPr>
          </a:p>
        </p:txBody>
      </p:sp>
      <p:sp>
        <p:nvSpPr>
          <p:cNvPr id="13" name="Rectangle 8"/>
          <p:cNvSpPr>
            <a:spLocks noChangeArrowheads="1"/>
          </p:cNvSpPr>
          <p:nvPr/>
        </p:nvSpPr>
        <p:spPr bwMode="auto">
          <a:xfrm>
            <a:off x="1981201" y="4173379"/>
            <a:ext cx="48005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it-IT" altLang="it-IT" sz="1000" b="1" i="1" dirty="0" smtClean="0">
                <a:latin typeface="Verdana" panose="020B0604030504040204" pitchFamily="34" charset="0"/>
                <a:ea typeface="Calibri" panose="020F0502020204030204" pitchFamily="34" charset="0"/>
                <a:cs typeface="Times New Roman" panose="02020603050405020304" pitchFamily="18" charset="0"/>
              </a:rPr>
              <a:t>Il servizio di Mobile </a:t>
            </a:r>
            <a:r>
              <a:rPr lang="it-IT" altLang="it-IT" sz="1000" b="1" i="1" dirty="0" err="1" smtClean="0">
                <a:latin typeface="Verdana" panose="020B0604030504040204" pitchFamily="34" charset="0"/>
                <a:ea typeface="Calibri" panose="020F0502020204030204" pitchFamily="34" charset="0"/>
                <a:cs typeface="Times New Roman" panose="02020603050405020304" pitchFamily="18" charset="0"/>
              </a:rPr>
              <a:t>Number</a:t>
            </a:r>
            <a:r>
              <a:rPr lang="it-IT" altLang="it-IT" sz="1000" b="1" i="1" dirty="0" smtClean="0">
                <a:latin typeface="Verdana" panose="020B0604030504040204" pitchFamily="34" charset="0"/>
                <a:ea typeface="Calibri" panose="020F0502020204030204" pitchFamily="34" charset="0"/>
                <a:cs typeface="Times New Roman" panose="02020603050405020304" pitchFamily="18" charset="0"/>
              </a:rPr>
              <a:t> </a:t>
            </a:r>
            <a:r>
              <a:rPr lang="it-IT" altLang="it-IT" sz="1000" b="1" i="1" dirty="0" err="1" smtClean="0">
                <a:latin typeface="Verdana" panose="020B0604030504040204" pitchFamily="34" charset="0"/>
                <a:ea typeface="Calibri" panose="020F0502020204030204" pitchFamily="34" charset="0"/>
                <a:cs typeface="Times New Roman" panose="02020603050405020304" pitchFamily="18" charset="0"/>
              </a:rPr>
              <a:t>Portability</a:t>
            </a:r>
            <a:r>
              <a:rPr lang="it-IT" altLang="it-IT" sz="1000" b="1" i="1" dirty="0" smtClean="0">
                <a:latin typeface="Verdana" panose="020B0604030504040204" pitchFamily="34" charset="0"/>
                <a:ea typeface="Calibri" panose="020F0502020204030204" pitchFamily="34" charset="0"/>
                <a:cs typeface="Times New Roman" panose="02020603050405020304" pitchFamily="18" charset="0"/>
              </a:rPr>
              <a:t> e l’indice di mobilità</a:t>
            </a:r>
            <a:endParaRPr lang="it-IT" altLang="it-IT" sz="1000" dirty="0">
              <a:latin typeface="Verdana" panose="020B0604030504040204" pitchFamily="34" charset="0"/>
              <a:ea typeface="Calibri" panose="020F0502020204030204" pitchFamily="34" charset="0"/>
              <a:cs typeface="Times New Roman" panose="02020603050405020304" pitchFamily="18" charset="0"/>
            </a:endParaRPr>
          </a:p>
        </p:txBody>
      </p:sp>
      <p:sp>
        <p:nvSpPr>
          <p:cNvPr id="22" name="Rectangle 5"/>
          <p:cNvSpPr>
            <a:spLocks noChangeArrowheads="1"/>
          </p:cNvSpPr>
          <p:nvPr/>
        </p:nvSpPr>
        <p:spPr bwMode="auto">
          <a:xfrm>
            <a:off x="93630" y="4568875"/>
            <a:ext cx="8947976" cy="1408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it-IT" altLang="it-IT" dirty="0" smtClean="0">
                <a:latin typeface="Verdana" panose="020B0604030504040204" pitchFamily="34" charset="0"/>
              </a:rPr>
              <a:t>Le operazioni complessive del servizio di </a:t>
            </a:r>
            <a:r>
              <a:rPr lang="it-IT" altLang="it-IT" i="1" dirty="0" smtClean="0">
                <a:latin typeface="Verdana" panose="020B0604030504040204" pitchFamily="34" charset="0"/>
              </a:rPr>
              <a:t>mobile </a:t>
            </a:r>
            <a:r>
              <a:rPr lang="it-IT" altLang="it-IT" i="1" dirty="0" err="1" smtClean="0">
                <a:latin typeface="Verdana" panose="020B0604030504040204" pitchFamily="34" charset="0"/>
              </a:rPr>
              <a:t>number</a:t>
            </a:r>
            <a:r>
              <a:rPr lang="it-IT" altLang="it-IT" i="1" dirty="0" smtClean="0">
                <a:latin typeface="Verdana" panose="020B0604030504040204" pitchFamily="34" charset="0"/>
              </a:rPr>
              <a:t> </a:t>
            </a:r>
            <a:r>
              <a:rPr lang="it-IT" altLang="it-IT" i="1" dirty="0" err="1" smtClean="0">
                <a:latin typeface="Verdana" panose="020B0604030504040204" pitchFamily="34" charset="0"/>
              </a:rPr>
              <a:t>portability</a:t>
            </a:r>
            <a:r>
              <a:rPr lang="it-IT" altLang="it-IT" dirty="0" smtClean="0">
                <a:latin typeface="Verdana" panose="020B0604030504040204" pitchFamily="34" charset="0"/>
              </a:rPr>
              <a:t> nel 2015 hanno sfiorato i 90 milioni di unità (+12,1 milioni rispetto al 2014).</a:t>
            </a:r>
          </a:p>
          <a:p>
            <a:pPr algn="just" eaLnBrk="1" hangingPunct="1"/>
            <a:r>
              <a:rPr lang="it-IT" altLang="it-IT" dirty="0" smtClean="0">
                <a:latin typeface="Verdana" panose="020B0604030504040204" pitchFamily="34" charset="0"/>
              </a:rPr>
              <a:t>L’indice di mobilità, che misura la propensione al passaggio ad un nuovo operatore, registra un incremento di 3 punti percentuali.</a:t>
            </a:r>
            <a:endParaRPr lang="it-IT" altLang="it-IT" dirty="0">
              <a:latin typeface="Verdana" panose="020B0604030504040204" pitchFamily="34" charset="0"/>
            </a:endParaRPr>
          </a:p>
        </p:txBody>
      </p:sp>
      <p:pic>
        <p:nvPicPr>
          <p:cNvPr id="14" name="Immagine 1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1451" y="808718"/>
            <a:ext cx="4831555" cy="3382282"/>
          </a:xfrm>
          <a:prstGeom prst="rect">
            <a:avLst/>
          </a:prstGeom>
          <a:noFill/>
          <a:ln>
            <a:noFill/>
          </a:ln>
        </p:spPr>
      </p:pic>
    </p:spTree>
    <p:extLst>
      <p:ext uri="{BB962C8B-B14F-4D97-AF65-F5344CB8AC3E}">
        <p14:creationId xmlns:p14="http://schemas.microsoft.com/office/powerpoint/2010/main" val="30924533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5"/>
          <p:cNvSpPr>
            <a:spLocks noChangeArrowheads="1"/>
          </p:cNvSpPr>
          <p:nvPr/>
        </p:nvSpPr>
        <p:spPr bwMode="auto">
          <a:xfrm>
            <a:off x="609600" y="914400"/>
            <a:ext cx="8151812"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endParaRPr lang="it-IT" altLang="it-IT" sz="3000" i="1" u="sng" dirty="0">
              <a:latin typeface="Verdana" panose="020B0604030504040204" pitchFamily="34" charset="0"/>
            </a:endParaRPr>
          </a:p>
        </p:txBody>
      </p:sp>
      <p:sp>
        <p:nvSpPr>
          <p:cNvPr id="5124" name="Rectangle 8"/>
          <p:cNvSpPr>
            <a:spLocks noChangeArrowheads="1"/>
          </p:cNvSpPr>
          <p:nvPr/>
        </p:nvSpPr>
        <p:spPr bwMode="auto">
          <a:xfrm>
            <a:off x="1231900" y="73418"/>
            <a:ext cx="7696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it-IT" altLang="it-IT" sz="4000" b="1" i="1" dirty="0">
              <a:solidFill>
                <a:srgbClr val="EF2E24"/>
              </a:solidFill>
              <a:latin typeface="Verdana" panose="020B0604030504040204" pitchFamily="34" charset="0"/>
            </a:endParaRPr>
          </a:p>
        </p:txBody>
      </p:sp>
      <p:pic>
        <p:nvPicPr>
          <p:cNvPr id="8" name="Immagine 7"/>
          <p:cNvPicPr>
            <a:picLocks noChangeAspect="1"/>
          </p:cNvPicPr>
          <p:nvPr/>
        </p:nvPicPr>
        <p:blipFill>
          <a:blip r:embed="rId2"/>
          <a:stretch>
            <a:fillRect/>
          </a:stretch>
        </p:blipFill>
        <p:spPr>
          <a:xfrm>
            <a:off x="93630" y="6339821"/>
            <a:ext cx="2213040" cy="426757"/>
          </a:xfrm>
          <a:prstGeom prst="rect">
            <a:avLst/>
          </a:prstGeom>
        </p:spPr>
      </p:pic>
      <p:sp>
        <p:nvSpPr>
          <p:cNvPr id="7" name="Rectangle 5"/>
          <p:cNvSpPr>
            <a:spLocks noChangeArrowheads="1"/>
          </p:cNvSpPr>
          <p:nvPr/>
        </p:nvSpPr>
        <p:spPr bwMode="auto">
          <a:xfrm>
            <a:off x="215900" y="76200"/>
            <a:ext cx="86804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600"/>
              </a:spcBef>
            </a:pPr>
            <a:endParaRPr lang="it-IT" altLang="it-IT" sz="2800" b="1" i="1" dirty="0" smtClean="0">
              <a:solidFill>
                <a:srgbClr val="EF2E24"/>
              </a:solidFill>
              <a:latin typeface="Verdana" panose="020B0604030504040204" pitchFamily="34" charset="0"/>
            </a:endParaRPr>
          </a:p>
          <a:p>
            <a:pPr algn="ctr" eaLnBrk="1" hangingPunct="1">
              <a:spcBef>
                <a:spcPts val="600"/>
              </a:spcBef>
            </a:pPr>
            <a:r>
              <a:rPr lang="it-IT" altLang="it-IT" sz="2400" b="1" i="1" dirty="0" smtClean="0">
                <a:solidFill>
                  <a:srgbClr val="EF2E24"/>
                </a:solidFill>
                <a:latin typeface="Verdana" panose="020B0604030504040204" pitchFamily="34" charset="0"/>
              </a:rPr>
              <a:t>I media: </a:t>
            </a:r>
            <a:r>
              <a:rPr lang="it-IT" altLang="it-IT" sz="2400" b="1" i="1" dirty="0" smtClean="0">
                <a:solidFill>
                  <a:srgbClr val="FF0000"/>
                </a:solidFill>
                <a:latin typeface="Verdana" panose="020B0604030504040204" pitchFamily="34" charset="0"/>
              </a:rPr>
              <a:t>la dinamica dei ricavi</a:t>
            </a:r>
          </a:p>
          <a:p>
            <a:pPr algn="ctr" eaLnBrk="1" hangingPunct="1"/>
            <a:endParaRPr lang="it-IT" altLang="it-IT" sz="2800" b="1" i="1" dirty="0" smtClean="0">
              <a:solidFill>
                <a:srgbClr val="EF2E24"/>
              </a:solidFill>
              <a:latin typeface="Verdana" panose="020B0604030504040204" pitchFamily="34" charset="0"/>
            </a:endParaRPr>
          </a:p>
        </p:txBody>
      </p:sp>
      <p:sp>
        <p:nvSpPr>
          <p:cNvPr id="10" name="Rectangle 6"/>
          <p:cNvSpPr>
            <a:spLocks noChangeArrowheads="1"/>
          </p:cNvSpPr>
          <p:nvPr/>
        </p:nvSpPr>
        <p:spPr bwMode="auto">
          <a:xfrm>
            <a:off x="184150" y="1083768"/>
            <a:ext cx="8712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ts val="3000"/>
              </a:lnSpc>
            </a:pPr>
            <a:endParaRPr lang="it-IT" altLang="it-IT" dirty="0">
              <a:latin typeface="Verdana" panose="020B0604030504040204" pitchFamily="34" charset="0"/>
            </a:endParaRPr>
          </a:p>
        </p:txBody>
      </p:sp>
      <p:cxnSp>
        <p:nvCxnSpPr>
          <p:cNvPr id="57" name="Connettore 1 56"/>
          <p:cNvCxnSpPr/>
          <p:nvPr/>
        </p:nvCxnSpPr>
        <p:spPr>
          <a:xfrm>
            <a:off x="0" y="6248400"/>
            <a:ext cx="9144000" cy="0"/>
          </a:xfrm>
          <a:prstGeom prst="line">
            <a:avLst/>
          </a:prstGeom>
          <a:ln w="19050">
            <a:solidFill>
              <a:srgbClr val="0E9161"/>
            </a:solidFill>
          </a:ln>
        </p:spPr>
        <p:style>
          <a:lnRef idx="1">
            <a:schemeClr val="accent1"/>
          </a:lnRef>
          <a:fillRef idx="0">
            <a:schemeClr val="accent1"/>
          </a:fillRef>
          <a:effectRef idx="0">
            <a:schemeClr val="accent1"/>
          </a:effectRef>
          <a:fontRef idx="minor">
            <a:schemeClr val="tx1"/>
          </a:fontRef>
        </p:style>
      </p:cxnSp>
      <p:sp>
        <p:nvSpPr>
          <p:cNvPr id="19" name="Rectangle 5"/>
          <p:cNvSpPr>
            <a:spLocks noChangeArrowheads="1"/>
          </p:cNvSpPr>
          <p:nvPr/>
        </p:nvSpPr>
        <p:spPr bwMode="auto">
          <a:xfrm>
            <a:off x="329406" y="5135840"/>
            <a:ext cx="8712200" cy="1127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endParaRPr lang="it-IT" altLang="it-IT" sz="2000" dirty="0">
              <a:latin typeface="Verdana" panose="020B0604030504040204" pitchFamily="34" charset="0"/>
            </a:endParaRPr>
          </a:p>
        </p:txBody>
      </p:sp>
      <p:sp>
        <p:nvSpPr>
          <p:cNvPr id="12" name="Rectangle 5"/>
          <p:cNvSpPr>
            <a:spLocks noChangeArrowheads="1"/>
          </p:cNvSpPr>
          <p:nvPr/>
        </p:nvSpPr>
        <p:spPr bwMode="auto">
          <a:xfrm>
            <a:off x="93630" y="3719935"/>
            <a:ext cx="8947976" cy="2167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endParaRPr lang="it-IT" altLang="it-IT" sz="2000" dirty="0">
              <a:latin typeface="Verdana" panose="020B0604030504040204" pitchFamily="34" charset="0"/>
            </a:endParaRPr>
          </a:p>
        </p:txBody>
      </p:sp>
      <p:sp>
        <p:nvSpPr>
          <p:cNvPr id="22" name="Rectangle 5"/>
          <p:cNvSpPr>
            <a:spLocks noChangeArrowheads="1"/>
          </p:cNvSpPr>
          <p:nvPr/>
        </p:nvSpPr>
        <p:spPr bwMode="auto">
          <a:xfrm>
            <a:off x="256778" y="3670568"/>
            <a:ext cx="8712200" cy="251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it-IT" altLang="it-IT" dirty="0" smtClean="0">
                <a:latin typeface="Verdana" panose="020B0604030504040204" pitchFamily="34" charset="0"/>
              </a:rPr>
              <a:t>La fase recessiva che ha caratterizzato il </a:t>
            </a:r>
            <a:r>
              <a:rPr lang="it-IT" altLang="it-IT" dirty="0">
                <a:latin typeface="Verdana" panose="020B0604030504040204" pitchFamily="34" charset="0"/>
              </a:rPr>
              <a:t>sistema tradizionale dell’informazione </a:t>
            </a:r>
            <a:r>
              <a:rPr lang="it-IT" altLang="it-IT" dirty="0" smtClean="0">
                <a:latin typeface="Verdana" panose="020B0604030504040204" pitchFamily="34" charset="0"/>
              </a:rPr>
              <a:t>negli </a:t>
            </a:r>
            <a:r>
              <a:rPr lang="it-IT" altLang="it-IT" dirty="0">
                <a:latin typeface="Verdana" panose="020B0604030504040204" pitchFamily="34" charset="0"/>
              </a:rPr>
              <a:t>ultimi anni </a:t>
            </a:r>
            <a:r>
              <a:rPr lang="it-IT" altLang="it-IT" dirty="0" smtClean="0">
                <a:latin typeface="Verdana" panose="020B0604030504040204" pitchFamily="34" charset="0"/>
              </a:rPr>
              <a:t>subisce una battuta di arresto.</a:t>
            </a:r>
          </a:p>
          <a:p>
            <a:pPr algn="just" eaLnBrk="1" hangingPunct="1"/>
            <a:r>
              <a:rPr lang="it-IT" altLang="it-IT" dirty="0" smtClean="0">
                <a:latin typeface="Verdana" panose="020B0604030504040204" pitchFamily="34" charset="0"/>
              </a:rPr>
              <a:t>La </a:t>
            </a:r>
            <a:r>
              <a:rPr lang="it-IT" altLang="it-IT" dirty="0">
                <a:latin typeface="Verdana" panose="020B0604030504040204" pitchFamily="34" charset="0"/>
              </a:rPr>
              <a:t>flessione </a:t>
            </a:r>
            <a:r>
              <a:rPr lang="it-IT" altLang="it-IT" dirty="0" smtClean="0">
                <a:latin typeface="Verdana" panose="020B0604030504040204" pitchFamily="34" charset="0"/>
              </a:rPr>
              <a:t>dell’1,2% registrata </a:t>
            </a:r>
            <a:r>
              <a:rPr lang="it-IT" altLang="it-IT" dirty="0">
                <a:latin typeface="Verdana" panose="020B0604030504040204" pitchFamily="34" charset="0"/>
              </a:rPr>
              <a:t>nel corso del 2015 </a:t>
            </a:r>
            <a:r>
              <a:rPr lang="it-IT" altLang="it-IT" dirty="0" smtClean="0">
                <a:latin typeface="Verdana" panose="020B0604030504040204" pitchFamily="34" charset="0"/>
              </a:rPr>
              <a:t>rappresenta una </a:t>
            </a:r>
            <a:r>
              <a:rPr lang="it-IT" altLang="it-IT" dirty="0">
                <a:latin typeface="Verdana" panose="020B0604030504040204" pitchFamily="34" charset="0"/>
              </a:rPr>
              <a:t>nota positiva se comparata alle contrazioni degli anni </a:t>
            </a:r>
            <a:r>
              <a:rPr lang="it-IT" altLang="it-IT" dirty="0" smtClean="0">
                <a:latin typeface="Verdana" panose="020B0604030504040204" pitchFamily="34" charset="0"/>
              </a:rPr>
              <a:t>precedenti.</a:t>
            </a:r>
            <a:endParaRPr lang="it-IT" altLang="it-IT" dirty="0">
              <a:latin typeface="Verdana" panose="020B0604030504040204" pitchFamily="34" charset="0"/>
            </a:endParaRPr>
          </a:p>
          <a:p>
            <a:pPr algn="just" eaLnBrk="1" hangingPunct="1"/>
            <a:r>
              <a:rPr lang="it-IT" altLang="it-IT" dirty="0">
                <a:latin typeface="Verdana" panose="020B0604030504040204" pitchFamily="34" charset="0"/>
              </a:rPr>
              <a:t>Si </a:t>
            </a:r>
            <a:r>
              <a:rPr lang="it-IT" altLang="it-IT" dirty="0" smtClean="0">
                <a:latin typeface="Verdana" panose="020B0604030504040204" pitchFamily="34" charset="0"/>
              </a:rPr>
              <a:t>intravede una </a:t>
            </a:r>
            <a:r>
              <a:rPr lang="it-IT" altLang="it-IT" dirty="0">
                <a:latin typeface="Verdana" panose="020B0604030504040204" pitchFamily="34" charset="0"/>
              </a:rPr>
              <a:t>nuova direzione verso la quale sta evolvendo l’industria dei media scandita dalle prospettive offerte dai processi di convergenza media-</a:t>
            </a:r>
            <a:r>
              <a:rPr lang="it-IT" altLang="it-IT" dirty="0" err="1">
                <a:latin typeface="Verdana" panose="020B0604030504040204" pitchFamily="34" charset="0"/>
              </a:rPr>
              <a:t>telco</a:t>
            </a:r>
            <a:r>
              <a:rPr lang="it-IT" altLang="it-IT" dirty="0">
                <a:latin typeface="Verdana" panose="020B0604030504040204" pitchFamily="34" charset="0"/>
              </a:rPr>
              <a:t>, ora possibili grazie </a:t>
            </a:r>
            <a:r>
              <a:rPr lang="it-IT" altLang="it-IT" dirty="0" smtClean="0">
                <a:latin typeface="Verdana" panose="020B0604030504040204" pitchFamily="34" charset="0"/>
              </a:rPr>
              <a:t>anche alla </a:t>
            </a:r>
            <a:r>
              <a:rPr lang="it-IT" altLang="it-IT" dirty="0">
                <a:latin typeface="Verdana" panose="020B0604030504040204" pitchFamily="34" charset="0"/>
              </a:rPr>
              <a:t>disponibilità di una connessione veloce (banda larga e </a:t>
            </a:r>
            <a:r>
              <a:rPr lang="it-IT" altLang="it-IT" dirty="0" smtClean="0">
                <a:latin typeface="Verdana" panose="020B0604030504040204" pitchFamily="34" charset="0"/>
              </a:rPr>
              <a:t>ultralarga).</a:t>
            </a:r>
            <a:endParaRPr lang="it-IT" altLang="it-IT" dirty="0">
              <a:latin typeface="Verdana" panose="020B0604030504040204" pitchFamily="34" charset="0"/>
            </a:endParaRPr>
          </a:p>
        </p:txBody>
      </p:sp>
      <p:graphicFrame>
        <p:nvGraphicFramePr>
          <p:cNvPr id="9" name="Tabella 8"/>
          <p:cNvGraphicFramePr>
            <a:graphicFrameLocks noGrp="1"/>
          </p:cNvGraphicFramePr>
          <p:nvPr>
            <p:extLst>
              <p:ext uri="{D42A27DB-BD31-4B8C-83A1-F6EECF244321}">
                <p14:modId xmlns:p14="http://schemas.microsoft.com/office/powerpoint/2010/main" val="4040877564"/>
              </p:ext>
            </p:extLst>
          </p:nvPr>
        </p:nvGraphicFramePr>
        <p:xfrm>
          <a:off x="2362200" y="990600"/>
          <a:ext cx="4559141" cy="2279109"/>
        </p:xfrm>
        <a:graphic>
          <a:graphicData uri="http://schemas.openxmlformats.org/drawingml/2006/table">
            <a:tbl>
              <a:tblPr firstRow="1" firstCol="1" bandRow="1"/>
              <a:tblGrid>
                <a:gridCol w="1600199"/>
                <a:gridCol w="986314"/>
                <a:gridCol w="986314"/>
                <a:gridCol w="986314"/>
              </a:tblGrid>
              <a:tr h="175625">
                <a:tc rowSpan="2">
                  <a:txBody>
                    <a:bodyPr/>
                    <a:lstStyle/>
                    <a:p>
                      <a:pPr>
                        <a:lnSpc>
                          <a:spcPct val="115000"/>
                        </a:lnSpc>
                        <a:spcAft>
                          <a:spcPts val="0"/>
                        </a:spcAft>
                      </a:pPr>
                      <a:r>
                        <a:rPr lang="it-IT"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it-IT" sz="1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Milioni di euro</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905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rowSpan="2">
                  <a:txBody>
                    <a:bodyPr/>
                    <a:lstStyle/>
                    <a:p>
                      <a:pPr algn="r">
                        <a:lnSpc>
                          <a:spcPct val="115000"/>
                        </a:lnSpc>
                        <a:spcAft>
                          <a:spcPts val="0"/>
                        </a:spcAft>
                      </a:pPr>
                      <a:r>
                        <a:rPr lang="it-IT"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2014</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rowSpan="2">
                  <a:txBody>
                    <a:bodyPr/>
                    <a:lstStyle/>
                    <a:p>
                      <a:pPr algn="r">
                        <a:lnSpc>
                          <a:spcPct val="115000"/>
                        </a:lnSpc>
                        <a:spcAft>
                          <a:spcPts val="0"/>
                        </a:spcAft>
                      </a:pPr>
                      <a:r>
                        <a:rPr lang="it-IT"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15000"/>
                        </a:lnSpc>
                        <a:spcAft>
                          <a:spcPts val="0"/>
                        </a:spcAft>
                      </a:pPr>
                      <a:r>
                        <a:rPr lang="it-IT"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Var. %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sng" algn="ctr">
                      <a:solidFill>
                        <a:srgbClr val="5B9BD5"/>
                      </a:solidFill>
                      <a:prstDash val="solid"/>
                      <a:round/>
                      <a:headEnd type="none" w="med" len="med"/>
                      <a:tailEnd type="none" w="med" len="med"/>
                    </a:lnT>
                    <a:lnB>
                      <a:noFill/>
                    </a:lnB>
                  </a:tcPr>
                </a:tc>
              </a:tr>
              <a:tr h="175625">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r">
                        <a:lnSpc>
                          <a:spcPct val="115000"/>
                        </a:lnSpc>
                        <a:spcAft>
                          <a:spcPts val="0"/>
                        </a:spcAft>
                      </a:pPr>
                      <a:r>
                        <a:rPr lang="it-IT"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2014/2015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5B9BD5"/>
                      </a:solidFill>
                      <a:prstDash val="solid"/>
                      <a:round/>
                      <a:headEnd type="none" w="med" len="med"/>
                      <a:tailEnd type="none" w="med" len="med"/>
                    </a:lnB>
                  </a:tcPr>
                </a:tc>
              </a:tr>
              <a:tr h="210393">
                <a:tc>
                  <a:txBody>
                    <a:bodyPr/>
                    <a:lstStyle/>
                    <a:p>
                      <a:pPr>
                        <a:lnSpc>
                          <a:spcPct val="115000"/>
                        </a:lnSpc>
                        <a:spcAft>
                          <a:spcPts val="0"/>
                        </a:spcAft>
                      </a:pPr>
                      <a:r>
                        <a:rPr lang="it-IT"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Media</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5B9BD5"/>
                      </a:solidFill>
                      <a:prstDash val="solid"/>
                      <a:round/>
                      <a:headEnd type="none" w="med" len="med"/>
                      <a:tailEnd type="none" w="med" len="med"/>
                    </a:lnT>
                    <a:lnB>
                      <a:noFill/>
                    </a:lnB>
                  </a:tcPr>
                </a:tc>
                <a:tc>
                  <a:txBody>
                    <a:bodyPr/>
                    <a:lstStyle/>
                    <a:p>
                      <a:pPr algn="r">
                        <a:lnSpc>
                          <a:spcPct val="115000"/>
                        </a:lnSpc>
                        <a:spcAft>
                          <a:spcPts val="0"/>
                        </a:spcAft>
                      </a:pPr>
                      <a:r>
                        <a:rPr lang="it-IT"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14.378</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15000"/>
                        </a:lnSpc>
                        <a:spcAft>
                          <a:spcPts val="0"/>
                        </a:spcAft>
                      </a:pPr>
                      <a:r>
                        <a:rPr lang="it-IT"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14.207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15000"/>
                        </a:lnSpc>
                        <a:spcAft>
                          <a:spcPts val="0"/>
                        </a:spcAft>
                      </a:pPr>
                      <a:r>
                        <a:rPr lang="it-IT"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210393">
                <a:tc>
                  <a:txBody>
                    <a:bodyPr/>
                    <a:lstStyle/>
                    <a:p>
                      <a:pPr algn="l">
                        <a:lnSpc>
                          <a:spcPct val="115000"/>
                        </a:lnSpc>
                        <a:spcAft>
                          <a:spcPts val="0"/>
                        </a:spcAft>
                      </a:pPr>
                      <a:r>
                        <a:rPr lang="it-IT"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Televisione e Radio</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15000"/>
                        </a:lnSpc>
                        <a:spcAft>
                          <a:spcPts val="0"/>
                        </a:spcAft>
                      </a:pPr>
                      <a:r>
                        <a:rPr lang="it-IT"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8.434</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15000"/>
                        </a:lnSpc>
                        <a:spcAft>
                          <a:spcPts val="0"/>
                        </a:spcAft>
                      </a:pPr>
                      <a:r>
                        <a:rPr lang="it-IT"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8.501</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15000"/>
                        </a:lnSpc>
                        <a:spcAft>
                          <a:spcPts val="0"/>
                        </a:spcAft>
                      </a:pPr>
                      <a:r>
                        <a:rPr lang="it-IT"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210393">
                <a:tc>
                  <a:txBody>
                    <a:bodyPr/>
                    <a:lstStyle/>
                    <a:p>
                      <a:pPr algn="r">
                        <a:lnSpc>
                          <a:spcPct val="115000"/>
                        </a:lnSpc>
                        <a:spcAft>
                          <a:spcPts val="0"/>
                        </a:spcAft>
                      </a:pPr>
                      <a:r>
                        <a:rPr lang="it-IT" sz="1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Tv in chiaro</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r">
                        <a:lnSpc>
                          <a:spcPct val="115000"/>
                        </a:lnSpc>
                        <a:spcAft>
                          <a:spcPts val="0"/>
                        </a:spcAft>
                      </a:pPr>
                      <a:r>
                        <a:rPr lang="it-IT" sz="11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4.468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5B9BD5"/>
                      </a:solidFill>
                      <a:prstDash val="solid"/>
                      <a:round/>
                      <a:headEnd type="none" w="med" len="med"/>
                      <a:tailEnd type="none" w="med" len="med"/>
                    </a:lnT>
                    <a:lnB>
                      <a:noFill/>
                    </a:lnB>
                  </a:tcPr>
                </a:tc>
                <a:tc>
                  <a:txBody>
                    <a:bodyPr/>
                    <a:lstStyle/>
                    <a:p>
                      <a:pPr algn="r">
                        <a:lnSpc>
                          <a:spcPct val="115000"/>
                        </a:lnSpc>
                        <a:spcAft>
                          <a:spcPts val="0"/>
                        </a:spcAft>
                      </a:pPr>
                      <a:r>
                        <a:rPr lang="it-IT" sz="1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4.530</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5B9BD5"/>
                      </a:solidFill>
                      <a:prstDash val="solid"/>
                      <a:round/>
                      <a:headEnd type="none" w="med" len="med"/>
                      <a:tailEnd type="none" w="med" len="med"/>
                    </a:lnT>
                    <a:lnB>
                      <a:noFill/>
                    </a:lnB>
                  </a:tcPr>
                </a:tc>
                <a:tc>
                  <a:txBody>
                    <a:bodyPr/>
                    <a:lstStyle/>
                    <a:p>
                      <a:pPr algn="r">
                        <a:lnSpc>
                          <a:spcPct val="115000"/>
                        </a:lnSpc>
                        <a:spcAft>
                          <a:spcPts val="0"/>
                        </a:spcAft>
                      </a:pPr>
                      <a:r>
                        <a:rPr lang="it-IT" sz="11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5B9BD5"/>
                      </a:solidFill>
                      <a:prstDash val="solid"/>
                      <a:round/>
                      <a:headEnd type="none" w="med" len="med"/>
                      <a:tailEnd type="none" w="med" len="med"/>
                    </a:lnT>
                    <a:lnB>
                      <a:noFill/>
                    </a:lnB>
                  </a:tcPr>
                </a:tc>
              </a:tr>
              <a:tr h="210393">
                <a:tc>
                  <a:txBody>
                    <a:bodyPr/>
                    <a:lstStyle/>
                    <a:p>
                      <a:pPr algn="r">
                        <a:lnSpc>
                          <a:spcPct val="115000"/>
                        </a:lnSpc>
                        <a:spcAft>
                          <a:spcPts val="0"/>
                        </a:spcAft>
                      </a:pPr>
                      <a:r>
                        <a:rPr lang="it-IT" sz="1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Tv a pagamento</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r">
                        <a:lnSpc>
                          <a:spcPct val="115000"/>
                        </a:lnSpc>
                        <a:spcAft>
                          <a:spcPts val="0"/>
                        </a:spcAft>
                      </a:pPr>
                      <a:r>
                        <a:rPr lang="it-IT" sz="11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3.375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r">
                        <a:lnSpc>
                          <a:spcPct val="115000"/>
                        </a:lnSpc>
                        <a:spcAft>
                          <a:spcPts val="0"/>
                        </a:spcAft>
                      </a:pPr>
                      <a:r>
                        <a:rPr lang="it-IT" sz="1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3.324</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r">
                        <a:lnSpc>
                          <a:spcPct val="115000"/>
                        </a:lnSpc>
                        <a:spcAft>
                          <a:spcPts val="0"/>
                        </a:spcAft>
                      </a:pPr>
                      <a:r>
                        <a:rPr lang="it-IT" sz="11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210393">
                <a:tc>
                  <a:txBody>
                    <a:bodyPr/>
                    <a:lstStyle/>
                    <a:p>
                      <a:pPr algn="r">
                        <a:lnSpc>
                          <a:spcPct val="115000"/>
                        </a:lnSpc>
                        <a:spcAft>
                          <a:spcPts val="0"/>
                        </a:spcAft>
                      </a:pPr>
                      <a:r>
                        <a:rPr lang="it-IT" sz="1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Radio</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r">
                        <a:lnSpc>
                          <a:spcPct val="115000"/>
                        </a:lnSpc>
                        <a:spcAft>
                          <a:spcPts val="0"/>
                        </a:spcAft>
                      </a:pPr>
                      <a:r>
                        <a:rPr lang="it-IT" sz="11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591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5B9BD5"/>
                      </a:solidFill>
                      <a:prstDash val="solid"/>
                      <a:round/>
                      <a:headEnd type="none" w="med" len="med"/>
                      <a:tailEnd type="none" w="med" len="med"/>
                    </a:lnB>
                  </a:tcPr>
                </a:tc>
                <a:tc>
                  <a:txBody>
                    <a:bodyPr/>
                    <a:lstStyle/>
                    <a:p>
                      <a:pPr algn="r">
                        <a:lnSpc>
                          <a:spcPct val="115000"/>
                        </a:lnSpc>
                        <a:spcAft>
                          <a:spcPts val="0"/>
                        </a:spcAft>
                      </a:pPr>
                      <a:r>
                        <a:rPr lang="it-IT" sz="1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647</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5B9BD5"/>
                      </a:solidFill>
                      <a:prstDash val="solid"/>
                      <a:round/>
                      <a:headEnd type="none" w="med" len="med"/>
                      <a:tailEnd type="none" w="med" len="med"/>
                    </a:lnB>
                  </a:tcPr>
                </a:tc>
                <a:tc>
                  <a:txBody>
                    <a:bodyPr/>
                    <a:lstStyle/>
                    <a:p>
                      <a:pPr algn="r">
                        <a:lnSpc>
                          <a:spcPct val="115000"/>
                        </a:lnSpc>
                        <a:spcAft>
                          <a:spcPts val="0"/>
                        </a:spcAft>
                      </a:pPr>
                      <a:r>
                        <a:rPr lang="it-IT" sz="11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5B9BD5"/>
                      </a:solidFill>
                      <a:prstDash val="solid"/>
                      <a:round/>
                      <a:headEnd type="none" w="med" len="med"/>
                      <a:tailEnd type="none" w="med" len="med"/>
                    </a:lnB>
                  </a:tcPr>
                </a:tc>
              </a:tr>
              <a:tr h="210393">
                <a:tc>
                  <a:txBody>
                    <a:bodyPr/>
                    <a:lstStyle/>
                    <a:p>
                      <a:pPr algn="l">
                        <a:lnSpc>
                          <a:spcPct val="115000"/>
                        </a:lnSpc>
                        <a:spcAft>
                          <a:spcPts val="0"/>
                        </a:spcAft>
                      </a:pPr>
                      <a:r>
                        <a:rPr lang="it-IT"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Editoria</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r">
                        <a:lnSpc>
                          <a:spcPct val="115000"/>
                        </a:lnSpc>
                        <a:spcAft>
                          <a:spcPts val="0"/>
                        </a:spcAft>
                      </a:pPr>
                      <a:r>
                        <a:rPr lang="it-IT"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4.320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15000"/>
                        </a:lnSpc>
                        <a:spcAft>
                          <a:spcPts val="0"/>
                        </a:spcAft>
                      </a:pPr>
                      <a:r>
                        <a:rPr lang="it-IT"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3.998</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15000"/>
                        </a:lnSpc>
                        <a:spcAft>
                          <a:spcPts val="0"/>
                        </a:spcAft>
                      </a:pPr>
                      <a:r>
                        <a:rPr lang="it-IT"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210393">
                <a:tc>
                  <a:txBody>
                    <a:bodyPr/>
                    <a:lstStyle/>
                    <a:p>
                      <a:pPr algn="r">
                        <a:lnSpc>
                          <a:spcPct val="115000"/>
                        </a:lnSpc>
                        <a:spcAft>
                          <a:spcPts val="0"/>
                        </a:spcAft>
                      </a:pPr>
                      <a:r>
                        <a:rPr lang="it-IT" sz="1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Quotidiani</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r">
                        <a:lnSpc>
                          <a:spcPct val="115000"/>
                        </a:lnSpc>
                        <a:spcAft>
                          <a:spcPts val="0"/>
                        </a:spcAft>
                      </a:pPr>
                      <a:r>
                        <a:rPr lang="it-IT" sz="11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2.111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5B9BD5"/>
                      </a:solidFill>
                      <a:prstDash val="solid"/>
                      <a:round/>
                      <a:headEnd type="none" w="med" len="med"/>
                      <a:tailEnd type="none" w="med" len="med"/>
                    </a:lnT>
                    <a:lnB>
                      <a:noFill/>
                    </a:lnB>
                  </a:tcPr>
                </a:tc>
                <a:tc>
                  <a:txBody>
                    <a:bodyPr/>
                    <a:lstStyle/>
                    <a:p>
                      <a:pPr algn="r">
                        <a:lnSpc>
                          <a:spcPct val="115000"/>
                        </a:lnSpc>
                        <a:spcAft>
                          <a:spcPts val="0"/>
                        </a:spcAft>
                      </a:pPr>
                      <a:r>
                        <a:rPr lang="it-IT" sz="1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2.011</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5B9BD5"/>
                      </a:solidFill>
                      <a:prstDash val="solid"/>
                      <a:round/>
                      <a:headEnd type="none" w="med" len="med"/>
                      <a:tailEnd type="none" w="med" len="med"/>
                    </a:lnT>
                    <a:lnB>
                      <a:noFill/>
                    </a:lnB>
                  </a:tcPr>
                </a:tc>
                <a:tc>
                  <a:txBody>
                    <a:bodyPr/>
                    <a:lstStyle/>
                    <a:p>
                      <a:pPr algn="r">
                        <a:lnSpc>
                          <a:spcPct val="115000"/>
                        </a:lnSpc>
                        <a:spcAft>
                          <a:spcPts val="0"/>
                        </a:spcAft>
                      </a:pPr>
                      <a:r>
                        <a:rPr lang="it-IT" sz="1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-4,7</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5B9BD5"/>
                      </a:solidFill>
                      <a:prstDash val="solid"/>
                      <a:round/>
                      <a:headEnd type="none" w="med" len="med"/>
                      <a:tailEnd type="none" w="med" len="med"/>
                    </a:lnT>
                    <a:lnB>
                      <a:noFill/>
                    </a:lnB>
                  </a:tcPr>
                </a:tc>
              </a:tr>
              <a:tr h="210393">
                <a:tc>
                  <a:txBody>
                    <a:bodyPr/>
                    <a:lstStyle/>
                    <a:p>
                      <a:pPr algn="r">
                        <a:lnSpc>
                          <a:spcPct val="115000"/>
                        </a:lnSpc>
                        <a:spcAft>
                          <a:spcPts val="0"/>
                        </a:spcAft>
                      </a:pPr>
                      <a:r>
                        <a:rPr lang="it-IT" sz="1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Periodici</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algn="r">
                        <a:lnSpc>
                          <a:spcPct val="115000"/>
                        </a:lnSpc>
                        <a:spcAft>
                          <a:spcPts val="0"/>
                        </a:spcAft>
                      </a:pPr>
                      <a:r>
                        <a:rPr lang="en-US" sz="11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2.209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5B9BD5"/>
                      </a:solidFill>
                      <a:prstDash val="solid"/>
                      <a:round/>
                      <a:headEnd type="none" w="med" len="med"/>
                      <a:tailEnd type="none" w="med" len="med"/>
                    </a:lnB>
                    <a:solidFill>
                      <a:srgbClr val="FFFFFF"/>
                    </a:solidFill>
                  </a:tcPr>
                </a:tc>
                <a:tc>
                  <a:txBody>
                    <a:bodyPr/>
                    <a:lstStyle/>
                    <a:p>
                      <a:pPr algn="r">
                        <a:lnSpc>
                          <a:spcPct val="115000"/>
                        </a:lnSpc>
                        <a:spcAft>
                          <a:spcPts val="0"/>
                        </a:spcAft>
                      </a:pPr>
                      <a:r>
                        <a:rPr lang="en-US" sz="1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1.987</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5B9BD5"/>
                      </a:solidFill>
                      <a:prstDash val="solid"/>
                      <a:round/>
                      <a:headEnd type="none" w="med" len="med"/>
                      <a:tailEnd type="none" w="med" len="med"/>
                    </a:lnB>
                    <a:solidFill>
                      <a:srgbClr val="FFFFFF"/>
                    </a:solidFill>
                  </a:tcPr>
                </a:tc>
                <a:tc>
                  <a:txBody>
                    <a:bodyPr/>
                    <a:lstStyle/>
                    <a:p>
                      <a:pPr algn="r">
                        <a:lnSpc>
                          <a:spcPct val="115000"/>
                        </a:lnSpc>
                        <a:spcAft>
                          <a:spcPts val="0"/>
                        </a:spcAft>
                      </a:pPr>
                      <a:r>
                        <a:rPr lang="it-IT" sz="1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5B9BD5"/>
                      </a:solidFill>
                      <a:prstDash val="solid"/>
                      <a:round/>
                      <a:headEnd type="none" w="med" len="med"/>
                      <a:tailEnd type="none" w="med" len="med"/>
                    </a:lnB>
                    <a:solidFill>
                      <a:srgbClr val="FFFFFF"/>
                    </a:solidFill>
                  </a:tcPr>
                </a:tc>
              </a:tr>
              <a:tr h="210393">
                <a:tc>
                  <a:txBody>
                    <a:bodyPr/>
                    <a:lstStyle/>
                    <a:p>
                      <a:pPr algn="l">
                        <a:lnSpc>
                          <a:spcPct val="115000"/>
                        </a:lnSpc>
                        <a:spcAft>
                          <a:spcPts val="0"/>
                        </a:spcAft>
                      </a:pPr>
                      <a:r>
                        <a:rPr lang="it-IT"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Internet</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5B9BD5"/>
                      </a:solidFill>
                      <a:prstDash val="solid"/>
                      <a:round/>
                      <a:headEnd type="none" w="med" len="med"/>
                      <a:tailEnd type="none" w="med" len="med"/>
                    </a:lnB>
                  </a:tcPr>
                </a:tc>
                <a:tc>
                  <a:txBody>
                    <a:bodyPr/>
                    <a:lstStyle/>
                    <a:p>
                      <a:pPr algn="r">
                        <a:lnSpc>
                          <a:spcPct val="115000"/>
                        </a:lnSpc>
                        <a:spcAft>
                          <a:spcPts val="0"/>
                        </a:spcAft>
                      </a:pPr>
                      <a:r>
                        <a:rPr lang="it-IT"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1.624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15000"/>
                        </a:lnSpc>
                        <a:spcAft>
                          <a:spcPts val="0"/>
                        </a:spcAft>
                      </a:pPr>
                      <a:r>
                        <a:rPr lang="it-IT"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1.708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15000"/>
                        </a:lnSpc>
                        <a:spcAft>
                          <a:spcPts val="0"/>
                        </a:spcAft>
                      </a:pPr>
                      <a:r>
                        <a:rPr lang="it-IT"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5,2</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963933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5"/>
          <p:cNvSpPr>
            <a:spLocks noChangeArrowheads="1"/>
          </p:cNvSpPr>
          <p:nvPr/>
        </p:nvSpPr>
        <p:spPr bwMode="auto">
          <a:xfrm>
            <a:off x="609600" y="914400"/>
            <a:ext cx="8151812"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endParaRPr lang="it-IT" altLang="it-IT" sz="3000" i="1" u="sng" dirty="0">
              <a:latin typeface="Verdana" panose="020B0604030504040204" pitchFamily="34" charset="0"/>
            </a:endParaRPr>
          </a:p>
        </p:txBody>
      </p:sp>
      <p:sp>
        <p:nvSpPr>
          <p:cNvPr id="5124" name="Rectangle 8"/>
          <p:cNvSpPr>
            <a:spLocks noChangeArrowheads="1"/>
          </p:cNvSpPr>
          <p:nvPr/>
        </p:nvSpPr>
        <p:spPr bwMode="auto">
          <a:xfrm>
            <a:off x="1231900" y="73418"/>
            <a:ext cx="7696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it-IT" altLang="it-IT" sz="4000" b="1" i="1" dirty="0">
              <a:solidFill>
                <a:srgbClr val="EF2E24"/>
              </a:solidFill>
              <a:latin typeface="Verdana" panose="020B0604030504040204" pitchFamily="34" charset="0"/>
            </a:endParaRPr>
          </a:p>
        </p:txBody>
      </p:sp>
      <p:pic>
        <p:nvPicPr>
          <p:cNvPr id="8" name="Immagine 7"/>
          <p:cNvPicPr>
            <a:picLocks noChangeAspect="1"/>
          </p:cNvPicPr>
          <p:nvPr/>
        </p:nvPicPr>
        <p:blipFill>
          <a:blip r:embed="rId2"/>
          <a:stretch>
            <a:fillRect/>
          </a:stretch>
        </p:blipFill>
        <p:spPr>
          <a:xfrm>
            <a:off x="93630" y="6339821"/>
            <a:ext cx="2213040" cy="426757"/>
          </a:xfrm>
          <a:prstGeom prst="rect">
            <a:avLst/>
          </a:prstGeom>
        </p:spPr>
      </p:pic>
      <p:sp>
        <p:nvSpPr>
          <p:cNvPr id="7" name="Rectangle 5"/>
          <p:cNvSpPr>
            <a:spLocks noChangeArrowheads="1"/>
          </p:cNvSpPr>
          <p:nvPr/>
        </p:nvSpPr>
        <p:spPr bwMode="auto">
          <a:xfrm>
            <a:off x="93630" y="0"/>
            <a:ext cx="9056466" cy="778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600"/>
              </a:spcBef>
            </a:pPr>
            <a:endParaRPr lang="it-IT" altLang="it-IT" sz="2800" b="1" i="1" dirty="0" smtClean="0">
              <a:solidFill>
                <a:srgbClr val="EF2E24"/>
              </a:solidFill>
              <a:latin typeface="Verdana" panose="020B0604030504040204" pitchFamily="34" charset="0"/>
            </a:endParaRPr>
          </a:p>
          <a:p>
            <a:pPr algn="ctr" eaLnBrk="1" hangingPunct="1">
              <a:spcBef>
                <a:spcPts val="600"/>
              </a:spcBef>
            </a:pPr>
            <a:r>
              <a:rPr lang="it-IT" altLang="it-IT" sz="2400" b="1" i="1" dirty="0" smtClean="0">
                <a:solidFill>
                  <a:srgbClr val="EF2E24"/>
                </a:solidFill>
                <a:latin typeface="Verdana" panose="020B0604030504040204" pitchFamily="34" charset="0"/>
              </a:rPr>
              <a:t>I  media: la televisione</a:t>
            </a:r>
          </a:p>
          <a:p>
            <a:pPr algn="ctr" eaLnBrk="1" hangingPunct="1">
              <a:spcBef>
                <a:spcPts val="600"/>
              </a:spcBef>
            </a:pPr>
            <a:r>
              <a:rPr lang="it-IT" altLang="it-IT" sz="2400" b="1" i="1" dirty="0" smtClean="0">
                <a:solidFill>
                  <a:srgbClr val="EF2E24"/>
                </a:solidFill>
                <a:latin typeface="Verdana" panose="020B0604030504040204" pitchFamily="34" charset="0"/>
              </a:rPr>
              <a:t>i ricavi complessivi</a:t>
            </a:r>
          </a:p>
          <a:p>
            <a:pPr algn="ctr" eaLnBrk="1" hangingPunct="1"/>
            <a:endParaRPr lang="it-IT" altLang="it-IT" sz="2800" b="1" i="1" dirty="0" smtClean="0">
              <a:solidFill>
                <a:srgbClr val="EF2E24"/>
              </a:solidFill>
              <a:latin typeface="Verdana" panose="020B0604030504040204" pitchFamily="34" charset="0"/>
            </a:endParaRPr>
          </a:p>
        </p:txBody>
      </p:sp>
      <p:sp>
        <p:nvSpPr>
          <p:cNvPr id="10" name="Rectangle 6"/>
          <p:cNvSpPr>
            <a:spLocks noChangeArrowheads="1"/>
          </p:cNvSpPr>
          <p:nvPr/>
        </p:nvSpPr>
        <p:spPr bwMode="auto">
          <a:xfrm>
            <a:off x="184150" y="1083768"/>
            <a:ext cx="8712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ts val="3000"/>
              </a:lnSpc>
            </a:pPr>
            <a:endParaRPr lang="it-IT" altLang="it-IT" dirty="0">
              <a:latin typeface="Verdana" panose="020B0604030504040204" pitchFamily="34" charset="0"/>
            </a:endParaRPr>
          </a:p>
        </p:txBody>
      </p:sp>
      <p:cxnSp>
        <p:nvCxnSpPr>
          <p:cNvPr id="57" name="Connettore 1 56"/>
          <p:cNvCxnSpPr/>
          <p:nvPr/>
        </p:nvCxnSpPr>
        <p:spPr>
          <a:xfrm>
            <a:off x="0" y="6248400"/>
            <a:ext cx="9144000" cy="0"/>
          </a:xfrm>
          <a:prstGeom prst="line">
            <a:avLst/>
          </a:prstGeom>
          <a:ln w="19050">
            <a:solidFill>
              <a:srgbClr val="0E9161"/>
            </a:solidFill>
          </a:ln>
        </p:spPr>
        <p:style>
          <a:lnRef idx="1">
            <a:schemeClr val="accent1"/>
          </a:lnRef>
          <a:fillRef idx="0">
            <a:schemeClr val="accent1"/>
          </a:fillRef>
          <a:effectRef idx="0">
            <a:schemeClr val="accent1"/>
          </a:effectRef>
          <a:fontRef idx="minor">
            <a:schemeClr val="tx1"/>
          </a:fontRef>
        </p:style>
      </p:cxnSp>
      <p:sp>
        <p:nvSpPr>
          <p:cNvPr id="19" name="Rectangle 5"/>
          <p:cNvSpPr>
            <a:spLocks noChangeArrowheads="1"/>
          </p:cNvSpPr>
          <p:nvPr/>
        </p:nvSpPr>
        <p:spPr bwMode="auto">
          <a:xfrm>
            <a:off x="329406" y="5135840"/>
            <a:ext cx="8712200" cy="1127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endParaRPr lang="it-IT" altLang="it-IT" sz="2000" dirty="0">
              <a:latin typeface="Verdana" panose="020B0604030504040204" pitchFamily="34" charset="0"/>
            </a:endParaRPr>
          </a:p>
        </p:txBody>
      </p:sp>
      <p:sp>
        <p:nvSpPr>
          <p:cNvPr id="12" name="Rectangle 5"/>
          <p:cNvSpPr>
            <a:spLocks noChangeArrowheads="1"/>
          </p:cNvSpPr>
          <p:nvPr/>
        </p:nvSpPr>
        <p:spPr bwMode="auto">
          <a:xfrm>
            <a:off x="93630" y="4568875"/>
            <a:ext cx="8947976" cy="1603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endParaRPr lang="it-IT" altLang="it-IT" sz="2000" dirty="0">
              <a:latin typeface="Verdana" panose="020B0604030504040204" pitchFamily="34" charset="0"/>
            </a:endParaRPr>
          </a:p>
        </p:txBody>
      </p:sp>
      <p:sp>
        <p:nvSpPr>
          <p:cNvPr id="13" name="Rectangle 8"/>
          <p:cNvSpPr>
            <a:spLocks noChangeArrowheads="1"/>
          </p:cNvSpPr>
          <p:nvPr/>
        </p:nvSpPr>
        <p:spPr bwMode="auto">
          <a:xfrm>
            <a:off x="1752600" y="4750564"/>
            <a:ext cx="54102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it-IT" altLang="it-IT" sz="1000" b="1" i="1" dirty="0" smtClean="0">
                <a:latin typeface="Verdana" panose="020B0604030504040204" pitchFamily="34" charset="0"/>
                <a:ea typeface="Calibri" panose="020F0502020204030204" pitchFamily="34" charset="0"/>
                <a:cs typeface="Times New Roman" panose="02020603050405020304" pitchFamily="18" charset="0"/>
              </a:rPr>
              <a:t>Ricavi complessivi della Tv in chiaro e della Tv a pagamento (mln €)</a:t>
            </a:r>
            <a:endParaRPr lang="it-IT" altLang="it-IT" sz="1000" dirty="0">
              <a:latin typeface="Verdana" panose="020B0604030504040204" pitchFamily="34" charset="0"/>
              <a:ea typeface="Calibri" panose="020F0502020204030204" pitchFamily="34" charset="0"/>
              <a:cs typeface="Times New Roman" panose="02020603050405020304" pitchFamily="18" charset="0"/>
            </a:endParaRPr>
          </a:p>
        </p:txBody>
      </p:sp>
      <p:sp>
        <p:nvSpPr>
          <p:cNvPr id="22" name="Rectangle 5"/>
          <p:cNvSpPr>
            <a:spLocks noChangeArrowheads="1"/>
          </p:cNvSpPr>
          <p:nvPr/>
        </p:nvSpPr>
        <p:spPr bwMode="auto">
          <a:xfrm>
            <a:off x="228600" y="5166380"/>
            <a:ext cx="8712200" cy="1005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it-IT" altLang="it-IT" dirty="0" smtClean="0">
                <a:latin typeface="Verdana" panose="020B0604030504040204" pitchFamily="34" charset="0"/>
              </a:rPr>
              <a:t>La Tv </a:t>
            </a:r>
            <a:r>
              <a:rPr lang="it-IT" altLang="it-IT" dirty="0">
                <a:latin typeface="Verdana" panose="020B0604030504040204" pitchFamily="34" charset="0"/>
              </a:rPr>
              <a:t>in chiaro </a:t>
            </a:r>
            <a:r>
              <a:rPr lang="it-IT" altLang="it-IT" dirty="0" smtClean="0">
                <a:latin typeface="Verdana" panose="020B0604030504040204" pitchFamily="34" charset="0"/>
              </a:rPr>
              <a:t>produce </a:t>
            </a:r>
            <a:r>
              <a:rPr lang="it-IT" altLang="it-IT" dirty="0">
                <a:latin typeface="Verdana" panose="020B0604030504040204" pitchFamily="34" charset="0"/>
              </a:rPr>
              <a:t>tuttora la parte più consistente degli introiti (4,5 miliardi di </a:t>
            </a:r>
            <a:r>
              <a:rPr lang="it-IT" altLang="it-IT" dirty="0" smtClean="0">
                <a:latin typeface="Verdana" panose="020B0604030504040204" pitchFamily="34" charset="0"/>
              </a:rPr>
              <a:t>euro), anche </a:t>
            </a:r>
            <a:r>
              <a:rPr lang="it-IT" altLang="it-IT" dirty="0">
                <a:latin typeface="Verdana" panose="020B0604030504040204" pitchFamily="34" charset="0"/>
              </a:rPr>
              <a:t>se il divario rispetto alla </a:t>
            </a:r>
            <a:r>
              <a:rPr lang="it-IT" altLang="it-IT" i="1" dirty="0" err="1">
                <a:latin typeface="Verdana" panose="020B0604030504040204" pitchFamily="34" charset="0"/>
              </a:rPr>
              <a:t>pay</a:t>
            </a:r>
            <a:r>
              <a:rPr lang="it-IT" altLang="it-IT" i="1" dirty="0">
                <a:latin typeface="Verdana" panose="020B0604030504040204" pitchFamily="34" charset="0"/>
              </a:rPr>
              <a:t> Tv </a:t>
            </a:r>
            <a:r>
              <a:rPr lang="it-IT" altLang="it-IT" dirty="0" smtClean="0">
                <a:latin typeface="Verdana" panose="020B0604030504040204" pitchFamily="34" charset="0"/>
              </a:rPr>
              <a:t>è </a:t>
            </a:r>
            <a:r>
              <a:rPr lang="it-IT" altLang="it-IT" dirty="0">
                <a:latin typeface="Verdana" panose="020B0604030504040204" pitchFamily="34" charset="0"/>
              </a:rPr>
              <a:t>andato riducendosi negli ultimi </a:t>
            </a:r>
            <a:r>
              <a:rPr lang="it-IT" altLang="it-IT" dirty="0" smtClean="0">
                <a:latin typeface="Verdana" panose="020B0604030504040204" pitchFamily="34" charset="0"/>
              </a:rPr>
              <a:t>anni</a:t>
            </a:r>
            <a:r>
              <a:rPr lang="it-IT" altLang="it-IT" dirty="0">
                <a:latin typeface="Verdana" panose="020B0604030504040204" pitchFamily="34" charset="0"/>
              </a:rPr>
              <a:t>.</a:t>
            </a:r>
          </a:p>
        </p:txBody>
      </p:sp>
      <p:pic>
        <p:nvPicPr>
          <p:cNvPr id="14" name="Immagine 1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888460"/>
            <a:ext cx="5867400" cy="3835940"/>
          </a:xfrm>
          <a:prstGeom prst="rect">
            <a:avLst/>
          </a:prstGeom>
          <a:noFill/>
          <a:ln>
            <a:noFill/>
          </a:ln>
        </p:spPr>
      </p:pic>
    </p:spTree>
    <p:extLst>
      <p:ext uri="{BB962C8B-B14F-4D97-AF65-F5344CB8AC3E}">
        <p14:creationId xmlns:p14="http://schemas.microsoft.com/office/powerpoint/2010/main" val="68590865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5"/>
          <p:cNvSpPr>
            <a:spLocks noChangeArrowheads="1"/>
          </p:cNvSpPr>
          <p:nvPr/>
        </p:nvSpPr>
        <p:spPr bwMode="auto">
          <a:xfrm>
            <a:off x="609600" y="914400"/>
            <a:ext cx="8151812"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endParaRPr lang="it-IT" altLang="it-IT" sz="3000" i="1" u="sng" dirty="0">
              <a:latin typeface="Verdana" panose="020B0604030504040204" pitchFamily="34" charset="0"/>
            </a:endParaRPr>
          </a:p>
        </p:txBody>
      </p:sp>
      <p:sp>
        <p:nvSpPr>
          <p:cNvPr id="5124" name="Rectangle 8"/>
          <p:cNvSpPr>
            <a:spLocks noChangeArrowheads="1"/>
          </p:cNvSpPr>
          <p:nvPr/>
        </p:nvSpPr>
        <p:spPr bwMode="auto">
          <a:xfrm>
            <a:off x="1231900" y="73418"/>
            <a:ext cx="7696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it-IT" altLang="it-IT" sz="4000" b="1" i="1" dirty="0">
              <a:solidFill>
                <a:srgbClr val="EF2E24"/>
              </a:solidFill>
              <a:latin typeface="Verdana" panose="020B0604030504040204" pitchFamily="34" charset="0"/>
            </a:endParaRPr>
          </a:p>
        </p:txBody>
      </p:sp>
      <p:pic>
        <p:nvPicPr>
          <p:cNvPr id="8" name="Immagine 7"/>
          <p:cNvPicPr>
            <a:picLocks noChangeAspect="1"/>
          </p:cNvPicPr>
          <p:nvPr/>
        </p:nvPicPr>
        <p:blipFill>
          <a:blip r:embed="rId2"/>
          <a:stretch>
            <a:fillRect/>
          </a:stretch>
        </p:blipFill>
        <p:spPr>
          <a:xfrm>
            <a:off x="93630" y="6339821"/>
            <a:ext cx="2213040" cy="426757"/>
          </a:xfrm>
          <a:prstGeom prst="rect">
            <a:avLst/>
          </a:prstGeom>
        </p:spPr>
      </p:pic>
      <p:sp>
        <p:nvSpPr>
          <p:cNvPr id="7" name="Rectangle 5"/>
          <p:cNvSpPr>
            <a:spLocks noChangeArrowheads="1"/>
          </p:cNvSpPr>
          <p:nvPr/>
        </p:nvSpPr>
        <p:spPr bwMode="auto">
          <a:xfrm>
            <a:off x="0" y="0"/>
            <a:ext cx="9144000" cy="778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600"/>
              </a:spcBef>
            </a:pPr>
            <a:endParaRPr lang="it-IT" altLang="it-IT" sz="2800" b="1" i="1" dirty="0" smtClean="0">
              <a:solidFill>
                <a:srgbClr val="EF2E24"/>
              </a:solidFill>
              <a:latin typeface="Verdana" panose="020B0604030504040204" pitchFamily="34" charset="0"/>
            </a:endParaRPr>
          </a:p>
          <a:p>
            <a:pPr algn="ctr" eaLnBrk="1" hangingPunct="1">
              <a:spcBef>
                <a:spcPts val="600"/>
              </a:spcBef>
            </a:pPr>
            <a:r>
              <a:rPr lang="it-IT" altLang="it-IT" sz="2400" b="1" i="1" dirty="0" smtClean="0">
                <a:solidFill>
                  <a:srgbClr val="EF2E24"/>
                </a:solidFill>
                <a:latin typeface="Verdana" panose="020B0604030504040204" pitchFamily="34" charset="0"/>
              </a:rPr>
              <a:t>I  media: la televisione</a:t>
            </a:r>
          </a:p>
          <a:p>
            <a:pPr algn="ctr" eaLnBrk="1" hangingPunct="1">
              <a:spcBef>
                <a:spcPts val="600"/>
              </a:spcBef>
            </a:pPr>
            <a:r>
              <a:rPr lang="it-IT" altLang="it-IT" sz="2400" b="1" i="1" dirty="0" smtClean="0">
                <a:solidFill>
                  <a:srgbClr val="EF2E24"/>
                </a:solidFill>
                <a:latin typeface="Verdana" panose="020B0604030504040204" pitchFamily="34" charset="0"/>
              </a:rPr>
              <a:t>le fonti di finanziamento</a:t>
            </a:r>
          </a:p>
          <a:p>
            <a:pPr algn="ctr" eaLnBrk="1" hangingPunct="1"/>
            <a:endParaRPr lang="it-IT" altLang="it-IT" sz="2800" b="1" i="1" dirty="0" smtClean="0">
              <a:solidFill>
                <a:srgbClr val="EF2E24"/>
              </a:solidFill>
              <a:latin typeface="Verdana" panose="020B0604030504040204" pitchFamily="34" charset="0"/>
            </a:endParaRPr>
          </a:p>
        </p:txBody>
      </p:sp>
      <p:sp>
        <p:nvSpPr>
          <p:cNvPr id="10" name="Rectangle 6"/>
          <p:cNvSpPr>
            <a:spLocks noChangeArrowheads="1"/>
          </p:cNvSpPr>
          <p:nvPr/>
        </p:nvSpPr>
        <p:spPr bwMode="auto">
          <a:xfrm>
            <a:off x="184150" y="1083768"/>
            <a:ext cx="8712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ts val="3000"/>
              </a:lnSpc>
            </a:pPr>
            <a:endParaRPr lang="it-IT" altLang="it-IT" dirty="0">
              <a:latin typeface="Verdana" panose="020B0604030504040204" pitchFamily="34" charset="0"/>
            </a:endParaRPr>
          </a:p>
        </p:txBody>
      </p:sp>
      <p:cxnSp>
        <p:nvCxnSpPr>
          <p:cNvPr id="57" name="Connettore 1 56"/>
          <p:cNvCxnSpPr/>
          <p:nvPr/>
        </p:nvCxnSpPr>
        <p:spPr>
          <a:xfrm>
            <a:off x="0" y="6248400"/>
            <a:ext cx="9144000" cy="0"/>
          </a:xfrm>
          <a:prstGeom prst="line">
            <a:avLst/>
          </a:prstGeom>
          <a:ln w="19050">
            <a:solidFill>
              <a:srgbClr val="0E9161"/>
            </a:solidFill>
          </a:ln>
        </p:spPr>
        <p:style>
          <a:lnRef idx="1">
            <a:schemeClr val="accent1"/>
          </a:lnRef>
          <a:fillRef idx="0">
            <a:schemeClr val="accent1"/>
          </a:fillRef>
          <a:effectRef idx="0">
            <a:schemeClr val="accent1"/>
          </a:effectRef>
          <a:fontRef idx="minor">
            <a:schemeClr val="tx1"/>
          </a:fontRef>
        </p:style>
      </p:cxnSp>
      <p:sp>
        <p:nvSpPr>
          <p:cNvPr id="19" name="Rectangle 5"/>
          <p:cNvSpPr>
            <a:spLocks noChangeArrowheads="1"/>
          </p:cNvSpPr>
          <p:nvPr/>
        </p:nvSpPr>
        <p:spPr bwMode="auto">
          <a:xfrm>
            <a:off x="329406" y="5135840"/>
            <a:ext cx="8712200" cy="1127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endParaRPr lang="it-IT" altLang="it-IT" sz="2000" dirty="0">
              <a:latin typeface="Verdana" panose="020B0604030504040204" pitchFamily="34" charset="0"/>
            </a:endParaRPr>
          </a:p>
        </p:txBody>
      </p:sp>
      <p:sp>
        <p:nvSpPr>
          <p:cNvPr id="12" name="Rectangle 5"/>
          <p:cNvSpPr>
            <a:spLocks noChangeArrowheads="1"/>
          </p:cNvSpPr>
          <p:nvPr/>
        </p:nvSpPr>
        <p:spPr bwMode="auto">
          <a:xfrm>
            <a:off x="93630" y="4568875"/>
            <a:ext cx="8947976" cy="1318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endParaRPr lang="it-IT" altLang="it-IT" sz="2000" dirty="0">
              <a:latin typeface="Verdana" panose="020B0604030504040204" pitchFamily="34" charset="0"/>
            </a:endParaRPr>
          </a:p>
        </p:txBody>
      </p:sp>
      <p:sp>
        <p:nvSpPr>
          <p:cNvPr id="13" name="Rectangle 8"/>
          <p:cNvSpPr>
            <a:spLocks noChangeArrowheads="1"/>
          </p:cNvSpPr>
          <p:nvPr/>
        </p:nvSpPr>
        <p:spPr bwMode="auto">
          <a:xfrm>
            <a:off x="1981200" y="3944779"/>
            <a:ext cx="48005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it-IT" altLang="it-IT" sz="1000" b="1" i="1" dirty="0" smtClean="0">
                <a:latin typeface="Verdana" panose="020B0604030504040204" pitchFamily="34" charset="0"/>
                <a:ea typeface="Calibri" panose="020F0502020204030204" pitchFamily="34" charset="0"/>
                <a:cs typeface="Times New Roman" panose="02020603050405020304" pitchFamily="18" charset="0"/>
              </a:rPr>
              <a:t>Ricavi complessivi della televisione per tipologia (mln €)</a:t>
            </a:r>
            <a:endParaRPr lang="it-IT" altLang="it-IT" sz="1000" dirty="0">
              <a:latin typeface="Verdana" panose="020B0604030504040204" pitchFamily="34" charset="0"/>
              <a:ea typeface="Calibri" panose="020F0502020204030204" pitchFamily="34" charset="0"/>
              <a:cs typeface="Times New Roman" panose="02020603050405020304" pitchFamily="18" charset="0"/>
            </a:endParaRPr>
          </a:p>
        </p:txBody>
      </p:sp>
      <p:sp>
        <p:nvSpPr>
          <p:cNvPr id="22" name="Rectangle 5"/>
          <p:cNvSpPr>
            <a:spLocks noChangeArrowheads="1"/>
          </p:cNvSpPr>
          <p:nvPr/>
        </p:nvSpPr>
        <p:spPr bwMode="auto">
          <a:xfrm>
            <a:off x="184150" y="4206219"/>
            <a:ext cx="8731250" cy="1965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it-IT" altLang="it-IT" dirty="0" smtClean="0">
                <a:latin typeface="Verdana" panose="020B0604030504040204" pitchFamily="34" charset="0"/>
              </a:rPr>
              <a:t>La principale fonte di ricavo, anche per il 2015, è la vendita di spazi pubblicitari all’interno dei programmi televisivi, </a:t>
            </a:r>
            <a:r>
              <a:rPr lang="it-IT" altLang="it-IT" dirty="0">
                <a:latin typeface="Verdana" panose="020B0604030504040204" pitchFamily="34" charset="0"/>
              </a:rPr>
              <a:t>pesando per </a:t>
            </a:r>
            <a:r>
              <a:rPr lang="it-IT" altLang="it-IT" dirty="0" smtClean="0">
                <a:latin typeface="Verdana" panose="020B0604030504040204" pitchFamily="34" charset="0"/>
              </a:rPr>
              <a:t>il 41% </a:t>
            </a:r>
            <a:r>
              <a:rPr lang="it-IT" altLang="it-IT" dirty="0">
                <a:latin typeface="Verdana" panose="020B0604030504040204" pitchFamily="34" charset="0"/>
              </a:rPr>
              <a:t>sulle entrate complessive. Un’incidenza non molto inferiore (</a:t>
            </a:r>
            <a:r>
              <a:rPr lang="it-IT" altLang="it-IT" dirty="0" smtClean="0">
                <a:latin typeface="Verdana" panose="020B0604030504040204" pitchFamily="34" charset="0"/>
              </a:rPr>
              <a:t>38%) </a:t>
            </a:r>
            <a:r>
              <a:rPr lang="it-IT" altLang="it-IT" dirty="0">
                <a:latin typeface="Verdana" panose="020B0604030504040204" pitchFamily="34" charset="0"/>
              </a:rPr>
              <a:t>sul totale è esercitata dalle offerte televisive a pagamento (incluse quelle sul </a:t>
            </a:r>
            <a:r>
              <a:rPr lang="it-IT" altLang="it-IT" i="1" dirty="0">
                <a:latin typeface="Verdana" panose="020B0604030504040204" pitchFamily="34" charset="0"/>
              </a:rPr>
              <a:t>web</a:t>
            </a:r>
            <a:r>
              <a:rPr lang="it-IT" altLang="it-IT" dirty="0">
                <a:latin typeface="Verdana" panose="020B0604030504040204" pitchFamily="34" charset="0"/>
              </a:rPr>
              <a:t>), mentre più contenuto </a:t>
            </a:r>
            <a:r>
              <a:rPr lang="it-IT" altLang="it-IT" dirty="0" smtClean="0">
                <a:latin typeface="Verdana" panose="020B0604030504040204" pitchFamily="34" charset="0"/>
              </a:rPr>
              <a:t>(21%) </a:t>
            </a:r>
            <a:r>
              <a:rPr lang="it-IT" altLang="it-IT" dirty="0">
                <a:latin typeface="Verdana" panose="020B0604030504040204" pitchFamily="34" charset="0"/>
              </a:rPr>
              <a:t>è il peso </a:t>
            </a:r>
            <a:r>
              <a:rPr lang="it-IT" altLang="it-IT" dirty="0" smtClean="0">
                <a:latin typeface="Verdana" panose="020B0604030504040204" pitchFamily="34" charset="0"/>
              </a:rPr>
              <a:t>dei fondi pubblici, che includono il </a:t>
            </a:r>
            <a:r>
              <a:rPr lang="it-IT" altLang="it-IT" dirty="0">
                <a:latin typeface="Verdana" panose="020B0604030504040204" pitchFamily="34" charset="0"/>
              </a:rPr>
              <a:t>canone </a:t>
            </a:r>
            <a:r>
              <a:rPr lang="it-IT" altLang="it-IT" dirty="0" smtClean="0">
                <a:latin typeface="Verdana" panose="020B0604030504040204" pitchFamily="34" charset="0"/>
              </a:rPr>
              <a:t>per il servizio pubblico televisivo, le convenzioni con soggetti pubblici e le provvidenze pubbliche erogate alle emittenti.</a:t>
            </a:r>
            <a:endParaRPr lang="it-IT" altLang="it-IT" dirty="0">
              <a:latin typeface="Verdana" panose="020B0604030504040204" pitchFamily="34" charset="0"/>
            </a:endParaRPr>
          </a:p>
        </p:txBody>
      </p:sp>
      <p:pic>
        <p:nvPicPr>
          <p:cNvPr id="14" name="Immagine 1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6800" y="752627"/>
            <a:ext cx="4216400" cy="3209773"/>
          </a:xfrm>
          <a:prstGeom prst="rect">
            <a:avLst/>
          </a:prstGeom>
          <a:noFill/>
          <a:ln>
            <a:noFill/>
          </a:ln>
        </p:spPr>
      </p:pic>
    </p:spTree>
    <p:extLst>
      <p:ext uri="{BB962C8B-B14F-4D97-AF65-F5344CB8AC3E}">
        <p14:creationId xmlns:p14="http://schemas.microsoft.com/office/powerpoint/2010/main" val="351737712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5"/>
          <p:cNvSpPr>
            <a:spLocks noChangeArrowheads="1"/>
          </p:cNvSpPr>
          <p:nvPr/>
        </p:nvSpPr>
        <p:spPr bwMode="auto">
          <a:xfrm>
            <a:off x="609600" y="914400"/>
            <a:ext cx="8151812"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endParaRPr lang="it-IT" altLang="it-IT" sz="3000" i="1" u="sng" dirty="0">
              <a:latin typeface="Verdana" panose="020B0604030504040204" pitchFamily="34" charset="0"/>
            </a:endParaRPr>
          </a:p>
        </p:txBody>
      </p:sp>
      <p:sp>
        <p:nvSpPr>
          <p:cNvPr id="5124" name="Rectangle 8"/>
          <p:cNvSpPr>
            <a:spLocks noChangeArrowheads="1"/>
          </p:cNvSpPr>
          <p:nvPr/>
        </p:nvSpPr>
        <p:spPr bwMode="auto">
          <a:xfrm>
            <a:off x="1231900" y="73418"/>
            <a:ext cx="7696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it-IT" altLang="it-IT" sz="4000" b="1" i="1" dirty="0">
              <a:solidFill>
                <a:srgbClr val="EF2E24"/>
              </a:solidFill>
              <a:latin typeface="Verdana" panose="020B0604030504040204" pitchFamily="34" charset="0"/>
            </a:endParaRPr>
          </a:p>
        </p:txBody>
      </p:sp>
      <p:pic>
        <p:nvPicPr>
          <p:cNvPr id="8" name="Immagine 7"/>
          <p:cNvPicPr>
            <a:picLocks noChangeAspect="1"/>
          </p:cNvPicPr>
          <p:nvPr/>
        </p:nvPicPr>
        <p:blipFill>
          <a:blip r:embed="rId2"/>
          <a:stretch>
            <a:fillRect/>
          </a:stretch>
        </p:blipFill>
        <p:spPr>
          <a:xfrm>
            <a:off x="93630" y="6339821"/>
            <a:ext cx="2213040" cy="426757"/>
          </a:xfrm>
          <a:prstGeom prst="rect">
            <a:avLst/>
          </a:prstGeom>
        </p:spPr>
      </p:pic>
      <p:sp>
        <p:nvSpPr>
          <p:cNvPr id="7" name="Rectangle 5"/>
          <p:cNvSpPr>
            <a:spLocks noChangeArrowheads="1"/>
          </p:cNvSpPr>
          <p:nvPr/>
        </p:nvSpPr>
        <p:spPr bwMode="auto">
          <a:xfrm>
            <a:off x="0" y="0"/>
            <a:ext cx="9144000" cy="778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600"/>
              </a:spcBef>
            </a:pPr>
            <a:endParaRPr lang="it-IT" altLang="it-IT" sz="2800" b="1" i="1" dirty="0" smtClean="0">
              <a:solidFill>
                <a:srgbClr val="EF2E24"/>
              </a:solidFill>
              <a:latin typeface="Verdana" panose="020B0604030504040204" pitchFamily="34" charset="0"/>
            </a:endParaRPr>
          </a:p>
          <a:p>
            <a:pPr algn="ctr" eaLnBrk="1" hangingPunct="1">
              <a:spcBef>
                <a:spcPts val="600"/>
              </a:spcBef>
            </a:pPr>
            <a:r>
              <a:rPr lang="it-IT" altLang="it-IT" sz="2400" b="1" i="1" dirty="0" smtClean="0">
                <a:solidFill>
                  <a:srgbClr val="EF2E24"/>
                </a:solidFill>
                <a:latin typeface="Verdana" panose="020B0604030504040204" pitchFamily="34" charset="0"/>
              </a:rPr>
              <a:t>I  media: la televisione</a:t>
            </a:r>
          </a:p>
          <a:p>
            <a:pPr algn="ctr" eaLnBrk="1" hangingPunct="1">
              <a:spcBef>
                <a:spcPts val="600"/>
              </a:spcBef>
            </a:pPr>
            <a:r>
              <a:rPr lang="it-IT" altLang="it-IT" sz="2400" b="1" i="1" dirty="0">
                <a:solidFill>
                  <a:srgbClr val="EF2E24"/>
                </a:solidFill>
                <a:latin typeface="Verdana" panose="020B0604030504040204" pitchFamily="34" charset="0"/>
              </a:rPr>
              <a:t>i</a:t>
            </a:r>
            <a:r>
              <a:rPr lang="it-IT" altLang="it-IT" sz="2400" b="1" i="1" dirty="0" smtClean="0">
                <a:solidFill>
                  <a:srgbClr val="EF2E24"/>
                </a:solidFill>
                <a:latin typeface="Verdana" panose="020B0604030504040204" pitchFamily="34" charset="0"/>
              </a:rPr>
              <a:t> ricavi per operatore</a:t>
            </a:r>
          </a:p>
          <a:p>
            <a:pPr algn="ctr" eaLnBrk="1" hangingPunct="1"/>
            <a:endParaRPr lang="it-IT" altLang="it-IT" sz="2800" b="1" i="1" dirty="0" smtClean="0">
              <a:solidFill>
                <a:srgbClr val="EF2E24"/>
              </a:solidFill>
              <a:latin typeface="Verdana" panose="020B0604030504040204" pitchFamily="34" charset="0"/>
            </a:endParaRPr>
          </a:p>
        </p:txBody>
      </p:sp>
      <p:sp>
        <p:nvSpPr>
          <p:cNvPr id="10" name="Rectangle 6"/>
          <p:cNvSpPr>
            <a:spLocks noChangeArrowheads="1"/>
          </p:cNvSpPr>
          <p:nvPr/>
        </p:nvSpPr>
        <p:spPr bwMode="auto">
          <a:xfrm>
            <a:off x="184150" y="1083768"/>
            <a:ext cx="8712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ts val="3000"/>
              </a:lnSpc>
            </a:pPr>
            <a:endParaRPr lang="it-IT" altLang="it-IT" dirty="0">
              <a:latin typeface="Verdana" panose="020B0604030504040204" pitchFamily="34" charset="0"/>
            </a:endParaRPr>
          </a:p>
        </p:txBody>
      </p:sp>
      <p:cxnSp>
        <p:nvCxnSpPr>
          <p:cNvPr id="57" name="Connettore 1 56"/>
          <p:cNvCxnSpPr/>
          <p:nvPr/>
        </p:nvCxnSpPr>
        <p:spPr>
          <a:xfrm>
            <a:off x="0" y="6248400"/>
            <a:ext cx="9144000" cy="0"/>
          </a:xfrm>
          <a:prstGeom prst="line">
            <a:avLst/>
          </a:prstGeom>
          <a:ln w="19050">
            <a:solidFill>
              <a:srgbClr val="0E9161"/>
            </a:solidFill>
          </a:ln>
        </p:spPr>
        <p:style>
          <a:lnRef idx="1">
            <a:schemeClr val="accent1"/>
          </a:lnRef>
          <a:fillRef idx="0">
            <a:schemeClr val="accent1"/>
          </a:fillRef>
          <a:effectRef idx="0">
            <a:schemeClr val="accent1"/>
          </a:effectRef>
          <a:fontRef idx="minor">
            <a:schemeClr val="tx1"/>
          </a:fontRef>
        </p:style>
      </p:cxnSp>
      <p:sp>
        <p:nvSpPr>
          <p:cNvPr id="19" name="Rectangle 5"/>
          <p:cNvSpPr>
            <a:spLocks noChangeArrowheads="1"/>
          </p:cNvSpPr>
          <p:nvPr/>
        </p:nvSpPr>
        <p:spPr bwMode="auto">
          <a:xfrm>
            <a:off x="329406" y="5135840"/>
            <a:ext cx="8712200" cy="1127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endParaRPr lang="it-IT" altLang="it-IT" sz="2000" dirty="0">
              <a:latin typeface="Verdana" panose="020B0604030504040204" pitchFamily="34" charset="0"/>
            </a:endParaRPr>
          </a:p>
        </p:txBody>
      </p:sp>
      <p:sp>
        <p:nvSpPr>
          <p:cNvPr id="12" name="Rectangle 5"/>
          <p:cNvSpPr>
            <a:spLocks noChangeArrowheads="1"/>
          </p:cNvSpPr>
          <p:nvPr/>
        </p:nvSpPr>
        <p:spPr bwMode="auto">
          <a:xfrm>
            <a:off x="93630" y="4568875"/>
            <a:ext cx="8947976" cy="1318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endParaRPr lang="it-IT" altLang="it-IT" sz="2000" dirty="0">
              <a:latin typeface="Verdana" panose="020B0604030504040204" pitchFamily="34" charset="0"/>
            </a:endParaRPr>
          </a:p>
        </p:txBody>
      </p:sp>
      <p:sp>
        <p:nvSpPr>
          <p:cNvPr id="13" name="Rectangle 8"/>
          <p:cNvSpPr>
            <a:spLocks noChangeArrowheads="1"/>
          </p:cNvSpPr>
          <p:nvPr/>
        </p:nvSpPr>
        <p:spPr bwMode="auto">
          <a:xfrm>
            <a:off x="2209800" y="4706779"/>
            <a:ext cx="4343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it-IT" altLang="it-IT" sz="1000" b="1" i="1" dirty="0" smtClean="0">
                <a:latin typeface="Verdana" panose="020B0604030504040204" pitchFamily="34" charset="0"/>
                <a:ea typeface="Calibri" panose="020F0502020204030204" pitchFamily="34" charset="0"/>
                <a:cs typeface="Times New Roman" panose="02020603050405020304" pitchFamily="18" charset="0"/>
              </a:rPr>
              <a:t>Incidenza dei ricavi per operatore (stime)</a:t>
            </a:r>
            <a:endParaRPr lang="it-IT" altLang="it-IT" sz="1000" dirty="0">
              <a:latin typeface="Verdana" panose="020B0604030504040204" pitchFamily="34" charset="0"/>
              <a:ea typeface="Calibri" panose="020F0502020204030204" pitchFamily="34" charset="0"/>
              <a:cs typeface="Times New Roman" panose="02020603050405020304" pitchFamily="18" charset="0"/>
            </a:endParaRPr>
          </a:p>
        </p:txBody>
      </p:sp>
      <p:sp>
        <p:nvSpPr>
          <p:cNvPr id="22" name="Rectangle 5"/>
          <p:cNvSpPr>
            <a:spLocks noChangeArrowheads="1"/>
          </p:cNvSpPr>
          <p:nvPr/>
        </p:nvSpPr>
        <p:spPr bwMode="auto">
          <a:xfrm>
            <a:off x="203200" y="5170911"/>
            <a:ext cx="8712200" cy="772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it-IT" altLang="it-IT" dirty="0" smtClean="0">
                <a:latin typeface="Verdana" panose="020B0604030504040204" pitchFamily="34" charset="0"/>
              </a:rPr>
              <a:t>Circa il </a:t>
            </a:r>
            <a:r>
              <a:rPr lang="it-IT" altLang="it-IT" dirty="0">
                <a:latin typeface="Verdana" panose="020B0604030504040204" pitchFamily="34" charset="0"/>
              </a:rPr>
              <a:t>90% dei ricavi </a:t>
            </a:r>
            <a:r>
              <a:rPr lang="it-IT" altLang="it-IT" dirty="0" smtClean="0">
                <a:latin typeface="Verdana" panose="020B0604030504040204" pitchFamily="34" charset="0"/>
              </a:rPr>
              <a:t>totali è detenuto da </a:t>
            </a:r>
            <a:r>
              <a:rPr lang="it-IT" altLang="it-IT" dirty="0">
                <a:latin typeface="Verdana" panose="020B0604030504040204" pitchFamily="34" charset="0"/>
              </a:rPr>
              <a:t>tre </a:t>
            </a:r>
            <a:r>
              <a:rPr lang="it-IT" altLang="it-IT" dirty="0" smtClean="0">
                <a:latin typeface="Verdana" panose="020B0604030504040204" pitchFamily="34" charset="0"/>
              </a:rPr>
              <a:t>operatori principali: </a:t>
            </a:r>
            <a:r>
              <a:rPr lang="it-IT" altLang="it-IT" dirty="0" err="1" smtClean="0">
                <a:latin typeface="Verdana" panose="020B0604030504040204" pitchFamily="34" charset="0"/>
              </a:rPr>
              <a:t>Sky</a:t>
            </a:r>
            <a:r>
              <a:rPr lang="it-IT" altLang="it-IT" dirty="0" smtClean="0">
                <a:latin typeface="Verdana" panose="020B0604030504040204" pitchFamily="34" charset="0"/>
              </a:rPr>
              <a:t>, Fininvest/Mediaset e RAI.</a:t>
            </a:r>
            <a:endParaRPr lang="it-IT" altLang="it-IT" dirty="0">
              <a:latin typeface="Verdana" panose="020B0604030504040204" pitchFamily="34" charset="0"/>
            </a:endParaRPr>
          </a:p>
        </p:txBody>
      </p:sp>
      <p:pic>
        <p:nvPicPr>
          <p:cNvPr id="15" name="Immagine 1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1027318"/>
            <a:ext cx="5334000" cy="3598007"/>
          </a:xfrm>
          <a:prstGeom prst="rect">
            <a:avLst/>
          </a:prstGeom>
          <a:noFill/>
          <a:ln>
            <a:noFill/>
          </a:ln>
        </p:spPr>
      </p:pic>
    </p:spTree>
    <p:extLst>
      <p:ext uri="{BB962C8B-B14F-4D97-AF65-F5344CB8AC3E}">
        <p14:creationId xmlns:p14="http://schemas.microsoft.com/office/powerpoint/2010/main" val="410470940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5"/>
          <p:cNvSpPr>
            <a:spLocks noChangeArrowheads="1"/>
          </p:cNvSpPr>
          <p:nvPr/>
        </p:nvSpPr>
        <p:spPr bwMode="auto">
          <a:xfrm>
            <a:off x="611188" y="914400"/>
            <a:ext cx="8151812"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it-IT" altLang="it-IT" sz="3000" i="1" u="sng" dirty="0" smtClean="0">
                <a:latin typeface="Verdana" panose="020B0604030504040204" pitchFamily="34" charset="0"/>
              </a:rPr>
              <a:t>Le attività svolte</a:t>
            </a:r>
          </a:p>
          <a:p>
            <a:pPr algn="just" eaLnBrk="1" hangingPunct="1"/>
            <a:endParaRPr lang="it-IT" altLang="it-IT" sz="3000" i="1" u="sng" dirty="0" smtClean="0">
              <a:latin typeface="Verdana" panose="020B0604030504040204" pitchFamily="34" charset="0"/>
            </a:endParaRPr>
          </a:p>
          <a:p>
            <a:pPr algn="just" eaLnBrk="1" hangingPunct="1"/>
            <a:r>
              <a:rPr lang="it-IT" altLang="it-IT" sz="3000" i="1" u="sng" dirty="0" smtClean="0">
                <a:latin typeface="Verdana" panose="020B0604030504040204" pitchFamily="34" charset="0"/>
              </a:rPr>
              <a:t>Il </a:t>
            </a:r>
            <a:r>
              <a:rPr lang="it-IT" altLang="it-IT" sz="3000" i="1" u="sng" dirty="0">
                <a:latin typeface="Verdana" panose="020B0604030504040204" pitchFamily="34" charset="0"/>
              </a:rPr>
              <a:t>settore delle comunicazioni in Italia</a:t>
            </a:r>
          </a:p>
          <a:p>
            <a:pPr lvl="1" algn="just" eaLnBrk="1" hangingPunct="1"/>
            <a:r>
              <a:rPr lang="it-IT" altLang="it-IT" sz="2500" dirty="0" smtClean="0">
                <a:latin typeface="Verdana" panose="020B0604030504040204" pitchFamily="34" charset="0"/>
              </a:rPr>
              <a:t>Le telecomunicazioni</a:t>
            </a:r>
            <a:endParaRPr lang="it-IT" altLang="it-IT" sz="2500" dirty="0">
              <a:latin typeface="Verdana" panose="020B0604030504040204" pitchFamily="34" charset="0"/>
            </a:endParaRPr>
          </a:p>
          <a:p>
            <a:pPr lvl="1" algn="just" eaLnBrk="1" hangingPunct="1"/>
            <a:r>
              <a:rPr lang="it-IT" altLang="it-IT" sz="2500" dirty="0">
                <a:latin typeface="Verdana" panose="020B0604030504040204" pitchFamily="34" charset="0"/>
              </a:rPr>
              <a:t>I </a:t>
            </a:r>
            <a:r>
              <a:rPr lang="it-IT" altLang="it-IT" sz="2500" dirty="0" smtClean="0">
                <a:latin typeface="Verdana" panose="020B0604030504040204" pitchFamily="34" charset="0"/>
              </a:rPr>
              <a:t>media</a:t>
            </a:r>
            <a:endParaRPr lang="it-IT" altLang="it-IT" sz="2500" dirty="0">
              <a:latin typeface="Verdana" panose="020B0604030504040204" pitchFamily="34" charset="0"/>
            </a:endParaRPr>
          </a:p>
          <a:p>
            <a:pPr lvl="1" algn="just" eaLnBrk="1" hangingPunct="1"/>
            <a:r>
              <a:rPr lang="it-IT" altLang="it-IT" sz="2500" dirty="0">
                <a:latin typeface="Verdana" panose="020B0604030504040204" pitchFamily="34" charset="0"/>
              </a:rPr>
              <a:t>I servizi postali</a:t>
            </a:r>
          </a:p>
          <a:p>
            <a:pPr lvl="1" algn="just" eaLnBrk="1" hangingPunct="1"/>
            <a:endParaRPr lang="it-IT" altLang="it-IT" sz="2500" dirty="0">
              <a:latin typeface="Verdana" panose="020B0604030504040204" pitchFamily="34" charset="0"/>
            </a:endParaRPr>
          </a:p>
          <a:p>
            <a:pPr eaLnBrk="1" hangingPunct="1"/>
            <a:r>
              <a:rPr lang="it-IT" altLang="it-IT" sz="3000" i="1" u="sng" dirty="0" smtClean="0">
                <a:latin typeface="Verdana" panose="020B0604030504040204" pitchFamily="34" charset="0"/>
              </a:rPr>
              <a:t>I risultati raggiunti dall’Autorità</a:t>
            </a:r>
          </a:p>
          <a:p>
            <a:pPr eaLnBrk="1" hangingPunct="1"/>
            <a:endParaRPr lang="it-IT" altLang="it-IT" sz="3000" i="1" u="sng" dirty="0">
              <a:latin typeface="Verdana" panose="020B0604030504040204" pitchFamily="34" charset="0"/>
            </a:endParaRPr>
          </a:p>
          <a:p>
            <a:pPr eaLnBrk="1" hangingPunct="1"/>
            <a:r>
              <a:rPr lang="it-IT" altLang="it-IT" sz="3000" i="1" u="sng" dirty="0">
                <a:latin typeface="Verdana" panose="020B0604030504040204" pitchFamily="34" charset="0"/>
              </a:rPr>
              <a:t>I </a:t>
            </a:r>
            <a:r>
              <a:rPr lang="it-IT" altLang="it-IT" sz="3000" i="1" u="sng" dirty="0" smtClean="0">
                <a:latin typeface="Verdana" panose="020B0604030504040204" pitchFamily="34" charset="0"/>
              </a:rPr>
              <a:t>programmi di lavoro dell’Autorità</a:t>
            </a:r>
            <a:endParaRPr lang="it-IT" altLang="it-IT" sz="3000" i="1" u="sng" dirty="0">
              <a:latin typeface="Verdana" panose="020B0604030504040204" pitchFamily="34" charset="0"/>
            </a:endParaRPr>
          </a:p>
          <a:p>
            <a:pPr eaLnBrk="1" hangingPunct="1"/>
            <a:endParaRPr lang="it-IT" altLang="it-IT" sz="3000" i="1" u="sng" dirty="0">
              <a:latin typeface="Verdana" panose="020B0604030504040204" pitchFamily="34" charset="0"/>
            </a:endParaRPr>
          </a:p>
        </p:txBody>
      </p:sp>
      <p:sp>
        <p:nvSpPr>
          <p:cNvPr id="5124" name="Rectangle 8"/>
          <p:cNvSpPr>
            <a:spLocks noChangeArrowheads="1"/>
          </p:cNvSpPr>
          <p:nvPr/>
        </p:nvSpPr>
        <p:spPr bwMode="auto">
          <a:xfrm>
            <a:off x="0" y="0"/>
            <a:ext cx="9144000" cy="762000"/>
          </a:xfrm>
          <a:prstGeom prst="rect">
            <a:avLst/>
          </a:prstGeom>
          <a:solidFill>
            <a:srgbClr val="EF2E24"/>
          </a:solidFill>
          <a:ln>
            <a:noFill/>
          </a:ln>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t-IT" altLang="it-IT" sz="3200" b="1" i="1" dirty="0">
                <a:solidFill>
                  <a:schemeClr val="bg1"/>
                </a:solidFill>
                <a:latin typeface="Verdana" panose="020B0604030504040204" pitchFamily="34" charset="0"/>
              </a:rPr>
              <a:t>INDICE</a:t>
            </a:r>
          </a:p>
        </p:txBody>
      </p:sp>
      <p:cxnSp>
        <p:nvCxnSpPr>
          <p:cNvPr id="4" name="Connettore 1 3"/>
          <p:cNvCxnSpPr/>
          <p:nvPr/>
        </p:nvCxnSpPr>
        <p:spPr>
          <a:xfrm>
            <a:off x="0" y="6248400"/>
            <a:ext cx="9144000" cy="0"/>
          </a:xfrm>
          <a:prstGeom prst="line">
            <a:avLst/>
          </a:prstGeom>
          <a:ln w="19050">
            <a:solidFill>
              <a:srgbClr val="0E9161"/>
            </a:solidFill>
          </a:ln>
        </p:spPr>
        <p:style>
          <a:lnRef idx="1">
            <a:schemeClr val="accent1"/>
          </a:lnRef>
          <a:fillRef idx="0">
            <a:schemeClr val="accent1"/>
          </a:fillRef>
          <a:effectRef idx="0">
            <a:schemeClr val="accent1"/>
          </a:effectRef>
          <a:fontRef idx="minor">
            <a:schemeClr val="tx1"/>
          </a:fontRef>
        </p:style>
      </p:cxnSp>
      <p:pic>
        <p:nvPicPr>
          <p:cNvPr id="8" name="Immagine 7"/>
          <p:cNvPicPr>
            <a:picLocks noChangeAspect="1"/>
          </p:cNvPicPr>
          <p:nvPr/>
        </p:nvPicPr>
        <p:blipFill>
          <a:blip r:embed="rId3"/>
          <a:stretch>
            <a:fillRect/>
          </a:stretch>
        </p:blipFill>
        <p:spPr>
          <a:xfrm>
            <a:off x="93630" y="6339821"/>
            <a:ext cx="2213040" cy="426757"/>
          </a:xfrm>
          <a:prstGeom prst="rect">
            <a:avLst/>
          </a:prstGeom>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5"/>
          <p:cNvSpPr>
            <a:spLocks noChangeArrowheads="1"/>
          </p:cNvSpPr>
          <p:nvPr/>
        </p:nvSpPr>
        <p:spPr bwMode="auto">
          <a:xfrm>
            <a:off x="609600" y="914400"/>
            <a:ext cx="8151812"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endParaRPr lang="it-IT" altLang="it-IT" sz="3000" i="1" u="sng" dirty="0">
              <a:latin typeface="Verdana" panose="020B0604030504040204" pitchFamily="34" charset="0"/>
            </a:endParaRPr>
          </a:p>
        </p:txBody>
      </p:sp>
      <p:sp>
        <p:nvSpPr>
          <p:cNvPr id="5124" name="Rectangle 8"/>
          <p:cNvSpPr>
            <a:spLocks noChangeArrowheads="1"/>
          </p:cNvSpPr>
          <p:nvPr/>
        </p:nvSpPr>
        <p:spPr bwMode="auto">
          <a:xfrm>
            <a:off x="1231900" y="73418"/>
            <a:ext cx="7696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it-IT" altLang="it-IT" sz="4000" b="1" i="1" dirty="0">
              <a:solidFill>
                <a:srgbClr val="EF2E24"/>
              </a:solidFill>
              <a:latin typeface="Verdana" panose="020B0604030504040204" pitchFamily="34" charset="0"/>
            </a:endParaRPr>
          </a:p>
        </p:txBody>
      </p:sp>
      <p:pic>
        <p:nvPicPr>
          <p:cNvPr id="8" name="Immagine 7"/>
          <p:cNvPicPr>
            <a:picLocks noChangeAspect="1"/>
          </p:cNvPicPr>
          <p:nvPr/>
        </p:nvPicPr>
        <p:blipFill>
          <a:blip r:embed="rId2"/>
          <a:stretch>
            <a:fillRect/>
          </a:stretch>
        </p:blipFill>
        <p:spPr>
          <a:xfrm>
            <a:off x="93630" y="6339821"/>
            <a:ext cx="2213040" cy="426757"/>
          </a:xfrm>
          <a:prstGeom prst="rect">
            <a:avLst/>
          </a:prstGeom>
        </p:spPr>
      </p:pic>
      <p:sp>
        <p:nvSpPr>
          <p:cNvPr id="7" name="Rectangle 5"/>
          <p:cNvSpPr>
            <a:spLocks noChangeArrowheads="1"/>
          </p:cNvSpPr>
          <p:nvPr/>
        </p:nvSpPr>
        <p:spPr bwMode="auto">
          <a:xfrm>
            <a:off x="0" y="0"/>
            <a:ext cx="9144000" cy="778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600"/>
              </a:spcBef>
            </a:pPr>
            <a:endParaRPr lang="it-IT" altLang="it-IT" sz="2800" b="1" i="1" dirty="0" smtClean="0">
              <a:solidFill>
                <a:srgbClr val="EF2E24"/>
              </a:solidFill>
              <a:latin typeface="Verdana" panose="020B0604030504040204" pitchFamily="34" charset="0"/>
            </a:endParaRPr>
          </a:p>
          <a:p>
            <a:pPr algn="ctr" eaLnBrk="1" hangingPunct="1">
              <a:spcBef>
                <a:spcPts val="600"/>
              </a:spcBef>
            </a:pPr>
            <a:r>
              <a:rPr lang="it-IT" altLang="it-IT" sz="2400" b="1" i="1" dirty="0" smtClean="0">
                <a:solidFill>
                  <a:srgbClr val="FF0000"/>
                </a:solidFill>
                <a:latin typeface="Verdana" panose="020B0604030504040204" pitchFamily="34" charset="0"/>
              </a:rPr>
              <a:t>I  media: la televisione</a:t>
            </a:r>
          </a:p>
          <a:p>
            <a:pPr algn="ctr" eaLnBrk="1" hangingPunct="1">
              <a:spcBef>
                <a:spcPts val="600"/>
              </a:spcBef>
            </a:pPr>
            <a:r>
              <a:rPr lang="it-IT" altLang="it-IT" sz="2400" b="1" i="1" dirty="0" smtClean="0">
                <a:solidFill>
                  <a:srgbClr val="FF0000"/>
                </a:solidFill>
                <a:latin typeface="Verdana" panose="020B0604030504040204" pitchFamily="34" charset="0"/>
              </a:rPr>
              <a:t>Tv in chiaro</a:t>
            </a:r>
          </a:p>
          <a:p>
            <a:pPr algn="ctr" eaLnBrk="1" hangingPunct="1"/>
            <a:endParaRPr lang="it-IT" altLang="it-IT" sz="2800" b="1" i="1" dirty="0" smtClean="0">
              <a:solidFill>
                <a:srgbClr val="EF2E24"/>
              </a:solidFill>
              <a:latin typeface="Verdana" panose="020B0604030504040204" pitchFamily="34" charset="0"/>
            </a:endParaRPr>
          </a:p>
        </p:txBody>
      </p:sp>
      <p:sp>
        <p:nvSpPr>
          <p:cNvPr id="10" name="Rectangle 6"/>
          <p:cNvSpPr>
            <a:spLocks noChangeArrowheads="1"/>
          </p:cNvSpPr>
          <p:nvPr/>
        </p:nvSpPr>
        <p:spPr bwMode="auto">
          <a:xfrm>
            <a:off x="184150" y="1083768"/>
            <a:ext cx="8712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ts val="3000"/>
              </a:lnSpc>
            </a:pPr>
            <a:endParaRPr lang="it-IT" altLang="it-IT" dirty="0">
              <a:latin typeface="Verdana" panose="020B0604030504040204" pitchFamily="34" charset="0"/>
            </a:endParaRPr>
          </a:p>
        </p:txBody>
      </p:sp>
      <p:cxnSp>
        <p:nvCxnSpPr>
          <p:cNvPr id="57" name="Connettore 1 56"/>
          <p:cNvCxnSpPr/>
          <p:nvPr/>
        </p:nvCxnSpPr>
        <p:spPr>
          <a:xfrm>
            <a:off x="0" y="6248400"/>
            <a:ext cx="9144000" cy="0"/>
          </a:xfrm>
          <a:prstGeom prst="line">
            <a:avLst/>
          </a:prstGeom>
          <a:ln w="19050">
            <a:solidFill>
              <a:srgbClr val="0E9161"/>
            </a:solidFill>
          </a:ln>
        </p:spPr>
        <p:style>
          <a:lnRef idx="1">
            <a:schemeClr val="accent1"/>
          </a:lnRef>
          <a:fillRef idx="0">
            <a:schemeClr val="accent1"/>
          </a:fillRef>
          <a:effectRef idx="0">
            <a:schemeClr val="accent1"/>
          </a:effectRef>
          <a:fontRef idx="minor">
            <a:schemeClr val="tx1"/>
          </a:fontRef>
        </p:style>
      </p:cxnSp>
      <p:sp>
        <p:nvSpPr>
          <p:cNvPr id="19" name="Rectangle 5"/>
          <p:cNvSpPr>
            <a:spLocks noChangeArrowheads="1"/>
          </p:cNvSpPr>
          <p:nvPr/>
        </p:nvSpPr>
        <p:spPr bwMode="auto">
          <a:xfrm>
            <a:off x="329406" y="5135840"/>
            <a:ext cx="8712200" cy="1127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endParaRPr lang="it-IT" altLang="it-IT" sz="2000" dirty="0">
              <a:latin typeface="Verdana" panose="020B0604030504040204" pitchFamily="34" charset="0"/>
            </a:endParaRPr>
          </a:p>
        </p:txBody>
      </p:sp>
      <p:sp>
        <p:nvSpPr>
          <p:cNvPr id="12" name="Rectangle 5"/>
          <p:cNvSpPr>
            <a:spLocks noChangeArrowheads="1"/>
          </p:cNvSpPr>
          <p:nvPr/>
        </p:nvSpPr>
        <p:spPr bwMode="auto">
          <a:xfrm>
            <a:off x="93630" y="4495800"/>
            <a:ext cx="8947976" cy="1318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endParaRPr lang="it-IT" altLang="it-IT" sz="2000" dirty="0">
              <a:latin typeface="Verdana" panose="020B0604030504040204" pitchFamily="34" charset="0"/>
            </a:endParaRPr>
          </a:p>
        </p:txBody>
      </p:sp>
      <p:sp>
        <p:nvSpPr>
          <p:cNvPr id="13" name="Rectangle 8"/>
          <p:cNvSpPr>
            <a:spLocks noChangeArrowheads="1"/>
          </p:cNvSpPr>
          <p:nvPr/>
        </p:nvSpPr>
        <p:spPr bwMode="auto">
          <a:xfrm>
            <a:off x="2133600" y="4401979"/>
            <a:ext cx="495236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it-IT" altLang="it-IT" sz="1000" b="1" i="1" dirty="0">
                <a:latin typeface="Verdana" panose="020B0604030504040204" pitchFamily="34" charset="0"/>
                <a:ea typeface="Calibri" panose="020F0502020204030204" pitchFamily="34" charset="0"/>
                <a:cs typeface="Times New Roman" panose="02020603050405020304" pitchFamily="18" charset="0"/>
              </a:rPr>
              <a:t>Quote di mercato dei principali operatori della Tv </a:t>
            </a:r>
            <a:r>
              <a:rPr lang="it-IT" altLang="it-IT" sz="1000" b="1" i="1" dirty="0" smtClean="0">
                <a:latin typeface="Verdana" panose="020B0604030504040204" pitchFamily="34" charset="0"/>
                <a:ea typeface="Calibri" panose="020F0502020204030204" pitchFamily="34" charset="0"/>
                <a:cs typeface="Times New Roman" panose="02020603050405020304" pitchFamily="18" charset="0"/>
              </a:rPr>
              <a:t>in chiaro (stime)</a:t>
            </a:r>
            <a:endParaRPr lang="it-IT" altLang="it-IT" sz="1000" dirty="0">
              <a:latin typeface="Verdana" panose="020B0604030504040204" pitchFamily="34" charset="0"/>
              <a:ea typeface="Calibri" panose="020F0502020204030204" pitchFamily="34" charset="0"/>
              <a:cs typeface="Times New Roman" panose="02020603050405020304" pitchFamily="18" charset="0"/>
            </a:endParaRPr>
          </a:p>
        </p:txBody>
      </p:sp>
      <p:sp>
        <p:nvSpPr>
          <p:cNvPr id="22" name="Rectangle 5"/>
          <p:cNvSpPr>
            <a:spLocks noChangeArrowheads="1"/>
          </p:cNvSpPr>
          <p:nvPr/>
        </p:nvSpPr>
        <p:spPr bwMode="auto">
          <a:xfrm>
            <a:off x="203200" y="4849393"/>
            <a:ext cx="8712200" cy="1551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ts val="1900"/>
              </a:lnSpc>
            </a:pPr>
            <a:r>
              <a:rPr lang="it-IT" altLang="it-IT" dirty="0" smtClean="0">
                <a:latin typeface="Verdana" panose="020B0604030504040204" pitchFamily="34" charset="0"/>
              </a:rPr>
              <a:t>Nella </a:t>
            </a:r>
            <a:r>
              <a:rPr lang="it-IT" altLang="it-IT" dirty="0">
                <a:latin typeface="Verdana" panose="020B0604030504040204" pitchFamily="34" charset="0"/>
              </a:rPr>
              <a:t>televisione in </a:t>
            </a:r>
            <a:r>
              <a:rPr lang="it-IT" altLang="it-IT" dirty="0" smtClean="0">
                <a:latin typeface="Verdana" panose="020B0604030504040204" pitchFamily="34" charset="0"/>
              </a:rPr>
              <a:t>chiaro, sebbene </a:t>
            </a:r>
            <a:r>
              <a:rPr lang="it-IT" altLang="it-IT" dirty="0">
                <a:latin typeface="Verdana" panose="020B0604030504040204" pitchFamily="34" charset="0"/>
              </a:rPr>
              <a:t>si riscontri una diminuzione delle quote dei primi due operatori, si conferma il ruolo preponderante di RAI, che detiene una quota superiore al </a:t>
            </a:r>
            <a:r>
              <a:rPr lang="it-IT" altLang="it-IT" dirty="0" smtClean="0">
                <a:latin typeface="Verdana" panose="020B0604030504040204" pitchFamily="34" charset="0"/>
              </a:rPr>
              <a:t>48%, </a:t>
            </a:r>
            <a:r>
              <a:rPr lang="it-IT" altLang="it-IT" dirty="0">
                <a:latin typeface="Verdana" panose="020B0604030504040204" pitchFamily="34" charset="0"/>
              </a:rPr>
              <a:t>seguita da Mediaset, con una quota </a:t>
            </a:r>
            <a:r>
              <a:rPr lang="it-IT" altLang="it-IT" dirty="0" smtClean="0">
                <a:latin typeface="Verdana" panose="020B0604030504040204" pitchFamily="34" charset="0"/>
              </a:rPr>
              <a:t>del 35</a:t>
            </a:r>
            <a:r>
              <a:rPr lang="it-IT" altLang="it-IT" dirty="0">
                <a:latin typeface="Verdana" panose="020B0604030504040204" pitchFamily="34" charset="0"/>
              </a:rPr>
              <a:t>%. </a:t>
            </a:r>
          </a:p>
        </p:txBody>
      </p:sp>
      <p:pic>
        <p:nvPicPr>
          <p:cNvPr id="15" name="Immagine 1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5335" y="967264"/>
            <a:ext cx="5041265" cy="3384432"/>
          </a:xfrm>
          <a:prstGeom prst="rect">
            <a:avLst/>
          </a:prstGeom>
          <a:noFill/>
          <a:ln>
            <a:noFill/>
          </a:ln>
        </p:spPr>
      </p:pic>
    </p:spTree>
    <p:extLst>
      <p:ext uri="{BB962C8B-B14F-4D97-AF65-F5344CB8AC3E}">
        <p14:creationId xmlns:p14="http://schemas.microsoft.com/office/powerpoint/2010/main" val="370705170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5"/>
          <p:cNvSpPr>
            <a:spLocks noChangeArrowheads="1"/>
          </p:cNvSpPr>
          <p:nvPr/>
        </p:nvSpPr>
        <p:spPr bwMode="auto">
          <a:xfrm>
            <a:off x="609600" y="914400"/>
            <a:ext cx="8151812"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endParaRPr lang="it-IT" altLang="it-IT" sz="3000" i="1" u="sng" dirty="0">
              <a:latin typeface="Verdana" panose="020B0604030504040204" pitchFamily="34" charset="0"/>
            </a:endParaRPr>
          </a:p>
        </p:txBody>
      </p:sp>
      <p:sp>
        <p:nvSpPr>
          <p:cNvPr id="5124" name="Rectangle 8"/>
          <p:cNvSpPr>
            <a:spLocks noChangeArrowheads="1"/>
          </p:cNvSpPr>
          <p:nvPr/>
        </p:nvSpPr>
        <p:spPr bwMode="auto">
          <a:xfrm>
            <a:off x="1231900" y="73418"/>
            <a:ext cx="7696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it-IT" altLang="it-IT" sz="4000" b="1" i="1" dirty="0">
              <a:solidFill>
                <a:srgbClr val="EF2E24"/>
              </a:solidFill>
              <a:latin typeface="Verdana" panose="020B0604030504040204" pitchFamily="34" charset="0"/>
            </a:endParaRPr>
          </a:p>
        </p:txBody>
      </p:sp>
      <p:pic>
        <p:nvPicPr>
          <p:cNvPr id="8" name="Immagine 7"/>
          <p:cNvPicPr>
            <a:picLocks noChangeAspect="1"/>
          </p:cNvPicPr>
          <p:nvPr/>
        </p:nvPicPr>
        <p:blipFill>
          <a:blip r:embed="rId2"/>
          <a:stretch>
            <a:fillRect/>
          </a:stretch>
        </p:blipFill>
        <p:spPr>
          <a:xfrm>
            <a:off x="93630" y="6339821"/>
            <a:ext cx="2213040" cy="426757"/>
          </a:xfrm>
          <a:prstGeom prst="rect">
            <a:avLst/>
          </a:prstGeom>
        </p:spPr>
      </p:pic>
      <p:sp>
        <p:nvSpPr>
          <p:cNvPr id="7" name="Rectangle 5"/>
          <p:cNvSpPr>
            <a:spLocks noChangeArrowheads="1"/>
          </p:cNvSpPr>
          <p:nvPr/>
        </p:nvSpPr>
        <p:spPr bwMode="auto">
          <a:xfrm>
            <a:off x="0" y="0"/>
            <a:ext cx="9144000" cy="778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600"/>
              </a:spcBef>
            </a:pPr>
            <a:endParaRPr lang="it-IT" altLang="it-IT" sz="2800" b="1" i="1" dirty="0" smtClean="0">
              <a:solidFill>
                <a:srgbClr val="EF2E24"/>
              </a:solidFill>
              <a:latin typeface="Verdana" panose="020B0604030504040204" pitchFamily="34" charset="0"/>
            </a:endParaRPr>
          </a:p>
          <a:p>
            <a:pPr algn="ctr" eaLnBrk="1" hangingPunct="1">
              <a:spcBef>
                <a:spcPts val="600"/>
              </a:spcBef>
            </a:pPr>
            <a:r>
              <a:rPr lang="it-IT" altLang="it-IT" sz="2400" b="1" i="1" dirty="0" smtClean="0">
                <a:solidFill>
                  <a:srgbClr val="EF2E24"/>
                </a:solidFill>
                <a:latin typeface="Verdana" panose="020B0604030504040204" pitchFamily="34" charset="0"/>
              </a:rPr>
              <a:t>I  media: la televisione</a:t>
            </a:r>
          </a:p>
          <a:p>
            <a:pPr algn="ctr" eaLnBrk="1" hangingPunct="1">
              <a:spcBef>
                <a:spcPts val="600"/>
              </a:spcBef>
            </a:pPr>
            <a:r>
              <a:rPr lang="it-IT" altLang="it-IT" sz="2400" b="1" i="1" dirty="0" smtClean="0">
                <a:solidFill>
                  <a:srgbClr val="EF2E24"/>
                </a:solidFill>
                <a:latin typeface="Verdana" panose="020B0604030504040204" pitchFamily="34" charset="0"/>
              </a:rPr>
              <a:t>Tv a pagamento</a:t>
            </a:r>
          </a:p>
          <a:p>
            <a:pPr algn="ctr" eaLnBrk="1" hangingPunct="1"/>
            <a:endParaRPr lang="it-IT" altLang="it-IT" sz="2800" b="1" i="1" dirty="0" smtClean="0">
              <a:solidFill>
                <a:srgbClr val="EF2E24"/>
              </a:solidFill>
              <a:latin typeface="Verdana" panose="020B0604030504040204" pitchFamily="34" charset="0"/>
            </a:endParaRPr>
          </a:p>
        </p:txBody>
      </p:sp>
      <p:sp>
        <p:nvSpPr>
          <p:cNvPr id="10" name="Rectangle 6"/>
          <p:cNvSpPr>
            <a:spLocks noChangeArrowheads="1"/>
          </p:cNvSpPr>
          <p:nvPr/>
        </p:nvSpPr>
        <p:spPr bwMode="auto">
          <a:xfrm>
            <a:off x="184150" y="1083768"/>
            <a:ext cx="8712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ts val="3000"/>
              </a:lnSpc>
            </a:pPr>
            <a:endParaRPr lang="it-IT" altLang="it-IT" dirty="0">
              <a:latin typeface="Verdana" panose="020B0604030504040204" pitchFamily="34" charset="0"/>
            </a:endParaRPr>
          </a:p>
        </p:txBody>
      </p:sp>
      <p:cxnSp>
        <p:nvCxnSpPr>
          <p:cNvPr id="57" name="Connettore 1 56"/>
          <p:cNvCxnSpPr/>
          <p:nvPr/>
        </p:nvCxnSpPr>
        <p:spPr>
          <a:xfrm>
            <a:off x="0" y="6248400"/>
            <a:ext cx="9144000" cy="0"/>
          </a:xfrm>
          <a:prstGeom prst="line">
            <a:avLst/>
          </a:prstGeom>
          <a:ln w="19050">
            <a:solidFill>
              <a:srgbClr val="0E9161"/>
            </a:solidFill>
          </a:ln>
        </p:spPr>
        <p:style>
          <a:lnRef idx="1">
            <a:schemeClr val="accent1"/>
          </a:lnRef>
          <a:fillRef idx="0">
            <a:schemeClr val="accent1"/>
          </a:fillRef>
          <a:effectRef idx="0">
            <a:schemeClr val="accent1"/>
          </a:effectRef>
          <a:fontRef idx="minor">
            <a:schemeClr val="tx1"/>
          </a:fontRef>
        </p:style>
      </p:cxnSp>
      <p:sp>
        <p:nvSpPr>
          <p:cNvPr id="19" name="Rectangle 5"/>
          <p:cNvSpPr>
            <a:spLocks noChangeArrowheads="1"/>
          </p:cNvSpPr>
          <p:nvPr/>
        </p:nvSpPr>
        <p:spPr bwMode="auto">
          <a:xfrm>
            <a:off x="329406" y="5135840"/>
            <a:ext cx="8712200" cy="1127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endParaRPr lang="it-IT" altLang="it-IT" sz="2000" dirty="0">
              <a:latin typeface="Verdana" panose="020B0604030504040204" pitchFamily="34" charset="0"/>
            </a:endParaRPr>
          </a:p>
        </p:txBody>
      </p:sp>
      <p:sp>
        <p:nvSpPr>
          <p:cNvPr id="12" name="Rectangle 5"/>
          <p:cNvSpPr>
            <a:spLocks noChangeArrowheads="1"/>
          </p:cNvSpPr>
          <p:nvPr/>
        </p:nvSpPr>
        <p:spPr bwMode="auto">
          <a:xfrm>
            <a:off x="93630" y="4777724"/>
            <a:ext cx="8947976" cy="1318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endParaRPr lang="it-IT" altLang="it-IT" sz="2000" dirty="0">
              <a:latin typeface="Verdana" panose="020B0604030504040204" pitchFamily="34" charset="0"/>
            </a:endParaRPr>
          </a:p>
        </p:txBody>
      </p:sp>
      <p:sp>
        <p:nvSpPr>
          <p:cNvPr id="13" name="Rectangle 8"/>
          <p:cNvSpPr>
            <a:spLocks noChangeArrowheads="1"/>
          </p:cNvSpPr>
          <p:nvPr/>
        </p:nvSpPr>
        <p:spPr bwMode="auto">
          <a:xfrm>
            <a:off x="2057400" y="4478179"/>
            <a:ext cx="5334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it-IT" altLang="it-IT" sz="1000" b="1" i="1" dirty="0">
                <a:latin typeface="Verdana" panose="020B0604030504040204" pitchFamily="34" charset="0"/>
                <a:ea typeface="Calibri" panose="020F0502020204030204" pitchFamily="34" charset="0"/>
                <a:cs typeface="Times New Roman" panose="02020603050405020304" pitchFamily="18" charset="0"/>
              </a:rPr>
              <a:t>Quote di mercato dei principali operatori della Tv </a:t>
            </a:r>
            <a:r>
              <a:rPr lang="it-IT" altLang="it-IT" sz="1000" b="1" i="1" dirty="0" smtClean="0">
                <a:latin typeface="Verdana" panose="020B0604030504040204" pitchFamily="34" charset="0"/>
                <a:ea typeface="Calibri" panose="020F0502020204030204" pitchFamily="34" charset="0"/>
                <a:cs typeface="Times New Roman" panose="02020603050405020304" pitchFamily="18" charset="0"/>
              </a:rPr>
              <a:t>a pagamento (stime)</a:t>
            </a:r>
            <a:endParaRPr lang="it-IT" altLang="it-IT" sz="1000" dirty="0">
              <a:latin typeface="Verdana" panose="020B0604030504040204" pitchFamily="34" charset="0"/>
              <a:ea typeface="Calibri" panose="020F0502020204030204" pitchFamily="34" charset="0"/>
              <a:cs typeface="Times New Roman" panose="02020603050405020304" pitchFamily="18" charset="0"/>
            </a:endParaRPr>
          </a:p>
        </p:txBody>
      </p:sp>
      <p:sp>
        <p:nvSpPr>
          <p:cNvPr id="22" name="Rectangle 5"/>
          <p:cNvSpPr>
            <a:spLocks noChangeArrowheads="1"/>
          </p:cNvSpPr>
          <p:nvPr/>
        </p:nvSpPr>
        <p:spPr bwMode="auto">
          <a:xfrm>
            <a:off x="175006" y="4805380"/>
            <a:ext cx="8712200" cy="1519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ts val="1900"/>
              </a:lnSpc>
            </a:pPr>
            <a:r>
              <a:rPr lang="it-IT" altLang="it-IT" dirty="0">
                <a:latin typeface="Verdana" panose="020B0604030504040204" pitchFamily="34" charset="0"/>
              </a:rPr>
              <a:t>Nella Tv a pagamento, </a:t>
            </a:r>
            <a:r>
              <a:rPr lang="it-IT" altLang="it-IT" dirty="0" smtClean="0">
                <a:latin typeface="Verdana" panose="020B0604030504040204" pitchFamily="34" charset="0"/>
              </a:rPr>
              <a:t>gli operatori </a:t>
            </a:r>
            <a:r>
              <a:rPr lang="it-IT" altLang="it-IT" dirty="0">
                <a:latin typeface="Verdana" panose="020B0604030504040204" pitchFamily="34" charset="0"/>
              </a:rPr>
              <a:t>con quote di </a:t>
            </a:r>
            <a:r>
              <a:rPr lang="it-IT" altLang="it-IT" dirty="0" smtClean="0">
                <a:latin typeface="Verdana" panose="020B0604030504040204" pitchFamily="34" charset="0"/>
              </a:rPr>
              <a:t>ricavi rilevanti sono due</a:t>
            </a:r>
            <a:r>
              <a:rPr lang="it-IT" altLang="it-IT" dirty="0">
                <a:latin typeface="Verdana" panose="020B0604030504040204" pitchFamily="34" charset="0"/>
              </a:rPr>
              <a:t>: </a:t>
            </a:r>
            <a:r>
              <a:rPr lang="it-IT" altLang="it-IT" dirty="0" smtClean="0">
                <a:latin typeface="Verdana" panose="020B0604030504040204" pitchFamily="34" charset="0"/>
              </a:rPr>
              <a:t>il gruppo </a:t>
            </a:r>
            <a:r>
              <a:rPr lang="it-IT" altLang="it-IT" dirty="0" err="1" smtClean="0">
                <a:latin typeface="Verdana" panose="020B0604030504040204" pitchFamily="34" charset="0"/>
              </a:rPr>
              <a:t>Sky</a:t>
            </a:r>
            <a:r>
              <a:rPr lang="it-IT" altLang="it-IT" dirty="0" smtClean="0">
                <a:latin typeface="Verdana" panose="020B0604030504040204" pitchFamily="34" charset="0"/>
              </a:rPr>
              <a:t>, con </a:t>
            </a:r>
            <a:r>
              <a:rPr lang="it-IT" altLang="it-IT" dirty="0">
                <a:latin typeface="Verdana" panose="020B0604030504040204" pitchFamily="34" charset="0"/>
              </a:rPr>
              <a:t>una quota che nel </a:t>
            </a:r>
            <a:r>
              <a:rPr lang="it-IT" altLang="it-IT" dirty="0" smtClean="0">
                <a:latin typeface="Verdana" panose="020B0604030504040204" pitchFamily="34" charset="0"/>
              </a:rPr>
              <a:t>2015 è pari a circa il 76%, </a:t>
            </a:r>
            <a:r>
              <a:rPr lang="it-IT" altLang="it-IT" dirty="0">
                <a:latin typeface="Verdana" panose="020B0604030504040204" pitchFamily="34" charset="0"/>
              </a:rPr>
              <a:t>e </a:t>
            </a:r>
            <a:r>
              <a:rPr lang="it-IT" altLang="it-IT" dirty="0" smtClean="0">
                <a:latin typeface="Verdana" panose="020B0604030504040204" pitchFamily="34" charset="0"/>
              </a:rPr>
              <a:t>Fininvest/Mediaset</a:t>
            </a:r>
            <a:r>
              <a:rPr lang="it-IT" altLang="it-IT" dirty="0">
                <a:latin typeface="Verdana" panose="020B0604030504040204" pitchFamily="34" charset="0"/>
              </a:rPr>
              <a:t>, che con Premium possiede una quota di mercato pari </a:t>
            </a:r>
            <a:r>
              <a:rPr lang="it-IT" altLang="it-IT" dirty="0" smtClean="0">
                <a:latin typeface="Verdana" panose="020B0604030504040204" pitchFamily="34" charset="0"/>
              </a:rPr>
              <a:t>a circa il </a:t>
            </a:r>
            <a:r>
              <a:rPr lang="it-IT" altLang="it-IT" dirty="0">
                <a:latin typeface="Verdana" panose="020B0604030504040204" pitchFamily="34" charset="0"/>
              </a:rPr>
              <a:t>19</a:t>
            </a:r>
            <a:r>
              <a:rPr lang="it-IT" altLang="it-IT" dirty="0" smtClean="0">
                <a:latin typeface="Verdana" panose="020B0604030504040204" pitchFamily="34" charset="0"/>
              </a:rPr>
              <a:t>%. L’indice </a:t>
            </a:r>
            <a:r>
              <a:rPr lang="it-IT" altLang="it-IT" dirty="0">
                <a:latin typeface="Verdana" panose="020B0604030504040204" pitchFamily="34" charset="0"/>
              </a:rPr>
              <a:t>di concentrazione del mercato della televisione a </a:t>
            </a:r>
            <a:r>
              <a:rPr lang="it-IT" altLang="it-IT" dirty="0" smtClean="0">
                <a:latin typeface="Verdana" panose="020B0604030504040204" pitchFamily="34" charset="0"/>
              </a:rPr>
              <a:t>pagamento, anche se in riduzione, </a:t>
            </a:r>
            <a:r>
              <a:rPr lang="it-IT" altLang="it-IT" dirty="0">
                <a:latin typeface="Verdana" panose="020B0604030504040204" pitchFamily="34" charset="0"/>
              </a:rPr>
              <a:t>risulta </a:t>
            </a:r>
            <a:r>
              <a:rPr lang="it-IT" altLang="it-IT" dirty="0" smtClean="0">
                <a:latin typeface="Verdana" panose="020B0604030504040204" pitchFamily="34" charset="0"/>
              </a:rPr>
              <a:t>superiore a 6.100 </a:t>
            </a:r>
            <a:r>
              <a:rPr lang="it-IT" altLang="it-IT" dirty="0">
                <a:latin typeface="Verdana" panose="020B0604030504040204" pitchFamily="34" charset="0"/>
              </a:rPr>
              <a:t>punti.</a:t>
            </a:r>
          </a:p>
        </p:txBody>
      </p:sp>
      <p:pic>
        <p:nvPicPr>
          <p:cNvPr id="14" name="Immagine 1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967414"/>
            <a:ext cx="2667000" cy="3462625"/>
          </a:xfrm>
          <a:prstGeom prst="rect">
            <a:avLst/>
          </a:prstGeom>
          <a:noFill/>
          <a:ln>
            <a:noFill/>
          </a:ln>
        </p:spPr>
      </p:pic>
    </p:spTree>
    <p:extLst>
      <p:ext uri="{BB962C8B-B14F-4D97-AF65-F5344CB8AC3E}">
        <p14:creationId xmlns:p14="http://schemas.microsoft.com/office/powerpoint/2010/main" val="126955092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5"/>
          <p:cNvSpPr>
            <a:spLocks noChangeArrowheads="1"/>
          </p:cNvSpPr>
          <p:nvPr/>
        </p:nvSpPr>
        <p:spPr bwMode="auto">
          <a:xfrm>
            <a:off x="609600" y="914400"/>
            <a:ext cx="8151812"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endParaRPr lang="it-IT" altLang="it-IT" sz="3000" i="1" u="sng" dirty="0">
              <a:latin typeface="Verdana" panose="020B0604030504040204" pitchFamily="34" charset="0"/>
            </a:endParaRPr>
          </a:p>
        </p:txBody>
      </p:sp>
      <p:sp>
        <p:nvSpPr>
          <p:cNvPr id="5124" name="Rectangle 8"/>
          <p:cNvSpPr>
            <a:spLocks noChangeArrowheads="1"/>
          </p:cNvSpPr>
          <p:nvPr/>
        </p:nvSpPr>
        <p:spPr bwMode="auto">
          <a:xfrm>
            <a:off x="1231900" y="73418"/>
            <a:ext cx="7696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it-IT" altLang="it-IT" sz="4000" b="1" i="1" dirty="0">
              <a:solidFill>
                <a:srgbClr val="EF2E24"/>
              </a:solidFill>
              <a:latin typeface="Verdana" panose="020B0604030504040204" pitchFamily="34" charset="0"/>
            </a:endParaRPr>
          </a:p>
        </p:txBody>
      </p:sp>
      <p:pic>
        <p:nvPicPr>
          <p:cNvPr id="8" name="Immagine 7"/>
          <p:cNvPicPr>
            <a:picLocks noChangeAspect="1"/>
          </p:cNvPicPr>
          <p:nvPr/>
        </p:nvPicPr>
        <p:blipFill>
          <a:blip r:embed="rId2"/>
          <a:stretch>
            <a:fillRect/>
          </a:stretch>
        </p:blipFill>
        <p:spPr>
          <a:xfrm>
            <a:off x="93630" y="6339821"/>
            <a:ext cx="2213040" cy="426757"/>
          </a:xfrm>
          <a:prstGeom prst="rect">
            <a:avLst/>
          </a:prstGeom>
        </p:spPr>
      </p:pic>
      <p:sp>
        <p:nvSpPr>
          <p:cNvPr id="7" name="Rectangle 5"/>
          <p:cNvSpPr>
            <a:spLocks noChangeArrowheads="1"/>
          </p:cNvSpPr>
          <p:nvPr/>
        </p:nvSpPr>
        <p:spPr bwMode="auto">
          <a:xfrm>
            <a:off x="0" y="0"/>
            <a:ext cx="9144000" cy="778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600"/>
              </a:spcBef>
            </a:pPr>
            <a:endParaRPr lang="it-IT" altLang="it-IT" sz="2800" b="1" i="1" dirty="0" smtClean="0">
              <a:solidFill>
                <a:srgbClr val="EF2E24"/>
              </a:solidFill>
              <a:latin typeface="Verdana" panose="020B0604030504040204" pitchFamily="34" charset="0"/>
            </a:endParaRPr>
          </a:p>
          <a:p>
            <a:pPr algn="ctr" eaLnBrk="1" hangingPunct="1">
              <a:spcBef>
                <a:spcPts val="600"/>
              </a:spcBef>
            </a:pPr>
            <a:r>
              <a:rPr lang="it-IT" altLang="it-IT" sz="2400" b="1" i="1" dirty="0" smtClean="0">
                <a:solidFill>
                  <a:srgbClr val="EF2E24"/>
                </a:solidFill>
                <a:latin typeface="Verdana" panose="020B0604030504040204" pitchFamily="34" charset="0"/>
              </a:rPr>
              <a:t>I  media: la televisione</a:t>
            </a:r>
          </a:p>
          <a:p>
            <a:pPr algn="ctr" eaLnBrk="1" hangingPunct="1">
              <a:spcBef>
                <a:spcPts val="600"/>
              </a:spcBef>
            </a:pPr>
            <a:r>
              <a:rPr lang="it-IT" altLang="it-IT" sz="2400" b="1" i="1" dirty="0">
                <a:solidFill>
                  <a:srgbClr val="EF2E24"/>
                </a:solidFill>
                <a:latin typeface="Verdana" panose="020B0604030504040204" pitchFamily="34" charset="0"/>
              </a:rPr>
              <a:t>l</a:t>
            </a:r>
            <a:r>
              <a:rPr lang="it-IT" altLang="it-IT" sz="2400" b="1" i="1" dirty="0" smtClean="0">
                <a:solidFill>
                  <a:srgbClr val="EF2E24"/>
                </a:solidFill>
                <a:latin typeface="Verdana" panose="020B0604030504040204" pitchFamily="34" charset="0"/>
              </a:rPr>
              <a:t>’audience</a:t>
            </a:r>
          </a:p>
          <a:p>
            <a:pPr algn="ctr" eaLnBrk="1" hangingPunct="1"/>
            <a:endParaRPr lang="it-IT" altLang="it-IT" sz="2800" b="1" i="1" dirty="0" smtClean="0">
              <a:solidFill>
                <a:srgbClr val="EF2E24"/>
              </a:solidFill>
              <a:latin typeface="Verdana" panose="020B0604030504040204" pitchFamily="34" charset="0"/>
            </a:endParaRPr>
          </a:p>
        </p:txBody>
      </p:sp>
      <p:sp>
        <p:nvSpPr>
          <p:cNvPr id="10" name="Rectangle 6"/>
          <p:cNvSpPr>
            <a:spLocks noChangeArrowheads="1"/>
          </p:cNvSpPr>
          <p:nvPr/>
        </p:nvSpPr>
        <p:spPr bwMode="auto">
          <a:xfrm>
            <a:off x="184150" y="1083768"/>
            <a:ext cx="8712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ts val="3000"/>
              </a:lnSpc>
            </a:pPr>
            <a:endParaRPr lang="it-IT" altLang="it-IT" dirty="0">
              <a:latin typeface="Verdana" panose="020B0604030504040204" pitchFamily="34" charset="0"/>
            </a:endParaRPr>
          </a:p>
        </p:txBody>
      </p:sp>
      <p:cxnSp>
        <p:nvCxnSpPr>
          <p:cNvPr id="57" name="Connettore 1 56"/>
          <p:cNvCxnSpPr/>
          <p:nvPr/>
        </p:nvCxnSpPr>
        <p:spPr>
          <a:xfrm>
            <a:off x="0" y="6248400"/>
            <a:ext cx="9144000" cy="0"/>
          </a:xfrm>
          <a:prstGeom prst="line">
            <a:avLst/>
          </a:prstGeom>
          <a:ln w="19050">
            <a:solidFill>
              <a:srgbClr val="0E9161"/>
            </a:solidFill>
          </a:ln>
        </p:spPr>
        <p:style>
          <a:lnRef idx="1">
            <a:schemeClr val="accent1"/>
          </a:lnRef>
          <a:fillRef idx="0">
            <a:schemeClr val="accent1"/>
          </a:fillRef>
          <a:effectRef idx="0">
            <a:schemeClr val="accent1"/>
          </a:effectRef>
          <a:fontRef idx="minor">
            <a:schemeClr val="tx1"/>
          </a:fontRef>
        </p:style>
      </p:cxnSp>
      <p:sp>
        <p:nvSpPr>
          <p:cNvPr id="19" name="Rectangle 5"/>
          <p:cNvSpPr>
            <a:spLocks noChangeArrowheads="1"/>
          </p:cNvSpPr>
          <p:nvPr/>
        </p:nvSpPr>
        <p:spPr bwMode="auto">
          <a:xfrm>
            <a:off x="329406" y="5135840"/>
            <a:ext cx="8712200" cy="1127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endParaRPr lang="it-IT" altLang="it-IT" sz="2000" dirty="0">
              <a:latin typeface="Verdana" panose="020B0604030504040204" pitchFamily="34" charset="0"/>
            </a:endParaRPr>
          </a:p>
        </p:txBody>
      </p:sp>
      <p:sp>
        <p:nvSpPr>
          <p:cNvPr id="12" name="Rectangle 5"/>
          <p:cNvSpPr>
            <a:spLocks noChangeArrowheads="1"/>
          </p:cNvSpPr>
          <p:nvPr/>
        </p:nvSpPr>
        <p:spPr bwMode="auto">
          <a:xfrm>
            <a:off x="93630" y="4701524"/>
            <a:ext cx="8947976" cy="1318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endParaRPr lang="it-IT" altLang="it-IT" sz="2000" dirty="0">
              <a:latin typeface="Verdana" panose="020B0604030504040204" pitchFamily="34" charset="0"/>
            </a:endParaRPr>
          </a:p>
        </p:txBody>
      </p:sp>
      <p:sp>
        <p:nvSpPr>
          <p:cNvPr id="13" name="Rectangle 8"/>
          <p:cNvSpPr>
            <a:spLocks noChangeArrowheads="1"/>
          </p:cNvSpPr>
          <p:nvPr/>
        </p:nvSpPr>
        <p:spPr bwMode="auto">
          <a:xfrm>
            <a:off x="1219200" y="4140160"/>
            <a:ext cx="63881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it-IT" altLang="it-IT" sz="1000" b="1" i="1" dirty="0">
                <a:latin typeface="Verdana" panose="020B0604030504040204" pitchFamily="34" charset="0"/>
                <a:ea typeface="Calibri" panose="020F0502020204030204" pitchFamily="34" charset="0"/>
                <a:cs typeface="Times New Roman" panose="02020603050405020304" pitchFamily="18" charset="0"/>
              </a:rPr>
              <a:t>Quote di </a:t>
            </a:r>
            <a:r>
              <a:rPr lang="it-IT" altLang="it-IT" sz="1000" b="1" i="1" dirty="0" smtClean="0">
                <a:latin typeface="Verdana" panose="020B0604030504040204" pitchFamily="34" charset="0"/>
                <a:ea typeface="Calibri" panose="020F0502020204030204" pitchFamily="34" charset="0"/>
                <a:cs typeface="Times New Roman" panose="02020603050405020304" pitchFamily="18" charset="0"/>
              </a:rPr>
              <a:t>ascolto annuale nel giorno medio 2010-2015 (%)</a:t>
            </a:r>
          </a:p>
          <a:p>
            <a:pPr algn="ctr"/>
            <a:r>
              <a:rPr lang="it-IT" altLang="it-IT" sz="1000" i="1" dirty="0" smtClean="0">
                <a:latin typeface="Verdana" panose="020B0604030504040204" pitchFamily="34" charset="0"/>
                <a:ea typeface="Calibri" panose="020F0502020204030204" pitchFamily="34" charset="0"/>
                <a:cs typeface="Times New Roman" panose="02020603050405020304" pitchFamily="18" charset="0"/>
              </a:rPr>
              <a:t>Fonte: dati Auditel</a:t>
            </a:r>
            <a:endParaRPr lang="it-IT" altLang="it-IT" sz="1000" dirty="0">
              <a:latin typeface="Verdana" panose="020B0604030504040204" pitchFamily="34" charset="0"/>
              <a:ea typeface="Calibri" panose="020F0502020204030204" pitchFamily="34" charset="0"/>
              <a:cs typeface="Times New Roman" panose="02020603050405020304" pitchFamily="18" charset="0"/>
            </a:endParaRPr>
          </a:p>
        </p:txBody>
      </p:sp>
      <p:sp>
        <p:nvSpPr>
          <p:cNvPr id="22" name="Rectangle 5"/>
          <p:cNvSpPr>
            <a:spLocks noChangeArrowheads="1"/>
          </p:cNvSpPr>
          <p:nvPr/>
        </p:nvSpPr>
        <p:spPr bwMode="auto">
          <a:xfrm>
            <a:off x="202438" y="4797789"/>
            <a:ext cx="8712200" cy="1313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ts val="1900"/>
              </a:lnSpc>
            </a:pPr>
            <a:r>
              <a:rPr lang="it-IT" altLang="it-IT" dirty="0" smtClean="0">
                <a:latin typeface="Verdana" panose="020B0604030504040204" pitchFamily="34" charset="0"/>
              </a:rPr>
              <a:t>RAI </a:t>
            </a:r>
            <a:r>
              <a:rPr lang="it-IT" altLang="it-IT" dirty="0">
                <a:latin typeface="Verdana" panose="020B0604030504040204" pitchFamily="34" charset="0"/>
              </a:rPr>
              <a:t>e </a:t>
            </a:r>
            <a:r>
              <a:rPr lang="it-IT" altLang="it-IT" dirty="0" smtClean="0">
                <a:latin typeface="Verdana" panose="020B0604030504040204" pitchFamily="34" charset="0"/>
              </a:rPr>
              <a:t>Fininvest/Mediaset</a:t>
            </a:r>
            <a:r>
              <a:rPr lang="it-IT" altLang="it-IT" dirty="0">
                <a:latin typeface="Verdana" panose="020B0604030504040204" pitchFamily="34" charset="0"/>
              </a:rPr>
              <a:t>, con quote di ascolto rispettivamente del </a:t>
            </a:r>
            <a:r>
              <a:rPr lang="it-IT" altLang="it-IT" dirty="0" smtClean="0">
                <a:latin typeface="Verdana" panose="020B0604030504040204" pitchFamily="34" charset="0"/>
              </a:rPr>
              <a:t>37% </a:t>
            </a:r>
            <a:r>
              <a:rPr lang="it-IT" altLang="it-IT" dirty="0">
                <a:latin typeface="Verdana" panose="020B0604030504040204" pitchFamily="34" charset="0"/>
              </a:rPr>
              <a:t>e </a:t>
            </a:r>
            <a:r>
              <a:rPr lang="it-IT" altLang="it-IT" dirty="0" smtClean="0">
                <a:latin typeface="Verdana" panose="020B0604030504040204" pitchFamily="34" charset="0"/>
              </a:rPr>
              <a:t>32%, </a:t>
            </a:r>
            <a:r>
              <a:rPr lang="it-IT" altLang="it-IT" dirty="0">
                <a:latin typeface="Verdana" panose="020B0604030504040204" pitchFamily="34" charset="0"/>
              </a:rPr>
              <a:t>rimangono di gran lunga gli operatori principali, pur totalizzando </a:t>
            </a:r>
            <a:r>
              <a:rPr lang="it-IT" altLang="it-IT" i="1" dirty="0">
                <a:latin typeface="Verdana" panose="020B0604030504040204" pitchFamily="34" charset="0"/>
              </a:rPr>
              <a:t>share</a:t>
            </a:r>
            <a:r>
              <a:rPr lang="it-IT" altLang="it-IT" dirty="0">
                <a:latin typeface="Verdana" panose="020B0604030504040204" pitchFamily="34" charset="0"/>
              </a:rPr>
              <a:t> inferiori rispetto al 2010. Tra </a:t>
            </a:r>
            <a:r>
              <a:rPr lang="it-IT" altLang="it-IT" dirty="0" smtClean="0">
                <a:latin typeface="Verdana" panose="020B0604030504040204" pitchFamily="34" charset="0"/>
              </a:rPr>
              <a:t>le altri emittenti</a:t>
            </a:r>
            <a:r>
              <a:rPr lang="it-IT" altLang="it-IT" dirty="0">
                <a:latin typeface="Verdana" panose="020B0604030504040204" pitchFamily="34" charset="0"/>
              </a:rPr>
              <a:t>, </a:t>
            </a:r>
            <a:r>
              <a:rPr lang="it-IT" altLang="it-IT" dirty="0" err="1">
                <a:latin typeface="Verdana" panose="020B0604030504040204" pitchFamily="34" charset="0"/>
              </a:rPr>
              <a:t>Discovery</a:t>
            </a:r>
            <a:r>
              <a:rPr lang="it-IT" altLang="it-IT" dirty="0">
                <a:latin typeface="Verdana" panose="020B0604030504040204" pitchFamily="34" charset="0"/>
              </a:rPr>
              <a:t> </a:t>
            </a:r>
            <a:r>
              <a:rPr lang="it-IT" altLang="it-IT" dirty="0" smtClean="0">
                <a:latin typeface="Verdana" panose="020B0604030504040204" pitchFamily="34" charset="0"/>
              </a:rPr>
              <a:t>e il gruppo </a:t>
            </a:r>
            <a:r>
              <a:rPr lang="it-IT" altLang="it-IT" dirty="0" err="1" smtClean="0">
                <a:latin typeface="Verdana" panose="020B0604030504040204" pitchFamily="34" charset="0"/>
              </a:rPr>
              <a:t>Sky</a:t>
            </a:r>
            <a:r>
              <a:rPr lang="it-IT" altLang="it-IT" dirty="0" smtClean="0">
                <a:latin typeface="Verdana" panose="020B0604030504040204" pitchFamily="34" charset="0"/>
              </a:rPr>
              <a:t> detengono </a:t>
            </a:r>
            <a:r>
              <a:rPr lang="it-IT" altLang="it-IT" dirty="0">
                <a:latin typeface="Verdana" panose="020B0604030504040204" pitchFamily="34" charset="0"/>
              </a:rPr>
              <a:t>quote comprese tra il </a:t>
            </a:r>
            <a:r>
              <a:rPr lang="it-IT" altLang="it-IT" dirty="0" smtClean="0">
                <a:latin typeface="Verdana" panose="020B0604030504040204" pitchFamily="34" charset="0"/>
              </a:rPr>
              <a:t>5% </a:t>
            </a:r>
            <a:r>
              <a:rPr lang="it-IT" altLang="it-IT" dirty="0">
                <a:latin typeface="Verdana" panose="020B0604030504040204" pitchFamily="34" charset="0"/>
              </a:rPr>
              <a:t>e il </a:t>
            </a:r>
            <a:r>
              <a:rPr lang="it-IT" altLang="it-IT" dirty="0" smtClean="0">
                <a:latin typeface="Verdana" panose="020B0604030504040204" pitchFamily="34" charset="0"/>
              </a:rPr>
              <a:t>6%, </a:t>
            </a:r>
            <a:r>
              <a:rPr lang="it-IT" altLang="it-IT" dirty="0">
                <a:latin typeface="Verdana" panose="020B0604030504040204" pitchFamily="34" charset="0"/>
              </a:rPr>
              <a:t>mentre la quota di </a:t>
            </a:r>
            <a:r>
              <a:rPr lang="it-IT" altLang="it-IT" dirty="0" smtClean="0">
                <a:latin typeface="Verdana" panose="020B0604030504040204" pitchFamily="34" charset="0"/>
              </a:rPr>
              <a:t>Cairo </a:t>
            </a:r>
            <a:r>
              <a:rPr lang="it-IT" altLang="it-IT" dirty="0" err="1" smtClean="0">
                <a:latin typeface="Verdana" panose="020B0604030504040204" pitchFamily="34" charset="0"/>
              </a:rPr>
              <a:t>Communication</a:t>
            </a:r>
            <a:r>
              <a:rPr lang="it-IT" altLang="it-IT" dirty="0" smtClean="0">
                <a:latin typeface="Verdana" panose="020B0604030504040204" pitchFamily="34" charset="0"/>
              </a:rPr>
              <a:t> </a:t>
            </a:r>
            <a:r>
              <a:rPr lang="it-IT" altLang="it-IT" dirty="0">
                <a:latin typeface="Verdana" panose="020B0604030504040204" pitchFamily="34" charset="0"/>
              </a:rPr>
              <a:t>rimane al di sotto del 4%.</a:t>
            </a:r>
          </a:p>
        </p:txBody>
      </p:sp>
      <p:pic>
        <p:nvPicPr>
          <p:cNvPr id="14" name="Immagine 1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884211"/>
            <a:ext cx="3386137" cy="3196717"/>
          </a:xfrm>
          <a:prstGeom prst="rect">
            <a:avLst/>
          </a:prstGeom>
          <a:noFill/>
          <a:ln>
            <a:noFill/>
          </a:ln>
        </p:spPr>
      </p:pic>
    </p:spTree>
    <p:extLst>
      <p:ext uri="{BB962C8B-B14F-4D97-AF65-F5344CB8AC3E}">
        <p14:creationId xmlns:p14="http://schemas.microsoft.com/office/powerpoint/2010/main" val="204274720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5"/>
          <p:cNvSpPr>
            <a:spLocks noChangeArrowheads="1"/>
          </p:cNvSpPr>
          <p:nvPr/>
        </p:nvSpPr>
        <p:spPr bwMode="auto">
          <a:xfrm>
            <a:off x="609600" y="914400"/>
            <a:ext cx="8151812"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endParaRPr lang="it-IT" altLang="it-IT" sz="3000" i="1" u="sng" dirty="0">
              <a:latin typeface="Verdana" panose="020B0604030504040204" pitchFamily="34" charset="0"/>
            </a:endParaRPr>
          </a:p>
        </p:txBody>
      </p:sp>
      <p:sp>
        <p:nvSpPr>
          <p:cNvPr id="5124" name="Rectangle 8"/>
          <p:cNvSpPr>
            <a:spLocks noChangeArrowheads="1"/>
          </p:cNvSpPr>
          <p:nvPr/>
        </p:nvSpPr>
        <p:spPr bwMode="auto">
          <a:xfrm>
            <a:off x="1231900" y="73418"/>
            <a:ext cx="7696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it-IT" altLang="it-IT" sz="4000" b="1" i="1" dirty="0">
              <a:solidFill>
                <a:srgbClr val="EF2E24"/>
              </a:solidFill>
              <a:latin typeface="Verdana" panose="020B0604030504040204" pitchFamily="34" charset="0"/>
            </a:endParaRPr>
          </a:p>
        </p:txBody>
      </p:sp>
      <p:pic>
        <p:nvPicPr>
          <p:cNvPr id="8" name="Immagine 7"/>
          <p:cNvPicPr>
            <a:picLocks noChangeAspect="1"/>
          </p:cNvPicPr>
          <p:nvPr/>
        </p:nvPicPr>
        <p:blipFill>
          <a:blip r:embed="rId2"/>
          <a:stretch>
            <a:fillRect/>
          </a:stretch>
        </p:blipFill>
        <p:spPr>
          <a:xfrm>
            <a:off x="93630" y="6339821"/>
            <a:ext cx="2213040" cy="426757"/>
          </a:xfrm>
          <a:prstGeom prst="rect">
            <a:avLst/>
          </a:prstGeom>
        </p:spPr>
      </p:pic>
      <p:sp>
        <p:nvSpPr>
          <p:cNvPr id="7" name="Rectangle 5"/>
          <p:cNvSpPr>
            <a:spLocks noChangeArrowheads="1"/>
          </p:cNvSpPr>
          <p:nvPr/>
        </p:nvSpPr>
        <p:spPr bwMode="auto">
          <a:xfrm>
            <a:off x="0" y="0"/>
            <a:ext cx="9144000" cy="778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600"/>
              </a:spcBef>
            </a:pPr>
            <a:endParaRPr lang="it-IT" altLang="it-IT" sz="2800" b="1" i="1" dirty="0" smtClean="0">
              <a:solidFill>
                <a:srgbClr val="EF2E24"/>
              </a:solidFill>
              <a:latin typeface="Verdana" panose="020B0604030504040204" pitchFamily="34" charset="0"/>
            </a:endParaRPr>
          </a:p>
          <a:p>
            <a:pPr algn="ctr" eaLnBrk="1" hangingPunct="1">
              <a:spcBef>
                <a:spcPts val="600"/>
              </a:spcBef>
            </a:pPr>
            <a:r>
              <a:rPr lang="it-IT" altLang="it-IT" sz="2400" b="1" i="1" dirty="0" smtClean="0">
                <a:solidFill>
                  <a:srgbClr val="EF2E24"/>
                </a:solidFill>
                <a:latin typeface="Verdana" panose="020B0604030504040204" pitchFamily="34" charset="0"/>
              </a:rPr>
              <a:t>I  media: la radio</a:t>
            </a:r>
          </a:p>
          <a:p>
            <a:pPr algn="ctr" eaLnBrk="1" hangingPunct="1">
              <a:spcBef>
                <a:spcPts val="600"/>
              </a:spcBef>
            </a:pPr>
            <a:r>
              <a:rPr lang="it-IT" altLang="it-IT" sz="2400" b="1" i="1" dirty="0" smtClean="0">
                <a:solidFill>
                  <a:srgbClr val="EF2E24"/>
                </a:solidFill>
                <a:latin typeface="Verdana" panose="020B0604030504040204" pitchFamily="34" charset="0"/>
              </a:rPr>
              <a:t>le fonti di finanziamento</a:t>
            </a:r>
          </a:p>
          <a:p>
            <a:pPr algn="ctr" eaLnBrk="1" hangingPunct="1"/>
            <a:endParaRPr lang="it-IT" altLang="it-IT" sz="2800" b="1" i="1" dirty="0" smtClean="0">
              <a:solidFill>
                <a:srgbClr val="EF2E24"/>
              </a:solidFill>
              <a:latin typeface="Verdana" panose="020B0604030504040204" pitchFamily="34" charset="0"/>
            </a:endParaRPr>
          </a:p>
        </p:txBody>
      </p:sp>
      <p:sp>
        <p:nvSpPr>
          <p:cNvPr id="10" name="Rectangle 6"/>
          <p:cNvSpPr>
            <a:spLocks noChangeArrowheads="1"/>
          </p:cNvSpPr>
          <p:nvPr/>
        </p:nvSpPr>
        <p:spPr bwMode="auto">
          <a:xfrm>
            <a:off x="184150" y="1083768"/>
            <a:ext cx="8712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ts val="3000"/>
              </a:lnSpc>
            </a:pPr>
            <a:endParaRPr lang="it-IT" altLang="it-IT" dirty="0">
              <a:latin typeface="Verdana" panose="020B0604030504040204" pitchFamily="34" charset="0"/>
            </a:endParaRPr>
          </a:p>
        </p:txBody>
      </p:sp>
      <p:cxnSp>
        <p:nvCxnSpPr>
          <p:cNvPr id="57" name="Connettore 1 56"/>
          <p:cNvCxnSpPr/>
          <p:nvPr/>
        </p:nvCxnSpPr>
        <p:spPr>
          <a:xfrm>
            <a:off x="0" y="6248400"/>
            <a:ext cx="9144000" cy="0"/>
          </a:xfrm>
          <a:prstGeom prst="line">
            <a:avLst/>
          </a:prstGeom>
          <a:ln w="19050">
            <a:solidFill>
              <a:srgbClr val="0E9161"/>
            </a:solidFill>
          </a:ln>
        </p:spPr>
        <p:style>
          <a:lnRef idx="1">
            <a:schemeClr val="accent1"/>
          </a:lnRef>
          <a:fillRef idx="0">
            <a:schemeClr val="accent1"/>
          </a:fillRef>
          <a:effectRef idx="0">
            <a:schemeClr val="accent1"/>
          </a:effectRef>
          <a:fontRef idx="minor">
            <a:schemeClr val="tx1"/>
          </a:fontRef>
        </p:style>
      </p:cxnSp>
      <p:sp>
        <p:nvSpPr>
          <p:cNvPr id="19" name="Rectangle 5"/>
          <p:cNvSpPr>
            <a:spLocks noChangeArrowheads="1"/>
          </p:cNvSpPr>
          <p:nvPr/>
        </p:nvSpPr>
        <p:spPr bwMode="auto">
          <a:xfrm>
            <a:off x="329406" y="5135840"/>
            <a:ext cx="8712200" cy="1127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endParaRPr lang="it-IT" altLang="it-IT" sz="2000" dirty="0">
              <a:latin typeface="Verdana" panose="020B0604030504040204" pitchFamily="34" charset="0"/>
            </a:endParaRPr>
          </a:p>
        </p:txBody>
      </p:sp>
      <p:sp>
        <p:nvSpPr>
          <p:cNvPr id="12" name="Rectangle 5"/>
          <p:cNvSpPr>
            <a:spLocks noChangeArrowheads="1"/>
          </p:cNvSpPr>
          <p:nvPr/>
        </p:nvSpPr>
        <p:spPr bwMode="auto">
          <a:xfrm>
            <a:off x="93630" y="4568875"/>
            <a:ext cx="8947976" cy="1318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endParaRPr lang="it-IT" altLang="it-IT" sz="2000" dirty="0">
              <a:latin typeface="Verdana" panose="020B0604030504040204" pitchFamily="34" charset="0"/>
            </a:endParaRPr>
          </a:p>
        </p:txBody>
      </p:sp>
      <p:sp>
        <p:nvSpPr>
          <p:cNvPr id="13" name="Rectangle 8"/>
          <p:cNvSpPr>
            <a:spLocks noChangeArrowheads="1"/>
          </p:cNvSpPr>
          <p:nvPr/>
        </p:nvSpPr>
        <p:spPr bwMode="auto">
          <a:xfrm>
            <a:off x="2286001" y="3810000"/>
            <a:ext cx="48005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it-IT" altLang="it-IT" sz="1000" b="1" i="1" dirty="0" smtClean="0">
                <a:latin typeface="Verdana" panose="020B0604030504040204" pitchFamily="34" charset="0"/>
                <a:ea typeface="Calibri" panose="020F0502020204030204" pitchFamily="34" charset="0"/>
                <a:cs typeface="Times New Roman" panose="02020603050405020304" pitchFamily="18" charset="0"/>
              </a:rPr>
              <a:t>Ricavi complessivi della radio per tipologia (mln €)</a:t>
            </a:r>
            <a:endParaRPr lang="it-IT" altLang="it-IT" sz="1000" dirty="0">
              <a:latin typeface="Verdana" panose="020B0604030504040204" pitchFamily="34" charset="0"/>
              <a:ea typeface="Calibri" panose="020F0502020204030204" pitchFamily="34" charset="0"/>
              <a:cs typeface="Times New Roman" panose="02020603050405020304" pitchFamily="18" charset="0"/>
            </a:endParaRPr>
          </a:p>
        </p:txBody>
      </p:sp>
      <p:sp>
        <p:nvSpPr>
          <p:cNvPr id="22" name="Rectangle 5"/>
          <p:cNvSpPr>
            <a:spLocks noChangeArrowheads="1"/>
          </p:cNvSpPr>
          <p:nvPr/>
        </p:nvSpPr>
        <p:spPr bwMode="auto">
          <a:xfrm>
            <a:off x="203200" y="4114800"/>
            <a:ext cx="8712200" cy="2074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it-IT" altLang="it-IT" sz="1600" dirty="0" smtClean="0">
                <a:latin typeface="Verdana" panose="020B0604030504040204" pitchFamily="34" charset="0"/>
              </a:rPr>
              <a:t>La radio </a:t>
            </a:r>
            <a:r>
              <a:rPr lang="it-IT" altLang="it-IT" sz="1600" dirty="0">
                <a:latin typeface="Verdana" panose="020B0604030504040204" pitchFamily="34" charset="0"/>
              </a:rPr>
              <a:t>(che registra nell’ultimo anno circa 650 mln di euro di ricavi) </a:t>
            </a:r>
            <a:r>
              <a:rPr lang="it-IT" altLang="it-IT" sz="1600" dirty="0" smtClean="0">
                <a:latin typeface="Verdana" panose="020B0604030504040204" pitchFamily="34" charset="0"/>
              </a:rPr>
              <a:t>sta affrontando </a:t>
            </a:r>
            <a:r>
              <a:rPr lang="it-IT" altLang="it-IT" sz="1600" dirty="0">
                <a:latin typeface="Verdana" panose="020B0604030504040204" pitchFamily="34" charset="0"/>
              </a:rPr>
              <a:t>la crisi congiunturale del settore pubblicitario meglio degli altri mezzi a contenuto editoriale. Infatti, in un contesto di generale contrazione per i mezzi tradizionali, le risorse pubblicitarie afferenti al settore radiofonico sono aumentate del 12% rispetto al </a:t>
            </a:r>
            <a:r>
              <a:rPr lang="it-IT" altLang="it-IT" sz="1600" dirty="0" smtClean="0">
                <a:latin typeface="Verdana" panose="020B0604030504040204" pitchFamily="34" charset="0"/>
              </a:rPr>
              <a:t>2014, </a:t>
            </a:r>
            <a:r>
              <a:rPr lang="it-IT" altLang="it-IT" sz="1600" dirty="0">
                <a:latin typeface="Verdana" panose="020B0604030504040204" pitchFamily="34" charset="0"/>
              </a:rPr>
              <a:t>dopo una riduzione iniziata nel 2010. A fronte, inoltre, di risorse pubbliche pressoché stagnanti e sotto attenta revisione  da parte del legislatore, i ricavi pubblicitari delle radio aumentano il loro peso relativo sul totale delle risorse (78% nel 2015, 70% nel 2014</a:t>
            </a:r>
            <a:r>
              <a:rPr lang="it-IT" altLang="it-IT" sz="1600" dirty="0" smtClean="0">
                <a:latin typeface="Verdana" panose="020B0604030504040204" pitchFamily="34" charset="0"/>
              </a:rPr>
              <a:t>).</a:t>
            </a:r>
            <a:endParaRPr lang="it-IT" altLang="it-IT" sz="1600" dirty="0">
              <a:latin typeface="Verdana" panose="020B0604030504040204" pitchFamily="34" charset="0"/>
            </a:endParaRPr>
          </a:p>
        </p:txBody>
      </p:sp>
      <p:pic>
        <p:nvPicPr>
          <p:cNvPr id="15" name="Immagine 1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4418" y="1044066"/>
            <a:ext cx="5486400" cy="2986050"/>
          </a:xfrm>
          <a:prstGeom prst="rect">
            <a:avLst/>
          </a:prstGeom>
          <a:noFill/>
          <a:ln>
            <a:noFill/>
          </a:ln>
        </p:spPr>
      </p:pic>
    </p:spTree>
    <p:extLst>
      <p:ext uri="{BB962C8B-B14F-4D97-AF65-F5344CB8AC3E}">
        <p14:creationId xmlns:p14="http://schemas.microsoft.com/office/powerpoint/2010/main" val="276550964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5"/>
          <p:cNvSpPr>
            <a:spLocks noChangeArrowheads="1"/>
          </p:cNvSpPr>
          <p:nvPr/>
        </p:nvSpPr>
        <p:spPr bwMode="auto">
          <a:xfrm>
            <a:off x="609600" y="914400"/>
            <a:ext cx="8151812"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endParaRPr lang="it-IT" altLang="it-IT" sz="3000" i="1" u="sng" dirty="0">
              <a:latin typeface="Verdana" panose="020B0604030504040204" pitchFamily="34" charset="0"/>
            </a:endParaRPr>
          </a:p>
        </p:txBody>
      </p:sp>
      <p:sp>
        <p:nvSpPr>
          <p:cNvPr id="5124" name="Rectangle 8"/>
          <p:cNvSpPr>
            <a:spLocks noChangeArrowheads="1"/>
          </p:cNvSpPr>
          <p:nvPr/>
        </p:nvSpPr>
        <p:spPr bwMode="auto">
          <a:xfrm>
            <a:off x="1231900" y="73418"/>
            <a:ext cx="7696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it-IT" altLang="it-IT" sz="4000" b="1" i="1" dirty="0">
              <a:solidFill>
                <a:srgbClr val="EF2E24"/>
              </a:solidFill>
              <a:latin typeface="Verdana" panose="020B0604030504040204" pitchFamily="34" charset="0"/>
            </a:endParaRPr>
          </a:p>
        </p:txBody>
      </p:sp>
      <p:pic>
        <p:nvPicPr>
          <p:cNvPr id="8" name="Immagine 7"/>
          <p:cNvPicPr>
            <a:picLocks noChangeAspect="1"/>
          </p:cNvPicPr>
          <p:nvPr/>
        </p:nvPicPr>
        <p:blipFill>
          <a:blip r:embed="rId2"/>
          <a:stretch>
            <a:fillRect/>
          </a:stretch>
        </p:blipFill>
        <p:spPr>
          <a:xfrm>
            <a:off x="93630" y="6339821"/>
            <a:ext cx="2213040" cy="426757"/>
          </a:xfrm>
          <a:prstGeom prst="rect">
            <a:avLst/>
          </a:prstGeom>
        </p:spPr>
      </p:pic>
      <p:sp>
        <p:nvSpPr>
          <p:cNvPr id="7" name="Rectangle 5"/>
          <p:cNvSpPr>
            <a:spLocks noChangeArrowheads="1"/>
          </p:cNvSpPr>
          <p:nvPr/>
        </p:nvSpPr>
        <p:spPr bwMode="auto">
          <a:xfrm>
            <a:off x="0" y="0"/>
            <a:ext cx="9144000" cy="778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600"/>
              </a:spcBef>
            </a:pPr>
            <a:endParaRPr lang="it-IT" altLang="it-IT" sz="2800" b="1" i="1" dirty="0" smtClean="0">
              <a:solidFill>
                <a:srgbClr val="EF2E24"/>
              </a:solidFill>
              <a:latin typeface="Verdana" panose="020B0604030504040204" pitchFamily="34" charset="0"/>
            </a:endParaRPr>
          </a:p>
          <a:p>
            <a:pPr algn="ctr" eaLnBrk="1" hangingPunct="1">
              <a:spcBef>
                <a:spcPts val="600"/>
              </a:spcBef>
            </a:pPr>
            <a:r>
              <a:rPr lang="it-IT" altLang="it-IT" sz="2400" b="1" i="1" dirty="0" smtClean="0">
                <a:solidFill>
                  <a:srgbClr val="EF2E24"/>
                </a:solidFill>
                <a:latin typeface="Verdana" panose="020B0604030504040204" pitchFamily="34" charset="0"/>
              </a:rPr>
              <a:t>I  media: i quotidiani</a:t>
            </a:r>
          </a:p>
          <a:p>
            <a:pPr algn="ctr" eaLnBrk="1" hangingPunct="1">
              <a:spcBef>
                <a:spcPts val="600"/>
              </a:spcBef>
            </a:pPr>
            <a:r>
              <a:rPr lang="it-IT" altLang="it-IT" sz="2400" b="1" i="1" dirty="0" smtClean="0">
                <a:solidFill>
                  <a:srgbClr val="EF2E24"/>
                </a:solidFill>
                <a:latin typeface="Verdana" panose="020B0604030504040204" pitchFamily="34" charset="0"/>
              </a:rPr>
              <a:t>composizione dei ricavi</a:t>
            </a:r>
          </a:p>
          <a:p>
            <a:pPr algn="ctr" eaLnBrk="1" hangingPunct="1"/>
            <a:endParaRPr lang="it-IT" altLang="it-IT" sz="2800" b="1" i="1" dirty="0" smtClean="0">
              <a:solidFill>
                <a:srgbClr val="EF2E24"/>
              </a:solidFill>
              <a:latin typeface="Verdana" panose="020B0604030504040204" pitchFamily="34" charset="0"/>
            </a:endParaRPr>
          </a:p>
        </p:txBody>
      </p:sp>
      <p:sp>
        <p:nvSpPr>
          <p:cNvPr id="10" name="Rectangle 6"/>
          <p:cNvSpPr>
            <a:spLocks noChangeArrowheads="1"/>
          </p:cNvSpPr>
          <p:nvPr/>
        </p:nvSpPr>
        <p:spPr bwMode="auto">
          <a:xfrm>
            <a:off x="184150" y="1083768"/>
            <a:ext cx="8712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ts val="3000"/>
              </a:lnSpc>
            </a:pPr>
            <a:endParaRPr lang="it-IT" altLang="it-IT" dirty="0">
              <a:latin typeface="Verdana" panose="020B0604030504040204" pitchFamily="34" charset="0"/>
            </a:endParaRPr>
          </a:p>
        </p:txBody>
      </p:sp>
      <p:cxnSp>
        <p:nvCxnSpPr>
          <p:cNvPr id="57" name="Connettore 1 56"/>
          <p:cNvCxnSpPr/>
          <p:nvPr/>
        </p:nvCxnSpPr>
        <p:spPr>
          <a:xfrm>
            <a:off x="0" y="6248400"/>
            <a:ext cx="9144000" cy="0"/>
          </a:xfrm>
          <a:prstGeom prst="line">
            <a:avLst/>
          </a:prstGeom>
          <a:ln w="19050">
            <a:solidFill>
              <a:srgbClr val="0E9161"/>
            </a:solidFill>
          </a:ln>
        </p:spPr>
        <p:style>
          <a:lnRef idx="1">
            <a:schemeClr val="accent1"/>
          </a:lnRef>
          <a:fillRef idx="0">
            <a:schemeClr val="accent1"/>
          </a:fillRef>
          <a:effectRef idx="0">
            <a:schemeClr val="accent1"/>
          </a:effectRef>
          <a:fontRef idx="minor">
            <a:schemeClr val="tx1"/>
          </a:fontRef>
        </p:style>
      </p:cxnSp>
      <p:sp>
        <p:nvSpPr>
          <p:cNvPr id="19" name="Rectangle 5"/>
          <p:cNvSpPr>
            <a:spLocks noChangeArrowheads="1"/>
          </p:cNvSpPr>
          <p:nvPr/>
        </p:nvSpPr>
        <p:spPr bwMode="auto">
          <a:xfrm>
            <a:off x="329406" y="5135840"/>
            <a:ext cx="8712200" cy="1127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endParaRPr lang="it-IT" altLang="it-IT" sz="2000" dirty="0">
              <a:latin typeface="Verdana" panose="020B0604030504040204" pitchFamily="34" charset="0"/>
            </a:endParaRPr>
          </a:p>
        </p:txBody>
      </p:sp>
      <p:sp>
        <p:nvSpPr>
          <p:cNvPr id="12" name="Rectangle 5"/>
          <p:cNvSpPr>
            <a:spLocks noChangeArrowheads="1"/>
          </p:cNvSpPr>
          <p:nvPr/>
        </p:nvSpPr>
        <p:spPr bwMode="auto">
          <a:xfrm>
            <a:off x="93630" y="4625324"/>
            <a:ext cx="8947976" cy="1318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endParaRPr lang="it-IT" altLang="it-IT" sz="2000" dirty="0">
              <a:latin typeface="Verdana" panose="020B0604030504040204" pitchFamily="34" charset="0"/>
            </a:endParaRPr>
          </a:p>
        </p:txBody>
      </p:sp>
      <p:sp>
        <p:nvSpPr>
          <p:cNvPr id="13" name="Rectangle 8"/>
          <p:cNvSpPr>
            <a:spLocks noChangeArrowheads="1"/>
          </p:cNvSpPr>
          <p:nvPr/>
        </p:nvSpPr>
        <p:spPr bwMode="auto">
          <a:xfrm>
            <a:off x="1680845" y="3724041"/>
            <a:ext cx="48005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it-IT" altLang="it-IT" sz="1000" b="1" i="1" dirty="0" smtClean="0">
                <a:latin typeface="Verdana" panose="020B0604030504040204" pitchFamily="34" charset="0"/>
                <a:ea typeface="Calibri" panose="020F0502020204030204" pitchFamily="34" charset="0"/>
                <a:cs typeface="Times New Roman" panose="02020603050405020304" pitchFamily="18" charset="0"/>
              </a:rPr>
              <a:t>Composizione dei ricavi e variazioni 2014-2015</a:t>
            </a:r>
            <a:endParaRPr lang="it-IT" altLang="it-IT" sz="1000" dirty="0">
              <a:latin typeface="Verdana" panose="020B0604030504040204" pitchFamily="34" charset="0"/>
              <a:ea typeface="Calibri" panose="020F0502020204030204" pitchFamily="34" charset="0"/>
              <a:cs typeface="Times New Roman" panose="02020603050405020304" pitchFamily="18" charset="0"/>
            </a:endParaRPr>
          </a:p>
        </p:txBody>
      </p:sp>
      <p:sp>
        <p:nvSpPr>
          <p:cNvPr id="22" name="Rectangle 5"/>
          <p:cNvSpPr>
            <a:spLocks noChangeArrowheads="1"/>
          </p:cNvSpPr>
          <p:nvPr/>
        </p:nvSpPr>
        <p:spPr bwMode="auto">
          <a:xfrm>
            <a:off x="235966" y="4126057"/>
            <a:ext cx="8712200" cy="1893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it-IT" altLang="it-IT" sz="1600" dirty="0">
                <a:latin typeface="Verdana" panose="020B0604030504040204" pitchFamily="34" charset="0"/>
              </a:rPr>
              <a:t>La crisi che caratterizza da diversi anni il settore </a:t>
            </a:r>
            <a:r>
              <a:rPr lang="it-IT" altLang="it-IT" sz="1600" dirty="0" smtClean="0">
                <a:latin typeface="Verdana" panose="020B0604030504040204" pitchFamily="34" charset="0"/>
              </a:rPr>
              <a:t>dei quotidiani </a:t>
            </a:r>
            <a:r>
              <a:rPr lang="it-IT" altLang="it-IT" sz="1600" dirty="0">
                <a:latin typeface="Verdana" panose="020B0604030504040204" pitchFamily="34" charset="0"/>
              </a:rPr>
              <a:t>e </a:t>
            </a:r>
            <a:r>
              <a:rPr lang="it-IT" altLang="it-IT" sz="1600" dirty="0" smtClean="0">
                <a:latin typeface="Verdana" panose="020B0604030504040204" pitchFamily="34" charset="0"/>
              </a:rPr>
              <a:t>che si </a:t>
            </a:r>
            <a:r>
              <a:rPr lang="it-IT" altLang="it-IT" sz="1600" dirty="0">
                <a:latin typeface="Verdana" panose="020B0604030504040204" pitchFamily="34" charset="0"/>
              </a:rPr>
              <a:t>manifesta anche in termini di riduzione netta del numero di testate presenti sul mercato, ha inevitabili riflessi sull’ampiezza e sulla qualità dei contenuti </a:t>
            </a:r>
            <a:r>
              <a:rPr lang="it-IT" altLang="it-IT" sz="1600" dirty="0" smtClean="0">
                <a:latin typeface="Verdana" panose="020B0604030504040204" pitchFamily="34" charset="0"/>
              </a:rPr>
              <a:t>informativi.</a:t>
            </a:r>
            <a:endParaRPr lang="it-IT" altLang="it-IT" sz="1600" dirty="0">
              <a:latin typeface="Verdana" panose="020B0604030504040204" pitchFamily="34" charset="0"/>
            </a:endParaRPr>
          </a:p>
          <a:p>
            <a:pPr algn="just" eaLnBrk="1" hangingPunct="1"/>
            <a:r>
              <a:rPr lang="it-IT" altLang="it-IT" sz="1600" dirty="0">
                <a:latin typeface="Verdana" panose="020B0604030504040204" pitchFamily="34" charset="0"/>
              </a:rPr>
              <a:t>L’andamento economico mostra il carattere strutturale della crisi. I ricavi complessivi del settore si riducono nell’ultimo anno del 5%, con una contrazione maggiore dei ricavi pubblicitari (-6%) rispetto a quelli derivanti da vendita di copie inclusi i collaterali (-4</a:t>
            </a:r>
            <a:r>
              <a:rPr lang="it-IT" altLang="it-IT" sz="1600" dirty="0" smtClean="0">
                <a:latin typeface="Verdana" panose="020B0604030504040204" pitchFamily="34" charset="0"/>
              </a:rPr>
              <a:t>%).</a:t>
            </a:r>
            <a:endParaRPr lang="it-IT" altLang="it-IT" sz="1600" dirty="0">
              <a:latin typeface="Verdana" panose="020B0604030504040204" pitchFamily="34" charset="0"/>
            </a:endParaRPr>
          </a:p>
        </p:txBody>
      </p:sp>
      <p:pic>
        <p:nvPicPr>
          <p:cNvPr id="14" name="Immagine 13"/>
          <p:cNvPicPr/>
          <p:nvPr/>
        </p:nvPicPr>
        <p:blipFill>
          <a:blip r:embed="rId3">
            <a:extLst>
              <a:ext uri="{28A0092B-C50C-407E-A947-70E740481C1C}">
                <a14:useLocalDpi xmlns:a14="http://schemas.microsoft.com/office/drawing/2010/main" val="0"/>
              </a:ext>
            </a:extLst>
          </a:blip>
          <a:srcRect/>
          <a:stretch>
            <a:fillRect/>
          </a:stretch>
        </p:blipFill>
        <p:spPr bwMode="auto">
          <a:xfrm>
            <a:off x="2209800" y="807740"/>
            <a:ext cx="3742690" cy="2963211"/>
          </a:xfrm>
          <a:prstGeom prst="rect">
            <a:avLst/>
          </a:prstGeom>
          <a:noFill/>
          <a:ln>
            <a:noFill/>
          </a:ln>
        </p:spPr>
      </p:pic>
    </p:spTree>
    <p:extLst>
      <p:ext uri="{BB962C8B-B14F-4D97-AF65-F5344CB8AC3E}">
        <p14:creationId xmlns:p14="http://schemas.microsoft.com/office/powerpoint/2010/main" val="5896633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5"/>
          <p:cNvSpPr>
            <a:spLocks noChangeArrowheads="1"/>
          </p:cNvSpPr>
          <p:nvPr/>
        </p:nvSpPr>
        <p:spPr bwMode="auto">
          <a:xfrm>
            <a:off x="609600" y="914400"/>
            <a:ext cx="8151812"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endParaRPr lang="it-IT" altLang="it-IT" sz="3000" i="1" u="sng" dirty="0">
              <a:latin typeface="Verdana" panose="020B0604030504040204" pitchFamily="34" charset="0"/>
            </a:endParaRPr>
          </a:p>
        </p:txBody>
      </p:sp>
      <p:sp>
        <p:nvSpPr>
          <p:cNvPr id="5124" name="Rectangle 8"/>
          <p:cNvSpPr>
            <a:spLocks noChangeArrowheads="1"/>
          </p:cNvSpPr>
          <p:nvPr/>
        </p:nvSpPr>
        <p:spPr bwMode="auto">
          <a:xfrm>
            <a:off x="1231900" y="73418"/>
            <a:ext cx="7696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it-IT" altLang="it-IT" sz="4000" b="1" i="1" dirty="0">
              <a:solidFill>
                <a:srgbClr val="EF2E24"/>
              </a:solidFill>
              <a:latin typeface="Verdana" panose="020B0604030504040204" pitchFamily="34" charset="0"/>
            </a:endParaRPr>
          </a:p>
        </p:txBody>
      </p:sp>
      <p:pic>
        <p:nvPicPr>
          <p:cNvPr id="8" name="Immagine 7"/>
          <p:cNvPicPr>
            <a:picLocks noChangeAspect="1"/>
          </p:cNvPicPr>
          <p:nvPr/>
        </p:nvPicPr>
        <p:blipFill>
          <a:blip r:embed="rId3"/>
          <a:stretch>
            <a:fillRect/>
          </a:stretch>
        </p:blipFill>
        <p:spPr>
          <a:xfrm>
            <a:off x="93630" y="6339821"/>
            <a:ext cx="2213040" cy="426757"/>
          </a:xfrm>
          <a:prstGeom prst="rect">
            <a:avLst/>
          </a:prstGeom>
        </p:spPr>
      </p:pic>
      <p:sp>
        <p:nvSpPr>
          <p:cNvPr id="7" name="Rectangle 5"/>
          <p:cNvSpPr>
            <a:spLocks noChangeArrowheads="1"/>
          </p:cNvSpPr>
          <p:nvPr/>
        </p:nvSpPr>
        <p:spPr bwMode="auto">
          <a:xfrm>
            <a:off x="0" y="0"/>
            <a:ext cx="9144000" cy="778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600"/>
              </a:spcBef>
            </a:pPr>
            <a:endParaRPr lang="it-IT" altLang="it-IT" sz="2800" b="1" i="1" dirty="0" smtClean="0">
              <a:solidFill>
                <a:srgbClr val="EF2E24"/>
              </a:solidFill>
              <a:latin typeface="Verdana" panose="020B0604030504040204" pitchFamily="34" charset="0"/>
            </a:endParaRPr>
          </a:p>
          <a:p>
            <a:pPr algn="ctr" eaLnBrk="1" hangingPunct="1">
              <a:spcBef>
                <a:spcPts val="600"/>
              </a:spcBef>
            </a:pPr>
            <a:r>
              <a:rPr lang="it-IT" altLang="it-IT" sz="2400" b="1" i="1" dirty="0" smtClean="0">
                <a:solidFill>
                  <a:srgbClr val="EF2E24"/>
                </a:solidFill>
                <a:latin typeface="Verdana" panose="020B0604030504040204" pitchFamily="34" charset="0"/>
              </a:rPr>
              <a:t>I media: la pubblicità </a:t>
            </a:r>
            <a:r>
              <a:rPr lang="it-IT" altLang="it-IT" sz="2400" b="1" dirty="0" smtClean="0">
                <a:solidFill>
                  <a:srgbClr val="EF2E24"/>
                </a:solidFill>
                <a:latin typeface="Verdana" panose="020B0604030504040204" pitchFamily="34" charset="0"/>
              </a:rPr>
              <a:t>online</a:t>
            </a:r>
          </a:p>
          <a:p>
            <a:pPr algn="ctr" eaLnBrk="1" hangingPunct="1"/>
            <a:endParaRPr lang="it-IT" altLang="it-IT" sz="2800" b="1" i="1" dirty="0" smtClean="0">
              <a:solidFill>
                <a:srgbClr val="EF2E24"/>
              </a:solidFill>
              <a:latin typeface="Verdana" panose="020B0604030504040204" pitchFamily="34" charset="0"/>
            </a:endParaRPr>
          </a:p>
        </p:txBody>
      </p:sp>
      <p:sp>
        <p:nvSpPr>
          <p:cNvPr id="10" name="Rectangle 6"/>
          <p:cNvSpPr>
            <a:spLocks noChangeArrowheads="1"/>
          </p:cNvSpPr>
          <p:nvPr/>
        </p:nvSpPr>
        <p:spPr bwMode="auto">
          <a:xfrm>
            <a:off x="184150" y="1083768"/>
            <a:ext cx="8712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ts val="3000"/>
              </a:lnSpc>
            </a:pPr>
            <a:endParaRPr lang="it-IT" altLang="it-IT" dirty="0">
              <a:latin typeface="Verdana" panose="020B0604030504040204" pitchFamily="34" charset="0"/>
            </a:endParaRPr>
          </a:p>
        </p:txBody>
      </p:sp>
      <p:cxnSp>
        <p:nvCxnSpPr>
          <p:cNvPr id="57" name="Connettore 1 56"/>
          <p:cNvCxnSpPr/>
          <p:nvPr/>
        </p:nvCxnSpPr>
        <p:spPr>
          <a:xfrm>
            <a:off x="0" y="6248400"/>
            <a:ext cx="9144000" cy="0"/>
          </a:xfrm>
          <a:prstGeom prst="line">
            <a:avLst/>
          </a:prstGeom>
          <a:ln w="19050">
            <a:solidFill>
              <a:srgbClr val="0E9161"/>
            </a:solidFill>
          </a:ln>
        </p:spPr>
        <p:style>
          <a:lnRef idx="1">
            <a:schemeClr val="accent1"/>
          </a:lnRef>
          <a:fillRef idx="0">
            <a:schemeClr val="accent1"/>
          </a:fillRef>
          <a:effectRef idx="0">
            <a:schemeClr val="accent1"/>
          </a:effectRef>
          <a:fontRef idx="minor">
            <a:schemeClr val="tx1"/>
          </a:fontRef>
        </p:style>
      </p:cxnSp>
      <p:sp>
        <p:nvSpPr>
          <p:cNvPr id="19" name="Rectangle 5"/>
          <p:cNvSpPr>
            <a:spLocks noChangeArrowheads="1"/>
          </p:cNvSpPr>
          <p:nvPr/>
        </p:nvSpPr>
        <p:spPr bwMode="auto">
          <a:xfrm>
            <a:off x="329406" y="5135840"/>
            <a:ext cx="8712200" cy="1127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endParaRPr lang="it-IT" altLang="it-IT" sz="2000" dirty="0">
              <a:latin typeface="Verdana" panose="020B0604030504040204" pitchFamily="34" charset="0"/>
            </a:endParaRPr>
          </a:p>
        </p:txBody>
      </p:sp>
      <p:sp>
        <p:nvSpPr>
          <p:cNvPr id="12" name="Rectangle 5"/>
          <p:cNvSpPr>
            <a:spLocks noChangeArrowheads="1"/>
          </p:cNvSpPr>
          <p:nvPr/>
        </p:nvSpPr>
        <p:spPr bwMode="auto">
          <a:xfrm>
            <a:off x="93630" y="4568875"/>
            <a:ext cx="8947976" cy="1318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endParaRPr lang="it-IT" altLang="it-IT" sz="2000" dirty="0">
              <a:latin typeface="Verdana" panose="020B0604030504040204" pitchFamily="34" charset="0"/>
            </a:endParaRPr>
          </a:p>
        </p:txBody>
      </p:sp>
      <p:sp>
        <p:nvSpPr>
          <p:cNvPr id="13" name="Rectangle 8"/>
          <p:cNvSpPr>
            <a:spLocks noChangeArrowheads="1"/>
          </p:cNvSpPr>
          <p:nvPr/>
        </p:nvSpPr>
        <p:spPr bwMode="auto">
          <a:xfrm>
            <a:off x="1600200" y="3657600"/>
            <a:ext cx="6172200" cy="253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it-IT" altLang="it-IT" sz="1000" b="1" i="1" dirty="0" smtClean="0">
                <a:latin typeface="Verdana" panose="020B0604030504040204" pitchFamily="34" charset="0"/>
                <a:ea typeface="Calibri" panose="020F0502020204030204" pitchFamily="34" charset="0"/>
                <a:cs typeface="Times New Roman" panose="02020603050405020304" pitchFamily="18" charset="0"/>
              </a:rPr>
              <a:t>Ricavi derivanti </a:t>
            </a:r>
            <a:r>
              <a:rPr lang="it-IT" altLang="it-IT" sz="1000" b="1" i="1" dirty="0">
                <a:latin typeface="Verdana" panose="020B0604030504040204" pitchFamily="34" charset="0"/>
                <a:ea typeface="Calibri" panose="020F0502020204030204" pitchFamily="34" charset="0"/>
                <a:cs typeface="Times New Roman" panose="02020603050405020304" pitchFamily="18" charset="0"/>
              </a:rPr>
              <a:t>dalla raccolta pubblicitaria </a:t>
            </a:r>
            <a:r>
              <a:rPr lang="it-IT" altLang="it-IT" sz="1000" b="1" dirty="0">
                <a:latin typeface="Verdana" panose="020B0604030504040204" pitchFamily="34" charset="0"/>
                <a:ea typeface="Calibri" panose="020F0502020204030204" pitchFamily="34" charset="0"/>
                <a:cs typeface="Times New Roman" panose="02020603050405020304" pitchFamily="18" charset="0"/>
              </a:rPr>
              <a:t>online</a:t>
            </a:r>
            <a:r>
              <a:rPr lang="it-IT" altLang="it-IT" sz="1000" b="1" i="1" dirty="0">
                <a:latin typeface="Verdana" panose="020B0604030504040204" pitchFamily="34" charset="0"/>
                <a:ea typeface="Calibri" panose="020F0502020204030204" pitchFamily="34" charset="0"/>
                <a:cs typeface="Times New Roman" panose="02020603050405020304" pitchFamily="18" charset="0"/>
              </a:rPr>
              <a:t> in Italia (mln €)</a:t>
            </a:r>
            <a:endParaRPr lang="it-IT" altLang="it-IT" sz="1000" dirty="0">
              <a:latin typeface="Verdana" panose="020B0604030504040204" pitchFamily="34" charset="0"/>
              <a:ea typeface="Calibri" panose="020F0502020204030204" pitchFamily="34" charset="0"/>
              <a:cs typeface="Times New Roman" panose="02020603050405020304" pitchFamily="18" charset="0"/>
            </a:endParaRPr>
          </a:p>
        </p:txBody>
      </p:sp>
      <p:sp>
        <p:nvSpPr>
          <p:cNvPr id="22" name="Rectangle 5"/>
          <p:cNvSpPr>
            <a:spLocks noChangeArrowheads="1"/>
          </p:cNvSpPr>
          <p:nvPr/>
        </p:nvSpPr>
        <p:spPr bwMode="auto">
          <a:xfrm>
            <a:off x="203200" y="3962400"/>
            <a:ext cx="8712200" cy="2226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it-IT" altLang="it-IT" sz="1600" dirty="0" smtClean="0">
                <a:latin typeface="Verdana" panose="020B0604030504040204" pitchFamily="34" charset="0"/>
              </a:rPr>
              <a:t>Complessivamente </a:t>
            </a:r>
            <a:r>
              <a:rPr lang="it-IT" altLang="it-IT" sz="1600" dirty="0">
                <a:latin typeface="Verdana" panose="020B0604030504040204" pitchFamily="34" charset="0"/>
              </a:rPr>
              <a:t>il valore della raccolta pubblicitaria sul </a:t>
            </a:r>
            <a:r>
              <a:rPr lang="it-IT" altLang="it-IT" sz="1600" i="1" dirty="0">
                <a:latin typeface="Verdana" panose="020B0604030504040204" pitchFamily="34" charset="0"/>
              </a:rPr>
              <a:t>web</a:t>
            </a:r>
            <a:r>
              <a:rPr lang="it-IT" altLang="it-IT" sz="1600" dirty="0">
                <a:latin typeface="Verdana" panose="020B0604030504040204" pitchFamily="34" charset="0"/>
              </a:rPr>
              <a:t> in Italia, che include la pubblicità </a:t>
            </a:r>
            <a:r>
              <a:rPr lang="it-IT" altLang="it-IT" sz="1600" i="1" dirty="0">
                <a:latin typeface="Verdana" panose="020B0604030504040204" pitchFamily="34" charset="0"/>
              </a:rPr>
              <a:t>online</a:t>
            </a:r>
            <a:r>
              <a:rPr lang="it-IT" altLang="it-IT" sz="1600" dirty="0">
                <a:latin typeface="Verdana" panose="020B0604030504040204" pitchFamily="34" charset="0"/>
              </a:rPr>
              <a:t> degli editori e degli operatori radiotelevisivi tradizionali, </a:t>
            </a:r>
            <a:r>
              <a:rPr lang="it-IT" altLang="it-IT" sz="1600" dirty="0" smtClean="0">
                <a:latin typeface="Verdana" panose="020B0604030504040204" pitchFamily="34" charset="0"/>
              </a:rPr>
              <a:t>ha </a:t>
            </a:r>
            <a:r>
              <a:rPr lang="it-IT" altLang="it-IT" sz="1600" dirty="0">
                <a:latin typeface="Verdana" panose="020B0604030504040204" pitchFamily="34" charset="0"/>
              </a:rPr>
              <a:t>avuto un andamento sostanzialmente crescente nel tempo con la sola eccezione della lieve flessione registrata nel 2013, raggiungendo, pertanto, nel 2015 un valore stimato pari a 1,7 miliardi di euro. </a:t>
            </a:r>
            <a:endParaRPr lang="it-IT" altLang="it-IT" sz="1600" dirty="0" smtClean="0">
              <a:latin typeface="Verdana" panose="020B0604030504040204" pitchFamily="34" charset="0"/>
            </a:endParaRPr>
          </a:p>
          <a:p>
            <a:pPr algn="just" eaLnBrk="1" hangingPunct="1"/>
            <a:r>
              <a:rPr lang="it-IT" altLang="it-IT" sz="1600" dirty="0" smtClean="0">
                <a:latin typeface="Verdana" panose="020B0604030504040204" pitchFamily="34" charset="0"/>
              </a:rPr>
              <a:t>Il contributo più consistente deriva dalla </a:t>
            </a:r>
            <a:r>
              <a:rPr lang="it-IT" altLang="it-IT" sz="1600" dirty="0">
                <a:latin typeface="Verdana" panose="020B0604030504040204" pitchFamily="34" charset="0"/>
              </a:rPr>
              <a:t>pubblicità di tipo display e video, la cui incidenza sul totale, a partire dal 2013, è stabilmente superiore al 50%, e ha presentato un </a:t>
            </a:r>
            <a:r>
              <a:rPr lang="it-IT" altLang="it-IT" sz="1600" i="1" dirty="0">
                <a:latin typeface="Verdana" panose="020B0604030504040204" pitchFamily="34" charset="0"/>
              </a:rPr>
              <a:t>trend</a:t>
            </a:r>
            <a:r>
              <a:rPr lang="it-IT" altLang="it-IT" sz="1600" dirty="0">
                <a:latin typeface="Verdana" panose="020B0604030504040204" pitchFamily="34" charset="0"/>
              </a:rPr>
              <a:t> dei ricavi in costante </a:t>
            </a:r>
            <a:r>
              <a:rPr lang="it-IT" altLang="it-IT" sz="1600" dirty="0" smtClean="0">
                <a:latin typeface="Verdana" panose="020B0604030504040204" pitchFamily="34" charset="0"/>
              </a:rPr>
              <a:t>crescita; per </a:t>
            </a:r>
            <a:r>
              <a:rPr lang="it-IT" altLang="it-IT" sz="1600" dirty="0">
                <a:latin typeface="Verdana" panose="020B0604030504040204" pitchFamily="34" charset="0"/>
              </a:rPr>
              <a:t>il 2015, l’incremento stimato </a:t>
            </a:r>
            <a:r>
              <a:rPr lang="it-IT" altLang="it-IT" sz="1600" dirty="0" smtClean="0">
                <a:latin typeface="Verdana" panose="020B0604030504040204" pitchFamily="34" charset="0"/>
              </a:rPr>
              <a:t>di questi ricavi è </a:t>
            </a:r>
            <a:r>
              <a:rPr lang="it-IT" altLang="it-IT" sz="1600" dirty="0">
                <a:latin typeface="Verdana" panose="020B0604030504040204" pitchFamily="34" charset="0"/>
              </a:rPr>
              <a:t>del 6</a:t>
            </a:r>
            <a:r>
              <a:rPr lang="it-IT" altLang="it-IT" sz="1600" dirty="0" smtClean="0">
                <a:latin typeface="Verdana" panose="020B0604030504040204" pitchFamily="34" charset="0"/>
              </a:rPr>
              <a:t>%.</a:t>
            </a:r>
            <a:endParaRPr lang="it-IT" altLang="it-IT" sz="1600" dirty="0">
              <a:latin typeface="Verdana" panose="020B0604030504040204" pitchFamily="34" charset="0"/>
            </a:endParaRPr>
          </a:p>
        </p:txBody>
      </p:sp>
      <p:pic>
        <p:nvPicPr>
          <p:cNvPr id="15" name="Immagine 1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07215" y="646729"/>
            <a:ext cx="4979385" cy="3010871"/>
          </a:xfrm>
          <a:prstGeom prst="rect">
            <a:avLst/>
          </a:prstGeom>
          <a:noFill/>
          <a:ln>
            <a:noFill/>
          </a:ln>
        </p:spPr>
      </p:pic>
    </p:spTree>
    <p:extLst>
      <p:ext uri="{BB962C8B-B14F-4D97-AF65-F5344CB8AC3E}">
        <p14:creationId xmlns:p14="http://schemas.microsoft.com/office/powerpoint/2010/main" val="309447880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5"/>
          <p:cNvSpPr>
            <a:spLocks noChangeArrowheads="1"/>
          </p:cNvSpPr>
          <p:nvPr/>
        </p:nvSpPr>
        <p:spPr bwMode="auto">
          <a:xfrm>
            <a:off x="612648" y="914400"/>
            <a:ext cx="8148764"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endParaRPr lang="it-IT" altLang="it-IT" sz="3000" i="1" u="sng" dirty="0">
              <a:latin typeface="Verdana" panose="020B0604030504040204" pitchFamily="34" charset="0"/>
            </a:endParaRPr>
          </a:p>
        </p:txBody>
      </p:sp>
      <p:sp>
        <p:nvSpPr>
          <p:cNvPr id="5124" name="Rectangle 8"/>
          <p:cNvSpPr>
            <a:spLocks noChangeArrowheads="1"/>
          </p:cNvSpPr>
          <p:nvPr/>
        </p:nvSpPr>
        <p:spPr bwMode="auto">
          <a:xfrm>
            <a:off x="1231900" y="73418"/>
            <a:ext cx="7696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it-IT" altLang="it-IT" sz="4000" b="1" i="1" dirty="0">
              <a:solidFill>
                <a:srgbClr val="EF2E24"/>
              </a:solidFill>
              <a:latin typeface="Verdana" panose="020B0604030504040204" pitchFamily="34" charset="0"/>
            </a:endParaRPr>
          </a:p>
        </p:txBody>
      </p:sp>
      <p:pic>
        <p:nvPicPr>
          <p:cNvPr id="8" name="Immagine 7"/>
          <p:cNvPicPr>
            <a:picLocks noChangeAspect="1"/>
          </p:cNvPicPr>
          <p:nvPr/>
        </p:nvPicPr>
        <p:blipFill>
          <a:blip r:embed="rId2"/>
          <a:stretch>
            <a:fillRect/>
          </a:stretch>
        </p:blipFill>
        <p:spPr>
          <a:xfrm>
            <a:off x="93630" y="6339821"/>
            <a:ext cx="2213040" cy="426757"/>
          </a:xfrm>
          <a:prstGeom prst="rect">
            <a:avLst/>
          </a:prstGeom>
        </p:spPr>
      </p:pic>
      <p:sp>
        <p:nvSpPr>
          <p:cNvPr id="7" name="Rectangle 5"/>
          <p:cNvSpPr>
            <a:spLocks noChangeArrowheads="1"/>
          </p:cNvSpPr>
          <p:nvPr/>
        </p:nvSpPr>
        <p:spPr bwMode="auto">
          <a:xfrm>
            <a:off x="0" y="0"/>
            <a:ext cx="914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600"/>
              </a:spcBef>
            </a:pPr>
            <a:endParaRPr lang="it-IT" altLang="it-IT" sz="2800" b="1" i="1" dirty="0" smtClean="0">
              <a:solidFill>
                <a:srgbClr val="EF2E24"/>
              </a:solidFill>
              <a:latin typeface="Verdana" panose="020B0604030504040204" pitchFamily="34" charset="0"/>
            </a:endParaRPr>
          </a:p>
          <a:p>
            <a:pPr algn="ctr" eaLnBrk="1" hangingPunct="1">
              <a:spcBef>
                <a:spcPts val="600"/>
              </a:spcBef>
            </a:pPr>
            <a:r>
              <a:rPr lang="it-IT" altLang="it-IT" sz="2400" b="1" i="1" dirty="0" smtClean="0">
                <a:solidFill>
                  <a:srgbClr val="EF2E24"/>
                </a:solidFill>
                <a:latin typeface="Verdana" panose="020B0604030504040204" pitchFamily="34" charset="0"/>
              </a:rPr>
              <a:t>I  media: l’indagine conoscitiva sulle rilevazioni </a:t>
            </a:r>
          </a:p>
          <a:p>
            <a:pPr algn="ctr" eaLnBrk="1" hangingPunct="1">
              <a:spcBef>
                <a:spcPts val="600"/>
              </a:spcBef>
            </a:pPr>
            <a:r>
              <a:rPr lang="it-IT" altLang="it-IT" sz="2400" b="1" i="1" dirty="0" smtClean="0">
                <a:solidFill>
                  <a:srgbClr val="EF2E24"/>
                </a:solidFill>
                <a:latin typeface="Verdana" panose="020B0604030504040204" pitchFamily="34" charset="0"/>
              </a:rPr>
              <a:t>dell’</a:t>
            </a:r>
            <a:r>
              <a:rPr lang="it-IT" altLang="it-IT" sz="2400" b="1" dirty="0" smtClean="0">
                <a:solidFill>
                  <a:srgbClr val="EF2E24"/>
                </a:solidFill>
                <a:latin typeface="Verdana" panose="020B0604030504040204" pitchFamily="34" charset="0"/>
              </a:rPr>
              <a:t>audience </a:t>
            </a:r>
            <a:r>
              <a:rPr lang="it-IT" altLang="it-IT" sz="2400" b="1" i="1" dirty="0" smtClean="0">
                <a:solidFill>
                  <a:srgbClr val="EF2E24"/>
                </a:solidFill>
                <a:latin typeface="Verdana" panose="020B0604030504040204" pitchFamily="34" charset="0"/>
              </a:rPr>
              <a:t>su tutti i mezzi di </a:t>
            </a:r>
          </a:p>
          <a:p>
            <a:pPr algn="ctr" eaLnBrk="1" hangingPunct="1">
              <a:spcBef>
                <a:spcPts val="600"/>
              </a:spcBef>
            </a:pPr>
            <a:r>
              <a:rPr lang="it-IT" altLang="it-IT" sz="2400" b="1" i="1" dirty="0" smtClean="0">
                <a:solidFill>
                  <a:srgbClr val="EF2E24"/>
                </a:solidFill>
                <a:latin typeface="Verdana" panose="020B0604030504040204" pitchFamily="34" charset="0"/>
              </a:rPr>
              <a:t>comunicazione</a:t>
            </a:r>
          </a:p>
          <a:p>
            <a:pPr algn="ctr" eaLnBrk="1" hangingPunct="1"/>
            <a:endParaRPr lang="it-IT" altLang="it-IT" sz="2800" b="1" i="1" dirty="0" smtClean="0">
              <a:solidFill>
                <a:srgbClr val="EF2E24"/>
              </a:solidFill>
              <a:latin typeface="Verdana" panose="020B0604030504040204" pitchFamily="34" charset="0"/>
            </a:endParaRPr>
          </a:p>
        </p:txBody>
      </p:sp>
      <p:sp>
        <p:nvSpPr>
          <p:cNvPr id="10" name="Rectangle 6"/>
          <p:cNvSpPr>
            <a:spLocks noChangeArrowheads="1"/>
          </p:cNvSpPr>
          <p:nvPr/>
        </p:nvSpPr>
        <p:spPr bwMode="auto">
          <a:xfrm>
            <a:off x="184150" y="1083768"/>
            <a:ext cx="8712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ts val="3000"/>
              </a:lnSpc>
            </a:pPr>
            <a:endParaRPr lang="it-IT" altLang="it-IT" dirty="0">
              <a:latin typeface="Verdana" panose="020B0604030504040204" pitchFamily="34" charset="0"/>
            </a:endParaRPr>
          </a:p>
        </p:txBody>
      </p:sp>
      <p:cxnSp>
        <p:nvCxnSpPr>
          <p:cNvPr id="57" name="Connettore 1 56"/>
          <p:cNvCxnSpPr/>
          <p:nvPr/>
        </p:nvCxnSpPr>
        <p:spPr>
          <a:xfrm>
            <a:off x="0" y="6248400"/>
            <a:ext cx="9144000" cy="0"/>
          </a:xfrm>
          <a:prstGeom prst="line">
            <a:avLst/>
          </a:prstGeom>
          <a:ln w="19050">
            <a:solidFill>
              <a:srgbClr val="0E9161"/>
            </a:solidFill>
          </a:ln>
        </p:spPr>
        <p:style>
          <a:lnRef idx="1">
            <a:schemeClr val="accent1"/>
          </a:lnRef>
          <a:fillRef idx="0">
            <a:schemeClr val="accent1"/>
          </a:fillRef>
          <a:effectRef idx="0">
            <a:schemeClr val="accent1"/>
          </a:effectRef>
          <a:fontRef idx="minor">
            <a:schemeClr val="tx1"/>
          </a:fontRef>
        </p:style>
      </p:cxnSp>
      <p:sp>
        <p:nvSpPr>
          <p:cNvPr id="19" name="Rectangle 5"/>
          <p:cNvSpPr>
            <a:spLocks noChangeArrowheads="1"/>
          </p:cNvSpPr>
          <p:nvPr/>
        </p:nvSpPr>
        <p:spPr bwMode="auto">
          <a:xfrm>
            <a:off x="329406" y="5135840"/>
            <a:ext cx="8712200" cy="1127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endParaRPr lang="it-IT" altLang="it-IT" sz="2000" dirty="0">
              <a:latin typeface="Verdana" panose="020B0604030504040204" pitchFamily="34" charset="0"/>
            </a:endParaRPr>
          </a:p>
        </p:txBody>
      </p:sp>
      <p:sp>
        <p:nvSpPr>
          <p:cNvPr id="12" name="Rectangle 5"/>
          <p:cNvSpPr>
            <a:spLocks noChangeArrowheads="1"/>
          </p:cNvSpPr>
          <p:nvPr/>
        </p:nvSpPr>
        <p:spPr bwMode="auto">
          <a:xfrm>
            <a:off x="93630" y="4495800"/>
            <a:ext cx="8947976" cy="1318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endParaRPr lang="it-IT" altLang="it-IT" sz="2000" dirty="0">
              <a:latin typeface="Verdana" panose="020B0604030504040204" pitchFamily="34" charset="0"/>
            </a:endParaRPr>
          </a:p>
        </p:txBody>
      </p:sp>
      <p:sp>
        <p:nvSpPr>
          <p:cNvPr id="22" name="Rectangle 5"/>
          <p:cNvSpPr>
            <a:spLocks noChangeArrowheads="1"/>
          </p:cNvSpPr>
          <p:nvPr/>
        </p:nvSpPr>
        <p:spPr bwMode="auto">
          <a:xfrm>
            <a:off x="329406" y="1829187"/>
            <a:ext cx="8509794" cy="449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50000"/>
              </a:lnSpc>
            </a:pPr>
            <a:r>
              <a:rPr lang="it-IT" altLang="it-IT" dirty="0" smtClean="0">
                <a:latin typeface="Verdana" panose="020B0604030504040204" pitchFamily="34" charset="0"/>
              </a:rPr>
              <a:t>Nell’ambito </a:t>
            </a:r>
            <a:r>
              <a:rPr lang="it-IT" altLang="it-IT" dirty="0">
                <a:latin typeface="Verdana" panose="020B0604030504040204" pitchFamily="34" charset="0"/>
              </a:rPr>
              <a:t>del settore dei </a:t>
            </a:r>
            <a:r>
              <a:rPr lang="it-IT" altLang="it-IT" dirty="0" smtClean="0">
                <a:latin typeface="Verdana" panose="020B0604030504040204" pitchFamily="34" charset="0"/>
              </a:rPr>
              <a:t>media, l’Autorità per adeguare i propri interventi ai cambiamenti del mercato, ha avviato un’indagine conoscitiva sulle rilevazioni dell’audience su tutti i mezzi di comunicazione sottoposti a vigilanza.</a:t>
            </a:r>
          </a:p>
          <a:p>
            <a:pPr algn="just" eaLnBrk="1" hangingPunct="1">
              <a:lnSpc>
                <a:spcPct val="150000"/>
              </a:lnSpc>
            </a:pPr>
            <a:r>
              <a:rPr lang="it-IT" altLang="it-IT" dirty="0" smtClean="0">
                <a:latin typeface="Verdana" panose="020B0604030504040204" pitchFamily="34" charset="0"/>
              </a:rPr>
              <a:t>L’attività </a:t>
            </a:r>
            <a:r>
              <a:rPr lang="it-IT" altLang="it-IT" dirty="0">
                <a:latin typeface="Verdana" panose="020B0604030504040204" pitchFamily="34" charset="0"/>
              </a:rPr>
              <a:t>di rilevazione dei contatti dei mezzi di comunicazione </a:t>
            </a:r>
            <a:r>
              <a:rPr lang="it-IT" altLang="it-IT" dirty="0" smtClean="0">
                <a:latin typeface="Verdana" panose="020B0604030504040204" pitchFamily="34" charset="0"/>
              </a:rPr>
              <a:t>risulta di grande importanza per tutelare </a:t>
            </a:r>
            <a:r>
              <a:rPr lang="it-IT" altLang="it-IT" dirty="0">
                <a:latin typeface="Verdana" panose="020B0604030504040204" pitchFamily="34" charset="0"/>
              </a:rPr>
              <a:t>il pluralismo </a:t>
            </a:r>
            <a:r>
              <a:rPr lang="it-IT" altLang="it-IT" dirty="0" smtClean="0">
                <a:latin typeface="Verdana" panose="020B0604030504040204" pitchFamily="34" charset="0"/>
              </a:rPr>
              <a:t>dell’informazione e per  </a:t>
            </a:r>
            <a:r>
              <a:rPr lang="it-IT" altLang="it-IT" dirty="0">
                <a:latin typeface="Verdana" panose="020B0604030504040204" pitchFamily="34" charset="0"/>
              </a:rPr>
              <a:t>consentire agli investitori pubblicitari di valutare in maniera sempre più puntuale il ritorno sugli </a:t>
            </a:r>
            <a:r>
              <a:rPr lang="it-IT" altLang="it-IT" dirty="0" smtClean="0">
                <a:latin typeface="Verdana" panose="020B0604030504040204" pitchFamily="34" charset="0"/>
              </a:rPr>
              <a:t>investimenti. </a:t>
            </a:r>
            <a:endParaRPr lang="it-IT" altLang="it-IT" dirty="0">
              <a:latin typeface="Verdana" panose="020B0604030504040204" pitchFamily="34" charset="0"/>
            </a:endParaRPr>
          </a:p>
        </p:txBody>
      </p:sp>
    </p:spTree>
    <p:extLst>
      <p:ext uri="{BB962C8B-B14F-4D97-AF65-F5344CB8AC3E}">
        <p14:creationId xmlns:p14="http://schemas.microsoft.com/office/powerpoint/2010/main" val="5366982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5"/>
          <p:cNvSpPr>
            <a:spLocks noChangeArrowheads="1"/>
          </p:cNvSpPr>
          <p:nvPr/>
        </p:nvSpPr>
        <p:spPr bwMode="auto">
          <a:xfrm>
            <a:off x="609600" y="914400"/>
            <a:ext cx="8151812"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endParaRPr lang="it-IT" altLang="it-IT" sz="3000" i="1" u="sng" dirty="0">
              <a:latin typeface="Verdana" panose="020B0604030504040204" pitchFamily="34" charset="0"/>
            </a:endParaRPr>
          </a:p>
        </p:txBody>
      </p:sp>
      <p:sp>
        <p:nvSpPr>
          <p:cNvPr id="5124" name="Rectangle 8"/>
          <p:cNvSpPr>
            <a:spLocks noChangeArrowheads="1"/>
          </p:cNvSpPr>
          <p:nvPr/>
        </p:nvSpPr>
        <p:spPr bwMode="auto">
          <a:xfrm>
            <a:off x="1231900" y="73418"/>
            <a:ext cx="7696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it-IT" altLang="it-IT" sz="4000" b="1" i="1" dirty="0">
              <a:solidFill>
                <a:srgbClr val="EF2E24"/>
              </a:solidFill>
              <a:latin typeface="Verdana" panose="020B0604030504040204" pitchFamily="34" charset="0"/>
            </a:endParaRPr>
          </a:p>
        </p:txBody>
      </p:sp>
      <p:pic>
        <p:nvPicPr>
          <p:cNvPr id="8" name="Immagine 7"/>
          <p:cNvPicPr>
            <a:picLocks noChangeAspect="1"/>
          </p:cNvPicPr>
          <p:nvPr/>
        </p:nvPicPr>
        <p:blipFill>
          <a:blip r:embed="rId3"/>
          <a:stretch>
            <a:fillRect/>
          </a:stretch>
        </p:blipFill>
        <p:spPr>
          <a:xfrm>
            <a:off x="93630" y="6339821"/>
            <a:ext cx="2213040" cy="426757"/>
          </a:xfrm>
          <a:prstGeom prst="rect">
            <a:avLst/>
          </a:prstGeom>
        </p:spPr>
      </p:pic>
      <p:sp>
        <p:nvSpPr>
          <p:cNvPr id="7" name="Rectangle 5"/>
          <p:cNvSpPr>
            <a:spLocks noChangeArrowheads="1"/>
          </p:cNvSpPr>
          <p:nvPr/>
        </p:nvSpPr>
        <p:spPr bwMode="auto">
          <a:xfrm>
            <a:off x="215900" y="76199"/>
            <a:ext cx="8680450" cy="838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600"/>
              </a:spcBef>
            </a:pPr>
            <a:endParaRPr lang="it-IT" altLang="it-IT" sz="2800" b="1" i="1" dirty="0" smtClean="0">
              <a:solidFill>
                <a:srgbClr val="EF2E24"/>
              </a:solidFill>
              <a:latin typeface="Verdana" panose="020B0604030504040204" pitchFamily="34" charset="0"/>
            </a:endParaRPr>
          </a:p>
          <a:p>
            <a:pPr algn="ctr" eaLnBrk="1" hangingPunct="1">
              <a:spcBef>
                <a:spcPts val="600"/>
              </a:spcBef>
            </a:pPr>
            <a:r>
              <a:rPr lang="it-IT" altLang="it-IT" sz="2400" b="1" i="1" dirty="0" smtClean="0">
                <a:solidFill>
                  <a:srgbClr val="FF0000"/>
                </a:solidFill>
                <a:latin typeface="Verdana" panose="020B0604030504040204" pitchFamily="34" charset="0"/>
              </a:rPr>
              <a:t>I  servizi postali: ricavi e volumi</a:t>
            </a:r>
          </a:p>
          <a:p>
            <a:pPr algn="ctr" eaLnBrk="1" hangingPunct="1"/>
            <a:endParaRPr lang="it-IT" altLang="it-IT" sz="2800" b="1" i="1" dirty="0" smtClean="0">
              <a:solidFill>
                <a:srgbClr val="EF2E24"/>
              </a:solidFill>
              <a:latin typeface="Verdana" panose="020B0604030504040204" pitchFamily="34" charset="0"/>
            </a:endParaRPr>
          </a:p>
        </p:txBody>
      </p:sp>
      <p:cxnSp>
        <p:nvCxnSpPr>
          <p:cNvPr id="57" name="Connettore 1 56"/>
          <p:cNvCxnSpPr/>
          <p:nvPr/>
        </p:nvCxnSpPr>
        <p:spPr>
          <a:xfrm>
            <a:off x="0" y="6248400"/>
            <a:ext cx="9144000" cy="0"/>
          </a:xfrm>
          <a:prstGeom prst="line">
            <a:avLst/>
          </a:prstGeom>
          <a:ln w="19050">
            <a:solidFill>
              <a:srgbClr val="0E9161"/>
            </a:solidFill>
          </a:ln>
        </p:spPr>
        <p:style>
          <a:lnRef idx="1">
            <a:schemeClr val="accent1"/>
          </a:lnRef>
          <a:fillRef idx="0">
            <a:schemeClr val="accent1"/>
          </a:fillRef>
          <a:effectRef idx="0">
            <a:schemeClr val="accent1"/>
          </a:effectRef>
          <a:fontRef idx="minor">
            <a:schemeClr val="tx1"/>
          </a:fontRef>
        </p:style>
      </p:cxnSp>
      <p:sp>
        <p:nvSpPr>
          <p:cNvPr id="19" name="Rectangle 5"/>
          <p:cNvSpPr>
            <a:spLocks noChangeArrowheads="1"/>
          </p:cNvSpPr>
          <p:nvPr/>
        </p:nvSpPr>
        <p:spPr bwMode="auto">
          <a:xfrm>
            <a:off x="329406" y="5135840"/>
            <a:ext cx="8712200" cy="1127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endParaRPr lang="it-IT" altLang="it-IT" sz="2000" dirty="0">
              <a:latin typeface="Verdana" panose="020B0604030504040204" pitchFamily="34" charset="0"/>
            </a:endParaRPr>
          </a:p>
        </p:txBody>
      </p:sp>
      <p:sp>
        <p:nvSpPr>
          <p:cNvPr id="22" name="Rectangle 5"/>
          <p:cNvSpPr>
            <a:spLocks noChangeArrowheads="1"/>
          </p:cNvSpPr>
          <p:nvPr/>
        </p:nvSpPr>
        <p:spPr bwMode="auto">
          <a:xfrm>
            <a:off x="268256" y="3283408"/>
            <a:ext cx="3782423" cy="2507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it-IT" altLang="it-IT" dirty="0" smtClean="0">
                <a:latin typeface="Verdana" panose="020B0604030504040204" pitchFamily="34" charset="0"/>
              </a:rPr>
              <a:t>In generale nel corso dell’ultimo biennio il settore postale ha subito una contrazione dei volumi (comune peraltro a tutti i Paesi europei) pari a circa il 13%, più marcata rispetto alla riduzione dei ricavi (-0,5%). </a:t>
            </a:r>
            <a:endParaRPr lang="it-IT" altLang="it-IT" dirty="0">
              <a:latin typeface="Verdana" panose="020B0604030504040204" pitchFamily="34" charset="0"/>
            </a:endParaRPr>
          </a:p>
        </p:txBody>
      </p:sp>
      <p:graphicFrame>
        <p:nvGraphicFramePr>
          <p:cNvPr id="2" name="Tabella 1"/>
          <p:cNvGraphicFramePr>
            <a:graphicFrameLocks noGrp="1"/>
          </p:cNvGraphicFramePr>
          <p:nvPr>
            <p:extLst>
              <p:ext uri="{D42A27DB-BD31-4B8C-83A1-F6EECF244321}">
                <p14:modId xmlns:p14="http://schemas.microsoft.com/office/powerpoint/2010/main" val="2367854999"/>
              </p:ext>
            </p:extLst>
          </p:nvPr>
        </p:nvGraphicFramePr>
        <p:xfrm>
          <a:off x="2286000" y="961895"/>
          <a:ext cx="4953000" cy="1981046"/>
        </p:xfrm>
        <a:graphic>
          <a:graphicData uri="http://schemas.openxmlformats.org/drawingml/2006/table">
            <a:tbl>
              <a:tblPr firstRow="1" firstCol="1" bandRow="1"/>
              <a:tblGrid>
                <a:gridCol w="1571088"/>
                <a:gridCol w="842050"/>
                <a:gridCol w="842050"/>
                <a:gridCol w="842050"/>
                <a:gridCol w="855762"/>
              </a:tblGrid>
              <a:tr h="281332">
                <a:tc>
                  <a:txBody>
                    <a:bodyPr/>
                    <a:lstStyle/>
                    <a:p>
                      <a:pPr>
                        <a:lnSpc>
                          <a:spcPct val="115000"/>
                        </a:lnSpc>
                        <a:spcAft>
                          <a:spcPts val="0"/>
                        </a:spcAft>
                      </a:pPr>
                      <a:r>
                        <a:rPr lang="it-IT"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905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gridSpan="2">
                  <a:txBody>
                    <a:bodyPr/>
                    <a:lstStyle/>
                    <a:p>
                      <a:pPr algn="ctr">
                        <a:lnSpc>
                          <a:spcPct val="115000"/>
                        </a:lnSpc>
                        <a:spcAft>
                          <a:spcPts val="0"/>
                        </a:spcAft>
                      </a:pPr>
                      <a:r>
                        <a:rPr lang="it-IT" sz="10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Ricavi </a:t>
                      </a:r>
                      <a:r>
                        <a:rPr lang="it-IT"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(milioni €)</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905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hMerge="1">
                  <a:txBody>
                    <a:bodyPr/>
                    <a:lstStyle/>
                    <a:p>
                      <a:endParaRPr lang="it-IT"/>
                    </a:p>
                  </a:txBody>
                  <a:tcPr/>
                </a:tc>
                <a:tc gridSpan="2">
                  <a:txBody>
                    <a:bodyPr/>
                    <a:lstStyle/>
                    <a:p>
                      <a:pPr algn="ctr">
                        <a:lnSpc>
                          <a:spcPct val="115000"/>
                        </a:lnSpc>
                        <a:spcAft>
                          <a:spcPts val="0"/>
                        </a:spcAft>
                      </a:pPr>
                      <a:r>
                        <a:rPr lang="it-IT" sz="10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Volumi </a:t>
                      </a:r>
                      <a:r>
                        <a:rPr lang="it-IT"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(milioni di invii)</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905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hMerge="1">
                  <a:txBody>
                    <a:bodyPr/>
                    <a:lstStyle/>
                    <a:p>
                      <a:endParaRPr lang="it-IT"/>
                    </a:p>
                  </a:txBody>
                  <a:tcPr/>
                </a:tc>
              </a:tr>
              <a:tr h="281332">
                <a:tc>
                  <a:txBody>
                    <a:bodyPr/>
                    <a:lstStyle/>
                    <a:p>
                      <a:pPr>
                        <a:lnSpc>
                          <a:spcPct val="115000"/>
                        </a:lnSpc>
                        <a:spcAft>
                          <a:spcPts val="0"/>
                        </a:spcAft>
                      </a:pPr>
                      <a:r>
                        <a:rPr lang="it-IT"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15000"/>
                        </a:lnSpc>
                        <a:spcAft>
                          <a:spcPts val="0"/>
                        </a:spcAft>
                      </a:pPr>
                      <a:r>
                        <a:rPr lang="it-IT"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2014</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15000"/>
                        </a:lnSpc>
                        <a:spcAft>
                          <a:spcPts val="0"/>
                        </a:spcAft>
                      </a:pPr>
                      <a:r>
                        <a:rPr lang="it-IT"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2015</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15000"/>
                        </a:lnSpc>
                        <a:spcAft>
                          <a:spcPts val="0"/>
                        </a:spcAft>
                      </a:pPr>
                      <a:r>
                        <a:rPr lang="it-IT"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2014</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15000"/>
                        </a:lnSpc>
                        <a:spcAft>
                          <a:spcPts val="0"/>
                        </a:spcAft>
                      </a:pPr>
                      <a:r>
                        <a:rPr lang="it-IT"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2015</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281332">
                <a:tc>
                  <a:txBody>
                    <a:bodyPr/>
                    <a:lstStyle/>
                    <a:p>
                      <a:pPr>
                        <a:lnSpc>
                          <a:spcPct val="115000"/>
                        </a:lnSpc>
                        <a:spcAft>
                          <a:spcPts val="0"/>
                        </a:spcAft>
                      </a:pPr>
                      <a:r>
                        <a:rPr lang="it-IT"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Servizio universale</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15000"/>
                        </a:lnSpc>
                        <a:spcAft>
                          <a:spcPts val="0"/>
                        </a:spcAft>
                      </a:pPr>
                      <a:r>
                        <a:rPr lang="it-IT" sz="1000" dirty="0">
                          <a:effectLst/>
                          <a:latin typeface="Times New Roman" panose="02020603050405020304" pitchFamily="18" charset="0"/>
                          <a:ea typeface="Calibri" panose="020F0502020204030204" pitchFamily="34" charset="0"/>
                          <a:cs typeface="Times New Roman" panose="02020603050405020304" pitchFamily="18" charset="0"/>
                        </a:rPr>
                        <a:t>1.845</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15000"/>
                        </a:lnSpc>
                        <a:spcAft>
                          <a:spcPts val="0"/>
                        </a:spcAft>
                      </a:pPr>
                      <a:r>
                        <a:rPr lang="it-IT" sz="1000" dirty="0">
                          <a:effectLst/>
                          <a:latin typeface="Times New Roman" panose="02020603050405020304" pitchFamily="18" charset="0"/>
                          <a:ea typeface="Calibri" panose="020F0502020204030204" pitchFamily="34" charset="0"/>
                          <a:cs typeface="Times New Roman" panose="02020603050405020304" pitchFamily="18" charset="0"/>
                        </a:rPr>
                        <a:t>1.729</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15000"/>
                        </a:lnSpc>
                        <a:spcAft>
                          <a:spcPts val="0"/>
                        </a:spcAft>
                      </a:pPr>
                      <a:r>
                        <a:rPr lang="it-IT"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2.030</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15000"/>
                        </a:lnSpc>
                        <a:spcAft>
                          <a:spcPts val="0"/>
                        </a:spcAft>
                      </a:pPr>
                      <a:r>
                        <a:rPr lang="it-IT"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1.908</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281332">
                <a:tc>
                  <a:txBody>
                    <a:bodyPr/>
                    <a:lstStyle/>
                    <a:p>
                      <a:pPr>
                        <a:lnSpc>
                          <a:spcPct val="115000"/>
                        </a:lnSpc>
                        <a:spcAft>
                          <a:spcPts val="0"/>
                        </a:spcAft>
                      </a:pPr>
                      <a:r>
                        <a:rPr lang="it-IT"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Servizi in esclusiva</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15000"/>
                        </a:lnSpc>
                        <a:spcAft>
                          <a:spcPts val="0"/>
                        </a:spcAft>
                      </a:pPr>
                      <a:r>
                        <a:rPr lang="it-IT" sz="1000">
                          <a:effectLst/>
                          <a:latin typeface="Times New Roman" panose="02020603050405020304" pitchFamily="18" charset="0"/>
                          <a:ea typeface="Calibri" panose="020F0502020204030204" pitchFamily="34" charset="0"/>
                          <a:cs typeface="Times New Roman" panose="02020603050405020304" pitchFamily="18" charset="0"/>
                        </a:rPr>
                        <a:t>327</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15000"/>
                        </a:lnSpc>
                        <a:spcAft>
                          <a:spcPts val="0"/>
                        </a:spcAft>
                      </a:pPr>
                      <a:r>
                        <a:rPr lang="it-IT" sz="1000" dirty="0">
                          <a:effectLst/>
                          <a:latin typeface="Times New Roman" panose="02020603050405020304" pitchFamily="18" charset="0"/>
                          <a:ea typeface="Calibri" panose="020F0502020204030204" pitchFamily="34" charset="0"/>
                          <a:cs typeface="Times New Roman" panose="02020603050405020304" pitchFamily="18" charset="0"/>
                        </a:rPr>
                        <a:t>329</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15000"/>
                        </a:lnSpc>
                        <a:spcAft>
                          <a:spcPts val="0"/>
                        </a:spcAft>
                      </a:pPr>
                      <a:r>
                        <a:rPr lang="it-IT"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45</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15000"/>
                        </a:lnSpc>
                        <a:spcAft>
                          <a:spcPts val="0"/>
                        </a:spcAft>
                      </a:pPr>
                      <a:r>
                        <a:rPr lang="it-IT"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49</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281332">
                <a:tc>
                  <a:txBody>
                    <a:bodyPr/>
                    <a:lstStyle/>
                    <a:p>
                      <a:pPr>
                        <a:lnSpc>
                          <a:spcPct val="115000"/>
                        </a:lnSpc>
                        <a:spcAft>
                          <a:spcPts val="0"/>
                        </a:spcAft>
                      </a:pPr>
                      <a:r>
                        <a:rPr lang="it-IT" sz="1000" dirty="0">
                          <a:effectLst/>
                          <a:latin typeface="Times New Roman" panose="02020603050405020304" pitchFamily="18" charset="0"/>
                          <a:ea typeface="Times New Roman" panose="02020603050405020304" pitchFamily="18" charset="0"/>
                          <a:cs typeface="Times New Roman" panose="02020603050405020304" pitchFamily="18" charset="0"/>
                        </a:rPr>
                        <a:t>Altri servizi postali </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15000"/>
                        </a:lnSpc>
                        <a:spcAft>
                          <a:spcPts val="0"/>
                        </a:spcAft>
                      </a:pPr>
                      <a:r>
                        <a:rPr lang="it-IT" sz="1000">
                          <a:effectLst/>
                          <a:latin typeface="Times New Roman" panose="02020603050405020304" pitchFamily="18" charset="0"/>
                          <a:ea typeface="Calibri" panose="020F0502020204030204" pitchFamily="34" charset="0"/>
                          <a:cs typeface="Times New Roman" panose="02020603050405020304" pitchFamily="18" charset="0"/>
                        </a:rPr>
                        <a:t>1.016</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15000"/>
                        </a:lnSpc>
                        <a:spcAft>
                          <a:spcPts val="0"/>
                        </a:spcAft>
                      </a:pPr>
                      <a:r>
                        <a:rPr lang="it-IT" sz="1000" dirty="0">
                          <a:effectLst/>
                          <a:latin typeface="Times New Roman" panose="02020603050405020304" pitchFamily="18" charset="0"/>
                          <a:ea typeface="Calibri" panose="020F0502020204030204" pitchFamily="34" charset="0"/>
                          <a:cs typeface="Times New Roman" panose="02020603050405020304" pitchFamily="18" charset="0"/>
                        </a:rPr>
                        <a:t>1.000</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15000"/>
                        </a:lnSpc>
                        <a:spcAft>
                          <a:spcPts val="0"/>
                        </a:spcAft>
                      </a:pPr>
                      <a:r>
                        <a:rPr lang="it-IT"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2.543</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15000"/>
                        </a:lnSpc>
                        <a:spcAft>
                          <a:spcPts val="0"/>
                        </a:spcAft>
                      </a:pPr>
                      <a:r>
                        <a:rPr lang="it-IT"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2.215</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281332">
                <a:tc>
                  <a:txBody>
                    <a:bodyPr/>
                    <a:lstStyle/>
                    <a:p>
                      <a:pPr>
                        <a:lnSpc>
                          <a:spcPct val="115000"/>
                        </a:lnSpc>
                        <a:spcAft>
                          <a:spcPts val="0"/>
                        </a:spcAft>
                      </a:pPr>
                      <a:r>
                        <a:rPr lang="it-IT"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Corriere espresso</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15000"/>
                        </a:lnSpc>
                        <a:spcAft>
                          <a:spcPts val="0"/>
                        </a:spcAft>
                      </a:pPr>
                      <a:r>
                        <a:rPr lang="it-IT" sz="1000">
                          <a:effectLst/>
                          <a:latin typeface="Times New Roman" panose="02020603050405020304" pitchFamily="18" charset="0"/>
                          <a:ea typeface="Calibri" panose="020F0502020204030204" pitchFamily="34" charset="0"/>
                          <a:cs typeface="Times New Roman" panose="02020603050405020304" pitchFamily="18" charset="0"/>
                        </a:rPr>
                        <a:t>3.172</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15000"/>
                        </a:lnSpc>
                        <a:spcAft>
                          <a:spcPts val="0"/>
                        </a:spcAft>
                      </a:pPr>
                      <a:r>
                        <a:rPr lang="it-IT" sz="1000">
                          <a:effectLst/>
                          <a:latin typeface="Times New Roman" panose="02020603050405020304" pitchFamily="18" charset="0"/>
                          <a:ea typeface="Calibri" panose="020F0502020204030204" pitchFamily="34" charset="0"/>
                          <a:cs typeface="Times New Roman" panose="02020603050405020304" pitchFamily="18" charset="0"/>
                        </a:rPr>
                        <a:t>3.416</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15000"/>
                        </a:lnSpc>
                        <a:spcAft>
                          <a:spcPts val="0"/>
                        </a:spcAft>
                      </a:pPr>
                      <a:r>
                        <a:rPr lang="it-IT"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265</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15000"/>
                        </a:lnSpc>
                        <a:spcAft>
                          <a:spcPts val="0"/>
                        </a:spcAft>
                      </a:pPr>
                      <a:r>
                        <a:rPr lang="it-IT"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294</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293054">
                <a:tc>
                  <a:txBody>
                    <a:bodyPr/>
                    <a:lstStyle/>
                    <a:p>
                      <a:pPr>
                        <a:lnSpc>
                          <a:spcPct val="115000"/>
                        </a:lnSpc>
                        <a:spcAft>
                          <a:spcPts val="0"/>
                        </a:spcAft>
                      </a:pPr>
                      <a:r>
                        <a:rPr lang="it-IT"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Totale</a:t>
                      </a:r>
                      <a:endParaRPr lang="it-IT"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tcPr>
                </a:tc>
                <a:tc>
                  <a:txBody>
                    <a:bodyPr/>
                    <a:lstStyle/>
                    <a:p>
                      <a:pPr algn="r">
                        <a:lnSpc>
                          <a:spcPct val="115000"/>
                        </a:lnSpc>
                        <a:spcAft>
                          <a:spcPts val="0"/>
                        </a:spcAft>
                      </a:pPr>
                      <a:r>
                        <a:rPr lang="it-IT" sz="1000" b="1" dirty="0">
                          <a:effectLst/>
                          <a:latin typeface="Times New Roman" panose="02020603050405020304" pitchFamily="18" charset="0"/>
                          <a:ea typeface="Calibri" panose="020F0502020204030204" pitchFamily="34" charset="0"/>
                          <a:cs typeface="Times New Roman" panose="02020603050405020304" pitchFamily="18" charset="0"/>
                        </a:rPr>
                        <a:t>6.360</a:t>
                      </a:r>
                      <a:endParaRPr lang="it-IT"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tcPr>
                </a:tc>
                <a:tc>
                  <a:txBody>
                    <a:bodyPr/>
                    <a:lstStyle/>
                    <a:p>
                      <a:pPr algn="r">
                        <a:lnSpc>
                          <a:spcPct val="115000"/>
                        </a:lnSpc>
                        <a:spcAft>
                          <a:spcPts val="0"/>
                        </a:spcAft>
                      </a:pPr>
                      <a:r>
                        <a:rPr lang="it-IT" sz="1000" b="1" dirty="0">
                          <a:effectLst/>
                          <a:latin typeface="Times New Roman" panose="02020603050405020304" pitchFamily="18" charset="0"/>
                          <a:ea typeface="Calibri" panose="020F0502020204030204" pitchFamily="34" charset="0"/>
                          <a:cs typeface="Times New Roman" panose="02020603050405020304" pitchFamily="18" charset="0"/>
                        </a:rPr>
                        <a:t>6.474</a:t>
                      </a:r>
                      <a:endParaRPr lang="it-IT"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tcPr>
                </a:tc>
                <a:tc>
                  <a:txBody>
                    <a:bodyPr/>
                    <a:lstStyle/>
                    <a:p>
                      <a:pPr algn="r">
                        <a:lnSpc>
                          <a:spcPct val="115000"/>
                        </a:lnSpc>
                        <a:spcAft>
                          <a:spcPts val="0"/>
                        </a:spcAft>
                      </a:pPr>
                      <a:r>
                        <a:rPr lang="it-IT" sz="1000" b="1" dirty="0">
                          <a:effectLst/>
                          <a:latin typeface="Times New Roman" panose="02020603050405020304" pitchFamily="18" charset="0"/>
                          <a:ea typeface="Calibri" panose="020F0502020204030204" pitchFamily="34" charset="0"/>
                          <a:cs typeface="Times New Roman" panose="02020603050405020304" pitchFamily="18" charset="0"/>
                        </a:rPr>
                        <a:t>4.883</a:t>
                      </a:r>
                      <a:endParaRPr lang="it-IT"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tcPr>
                </a:tc>
                <a:tc>
                  <a:txBody>
                    <a:bodyPr/>
                    <a:lstStyle/>
                    <a:p>
                      <a:pPr algn="r">
                        <a:lnSpc>
                          <a:spcPct val="115000"/>
                        </a:lnSpc>
                        <a:spcAft>
                          <a:spcPts val="0"/>
                        </a:spcAft>
                      </a:pPr>
                      <a:r>
                        <a:rPr lang="it-IT" sz="1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4.466</a:t>
                      </a:r>
                      <a:endParaRPr lang="it-IT"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tcPr>
                </a:tc>
              </a:tr>
            </a:tbl>
          </a:graphicData>
        </a:graphic>
      </p:graphicFrame>
      <p:pic>
        <p:nvPicPr>
          <p:cNvPr id="12" name="Immagine 1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07638" y="3440822"/>
            <a:ext cx="4631562" cy="1893178"/>
          </a:xfrm>
          <a:prstGeom prst="rect">
            <a:avLst/>
          </a:prstGeom>
          <a:noFill/>
          <a:ln>
            <a:noFill/>
          </a:ln>
        </p:spPr>
      </p:pic>
    </p:spTree>
    <p:extLst>
      <p:ext uri="{BB962C8B-B14F-4D97-AF65-F5344CB8AC3E}">
        <p14:creationId xmlns:p14="http://schemas.microsoft.com/office/powerpoint/2010/main" val="149548581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8"/>
          <p:cNvSpPr>
            <a:spLocks noChangeArrowheads="1"/>
          </p:cNvSpPr>
          <p:nvPr/>
        </p:nvSpPr>
        <p:spPr bwMode="auto">
          <a:xfrm>
            <a:off x="1231900" y="73418"/>
            <a:ext cx="7696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it-IT" altLang="it-IT" sz="4000" b="1" i="1" dirty="0">
              <a:solidFill>
                <a:srgbClr val="EF2E24"/>
              </a:solidFill>
              <a:latin typeface="Verdana" panose="020B0604030504040204" pitchFamily="34" charset="0"/>
            </a:endParaRPr>
          </a:p>
        </p:txBody>
      </p:sp>
      <p:pic>
        <p:nvPicPr>
          <p:cNvPr id="8" name="Immagine 7"/>
          <p:cNvPicPr>
            <a:picLocks noChangeAspect="1"/>
          </p:cNvPicPr>
          <p:nvPr/>
        </p:nvPicPr>
        <p:blipFill>
          <a:blip r:embed="rId2"/>
          <a:stretch>
            <a:fillRect/>
          </a:stretch>
        </p:blipFill>
        <p:spPr>
          <a:xfrm>
            <a:off x="93630" y="6339821"/>
            <a:ext cx="2213040" cy="426757"/>
          </a:xfrm>
          <a:prstGeom prst="rect">
            <a:avLst/>
          </a:prstGeom>
        </p:spPr>
      </p:pic>
      <p:sp>
        <p:nvSpPr>
          <p:cNvPr id="7" name="Rectangle 5"/>
          <p:cNvSpPr>
            <a:spLocks noChangeArrowheads="1"/>
          </p:cNvSpPr>
          <p:nvPr/>
        </p:nvSpPr>
        <p:spPr bwMode="auto">
          <a:xfrm>
            <a:off x="204583" y="278250"/>
            <a:ext cx="8680450" cy="81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600"/>
              </a:spcBef>
            </a:pPr>
            <a:endParaRPr lang="it-IT" altLang="it-IT" sz="2800" b="1" i="1" dirty="0" smtClean="0">
              <a:solidFill>
                <a:srgbClr val="EF2E24"/>
              </a:solidFill>
              <a:latin typeface="Verdana" panose="020B0604030504040204" pitchFamily="34" charset="0"/>
            </a:endParaRPr>
          </a:p>
          <a:p>
            <a:pPr algn="ctr" eaLnBrk="1" hangingPunct="1">
              <a:spcBef>
                <a:spcPts val="600"/>
              </a:spcBef>
            </a:pPr>
            <a:r>
              <a:rPr lang="it-IT" altLang="it-IT" sz="2400" b="1" i="1" dirty="0" smtClean="0">
                <a:solidFill>
                  <a:srgbClr val="EF2E24"/>
                </a:solidFill>
                <a:latin typeface="Verdana" panose="020B0604030504040204" pitchFamily="34" charset="0"/>
              </a:rPr>
              <a:t>I  servizi postali: ricavi e volumi</a:t>
            </a:r>
          </a:p>
          <a:p>
            <a:pPr algn="ctr" eaLnBrk="1" hangingPunct="1">
              <a:spcBef>
                <a:spcPts val="600"/>
              </a:spcBef>
            </a:pPr>
            <a:r>
              <a:rPr lang="it-IT" altLang="it-IT" sz="2400" b="1" i="1" dirty="0" smtClean="0">
                <a:solidFill>
                  <a:srgbClr val="EF2E24"/>
                </a:solidFill>
                <a:latin typeface="Verdana" panose="020B0604030504040204" pitchFamily="34" charset="0"/>
              </a:rPr>
              <a:t> del servizio universale</a:t>
            </a:r>
          </a:p>
          <a:p>
            <a:pPr algn="ctr" eaLnBrk="1" hangingPunct="1"/>
            <a:endParaRPr lang="it-IT" altLang="it-IT" sz="2800" b="1" i="1" dirty="0" smtClean="0">
              <a:solidFill>
                <a:srgbClr val="EF2E24"/>
              </a:solidFill>
              <a:latin typeface="Verdana" panose="020B0604030504040204" pitchFamily="34" charset="0"/>
            </a:endParaRPr>
          </a:p>
        </p:txBody>
      </p:sp>
      <p:sp>
        <p:nvSpPr>
          <p:cNvPr id="10" name="Rectangle 6"/>
          <p:cNvSpPr>
            <a:spLocks noChangeArrowheads="1"/>
          </p:cNvSpPr>
          <p:nvPr/>
        </p:nvSpPr>
        <p:spPr bwMode="auto">
          <a:xfrm>
            <a:off x="184150" y="1083768"/>
            <a:ext cx="8712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ts val="3000"/>
              </a:lnSpc>
            </a:pPr>
            <a:endParaRPr lang="it-IT" altLang="it-IT" dirty="0">
              <a:latin typeface="Verdana" panose="020B0604030504040204" pitchFamily="34" charset="0"/>
            </a:endParaRPr>
          </a:p>
        </p:txBody>
      </p:sp>
      <p:cxnSp>
        <p:nvCxnSpPr>
          <p:cNvPr id="57" name="Connettore 1 56"/>
          <p:cNvCxnSpPr/>
          <p:nvPr/>
        </p:nvCxnSpPr>
        <p:spPr>
          <a:xfrm>
            <a:off x="0" y="6248400"/>
            <a:ext cx="9144000" cy="0"/>
          </a:xfrm>
          <a:prstGeom prst="line">
            <a:avLst/>
          </a:prstGeom>
          <a:ln w="19050">
            <a:solidFill>
              <a:srgbClr val="0E9161"/>
            </a:solidFill>
          </a:ln>
        </p:spPr>
        <p:style>
          <a:lnRef idx="1">
            <a:schemeClr val="accent1"/>
          </a:lnRef>
          <a:fillRef idx="0">
            <a:schemeClr val="accent1"/>
          </a:fillRef>
          <a:effectRef idx="0">
            <a:schemeClr val="accent1"/>
          </a:effectRef>
          <a:fontRef idx="minor">
            <a:schemeClr val="tx1"/>
          </a:fontRef>
        </p:style>
      </p:cxnSp>
      <p:sp>
        <p:nvSpPr>
          <p:cNvPr id="19" name="Rectangle 5"/>
          <p:cNvSpPr>
            <a:spLocks noChangeArrowheads="1"/>
          </p:cNvSpPr>
          <p:nvPr/>
        </p:nvSpPr>
        <p:spPr bwMode="auto">
          <a:xfrm>
            <a:off x="329406" y="5135840"/>
            <a:ext cx="8712200" cy="1127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endParaRPr lang="it-IT" altLang="it-IT" sz="2000" dirty="0">
              <a:latin typeface="Verdana" panose="020B0604030504040204" pitchFamily="34" charset="0"/>
            </a:endParaRPr>
          </a:p>
        </p:txBody>
      </p:sp>
      <p:sp>
        <p:nvSpPr>
          <p:cNvPr id="22" name="Rectangle 5"/>
          <p:cNvSpPr>
            <a:spLocks noChangeArrowheads="1"/>
          </p:cNvSpPr>
          <p:nvPr/>
        </p:nvSpPr>
        <p:spPr bwMode="auto">
          <a:xfrm>
            <a:off x="293192" y="3477399"/>
            <a:ext cx="8634908" cy="2478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it-IT" altLang="it-IT" dirty="0" smtClean="0">
                <a:latin typeface="Verdana" panose="020B0604030504040204" pitchFamily="34" charset="0"/>
              </a:rPr>
              <a:t>I prodotti postali che rientrano nel perimetro del servizio universale hanno generato nel 2015 ricavi per oltre 1,7 miliardi di euro, si tratta di un valore in diminuzione del 6,3% rispetto all’anno precedente.</a:t>
            </a:r>
          </a:p>
          <a:p>
            <a:pPr algn="just" eaLnBrk="1" hangingPunct="1"/>
            <a:endParaRPr lang="it-IT" altLang="it-IT" dirty="0" smtClean="0">
              <a:latin typeface="Verdana" panose="020B0604030504040204" pitchFamily="34" charset="0"/>
            </a:endParaRPr>
          </a:p>
          <a:p>
            <a:pPr algn="just" eaLnBrk="1" hangingPunct="1"/>
            <a:r>
              <a:rPr lang="it-IT" altLang="it-IT" dirty="0" smtClean="0">
                <a:latin typeface="Verdana" panose="020B0604030504040204" pitchFamily="34" charset="0"/>
              </a:rPr>
              <a:t>Anche i volumi totali registrano una riduzione</a:t>
            </a:r>
            <a:r>
              <a:rPr lang="it-IT" altLang="it-IT" dirty="0">
                <a:latin typeface="Verdana" panose="020B0604030504040204" pitchFamily="34" charset="0"/>
              </a:rPr>
              <a:t>, </a:t>
            </a:r>
            <a:r>
              <a:rPr lang="it-IT" altLang="it-IT" dirty="0" smtClean="0">
                <a:latin typeface="Verdana" panose="020B0604030504040204" pitchFamily="34" charset="0"/>
              </a:rPr>
              <a:t>pari al 6%, rispetto ai valori del 2014.</a:t>
            </a:r>
          </a:p>
          <a:p>
            <a:pPr algn="just" eaLnBrk="1" hangingPunct="1"/>
            <a:endParaRPr lang="it-IT" altLang="it-IT" dirty="0">
              <a:latin typeface="Verdana" panose="020B0604030504040204" pitchFamily="34" charset="0"/>
            </a:endParaRPr>
          </a:p>
          <a:p>
            <a:pPr algn="just" eaLnBrk="1" hangingPunct="1"/>
            <a:r>
              <a:rPr lang="it-IT" altLang="it-IT" dirty="0" smtClean="0">
                <a:latin typeface="Verdana" panose="020B0604030504040204" pitchFamily="34" charset="0"/>
              </a:rPr>
              <a:t>La corrispondenza nazionale, che origina e termina all’interno del paese, costituisce il 92,4% del totale.</a:t>
            </a:r>
            <a:endParaRPr lang="it-IT" altLang="it-IT" dirty="0">
              <a:latin typeface="Verdana" panose="020B0604030504040204" pitchFamily="34" charset="0"/>
            </a:endParaRPr>
          </a:p>
        </p:txBody>
      </p:sp>
      <p:graphicFrame>
        <p:nvGraphicFramePr>
          <p:cNvPr id="2" name="Tabella 1"/>
          <p:cNvGraphicFramePr>
            <a:graphicFrameLocks noGrp="1"/>
          </p:cNvGraphicFramePr>
          <p:nvPr>
            <p:extLst>
              <p:ext uri="{D42A27DB-BD31-4B8C-83A1-F6EECF244321}">
                <p14:modId xmlns:p14="http://schemas.microsoft.com/office/powerpoint/2010/main" val="710677686"/>
              </p:ext>
            </p:extLst>
          </p:nvPr>
        </p:nvGraphicFramePr>
        <p:xfrm>
          <a:off x="1905000" y="1434058"/>
          <a:ext cx="5638804" cy="1690141"/>
        </p:xfrm>
        <a:graphic>
          <a:graphicData uri="http://schemas.openxmlformats.org/drawingml/2006/table">
            <a:tbl>
              <a:tblPr firstRow="1" firstCol="1" bandRow="1"/>
              <a:tblGrid>
                <a:gridCol w="1676400"/>
                <a:gridCol w="990601"/>
                <a:gridCol w="990601"/>
                <a:gridCol w="990601"/>
                <a:gridCol w="990601"/>
              </a:tblGrid>
              <a:tr h="410018">
                <a:tc>
                  <a:txBody>
                    <a:bodyPr/>
                    <a:lstStyle/>
                    <a:p>
                      <a:pPr algn="l">
                        <a:lnSpc>
                          <a:spcPct val="115000"/>
                        </a:lnSpc>
                        <a:spcAft>
                          <a:spcPts val="0"/>
                        </a:spcAft>
                      </a:pPr>
                      <a:r>
                        <a:rPr lang="it-IT"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7217" marR="67217" marT="0" marB="0" anchor="b">
                    <a:lnL>
                      <a:noFill/>
                    </a:lnL>
                    <a:lnR>
                      <a:noFill/>
                    </a:lnR>
                    <a:lnT w="1905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gridSpan="2">
                  <a:txBody>
                    <a:bodyPr/>
                    <a:lstStyle/>
                    <a:p>
                      <a:pPr algn="ctr">
                        <a:lnSpc>
                          <a:spcPct val="115000"/>
                        </a:lnSpc>
                        <a:spcAft>
                          <a:spcPts val="0"/>
                        </a:spcAft>
                      </a:pPr>
                      <a:r>
                        <a:rPr lang="it-IT" sz="10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Ricavi (</a:t>
                      </a:r>
                      <a:r>
                        <a:rPr lang="it-IT"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milioni €)</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7217" marR="67217" marT="0" marB="0" anchor="ctr">
                    <a:lnL>
                      <a:noFill/>
                    </a:lnL>
                    <a:lnR>
                      <a:noFill/>
                    </a:lnR>
                    <a:lnT w="1905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hMerge="1">
                  <a:txBody>
                    <a:bodyPr/>
                    <a:lstStyle/>
                    <a:p>
                      <a:endParaRPr lang="it-IT"/>
                    </a:p>
                  </a:txBody>
                  <a:tcPr/>
                </a:tc>
                <a:tc gridSpan="2">
                  <a:txBody>
                    <a:bodyPr/>
                    <a:lstStyle/>
                    <a:p>
                      <a:pPr algn="ctr">
                        <a:lnSpc>
                          <a:spcPct val="115000"/>
                        </a:lnSpc>
                        <a:spcAft>
                          <a:spcPts val="0"/>
                        </a:spcAft>
                      </a:pPr>
                      <a:r>
                        <a:rPr lang="it-IT" sz="10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Volumi </a:t>
                      </a:r>
                      <a:r>
                        <a:rPr lang="it-IT"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(milioni di invii)</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7217" marR="67217" marT="0" marB="0" anchor="ctr">
                    <a:lnL>
                      <a:noFill/>
                    </a:lnL>
                    <a:lnR>
                      <a:noFill/>
                    </a:lnR>
                    <a:lnT w="1905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hMerge="1">
                  <a:txBody>
                    <a:bodyPr/>
                    <a:lstStyle/>
                    <a:p>
                      <a:endParaRPr lang="it-IT"/>
                    </a:p>
                  </a:txBody>
                  <a:tcPr/>
                </a:tc>
              </a:tr>
              <a:tr h="316841">
                <a:tc>
                  <a:txBody>
                    <a:bodyPr/>
                    <a:lstStyle/>
                    <a:p>
                      <a:pPr algn="l">
                        <a:lnSpc>
                          <a:spcPct val="115000"/>
                        </a:lnSpc>
                        <a:spcAft>
                          <a:spcPts val="0"/>
                        </a:spcAft>
                      </a:pPr>
                      <a:r>
                        <a:rPr lang="it-IT"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7217" marR="67217" marT="0" marB="0" anchor="b">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15000"/>
                        </a:lnSpc>
                        <a:spcAft>
                          <a:spcPts val="0"/>
                        </a:spcAft>
                      </a:pPr>
                      <a:r>
                        <a:rPr lang="it-IT"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2014</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7217" marR="67217"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15000"/>
                        </a:lnSpc>
                        <a:spcAft>
                          <a:spcPts val="0"/>
                        </a:spcAft>
                      </a:pPr>
                      <a:r>
                        <a:rPr lang="it-IT"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2015</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7217" marR="67217"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15000"/>
                        </a:lnSpc>
                        <a:spcAft>
                          <a:spcPts val="0"/>
                        </a:spcAft>
                      </a:pPr>
                      <a:r>
                        <a:rPr lang="it-IT"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2014</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7217" marR="67217"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15000"/>
                        </a:lnSpc>
                        <a:spcAft>
                          <a:spcPts val="0"/>
                        </a:spcAft>
                      </a:pPr>
                      <a:r>
                        <a:rPr lang="it-IT"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2015</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7217" marR="67217"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316841">
                <a:tc>
                  <a:txBody>
                    <a:bodyPr/>
                    <a:lstStyle/>
                    <a:p>
                      <a:pPr algn="l">
                        <a:lnSpc>
                          <a:spcPct val="115000"/>
                        </a:lnSpc>
                        <a:spcAft>
                          <a:spcPts val="0"/>
                        </a:spcAft>
                      </a:pPr>
                      <a:r>
                        <a:rPr lang="it-IT"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Posta nazionale</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7217" marR="67217"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15000"/>
                        </a:lnSpc>
                        <a:spcAft>
                          <a:spcPts val="0"/>
                        </a:spcAft>
                      </a:pPr>
                      <a:r>
                        <a:rPr lang="it-IT" sz="1000" dirty="0">
                          <a:effectLst/>
                          <a:latin typeface="Times New Roman" panose="02020603050405020304" pitchFamily="18" charset="0"/>
                          <a:ea typeface="Calibri" panose="020F0502020204030204" pitchFamily="34" charset="0"/>
                          <a:cs typeface="Times New Roman" panose="02020603050405020304" pitchFamily="18" charset="0"/>
                        </a:rPr>
                        <a:t>1.626</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7217" marR="67217"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15000"/>
                        </a:lnSpc>
                        <a:spcAft>
                          <a:spcPts val="0"/>
                        </a:spcAft>
                      </a:pPr>
                      <a:r>
                        <a:rPr lang="it-IT" sz="1000" dirty="0">
                          <a:effectLst/>
                          <a:latin typeface="Times New Roman" panose="02020603050405020304" pitchFamily="18" charset="0"/>
                          <a:ea typeface="Calibri" panose="020F0502020204030204" pitchFamily="34" charset="0"/>
                          <a:cs typeface="Times New Roman" panose="02020603050405020304" pitchFamily="18" charset="0"/>
                        </a:rPr>
                        <a:t>1.506</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7217" marR="67217"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15000"/>
                        </a:lnSpc>
                        <a:spcAft>
                          <a:spcPts val="0"/>
                        </a:spcAft>
                      </a:pPr>
                      <a:r>
                        <a:rPr lang="it-IT" sz="1000" dirty="0">
                          <a:effectLst/>
                          <a:latin typeface="Times New Roman" panose="02020603050405020304" pitchFamily="18" charset="0"/>
                          <a:ea typeface="Calibri" panose="020F0502020204030204" pitchFamily="34" charset="0"/>
                          <a:cs typeface="Times New Roman" panose="02020603050405020304" pitchFamily="18" charset="0"/>
                        </a:rPr>
                        <a:t>1.874</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7217" marR="67217"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15000"/>
                        </a:lnSpc>
                        <a:spcAft>
                          <a:spcPts val="0"/>
                        </a:spcAft>
                      </a:pPr>
                      <a:r>
                        <a:rPr lang="it-IT" sz="1000" dirty="0">
                          <a:effectLst/>
                          <a:latin typeface="Times New Roman" panose="02020603050405020304" pitchFamily="18" charset="0"/>
                          <a:ea typeface="Calibri" panose="020F0502020204030204" pitchFamily="34" charset="0"/>
                          <a:cs typeface="Times New Roman" panose="02020603050405020304" pitchFamily="18" charset="0"/>
                        </a:rPr>
                        <a:t>1.763</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7217" marR="67217"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316841">
                <a:tc>
                  <a:txBody>
                    <a:bodyPr/>
                    <a:lstStyle/>
                    <a:p>
                      <a:pPr algn="l">
                        <a:lnSpc>
                          <a:spcPct val="115000"/>
                        </a:lnSpc>
                        <a:spcAft>
                          <a:spcPts val="0"/>
                        </a:spcAft>
                      </a:pPr>
                      <a:r>
                        <a:rPr lang="it-IT"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Posta transfrontaliera</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7217" marR="67217"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15000"/>
                        </a:lnSpc>
                        <a:spcAft>
                          <a:spcPts val="0"/>
                        </a:spcAft>
                      </a:pPr>
                      <a:r>
                        <a:rPr lang="it-IT" sz="1000">
                          <a:effectLst/>
                          <a:latin typeface="Times New Roman" panose="02020603050405020304" pitchFamily="18" charset="0"/>
                          <a:ea typeface="Calibri" panose="020F0502020204030204" pitchFamily="34" charset="0"/>
                          <a:cs typeface="Times New Roman" panose="02020603050405020304" pitchFamily="18" charset="0"/>
                        </a:rPr>
                        <a:t>218</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7217" marR="67217"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15000"/>
                        </a:lnSpc>
                        <a:spcAft>
                          <a:spcPts val="0"/>
                        </a:spcAft>
                      </a:pPr>
                      <a:r>
                        <a:rPr lang="it-IT" sz="1000" dirty="0">
                          <a:effectLst/>
                          <a:latin typeface="Times New Roman" panose="02020603050405020304" pitchFamily="18" charset="0"/>
                          <a:ea typeface="Calibri" panose="020F0502020204030204" pitchFamily="34" charset="0"/>
                          <a:cs typeface="Times New Roman" panose="02020603050405020304" pitchFamily="18" charset="0"/>
                        </a:rPr>
                        <a:t>223</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7217" marR="67217"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15000"/>
                        </a:lnSpc>
                        <a:spcAft>
                          <a:spcPts val="0"/>
                        </a:spcAft>
                      </a:pPr>
                      <a:r>
                        <a:rPr lang="it-IT" sz="1000" dirty="0">
                          <a:effectLst/>
                          <a:latin typeface="Times New Roman" panose="02020603050405020304" pitchFamily="18" charset="0"/>
                          <a:ea typeface="Calibri" panose="020F0502020204030204" pitchFamily="34" charset="0"/>
                          <a:cs typeface="Times New Roman" panose="02020603050405020304" pitchFamily="18" charset="0"/>
                        </a:rPr>
                        <a:t>156</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7217" marR="67217"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r">
                        <a:lnSpc>
                          <a:spcPct val="115000"/>
                        </a:lnSpc>
                        <a:spcAft>
                          <a:spcPts val="0"/>
                        </a:spcAft>
                      </a:pPr>
                      <a:r>
                        <a:rPr lang="it-IT" sz="1000" dirty="0">
                          <a:effectLst/>
                          <a:latin typeface="Times New Roman" panose="02020603050405020304" pitchFamily="18" charset="0"/>
                          <a:ea typeface="Calibri" panose="020F0502020204030204" pitchFamily="34" charset="0"/>
                          <a:cs typeface="Times New Roman" panose="02020603050405020304" pitchFamily="18" charset="0"/>
                        </a:rPr>
                        <a:t>145</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7217" marR="67217"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329600">
                <a:tc>
                  <a:txBody>
                    <a:bodyPr/>
                    <a:lstStyle/>
                    <a:p>
                      <a:pPr algn="l">
                        <a:lnSpc>
                          <a:spcPct val="115000"/>
                        </a:lnSpc>
                        <a:spcAft>
                          <a:spcPts val="0"/>
                        </a:spcAft>
                      </a:pPr>
                      <a:r>
                        <a:rPr lang="it-IT"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Totale</a:t>
                      </a:r>
                      <a:endParaRPr lang="it-IT"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217" marR="67217" marT="0" marB="0" anchor="ctr">
                    <a:lnL>
                      <a:noFill/>
                    </a:lnL>
                    <a:lnR>
                      <a:noFill/>
                    </a:lnR>
                    <a:lnT w="1270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tcPr>
                </a:tc>
                <a:tc>
                  <a:txBody>
                    <a:bodyPr/>
                    <a:lstStyle/>
                    <a:p>
                      <a:pPr algn="r">
                        <a:lnSpc>
                          <a:spcPct val="115000"/>
                        </a:lnSpc>
                        <a:spcAft>
                          <a:spcPts val="0"/>
                        </a:spcAft>
                      </a:pPr>
                      <a:r>
                        <a:rPr lang="it-IT" sz="1000" b="1" dirty="0">
                          <a:effectLst/>
                          <a:latin typeface="Times New Roman" panose="02020603050405020304" pitchFamily="18" charset="0"/>
                          <a:ea typeface="Calibri" panose="020F0502020204030204" pitchFamily="34" charset="0"/>
                          <a:cs typeface="Times New Roman" panose="02020603050405020304" pitchFamily="18" charset="0"/>
                        </a:rPr>
                        <a:t>1.845</a:t>
                      </a:r>
                      <a:endParaRPr lang="it-IT"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217" marR="67217" marT="0" marB="0" anchor="ctr">
                    <a:lnL>
                      <a:noFill/>
                    </a:lnL>
                    <a:lnR>
                      <a:noFill/>
                    </a:lnR>
                    <a:lnT w="1270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tcPr>
                </a:tc>
                <a:tc>
                  <a:txBody>
                    <a:bodyPr/>
                    <a:lstStyle/>
                    <a:p>
                      <a:pPr algn="r">
                        <a:lnSpc>
                          <a:spcPct val="115000"/>
                        </a:lnSpc>
                        <a:spcAft>
                          <a:spcPts val="0"/>
                        </a:spcAft>
                      </a:pPr>
                      <a:r>
                        <a:rPr lang="it-IT" sz="1000" b="1" dirty="0">
                          <a:effectLst/>
                          <a:latin typeface="Times New Roman" panose="02020603050405020304" pitchFamily="18" charset="0"/>
                          <a:ea typeface="Calibri" panose="020F0502020204030204" pitchFamily="34" charset="0"/>
                          <a:cs typeface="Times New Roman" panose="02020603050405020304" pitchFamily="18" charset="0"/>
                        </a:rPr>
                        <a:t>1.729</a:t>
                      </a:r>
                      <a:endParaRPr lang="it-IT"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217" marR="67217" marT="0" marB="0" anchor="ctr">
                    <a:lnL>
                      <a:noFill/>
                    </a:lnL>
                    <a:lnR>
                      <a:noFill/>
                    </a:lnR>
                    <a:lnT w="1270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tcPr>
                </a:tc>
                <a:tc>
                  <a:txBody>
                    <a:bodyPr/>
                    <a:lstStyle/>
                    <a:p>
                      <a:pPr algn="r">
                        <a:lnSpc>
                          <a:spcPct val="115000"/>
                        </a:lnSpc>
                        <a:spcAft>
                          <a:spcPts val="0"/>
                        </a:spcAft>
                      </a:pPr>
                      <a:r>
                        <a:rPr lang="it-IT" sz="1000" b="1" dirty="0">
                          <a:effectLst/>
                          <a:latin typeface="Times New Roman" panose="02020603050405020304" pitchFamily="18" charset="0"/>
                          <a:ea typeface="Calibri" panose="020F0502020204030204" pitchFamily="34" charset="0"/>
                          <a:cs typeface="Times New Roman" panose="02020603050405020304" pitchFamily="18" charset="0"/>
                        </a:rPr>
                        <a:t>2.030</a:t>
                      </a:r>
                      <a:endParaRPr lang="it-IT"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217" marR="67217" marT="0" marB="0" anchor="ctr">
                    <a:lnL>
                      <a:noFill/>
                    </a:lnL>
                    <a:lnR>
                      <a:noFill/>
                    </a:lnR>
                    <a:lnT w="1270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tcPr>
                </a:tc>
                <a:tc>
                  <a:txBody>
                    <a:bodyPr/>
                    <a:lstStyle/>
                    <a:p>
                      <a:pPr algn="r">
                        <a:lnSpc>
                          <a:spcPct val="115000"/>
                        </a:lnSpc>
                        <a:spcAft>
                          <a:spcPts val="0"/>
                        </a:spcAft>
                      </a:pPr>
                      <a:r>
                        <a:rPr lang="it-IT" sz="1000" b="1" dirty="0">
                          <a:effectLst/>
                          <a:latin typeface="Times New Roman" panose="02020603050405020304" pitchFamily="18" charset="0"/>
                          <a:ea typeface="Calibri" panose="020F0502020204030204" pitchFamily="34" charset="0"/>
                          <a:cs typeface="Times New Roman" panose="02020603050405020304" pitchFamily="18" charset="0"/>
                        </a:rPr>
                        <a:t>1.908</a:t>
                      </a:r>
                      <a:endParaRPr lang="it-IT"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217" marR="67217" marT="0" marB="0" anchor="ctr">
                    <a:lnL>
                      <a:noFill/>
                    </a:lnL>
                    <a:lnR>
                      <a:noFill/>
                    </a:lnR>
                    <a:lnT w="1270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91950321"/>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5"/>
          <p:cNvSpPr>
            <a:spLocks noChangeArrowheads="1"/>
          </p:cNvSpPr>
          <p:nvPr/>
        </p:nvSpPr>
        <p:spPr bwMode="auto">
          <a:xfrm>
            <a:off x="609600" y="914400"/>
            <a:ext cx="8151812"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endParaRPr lang="it-IT" altLang="it-IT" sz="3000" i="1" u="sng" dirty="0">
              <a:latin typeface="Verdana" panose="020B0604030504040204" pitchFamily="34" charset="0"/>
            </a:endParaRPr>
          </a:p>
        </p:txBody>
      </p:sp>
      <p:sp>
        <p:nvSpPr>
          <p:cNvPr id="5124" name="Rectangle 8"/>
          <p:cNvSpPr>
            <a:spLocks noChangeArrowheads="1"/>
          </p:cNvSpPr>
          <p:nvPr/>
        </p:nvSpPr>
        <p:spPr bwMode="auto">
          <a:xfrm>
            <a:off x="1231900" y="73418"/>
            <a:ext cx="7696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it-IT" altLang="it-IT" sz="4000" b="1" i="1" dirty="0">
              <a:solidFill>
                <a:srgbClr val="EF2E24"/>
              </a:solidFill>
              <a:latin typeface="Verdana" panose="020B0604030504040204" pitchFamily="34" charset="0"/>
            </a:endParaRPr>
          </a:p>
        </p:txBody>
      </p:sp>
      <p:pic>
        <p:nvPicPr>
          <p:cNvPr id="8" name="Immagine 7"/>
          <p:cNvPicPr>
            <a:picLocks noChangeAspect="1"/>
          </p:cNvPicPr>
          <p:nvPr/>
        </p:nvPicPr>
        <p:blipFill>
          <a:blip r:embed="rId2"/>
          <a:stretch>
            <a:fillRect/>
          </a:stretch>
        </p:blipFill>
        <p:spPr>
          <a:xfrm>
            <a:off x="93630" y="6339821"/>
            <a:ext cx="2213040" cy="426757"/>
          </a:xfrm>
          <a:prstGeom prst="rect">
            <a:avLst/>
          </a:prstGeom>
        </p:spPr>
      </p:pic>
      <p:sp>
        <p:nvSpPr>
          <p:cNvPr id="7" name="Rectangle 5"/>
          <p:cNvSpPr>
            <a:spLocks noChangeArrowheads="1"/>
          </p:cNvSpPr>
          <p:nvPr/>
        </p:nvSpPr>
        <p:spPr bwMode="auto">
          <a:xfrm>
            <a:off x="200025" y="118263"/>
            <a:ext cx="8680450" cy="81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600"/>
              </a:spcBef>
            </a:pPr>
            <a:endParaRPr lang="it-IT" altLang="it-IT" sz="2800" b="1" i="1" dirty="0" smtClean="0">
              <a:solidFill>
                <a:srgbClr val="EF2E24"/>
              </a:solidFill>
              <a:latin typeface="Verdana" panose="020B0604030504040204" pitchFamily="34" charset="0"/>
            </a:endParaRPr>
          </a:p>
          <a:p>
            <a:pPr algn="ctr" eaLnBrk="1" hangingPunct="1">
              <a:spcBef>
                <a:spcPts val="600"/>
              </a:spcBef>
            </a:pPr>
            <a:r>
              <a:rPr lang="it-IT" altLang="it-IT" sz="2400" b="1" i="1" dirty="0" smtClean="0">
                <a:solidFill>
                  <a:srgbClr val="EF2E24"/>
                </a:solidFill>
                <a:latin typeface="Verdana" panose="020B0604030504040204" pitchFamily="34" charset="0"/>
              </a:rPr>
              <a:t>I  servizi postali:</a:t>
            </a:r>
          </a:p>
          <a:p>
            <a:pPr algn="ctr" eaLnBrk="1" hangingPunct="1">
              <a:spcBef>
                <a:spcPts val="600"/>
              </a:spcBef>
            </a:pPr>
            <a:r>
              <a:rPr lang="it-IT" altLang="it-IT" sz="2400" b="1" i="1" dirty="0" smtClean="0">
                <a:solidFill>
                  <a:srgbClr val="EF2E24"/>
                </a:solidFill>
                <a:latin typeface="Verdana" panose="020B0604030504040204" pitchFamily="34" charset="0"/>
              </a:rPr>
              <a:t>i servizi non inclusi nel servizio universale</a:t>
            </a:r>
          </a:p>
          <a:p>
            <a:pPr algn="ctr" eaLnBrk="1" hangingPunct="1"/>
            <a:endParaRPr lang="it-IT" altLang="it-IT" sz="2800" b="1" i="1" dirty="0" smtClean="0">
              <a:solidFill>
                <a:srgbClr val="EF2E24"/>
              </a:solidFill>
              <a:latin typeface="Verdana" panose="020B0604030504040204" pitchFamily="34" charset="0"/>
            </a:endParaRPr>
          </a:p>
        </p:txBody>
      </p:sp>
      <p:sp>
        <p:nvSpPr>
          <p:cNvPr id="10" name="Rectangle 6"/>
          <p:cNvSpPr>
            <a:spLocks noChangeArrowheads="1"/>
          </p:cNvSpPr>
          <p:nvPr/>
        </p:nvSpPr>
        <p:spPr bwMode="auto">
          <a:xfrm>
            <a:off x="184150" y="1083768"/>
            <a:ext cx="8712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ts val="3000"/>
              </a:lnSpc>
            </a:pPr>
            <a:endParaRPr lang="it-IT" altLang="it-IT" dirty="0">
              <a:latin typeface="Verdana" panose="020B0604030504040204" pitchFamily="34" charset="0"/>
            </a:endParaRPr>
          </a:p>
        </p:txBody>
      </p:sp>
      <p:cxnSp>
        <p:nvCxnSpPr>
          <p:cNvPr id="57" name="Connettore 1 56"/>
          <p:cNvCxnSpPr/>
          <p:nvPr/>
        </p:nvCxnSpPr>
        <p:spPr>
          <a:xfrm>
            <a:off x="0" y="6248400"/>
            <a:ext cx="9144000" cy="0"/>
          </a:xfrm>
          <a:prstGeom prst="line">
            <a:avLst/>
          </a:prstGeom>
          <a:ln w="19050">
            <a:solidFill>
              <a:srgbClr val="0E9161"/>
            </a:solidFill>
          </a:ln>
        </p:spPr>
        <p:style>
          <a:lnRef idx="1">
            <a:schemeClr val="accent1"/>
          </a:lnRef>
          <a:fillRef idx="0">
            <a:schemeClr val="accent1"/>
          </a:fillRef>
          <a:effectRef idx="0">
            <a:schemeClr val="accent1"/>
          </a:effectRef>
          <a:fontRef idx="minor">
            <a:schemeClr val="tx1"/>
          </a:fontRef>
        </p:style>
      </p:cxnSp>
      <p:sp>
        <p:nvSpPr>
          <p:cNvPr id="19" name="Rectangle 5"/>
          <p:cNvSpPr>
            <a:spLocks noChangeArrowheads="1"/>
          </p:cNvSpPr>
          <p:nvPr/>
        </p:nvSpPr>
        <p:spPr bwMode="auto">
          <a:xfrm>
            <a:off x="329406" y="5135840"/>
            <a:ext cx="8712200" cy="1127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endParaRPr lang="it-IT" altLang="it-IT" sz="2000" dirty="0">
              <a:latin typeface="Verdana" panose="020B0604030504040204" pitchFamily="34" charset="0"/>
            </a:endParaRPr>
          </a:p>
        </p:txBody>
      </p:sp>
      <p:sp>
        <p:nvSpPr>
          <p:cNvPr id="22" name="Rectangle 5"/>
          <p:cNvSpPr>
            <a:spLocks noChangeArrowheads="1"/>
          </p:cNvSpPr>
          <p:nvPr/>
        </p:nvSpPr>
        <p:spPr bwMode="auto">
          <a:xfrm>
            <a:off x="145954" y="3133098"/>
            <a:ext cx="4980969" cy="3023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it-IT" altLang="it-IT" sz="1700" dirty="0" smtClean="0">
                <a:latin typeface="Verdana" panose="020B0604030504040204" pitchFamily="34" charset="0"/>
              </a:rPr>
              <a:t>Per i prodotti postali che non rientrano nel servizio universale si osserva una riduzione degli invii, nel 2015, pari a circa il 13%  accompagnata da una diminuzione meno significativa dei ricavi (-1,5%).</a:t>
            </a:r>
          </a:p>
          <a:p>
            <a:pPr algn="just" eaLnBrk="1" hangingPunct="1">
              <a:spcBef>
                <a:spcPts val="1200"/>
              </a:spcBef>
            </a:pPr>
            <a:r>
              <a:rPr lang="it-IT" altLang="it-IT" sz="1700" dirty="0" smtClean="0">
                <a:latin typeface="Verdana" panose="020B0604030504040204" pitchFamily="34" charset="0"/>
              </a:rPr>
              <a:t>L’analisi delle quote di mercato mostra che Poste Italiane, con una quota pari a circa il 74%, in diminuzione di 0,3 punti percentuali rispetto all’anno precedente, continua a detenere una posizione di preminenza.</a:t>
            </a:r>
          </a:p>
          <a:p>
            <a:pPr algn="just" eaLnBrk="1" hangingPunct="1"/>
            <a:endParaRPr lang="it-IT" altLang="it-IT" dirty="0">
              <a:latin typeface="Verdana" panose="020B0604030504040204" pitchFamily="34" charset="0"/>
            </a:endParaRPr>
          </a:p>
        </p:txBody>
      </p:sp>
      <p:sp>
        <p:nvSpPr>
          <p:cNvPr id="14" name="Rectangle 8"/>
          <p:cNvSpPr>
            <a:spLocks noChangeArrowheads="1"/>
          </p:cNvSpPr>
          <p:nvPr/>
        </p:nvSpPr>
        <p:spPr bwMode="auto">
          <a:xfrm>
            <a:off x="5943600" y="4552226"/>
            <a:ext cx="274319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it-IT" altLang="it-IT" sz="1000" b="1" i="1" dirty="0" smtClean="0">
                <a:latin typeface="Verdana" panose="020B0604030504040204" pitchFamily="34" charset="0"/>
                <a:ea typeface="Calibri" panose="020F0502020204030204" pitchFamily="34" charset="0"/>
                <a:cs typeface="Times New Roman" panose="02020603050405020304" pitchFamily="18" charset="0"/>
              </a:rPr>
              <a:t>Quota di mercato per i servizi postali non inclusi nel servizio universale - 2015</a:t>
            </a:r>
            <a:endParaRPr lang="it-IT" altLang="it-IT" sz="1000" dirty="0">
              <a:latin typeface="Verdana" panose="020B0604030504040204" pitchFamily="34" charset="0"/>
              <a:ea typeface="Calibri" panose="020F0502020204030204" pitchFamily="34" charset="0"/>
              <a:cs typeface="Times New Roman" panose="02020603050405020304" pitchFamily="18" charset="0"/>
            </a:endParaRPr>
          </a:p>
        </p:txBody>
      </p:sp>
      <p:pic>
        <p:nvPicPr>
          <p:cNvPr id="9" name="Immagine 8"/>
          <p:cNvPicPr>
            <a:picLocks noChangeAspect="1"/>
          </p:cNvPicPr>
          <p:nvPr/>
        </p:nvPicPr>
        <p:blipFill rotWithShape="1">
          <a:blip r:embed="rId3"/>
          <a:srcRect l="13726" t="-4975" r="13515" b="5751"/>
          <a:stretch/>
        </p:blipFill>
        <p:spPr>
          <a:xfrm>
            <a:off x="96678" y="1045695"/>
            <a:ext cx="4913681" cy="2233491"/>
          </a:xfrm>
          <a:prstGeom prst="rect">
            <a:avLst/>
          </a:prstGeom>
        </p:spPr>
      </p:pic>
      <p:pic>
        <p:nvPicPr>
          <p:cNvPr id="17" name="Immagine 1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67704" y="1045694"/>
            <a:ext cx="3900096" cy="3311177"/>
          </a:xfrm>
          <a:prstGeom prst="rect">
            <a:avLst/>
          </a:prstGeom>
          <a:noFill/>
          <a:ln>
            <a:noFill/>
          </a:ln>
        </p:spPr>
      </p:pic>
    </p:spTree>
    <p:extLst>
      <p:ext uri="{BB962C8B-B14F-4D97-AF65-F5344CB8AC3E}">
        <p14:creationId xmlns:p14="http://schemas.microsoft.com/office/powerpoint/2010/main" val="141242726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5"/>
          <p:cNvSpPr>
            <a:spLocks noChangeArrowheads="1"/>
          </p:cNvSpPr>
          <p:nvPr/>
        </p:nvSpPr>
        <p:spPr bwMode="auto">
          <a:xfrm>
            <a:off x="611188" y="914400"/>
            <a:ext cx="8151812"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endParaRPr lang="it-IT" altLang="it-IT" sz="3000" i="1" u="sng" dirty="0">
              <a:latin typeface="Verdana" panose="020B0604030504040204" pitchFamily="34" charset="0"/>
            </a:endParaRPr>
          </a:p>
        </p:txBody>
      </p:sp>
      <p:sp>
        <p:nvSpPr>
          <p:cNvPr id="5124" name="Rectangle 8"/>
          <p:cNvSpPr>
            <a:spLocks noChangeArrowheads="1"/>
          </p:cNvSpPr>
          <p:nvPr/>
        </p:nvSpPr>
        <p:spPr bwMode="auto">
          <a:xfrm>
            <a:off x="228600" y="19050"/>
            <a:ext cx="86677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t-IT" altLang="it-IT" sz="2400" b="1" i="1" dirty="0" smtClean="0">
                <a:solidFill>
                  <a:srgbClr val="EF2E24"/>
                </a:solidFill>
                <a:latin typeface="Verdana" panose="020B0604030504040204" pitchFamily="34" charset="0"/>
              </a:rPr>
              <a:t>Le aree di intervento</a:t>
            </a:r>
            <a:endParaRPr lang="it-IT" altLang="it-IT" sz="2400" b="1" i="1" dirty="0">
              <a:solidFill>
                <a:srgbClr val="EF2E24"/>
              </a:solidFill>
              <a:latin typeface="Verdana" panose="020B0604030504040204" pitchFamily="34" charset="0"/>
            </a:endParaRPr>
          </a:p>
        </p:txBody>
      </p:sp>
      <p:cxnSp>
        <p:nvCxnSpPr>
          <p:cNvPr id="4" name="Connettore 1 3"/>
          <p:cNvCxnSpPr/>
          <p:nvPr/>
        </p:nvCxnSpPr>
        <p:spPr>
          <a:xfrm>
            <a:off x="0" y="6248400"/>
            <a:ext cx="9144000" cy="0"/>
          </a:xfrm>
          <a:prstGeom prst="line">
            <a:avLst/>
          </a:prstGeom>
          <a:ln w="19050">
            <a:solidFill>
              <a:srgbClr val="0E9161"/>
            </a:solidFill>
          </a:ln>
        </p:spPr>
        <p:style>
          <a:lnRef idx="1">
            <a:schemeClr val="accent1"/>
          </a:lnRef>
          <a:fillRef idx="0">
            <a:schemeClr val="accent1"/>
          </a:fillRef>
          <a:effectRef idx="0">
            <a:schemeClr val="accent1"/>
          </a:effectRef>
          <a:fontRef idx="minor">
            <a:schemeClr val="tx1"/>
          </a:fontRef>
        </p:style>
      </p:cxnSp>
      <p:pic>
        <p:nvPicPr>
          <p:cNvPr id="8" name="Immagine 7"/>
          <p:cNvPicPr>
            <a:picLocks noChangeAspect="1"/>
          </p:cNvPicPr>
          <p:nvPr/>
        </p:nvPicPr>
        <p:blipFill>
          <a:blip r:embed="rId3"/>
          <a:stretch>
            <a:fillRect/>
          </a:stretch>
        </p:blipFill>
        <p:spPr>
          <a:xfrm>
            <a:off x="93630" y="6339821"/>
            <a:ext cx="2213040" cy="426757"/>
          </a:xfrm>
          <a:prstGeom prst="rect">
            <a:avLst/>
          </a:prstGeom>
        </p:spPr>
      </p:pic>
      <p:grpSp>
        <p:nvGrpSpPr>
          <p:cNvPr id="39" name="Gruppo 38"/>
          <p:cNvGrpSpPr/>
          <p:nvPr/>
        </p:nvGrpSpPr>
        <p:grpSpPr>
          <a:xfrm>
            <a:off x="1219200" y="1143000"/>
            <a:ext cx="6246176" cy="4265297"/>
            <a:chOff x="0" y="0"/>
            <a:chExt cx="5786896" cy="3958988"/>
          </a:xfrm>
        </p:grpSpPr>
        <p:sp>
          <p:nvSpPr>
            <p:cNvPr id="40" name="Casella di testo 10"/>
            <p:cNvSpPr txBox="1"/>
            <p:nvPr/>
          </p:nvSpPr>
          <p:spPr>
            <a:xfrm>
              <a:off x="176463" y="1676400"/>
              <a:ext cx="1143000" cy="61912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0"/>
                </a:spcAft>
                <a:buClrTx/>
                <a:buSzTx/>
                <a:buFontTx/>
                <a:buNone/>
                <a:tabLst/>
                <a:defRPr/>
              </a:pPr>
              <a:r>
                <a:rPr kumimoji="0" lang="it-IT" sz="1000" b="0" i="0" u="none" strike="noStrike" kern="0" cap="none" spc="0" normalizeH="0" baseline="0" noProof="0">
                  <a:ln>
                    <a:noFill/>
                  </a:ln>
                  <a:solidFill>
                    <a:srgbClr val="949599"/>
                  </a:solidFill>
                  <a:effectLst/>
                  <a:uLnTx/>
                  <a:uFillTx/>
                  <a:latin typeface="Verdana" panose="020B0604030504040204" pitchFamily="34" charset="0"/>
                  <a:ea typeface="Calibri" panose="020F0502020204030204" pitchFamily="34" charset="0"/>
                  <a:cs typeface="Times New Roman" panose="02020603050405020304" pitchFamily="18" charset="0"/>
                </a:rPr>
                <a:t>Settore </a:t>
              </a:r>
              <a:br>
                <a:rPr kumimoji="0" lang="it-IT" sz="1000" b="0" i="0" u="none" strike="noStrike" kern="0" cap="none" spc="0" normalizeH="0" baseline="0" noProof="0">
                  <a:ln>
                    <a:noFill/>
                  </a:ln>
                  <a:solidFill>
                    <a:srgbClr val="949599"/>
                  </a:solidFill>
                  <a:effectLst/>
                  <a:uLnTx/>
                  <a:uFillTx/>
                  <a:latin typeface="Verdana" panose="020B0604030504040204" pitchFamily="34" charset="0"/>
                  <a:ea typeface="Calibri" panose="020F0502020204030204" pitchFamily="34" charset="0"/>
                  <a:cs typeface="Times New Roman" panose="02020603050405020304" pitchFamily="18" charset="0"/>
                </a:rPr>
              </a:br>
              <a:r>
                <a:rPr kumimoji="0" lang="it-IT" sz="1000" b="0" i="0" u="none" strike="noStrike" kern="0" cap="none" spc="0" normalizeH="0" baseline="0" noProof="0">
                  <a:ln>
                    <a:noFill/>
                  </a:ln>
                  <a:solidFill>
                    <a:srgbClr val="949599"/>
                  </a:solidFill>
                  <a:effectLst/>
                  <a:uLnTx/>
                  <a:uFillTx/>
                  <a:latin typeface="Verdana" panose="020B0604030504040204" pitchFamily="34" charset="0"/>
                  <a:ea typeface="Calibri" panose="020F0502020204030204" pitchFamily="34" charset="0"/>
                  <a:cs typeface="Times New Roman" panose="02020603050405020304" pitchFamily="18" charset="0"/>
                </a:rPr>
                <a:t>postale</a:t>
              </a:r>
              <a:endParaRPr kumimoji="0" lang="it-IT"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41" name="Gruppo 40"/>
            <p:cNvGrpSpPr/>
            <p:nvPr/>
          </p:nvGrpSpPr>
          <p:grpSpPr>
            <a:xfrm>
              <a:off x="0" y="0"/>
              <a:ext cx="5786896" cy="3958988"/>
              <a:chOff x="0" y="0"/>
              <a:chExt cx="5786896" cy="3958988"/>
            </a:xfrm>
          </p:grpSpPr>
          <p:sp>
            <p:nvSpPr>
              <p:cNvPr id="42" name="Figura a mano libera 41"/>
              <p:cNvSpPr/>
              <p:nvPr/>
            </p:nvSpPr>
            <p:spPr>
              <a:xfrm rot="2291905">
                <a:off x="2828925" y="1647825"/>
                <a:ext cx="1539327" cy="1539327"/>
              </a:xfrm>
              <a:custGeom>
                <a:avLst/>
                <a:gdLst>
                  <a:gd name="connsiteX0" fmla="*/ 1621800 w 2167466"/>
                  <a:gd name="connsiteY0" fmla="*/ 548964 h 2167466"/>
                  <a:gd name="connsiteX1" fmla="*/ 1941574 w 2167466"/>
                  <a:gd name="connsiteY1" fmla="*/ 452590 h 2167466"/>
                  <a:gd name="connsiteX2" fmla="*/ 2059240 w 2167466"/>
                  <a:gd name="connsiteY2" fmla="*/ 656392 h 2167466"/>
                  <a:gd name="connsiteX3" fmla="*/ 1815890 w 2167466"/>
                  <a:gd name="connsiteY3" fmla="*/ 885138 h 2167466"/>
                  <a:gd name="connsiteX4" fmla="*/ 1815890 w 2167466"/>
                  <a:gd name="connsiteY4" fmla="*/ 1282328 h 2167466"/>
                  <a:gd name="connsiteX5" fmla="*/ 2059240 w 2167466"/>
                  <a:gd name="connsiteY5" fmla="*/ 1511074 h 2167466"/>
                  <a:gd name="connsiteX6" fmla="*/ 1941574 w 2167466"/>
                  <a:gd name="connsiteY6" fmla="*/ 1714876 h 2167466"/>
                  <a:gd name="connsiteX7" fmla="*/ 1621800 w 2167466"/>
                  <a:gd name="connsiteY7" fmla="*/ 1618502 h 2167466"/>
                  <a:gd name="connsiteX8" fmla="*/ 1277823 w 2167466"/>
                  <a:gd name="connsiteY8" fmla="*/ 1817097 h 2167466"/>
                  <a:gd name="connsiteX9" fmla="*/ 1201398 w 2167466"/>
                  <a:gd name="connsiteY9" fmla="*/ 2142217 h 2167466"/>
                  <a:gd name="connsiteX10" fmla="*/ 966068 w 2167466"/>
                  <a:gd name="connsiteY10" fmla="*/ 2142217 h 2167466"/>
                  <a:gd name="connsiteX11" fmla="*/ 889643 w 2167466"/>
                  <a:gd name="connsiteY11" fmla="*/ 1817097 h 2167466"/>
                  <a:gd name="connsiteX12" fmla="*/ 545666 w 2167466"/>
                  <a:gd name="connsiteY12" fmla="*/ 1618502 h 2167466"/>
                  <a:gd name="connsiteX13" fmla="*/ 225892 w 2167466"/>
                  <a:gd name="connsiteY13" fmla="*/ 1714876 h 2167466"/>
                  <a:gd name="connsiteX14" fmla="*/ 108226 w 2167466"/>
                  <a:gd name="connsiteY14" fmla="*/ 1511074 h 2167466"/>
                  <a:gd name="connsiteX15" fmla="*/ 351576 w 2167466"/>
                  <a:gd name="connsiteY15" fmla="*/ 1282328 h 2167466"/>
                  <a:gd name="connsiteX16" fmla="*/ 351576 w 2167466"/>
                  <a:gd name="connsiteY16" fmla="*/ 885138 h 2167466"/>
                  <a:gd name="connsiteX17" fmla="*/ 108226 w 2167466"/>
                  <a:gd name="connsiteY17" fmla="*/ 656392 h 2167466"/>
                  <a:gd name="connsiteX18" fmla="*/ 225892 w 2167466"/>
                  <a:gd name="connsiteY18" fmla="*/ 452590 h 2167466"/>
                  <a:gd name="connsiteX19" fmla="*/ 545666 w 2167466"/>
                  <a:gd name="connsiteY19" fmla="*/ 548964 h 2167466"/>
                  <a:gd name="connsiteX20" fmla="*/ 889643 w 2167466"/>
                  <a:gd name="connsiteY20" fmla="*/ 350369 h 2167466"/>
                  <a:gd name="connsiteX21" fmla="*/ 966068 w 2167466"/>
                  <a:gd name="connsiteY21" fmla="*/ 25249 h 2167466"/>
                  <a:gd name="connsiteX22" fmla="*/ 1201398 w 2167466"/>
                  <a:gd name="connsiteY22" fmla="*/ 25249 h 2167466"/>
                  <a:gd name="connsiteX23" fmla="*/ 1277823 w 2167466"/>
                  <a:gd name="connsiteY23" fmla="*/ 350369 h 2167466"/>
                  <a:gd name="connsiteX24" fmla="*/ 1621800 w 2167466"/>
                  <a:gd name="connsiteY24" fmla="*/ 548964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67466" h="2167466">
                    <a:moveTo>
                      <a:pt x="1621800" y="548964"/>
                    </a:moveTo>
                    <a:lnTo>
                      <a:pt x="1941574" y="452590"/>
                    </a:lnTo>
                    <a:lnTo>
                      <a:pt x="2059240" y="656392"/>
                    </a:lnTo>
                    <a:lnTo>
                      <a:pt x="1815890" y="885138"/>
                    </a:lnTo>
                    <a:cubicBezTo>
                      <a:pt x="1851165" y="1015185"/>
                      <a:pt x="1851165" y="1152281"/>
                      <a:pt x="1815890" y="1282328"/>
                    </a:cubicBezTo>
                    <a:lnTo>
                      <a:pt x="2059240" y="1511074"/>
                    </a:lnTo>
                    <a:lnTo>
                      <a:pt x="1941574" y="1714876"/>
                    </a:lnTo>
                    <a:lnTo>
                      <a:pt x="1621800" y="1618502"/>
                    </a:lnTo>
                    <a:cubicBezTo>
                      <a:pt x="1526813" y="1714075"/>
                      <a:pt x="1408085" y="1782623"/>
                      <a:pt x="1277823" y="1817097"/>
                    </a:cubicBezTo>
                    <a:lnTo>
                      <a:pt x="1201398" y="2142217"/>
                    </a:lnTo>
                    <a:lnTo>
                      <a:pt x="966068" y="2142217"/>
                    </a:lnTo>
                    <a:lnTo>
                      <a:pt x="889643" y="1817097"/>
                    </a:lnTo>
                    <a:cubicBezTo>
                      <a:pt x="759381" y="1782622"/>
                      <a:pt x="640653" y="1714074"/>
                      <a:pt x="545666" y="1618502"/>
                    </a:cubicBezTo>
                    <a:lnTo>
                      <a:pt x="225892" y="1714876"/>
                    </a:lnTo>
                    <a:lnTo>
                      <a:pt x="108226" y="1511074"/>
                    </a:lnTo>
                    <a:lnTo>
                      <a:pt x="351576" y="1282328"/>
                    </a:lnTo>
                    <a:cubicBezTo>
                      <a:pt x="316301" y="1152281"/>
                      <a:pt x="316301" y="1015185"/>
                      <a:pt x="351576" y="885138"/>
                    </a:cubicBezTo>
                    <a:lnTo>
                      <a:pt x="108226" y="656392"/>
                    </a:lnTo>
                    <a:lnTo>
                      <a:pt x="225892" y="452590"/>
                    </a:lnTo>
                    <a:lnTo>
                      <a:pt x="545666" y="548964"/>
                    </a:lnTo>
                    <a:cubicBezTo>
                      <a:pt x="640653" y="453391"/>
                      <a:pt x="759381" y="384843"/>
                      <a:pt x="889643" y="350369"/>
                    </a:cubicBezTo>
                    <a:lnTo>
                      <a:pt x="966068" y="25249"/>
                    </a:lnTo>
                    <a:lnTo>
                      <a:pt x="1201398" y="25249"/>
                    </a:lnTo>
                    <a:lnTo>
                      <a:pt x="1277823" y="350369"/>
                    </a:lnTo>
                    <a:cubicBezTo>
                      <a:pt x="1408085" y="384844"/>
                      <a:pt x="1526813" y="453392"/>
                      <a:pt x="1621800" y="548964"/>
                    </a:cubicBezTo>
                    <a:close/>
                  </a:path>
                </a:pathLst>
              </a:custGeom>
              <a:solidFill>
                <a:srgbClr val="EF2E24">
                  <a:alpha val="90000"/>
                </a:srgbClr>
              </a:solidFill>
              <a:ln w="31750" cap="flat" cmpd="sng" algn="ctr">
                <a:solidFill>
                  <a:srgbClr val="EF2E24"/>
                </a:solidFill>
                <a:prstDash val="solid"/>
                <a:miter lim="800000"/>
              </a:ln>
              <a:effectLst/>
            </p:spPr>
            <p:txBody>
              <a:bodyPr spcFirstLastPara="0" vert="horz" wrap="square" lIns="581226" tIns="584524" rIns="581226" bIns="584524" numCol="1" spcCol="127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43" name="Figura a mano libera 42"/>
              <p:cNvSpPr/>
              <p:nvPr/>
            </p:nvSpPr>
            <p:spPr>
              <a:xfrm rot="20319690">
                <a:off x="0" y="1085850"/>
                <a:ext cx="1596450" cy="1596450"/>
              </a:xfrm>
              <a:custGeom>
                <a:avLst/>
                <a:gdLst>
                  <a:gd name="connsiteX0" fmla="*/ 1621800 w 2167466"/>
                  <a:gd name="connsiteY0" fmla="*/ 548964 h 2167466"/>
                  <a:gd name="connsiteX1" fmla="*/ 1941574 w 2167466"/>
                  <a:gd name="connsiteY1" fmla="*/ 452590 h 2167466"/>
                  <a:gd name="connsiteX2" fmla="*/ 2059240 w 2167466"/>
                  <a:gd name="connsiteY2" fmla="*/ 656392 h 2167466"/>
                  <a:gd name="connsiteX3" fmla="*/ 1815890 w 2167466"/>
                  <a:gd name="connsiteY3" fmla="*/ 885138 h 2167466"/>
                  <a:gd name="connsiteX4" fmla="*/ 1815890 w 2167466"/>
                  <a:gd name="connsiteY4" fmla="*/ 1282328 h 2167466"/>
                  <a:gd name="connsiteX5" fmla="*/ 2059240 w 2167466"/>
                  <a:gd name="connsiteY5" fmla="*/ 1511074 h 2167466"/>
                  <a:gd name="connsiteX6" fmla="*/ 1941574 w 2167466"/>
                  <a:gd name="connsiteY6" fmla="*/ 1714876 h 2167466"/>
                  <a:gd name="connsiteX7" fmla="*/ 1621800 w 2167466"/>
                  <a:gd name="connsiteY7" fmla="*/ 1618502 h 2167466"/>
                  <a:gd name="connsiteX8" fmla="*/ 1277823 w 2167466"/>
                  <a:gd name="connsiteY8" fmla="*/ 1817097 h 2167466"/>
                  <a:gd name="connsiteX9" fmla="*/ 1201398 w 2167466"/>
                  <a:gd name="connsiteY9" fmla="*/ 2142217 h 2167466"/>
                  <a:gd name="connsiteX10" fmla="*/ 966068 w 2167466"/>
                  <a:gd name="connsiteY10" fmla="*/ 2142217 h 2167466"/>
                  <a:gd name="connsiteX11" fmla="*/ 889643 w 2167466"/>
                  <a:gd name="connsiteY11" fmla="*/ 1817097 h 2167466"/>
                  <a:gd name="connsiteX12" fmla="*/ 545666 w 2167466"/>
                  <a:gd name="connsiteY12" fmla="*/ 1618502 h 2167466"/>
                  <a:gd name="connsiteX13" fmla="*/ 225892 w 2167466"/>
                  <a:gd name="connsiteY13" fmla="*/ 1714876 h 2167466"/>
                  <a:gd name="connsiteX14" fmla="*/ 108226 w 2167466"/>
                  <a:gd name="connsiteY14" fmla="*/ 1511074 h 2167466"/>
                  <a:gd name="connsiteX15" fmla="*/ 351576 w 2167466"/>
                  <a:gd name="connsiteY15" fmla="*/ 1282328 h 2167466"/>
                  <a:gd name="connsiteX16" fmla="*/ 351576 w 2167466"/>
                  <a:gd name="connsiteY16" fmla="*/ 885138 h 2167466"/>
                  <a:gd name="connsiteX17" fmla="*/ 108226 w 2167466"/>
                  <a:gd name="connsiteY17" fmla="*/ 656392 h 2167466"/>
                  <a:gd name="connsiteX18" fmla="*/ 225892 w 2167466"/>
                  <a:gd name="connsiteY18" fmla="*/ 452590 h 2167466"/>
                  <a:gd name="connsiteX19" fmla="*/ 545666 w 2167466"/>
                  <a:gd name="connsiteY19" fmla="*/ 548964 h 2167466"/>
                  <a:gd name="connsiteX20" fmla="*/ 889643 w 2167466"/>
                  <a:gd name="connsiteY20" fmla="*/ 350369 h 2167466"/>
                  <a:gd name="connsiteX21" fmla="*/ 966068 w 2167466"/>
                  <a:gd name="connsiteY21" fmla="*/ 25249 h 2167466"/>
                  <a:gd name="connsiteX22" fmla="*/ 1201398 w 2167466"/>
                  <a:gd name="connsiteY22" fmla="*/ 25249 h 2167466"/>
                  <a:gd name="connsiteX23" fmla="*/ 1277823 w 2167466"/>
                  <a:gd name="connsiteY23" fmla="*/ 350369 h 2167466"/>
                  <a:gd name="connsiteX24" fmla="*/ 1621800 w 2167466"/>
                  <a:gd name="connsiteY24" fmla="*/ 548964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67466" h="2167466">
                    <a:moveTo>
                      <a:pt x="1621800" y="548964"/>
                    </a:moveTo>
                    <a:lnTo>
                      <a:pt x="1941574" y="452590"/>
                    </a:lnTo>
                    <a:lnTo>
                      <a:pt x="2059240" y="656392"/>
                    </a:lnTo>
                    <a:lnTo>
                      <a:pt x="1815890" y="885138"/>
                    </a:lnTo>
                    <a:cubicBezTo>
                      <a:pt x="1851165" y="1015185"/>
                      <a:pt x="1851165" y="1152281"/>
                      <a:pt x="1815890" y="1282328"/>
                    </a:cubicBezTo>
                    <a:lnTo>
                      <a:pt x="2059240" y="1511074"/>
                    </a:lnTo>
                    <a:lnTo>
                      <a:pt x="1941574" y="1714876"/>
                    </a:lnTo>
                    <a:lnTo>
                      <a:pt x="1621800" y="1618502"/>
                    </a:lnTo>
                    <a:cubicBezTo>
                      <a:pt x="1526813" y="1714075"/>
                      <a:pt x="1408085" y="1782623"/>
                      <a:pt x="1277823" y="1817097"/>
                    </a:cubicBezTo>
                    <a:lnTo>
                      <a:pt x="1201398" y="2142217"/>
                    </a:lnTo>
                    <a:lnTo>
                      <a:pt x="966068" y="2142217"/>
                    </a:lnTo>
                    <a:lnTo>
                      <a:pt x="889643" y="1817097"/>
                    </a:lnTo>
                    <a:cubicBezTo>
                      <a:pt x="759381" y="1782622"/>
                      <a:pt x="640653" y="1714074"/>
                      <a:pt x="545666" y="1618502"/>
                    </a:cubicBezTo>
                    <a:lnTo>
                      <a:pt x="225892" y="1714876"/>
                    </a:lnTo>
                    <a:lnTo>
                      <a:pt x="108226" y="1511074"/>
                    </a:lnTo>
                    <a:lnTo>
                      <a:pt x="351576" y="1282328"/>
                    </a:lnTo>
                    <a:cubicBezTo>
                      <a:pt x="316301" y="1152281"/>
                      <a:pt x="316301" y="1015185"/>
                      <a:pt x="351576" y="885138"/>
                    </a:cubicBezTo>
                    <a:lnTo>
                      <a:pt x="108226" y="656392"/>
                    </a:lnTo>
                    <a:lnTo>
                      <a:pt x="225892" y="452590"/>
                    </a:lnTo>
                    <a:lnTo>
                      <a:pt x="545666" y="548964"/>
                    </a:lnTo>
                    <a:cubicBezTo>
                      <a:pt x="640653" y="453391"/>
                      <a:pt x="759381" y="384843"/>
                      <a:pt x="889643" y="350369"/>
                    </a:cubicBezTo>
                    <a:lnTo>
                      <a:pt x="966068" y="25249"/>
                    </a:lnTo>
                    <a:lnTo>
                      <a:pt x="1201398" y="25249"/>
                    </a:lnTo>
                    <a:lnTo>
                      <a:pt x="1277823" y="350369"/>
                    </a:lnTo>
                    <a:cubicBezTo>
                      <a:pt x="1408085" y="384844"/>
                      <a:pt x="1526813" y="453392"/>
                      <a:pt x="1621800" y="548964"/>
                    </a:cubicBezTo>
                    <a:close/>
                  </a:path>
                </a:pathLst>
              </a:custGeom>
              <a:noFill/>
              <a:ln w="19050" cap="flat" cmpd="sng" algn="ctr">
                <a:solidFill>
                  <a:srgbClr val="949599"/>
                </a:solidFill>
                <a:prstDash val="solid"/>
                <a:miter lim="800000"/>
              </a:ln>
              <a:effectLst/>
            </p:spPr>
            <p:txBody>
              <a:bodyPr spcFirstLastPara="0" vert="horz" wrap="square" lIns="581226" tIns="584524" rIns="581226" bIns="584524" numCol="1" spcCol="127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44" name="Figura a mano libera 43"/>
              <p:cNvSpPr/>
              <p:nvPr/>
            </p:nvSpPr>
            <p:spPr>
              <a:xfrm rot="559303">
                <a:off x="1104900" y="2009775"/>
                <a:ext cx="1949213" cy="1949213"/>
              </a:xfrm>
              <a:custGeom>
                <a:avLst/>
                <a:gdLst>
                  <a:gd name="connsiteX0" fmla="*/ 1621800 w 2167466"/>
                  <a:gd name="connsiteY0" fmla="*/ 548964 h 2167466"/>
                  <a:gd name="connsiteX1" fmla="*/ 1941574 w 2167466"/>
                  <a:gd name="connsiteY1" fmla="*/ 452590 h 2167466"/>
                  <a:gd name="connsiteX2" fmla="*/ 2059240 w 2167466"/>
                  <a:gd name="connsiteY2" fmla="*/ 656392 h 2167466"/>
                  <a:gd name="connsiteX3" fmla="*/ 1815890 w 2167466"/>
                  <a:gd name="connsiteY3" fmla="*/ 885138 h 2167466"/>
                  <a:gd name="connsiteX4" fmla="*/ 1815890 w 2167466"/>
                  <a:gd name="connsiteY4" fmla="*/ 1282328 h 2167466"/>
                  <a:gd name="connsiteX5" fmla="*/ 2059240 w 2167466"/>
                  <a:gd name="connsiteY5" fmla="*/ 1511074 h 2167466"/>
                  <a:gd name="connsiteX6" fmla="*/ 1941574 w 2167466"/>
                  <a:gd name="connsiteY6" fmla="*/ 1714876 h 2167466"/>
                  <a:gd name="connsiteX7" fmla="*/ 1621800 w 2167466"/>
                  <a:gd name="connsiteY7" fmla="*/ 1618502 h 2167466"/>
                  <a:gd name="connsiteX8" fmla="*/ 1277823 w 2167466"/>
                  <a:gd name="connsiteY8" fmla="*/ 1817097 h 2167466"/>
                  <a:gd name="connsiteX9" fmla="*/ 1201398 w 2167466"/>
                  <a:gd name="connsiteY9" fmla="*/ 2142217 h 2167466"/>
                  <a:gd name="connsiteX10" fmla="*/ 966068 w 2167466"/>
                  <a:gd name="connsiteY10" fmla="*/ 2142217 h 2167466"/>
                  <a:gd name="connsiteX11" fmla="*/ 889643 w 2167466"/>
                  <a:gd name="connsiteY11" fmla="*/ 1817097 h 2167466"/>
                  <a:gd name="connsiteX12" fmla="*/ 545666 w 2167466"/>
                  <a:gd name="connsiteY12" fmla="*/ 1618502 h 2167466"/>
                  <a:gd name="connsiteX13" fmla="*/ 225892 w 2167466"/>
                  <a:gd name="connsiteY13" fmla="*/ 1714876 h 2167466"/>
                  <a:gd name="connsiteX14" fmla="*/ 108226 w 2167466"/>
                  <a:gd name="connsiteY14" fmla="*/ 1511074 h 2167466"/>
                  <a:gd name="connsiteX15" fmla="*/ 351576 w 2167466"/>
                  <a:gd name="connsiteY15" fmla="*/ 1282328 h 2167466"/>
                  <a:gd name="connsiteX16" fmla="*/ 351576 w 2167466"/>
                  <a:gd name="connsiteY16" fmla="*/ 885138 h 2167466"/>
                  <a:gd name="connsiteX17" fmla="*/ 108226 w 2167466"/>
                  <a:gd name="connsiteY17" fmla="*/ 656392 h 2167466"/>
                  <a:gd name="connsiteX18" fmla="*/ 225892 w 2167466"/>
                  <a:gd name="connsiteY18" fmla="*/ 452590 h 2167466"/>
                  <a:gd name="connsiteX19" fmla="*/ 545666 w 2167466"/>
                  <a:gd name="connsiteY19" fmla="*/ 548964 h 2167466"/>
                  <a:gd name="connsiteX20" fmla="*/ 889643 w 2167466"/>
                  <a:gd name="connsiteY20" fmla="*/ 350369 h 2167466"/>
                  <a:gd name="connsiteX21" fmla="*/ 966068 w 2167466"/>
                  <a:gd name="connsiteY21" fmla="*/ 25249 h 2167466"/>
                  <a:gd name="connsiteX22" fmla="*/ 1201398 w 2167466"/>
                  <a:gd name="connsiteY22" fmla="*/ 25249 h 2167466"/>
                  <a:gd name="connsiteX23" fmla="*/ 1277823 w 2167466"/>
                  <a:gd name="connsiteY23" fmla="*/ 350369 h 2167466"/>
                  <a:gd name="connsiteX24" fmla="*/ 1621800 w 2167466"/>
                  <a:gd name="connsiteY24" fmla="*/ 548964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67466" h="2167466">
                    <a:moveTo>
                      <a:pt x="1621800" y="548964"/>
                    </a:moveTo>
                    <a:lnTo>
                      <a:pt x="1941574" y="452590"/>
                    </a:lnTo>
                    <a:lnTo>
                      <a:pt x="2059240" y="656392"/>
                    </a:lnTo>
                    <a:lnTo>
                      <a:pt x="1815890" y="885138"/>
                    </a:lnTo>
                    <a:cubicBezTo>
                      <a:pt x="1851165" y="1015185"/>
                      <a:pt x="1851165" y="1152281"/>
                      <a:pt x="1815890" y="1282328"/>
                    </a:cubicBezTo>
                    <a:lnTo>
                      <a:pt x="2059240" y="1511074"/>
                    </a:lnTo>
                    <a:lnTo>
                      <a:pt x="1941574" y="1714876"/>
                    </a:lnTo>
                    <a:lnTo>
                      <a:pt x="1621800" y="1618502"/>
                    </a:lnTo>
                    <a:cubicBezTo>
                      <a:pt x="1526813" y="1714075"/>
                      <a:pt x="1408085" y="1782623"/>
                      <a:pt x="1277823" y="1817097"/>
                    </a:cubicBezTo>
                    <a:lnTo>
                      <a:pt x="1201398" y="2142217"/>
                    </a:lnTo>
                    <a:lnTo>
                      <a:pt x="966068" y="2142217"/>
                    </a:lnTo>
                    <a:lnTo>
                      <a:pt x="889643" y="1817097"/>
                    </a:lnTo>
                    <a:cubicBezTo>
                      <a:pt x="759381" y="1782622"/>
                      <a:pt x="640653" y="1714074"/>
                      <a:pt x="545666" y="1618502"/>
                    </a:cubicBezTo>
                    <a:lnTo>
                      <a:pt x="225892" y="1714876"/>
                    </a:lnTo>
                    <a:lnTo>
                      <a:pt x="108226" y="1511074"/>
                    </a:lnTo>
                    <a:lnTo>
                      <a:pt x="351576" y="1282328"/>
                    </a:lnTo>
                    <a:cubicBezTo>
                      <a:pt x="316301" y="1152281"/>
                      <a:pt x="316301" y="1015185"/>
                      <a:pt x="351576" y="885138"/>
                    </a:cubicBezTo>
                    <a:lnTo>
                      <a:pt x="108226" y="656392"/>
                    </a:lnTo>
                    <a:lnTo>
                      <a:pt x="225892" y="452590"/>
                    </a:lnTo>
                    <a:lnTo>
                      <a:pt x="545666" y="548964"/>
                    </a:lnTo>
                    <a:cubicBezTo>
                      <a:pt x="640653" y="453391"/>
                      <a:pt x="759381" y="384843"/>
                      <a:pt x="889643" y="350369"/>
                    </a:cubicBezTo>
                    <a:lnTo>
                      <a:pt x="966068" y="25249"/>
                    </a:lnTo>
                    <a:lnTo>
                      <a:pt x="1201398" y="25249"/>
                    </a:lnTo>
                    <a:lnTo>
                      <a:pt x="1277823" y="350369"/>
                    </a:lnTo>
                    <a:cubicBezTo>
                      <a:pt x="1408085" y="384844"/>
                      <a:pt x="1526813" y="453392"/>
                      <a:pt x="1621800" y="548964"/>
                    </a:cubicBezTo>
                    <a:close/>
                  </a:path>
                </a:pathLst>
              </a:custGeom>
              <a:solidFill>
                <a:sysClr val="window" lastClr="FFFFFF"/>
              </a:solidFill>
              <a:ln w="31750" cap="flat" cmpd="sng" algn="ctr">
                <a:solidFill>
                  <a:srgbClr val="0E9161"/>
                </a:solidFill>
                <a:prstDash val="solid"/>
                <a:miter lim="800000"/>
              </a:ln>
              <a:effectLst/>
            </p:spPr>
            <p:txBody>
              <a:bodyPr spcFirstLastPara="0" vert="horz" wrap="square" lIns="581226" tIns="584524" rIns="581226" bIns="584524" numCol="1" spcCol="127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45" name="Figura a mano libera 44"/>
              <p:cNvSpPr/>
              <p:nvPr/>
            </p:nvSpPr>
            <p:spPr>
              <a:xfrm rot="453995">
                <a:off x="371475" y="0"/>
                <a:ext cx="1257217" cy="1257217"/>
              </a:xfrm>
              <a:custGeom>
                <a:avLst/>
                <a:gdLst>
                  <a:gd name="connsiteX0" fmla="*/ 1621800 w 2167466"/>
                  <a:gd name="connsiteY0" fmla="*/ 548964 h 2167466"/>
                  <a:gd name="connsiteX1" fmla="*/ 1941574 w 2167466"/>
                  <a:gd name="connsiteY1" fmla="*/ 452590 h 2167466"/>
                  <a:gd name="connsiteX2" fmla="*/ 2059240 w 2167466"/>
                  <a:gd name="connsiteY2" fmla="*/ 656392 h 2167466"/>
                  <a:gd name="connsiteX3" fmla="*/ 1815890 w 2167466"/>
                  <a:gd name="connsiteY3" fmla="*/ 885138 h 2167466"/>
                  <a:gd name="connsiteX4" fmla="*/ 1815890 w 2167466"/>
                  <a:gd name="connsiteY4" fmla="*/ 1282328 h 2167466"/>
                  <a:gd name="connsiteX5" fmla="*/ 2059240 w 2167466"/>
                  <a:gd name="connsiteY5" fmla="*/ 1511074 h 2167466"/>
                  <a:gd name="connsiteX6" fmla="*/ 1941574 w 2167466"/>
                  <a:gd name="connsiteY6" fmla="*/ 1714876 h 2167466"/>
                  <a:gd name="connsiteX7" fmla="*/ 1621800 w 2167466"/>
                  <a:gd name="connsiteY7" fmla="*/ 1618502 h 2167466"/>
                  <a:gd name="connsiteX8" fmla="*/ 1277823 w 2167466"/>
                  <a:gd name="connsiteY8" fmla="*/ 1817097 h 2167466"/>
                  <a:gd name="connsiteX9" fmla="*/ 1201398 w 2167466"/>
                  <a:gd name="connsiteY9" fmla="*/ 2142217 h 2167466"/>
                  <a:gd name="connsiteX10" fmla="*/ 966068 w 2167466"/>
                  <a:gd name="connsiteY10" fmla="*/ 2142217 h 2167466"/>
                  <a:gd name="connsiteX11" fmla="*/ 889643 w 2167466"/>
                  <a:gd name="connsiteY11" fmla="*/ 1817097 h 2167466"/>
                  <a:gd name="connsiteX12" fmla="*/ 545666 w 2167466"/>
                  <a:gd name="connsiteY12" fmla="*/ 1618502 h 2167466"/>
                  <a:gd name="connsiteX13" fmla="*/ 225892 w 2167466"/>
                  <a:gd name="connsiteY13" fmla="*/ 1714876 h 2167466"/>
                  <a:gd name="connsiteX14" fmla="*/ 108226 w 2167466"/>
                  <a:gd name="connsiteY14" fmla="*/ 1511074 h 2167466"/>
                  <a:gd name="connsiteX15" fmla="*/ 351576 w 2167466"/>
                  <a:gd name="connsiteY15" fmla="*/ 1282328 h 2167466"/>
                  <a:gd name="connsiteX16" fmla="*/ 351576 w 2167466"/>
                  <a:gd name="connsiteY16" fmla="*/ 885138 h 2167466"/>
                  <a:gd name="connsiteX17" fmla="*/ 108226 w 2167466"/>
                  <a:gd name="connsiteY17" fmla="*/ 656392 h 2167466"/>
                  <a:gd name="connsiteX18" fmla="*/ 225892 w 2167466"/>
                  <a:gd name="connsiteY18" fmla="*/ 452590 h 2167466"/>
                  <a:gd name="connsiteX19" fmla="*/ 545666 w 2167466"/>
                  <a:gd name="connsiteY19" fmla="*/ 548964 h 2167466"/>
                  <a:gd name="connsiteX20" fmla="*/ 889643 w 2167466"/>
                  <a:gd name="connsiteY20" fmla="*/ 350369 h 2167466"/>
                  <a:gd name="connsiteX21" fmla="*/ 966068 w 2167466"/>
                  <a:gd name="connsiteY21" fmla="*/ 25249 h 2167466"/>
                  <a:gd name="connsiteX22" fmla="*/ 1201398 w 2167466"/>
                  <a:gd name="connsiteY22" fmla="*/ 25249 h 2167466"/>
                  <a:gd name="connsiteX23" fmla="*/ 1277823 w 2167466"/>
                  <a:gd name="connsiteY23" fmla="*/ 350369 h 2167466"/>
                  <a:gd name="connsiteX24" fmla="*/ 1621800 w 2167466"/>
                  <a:gd name="connsiteY24" fmla="*/ 548964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67466" h="2167466">
                    <a:moveTo>
                      <a:pt x="1621800" y="548964"/>
                    </a:moveTo>
                    <a:lnTo>
                      <a:pt x="1941574" y="452590"/>
                    </a:lnTo>
                    <a:lnTo>
                      <a:pt x="2059240" y="656392"/>
                    </a:lnTo>
                    <a:lnTo>
                      <a:pt x="1815890" y="885138"/>
                    </a:lnTo>
                    <a:cubicBezTo>
                      <a:pt x="1851165" y="1015185"/>
                      <a:pt x="1851165" y="1152281"/>
                      <a:pt x="1815890" y="1282328"/>
                    </a:cubicBezTo>
                    <a:lnTo>
                      <a:pt x="2059240" y="1511074"/>
                    </a:lnTo>
                    <a:lnTo>
                      <a:pt x="1941574" y="1714876"/>
                    </a:lnTo>
                    <a:lnTo>
                      <a:pt x="1621800" y="1618502"/>
                    </a:lnTo>
                    <a:cubicBezTo>
                      <a:pt x="1526813" y="1714075"/>
                      <a:pt x="1408085" y="1782623"/>
                      <a:pt x="1277823" y="1817097"/>
                    </a:cubicBezTo>
                    <a:lnTo>
                      <a:pt x="1201398" y="2142217"/>
                    </a:lnTo>
                    <a:lnTo>
                      <a:pt x="966068" y="2142217"/>
                    </a:lnTo>
                    <a:lnTo>
                      <a:pt x="889643" y="1817097"/>
                    </a:lnTo>
                    <a:cubicBezTo>
                      <a:pt x="759381" y="1782622"/>
                      <a:pt x="640653" y="1714074"/>
                      <a:pt x="545666" y="1618502"/>
                    </a:cubicBezTo>
                    <a:lnTo>
                      <a:pt x="225892" y="1714876"/>
                    </a:lnTo>
                    <a:lnTo>
                      <a:pt x="108226" y="1511074"/>
                    </a:lnTo>
                    <a:lnTo>
                      <a:pt x="351576" y="1282328"/>
                    </a:lnTo>
                    <a:cubicBezTo>
                      <a:pt x="316301" y="1152281"/>
                      <a:pt x="316301" y="1015185"/>
                      <a:pt x="351576" y="885138"/>
                    </a:cubicBezTo>
                    <a:lnTo>
                      <a:pt x="108226" y="656392"/>
                    </a:lnTo>
                    <a:lnTo>
                      <a:pt x="225892" y="452590"/>
                    </a:lnTo>
                    <a:lnTo>
                      <a:pt x="545666" y="548964"/>
                    </a:lnTo>
                    <a:cubicBezTo>
                      <a:pt x="640653" y="453391"/>
                      <a:pt x="759381" y="384843"/>
                      <a:pt x="889643" y="350369"/>
                    </a:cubicBezTo>
                    <a:lnTo>
                      <a:pt x="966068" y="25249"/>
                    </a:lnTo>
                    <a:lnTo>
                      <a:pt x="1201398" y="25249"/>
                    </a:lnTo>
                    <a:lnTo>
                      <a:pt x="1277823" y="350369"/>
                    </a:lnTo>
                    <a:cubicBezTo>
                      <a:pt x="1408085" y="384844"/>
                      <a:pt x="1526813" y="453392"/>
                      <a:pt x="1621800" y="548964"/>
                    </a:cubicBezTo>
                    <a:close/>
                  </a:path>
                </a:pathLst>
              </a:custGeom>
              <a:noFill/>
              <a:ln w="19050" cap="flat" cmpd="sng" algn="ctr">
                <a:solidFill>
                  <a:srgbClr val="EF2E24"/>
                </a:solidFill>
                <a:prstDash val="solid"/>
                <a:miter lim="800000"/>
              </a:ln>
              <a:effectLst/>
            </p:spPr>
            <p:txBody>
              <a:bodyPr spcFirstLastPara="0" vert="horz" wrap="square" lIns="581226" tIns="584524" rIns="581226" bIns="584524" numCol="1" spcCol="127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46" name="Figura a mano libera 45"/>
              <p:cNvSpPr/>
              <p:nvPr/>
            </p:nvSpPr>
            <p:spPr>
              <a:xfrm rot="938477">
                <a:off x="4076700" y="542925"/>
                <a:ext cx="1710196" cy="1710196"/>
              </a:xfrm>
              <a:custGeom>
                <a:avLst/>
                <a:gdLst>
                  <a:gd name="connsiteX0" fmla="*/ 1621800 w 2167466"/>
                  <a:gd name="connsiteY0" fmla="*/ 548964 h 2167466"/>
                  <a:gd name="connsiteX1" fmla="*/ 1941574 w 2167466"/>
                  <a:gd name="connsiteY1" fmla="*/ 452590 h 2167466"/>
                  <a:gd name="connsiteX2" fmla="*/ 2059240 w 2167466"/>
                  <a:gd name="connsiteY2" fmla="*/ 656392 h 2167466"/>
                  <a:gd name="connsiteX3" fmla="*/ 1815890 w 2167466"/>
                  <a:gd name="connsiteY3" fmla="*/ 885138 h 2167466"/>
                  <a:gd name="connsiteX4" fmla="*/ 1815890 w 2167466"/>
                  <a:gd name="connsiteY4" fmla="*/ 1282328 h 2167466"/>
                  <a:gd name="connsiteX5" fmla="*/ 2059240 w 2167466"/>
                  <a:gd name="connsiteY5" fmla="*/ 1511074 h 2167466"/>
                  <a:gd name="connsiteX6" fmla="*/ 1941574 w 2167466"/>
                  <a:gd name="connsiteY6" fmla="*/ 1714876 h 2167466"/>
                  <a:gd name="connsiteX7" fmla="*/ 1621800 w 2167466"/>
                  <a:gd name="connsiteY7" fmla="*/ 1618502 h 2167466"/>
                  <a:gd name="connsiteX8" fmla="*/ 1277823 w 2167466"/>
                  <a:gd name="connsiteY8" fmla="*/ 1817097 h 2167466"/>
                  <a:gd name="connsiteX9" fmla="*/ 1201398 w 2167466"/>
                  <a:gd name="connsiteY9" fmla="*/ 2142217 h 2167466"/>
                  <a:gd name="connsiteX10" fmla="*/ 966068 w 2167466"/>
                  <a:gd name="connsiteY10" fmla="*/ 2142217 h 2167466"/>
                  <a:gd name="connsiteX11" fmla="*/ 889643 w 2167466"/>
                  <a:gd name="connsiteY11" fmla="*/ 1817097 h 2167466"/>
                  <a:gd name="connsiteX12" fmla="*/ 545666 w 2167466"/>
                  <a:gd name="connsiteY12" fmla="*/ 1618502 h 2167466"/>
                  <a:gd name="connsiteX13" fmla="*/ 225892 w 2167466"/>
                  <a:gd name="connsiteY13" fmla="*/ 1714876 h 2167466"/>
                  <a:gd name="connsiteX14" fmla="*/ 108226 w 2167466"/>
                  <a:gd name="connsiteY14" fmla="*/ 1511074 h 2167466"/>
                  <a:gd name="connsiteX15" fmla="*/ 351576 w 2167466"/>
                  <a:gd name="connsiteY15" fmla="*/ 1282328 h 2167466"/>
                  <a:gd name="connsiteX16" fmla="*/ 351576 w 2167466"/>
                  <a:gd name="connsiteY16" fmla="*/ 885138 h 2167466"/>
                  <a:gd name="connsiteX17" fmla="*/ 108226 w 2167466"/>
                  <a:gd name="connsiteY17" fmla="*/ 656392 h 2167466"/>
                  <a:gd name="connsiteX18" fmla="*/ 225892 w 2167466"/>
                  <a:gd name="connsiteY18" fmla="*/ 452590 h 2167466"/>
                  <a:gd name="connsiteX19" fmla="*/ 545666 w 2167466"/>
                  <a:gd name="connsiteY19" fmla="*/ 548964 h 2167466"/>
                  <a:gd name="connsiteX20" fmla="*/ 889643 w 2167466"/>
                  <a:gd name="connsiteY20" fmla="*/ 350369 h 2167466"/>
                  <a:gd name="connsiteX21" fmla="*/ 966068 w 2167466"/>
                  <a:gd name="connsiteY21" fmla="*/ 25249 h 2167466"/>
                  <a:gd name="connsiteX22" fmla="*/ 1201398 w 2167466"/>
                  <a:gd name="connsiteY22" fmla="*/ 25249 h 2167466"/>
                  <a:gd name="connsiteX23" fmla="*/ 1277823 w 2167466"/>
                  <a:gd name="connsiteY23" fmla="*/ 350369 h 2167466"/>
                  <a:gd name="connsiteX24" fmla="*/ 1621800 w 2167466"/>
                  <a:gd name="connsiteY24" fmla="*/ 548964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67466" h="2167466">
                    <a:moveTo>
                      <a:pt x="1621800" y="548964"/>
                    </a:moveTo>
                    <a:lnTo>
                      <a:pt x="1941574" y="452590"/>
                    </a:lnTo>
                    <a:lnTo>
                      <a:pt x="2059240" y="656392"/>
                    </a:lnTo>
                    <a:lnTo>
                      <a:pt x="1815890" y="885138"/>
                    </a:lnTo>
                    <a:cubicBezTo>
                      <a:pt x="1851165" y="1015185"/>
                      <a:pt x="1851165" y="1152281"/>
                      <a:pt x="1815890" y="1282328"/>
                    </a:cubicBezTo>
                    <a:lnTo>
                      <a:pt x="2059240" y="1511074"/>
                    </a:lnTo>
                    <a:lnTo>
                      <a:pt x="1941574" y="1714876"/>
                    </a:lnTo>
                    <a:lnTo>
                      <a:pt x="1621800" y="1618502"/>
                    </a:lnTo>
                    <a:cubicBezTo>
                      <a:pt x="1526813" y="1714075"/>
                      <a:pt x="1408085" y="1782623"/>
                      <a:pt x="1277823" y="1817097"/>
                    </a:cubicBezTo>
                    <a:lnTo>
                      <a:pt x="1201398" y="2142217"/>
                    </a:lnTo>
                    <a:lnTo>
                      <a:pt x="966068" y="2142217"/>
                    </a:lnTo>
                    <a:lnTo>
                      <a:pt x="889643" y="1817097"/>
                    </a:lnTo>
                    <a:cubicBezTo>
                      <a:pt x="759381" y="1782622"/>
                      <a:pt x="640653" y="1714074"/>
                      <a:pt x="545666" y="1618502"/>
                    </a:cubicBezTo>
                    <a:lnTo>
                      <a:pt x="225892" y="1714876"/>
                    </a:lnTo>
                    <a:lnTo>
                      <a:pt x="108226" y="1511074"/>
                    </a:lnTo>
                    <a:lnTo>
                      <a:pt x="351576" y="1282328"/>
                    </a:lnTo>
                    <a:cubicBezTo>
                      <a:pt x="316301" y="1152281"/>
                      <a:pt x="316301" y="1015185"/>
                      <a:pt x="351576" y="885138"/>
                    </a:cubicBezTo>
                    <a:lnTo>
                      <a:pt x="108226" y="656392"/>
                    </a:lnTo>
                    <a:lnTo>
                      <a:pt x="225892" y="452590"/>
                    </a:lnTo>
                    <a:lnTo>
                      <a:pt x="545666" y="548964"/>
                    </a:lnTo>
                    <a:cubicBezTo>
                      <a:pt x="640653" y="453391"/>
                      <a:pt x="759381" y="384843"/>
                      <a:pt x="889643" y="350369"/>
                    </a:cubicBezTo>
                    <a:lnTo>
                      <a:pt x="966068" y="25249"/>
                    </a:lnTo>
                    <a:lnTo>
                      <a:pt x="1201398" y="25249"/>
                    </a:lnTo>
                    <a:lnTo>
                      <a:pt x="1277823" y="350369"/>
                    </a:lnTo>
                    <a:cubicBezTo>
                      <a:pt x="1408085" y="384844"/>
                      <a:pt x="1526813" y="453392"/>
                      <a:pt x="1621800" y="548964"/>
                    </a:cubicBezTo>
                    <a:close/>
                  </a:path>
                </a:pathLst>
              </a:custGeom>
              <a:solidFill>
                <a:srgbClr val="0E9161">
                  <a:alpha val="97000"/>
                </a:srgbClr>
              </a:solidFill>
              <a:ln w="19050" cap="flat" cmpd="sng" algn="ctr">
                <a:solidFill>
                  <a:srgbClr val="0E9161"/>
                </a:solidFill>
                <a:prstDash val="solid"/>
                <a:miter lim="800000"/>
              </a:ln>
              <a:effectLst/>
            </p:spPr>
            <p:txBody>
              <a:bodyPr spcFirstLastPara="0" vert="horz" wrap="square" lIns="581226" tIns="584524" rIns="581226" bIns="584524" numCol="1" spcCol="127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47" name="Figura a mano libera 46"/>
              <p:cNvSpPr/>
              <p:nvPr/>
            </p:nvSpPr>
            <p:spPr>
              <a:xfrm rot="20416456">
                <a:off x="2657475" y="238125"/>
                <a:ext cx="1561876" cy="1561876"/>
              </a:xfrm>
              <a:custGeom>
                <a:avLst/>
                <a:gdLst>
                  <a:gd name="connsiteX0" fmla="*/ 1621800 w 2167466"/>
                  <a:gd name="connsiteY0" fmla="*/ 548964 h 2167466"/>
                  <a:gd name="connsiteX1" fmla="*/ 1941574 w 2167466"/>
                  <a:gd name="connsiteY1" fmla="*/ 452590 h 2167466"/>
                  <a:gd name="connsiteX2" fmla="*/ 2059240 w 2167466"/>
                  <a:gd name="connsiteY2" fmla="*/ 656392 h 2167466"/>
                  <a:gd name="connsiteX3" fmla="*/ 1815890 w 2167466"/>
                  <a:gd name="connsiteY3" fmla="*/ 885138 h 2167466"/>
                  <a:gd name="connsiteX4" fmla="*/ 1815890 w 2167466"/>
                  <a:gd name="connsiteY4" fmla="*/ 1282328 h 2167466"/>
                  <a:gd name="connsiteX5" fmla="*/ 2059240 w 2167466"/>
                  <a:gd name="connsiteY5" fmla="*/ 1511074 h 2167466"/>
                  <a:gd name="connsiteX6" fmla="*/ 1941574 w 2167466"/>
                  <a:gd name="connsiteY6" fmla="*/ 1714876 h 2167466"/>
                  <a:gd name="connsiteX7" fmla="*/ 1621800 w 2167466"/>
                  <a:gd name="connsiteY7" fmla="*/ 1618502 h 2167466"/>
                  <a:gd name="connsiteX8" fmla="*/ 1277823 w 2167466"/>
                  <a:gd name="connsiteY8" fmla="*/ 1817097 h 2167466"/>
                  <a:gd name="connsiteX9" fmla="*/ 1201398 w 2167466"/>
                  <a:gd name="connsiteY9" fmla="*/ 2142217 h 2167466"/>
                  <a:gd name="connsiteX10" fmla="*/ 966068 w 2167466"/>
                  <a:gd name="connsiteY10" fmla="*/ 2142217 h 2167466"/>
                  <a:gd name="connsiteX11" fmla="*/ 889643 w 2167466"/>
                  <a:gd name="connsiteY11" fmla="*/ 1817097 h 2167466"/>
                  <a:gd name="connsiteX12" fmla="*/ 545666 w 2167466"/>
                  <a:gd name="connsiteY12" fmla="*/ 1618502 h 2167466"/>
                  <a:gd name="connsiteX13" fmla="*/ 225892 w 2167466"/>
                  <a:gd name="connsiteY13" fmla="*/ 1714876 h 2167466"/>
                  <a:gd name="connsiteX14" fmla="*/ 108226 w 2167466"/>
                  <a:gd name="connsiteY14" fmla="*/ 1511074 h 2167466"/>
                  <a:gd name="connsiteX15" fmla="*/ 351576 w 2167466"/>
                  <a:gd name="connsiteY15" fmla="*/ 1282328 h 2167466"/>
                  <a:gd name="connsiteX16" fmla="*/ 351576 w 2167466"/>
                  <a:gd name="connsiteY16" fmla="*/ 885138 h 2167466"/>
                  <a:gd name="connsiteX17" fmla="*/ 108226 w 2167466"/>
                  <a:gd name="connsiteY17" fmla="*/ 656392 h 2167466"/>
                  <a:gd name="connsiteX18" fmla="*/ 225892 w 2167466"/>
                  <a:gd name="connsiteY18" fmla="*/ 452590 h 2167466"/>
                  <a:gd name="connsiteX19" fmla="*/ 545666 w 2167466"/>
                  <a:gd name="connsiteY19" fmla="*/ 548964 h 2167466"/>
                  <a:gd name="connsiteX20" fmla="*/ 889643 w 2167466"/>
                  <a:gd name="connsiteY20" fmla="*/ 350369 h 2167466"/>
                  <a:gd name="connsiteX21" fmla="*/ 966068 w 2167466"/>
                  <a:gd name="connsiteY21" fmla="*/ 25249 h 2167466"/>
                  <a:gd name="connsiteX22" fmla="*/ 1201398 w 2167466"/>
                  <a:gd name="connsiteY22" fmla="*/ 25249 h 2167466"/>
                  <a:gd name="connsiteX23" fmla="*/ 1277823 w 2167466"/>
                  <a:gd name="connsiteY23" fmla="*/ 350369 h 2167466"/>
                  <a:gd name="connsiteX24" fmla="*/ 1621800 w 2167466"/>
                  <a:gd name="connsiteY24" fmla="*/ 548964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67466" h="2167466">
                    <a:moveTo>
                      <a:pt x="1621800" y="548964"/>
                    </a:moveTo>
                    <a:lnTo>
                      <a:pt x="1941574" y="452590"/>
                    </a:lnTo>
                    <a:lnTo>
                      <a:pt x="2059240" y="656392"/>
                    </a:lnTo>
                    <a:lnTo>
                      <a:pt x="1815890" y="885138"/>
                    </a:lnTo>
                    <a:cubicBezTo>
                      <a:pt x="1851165" y="1015185"/>
                      <a:pt x="1851165" y="1152281"/>
                      <a:pt x="1815890" y="1282328"/>
                    </a:cubicBezTo>
                    <a:lnTo>
                      <a:pt x="2059240" y="1511074"/>
                    </a:lnTo>
                    <a:lnTo>
                      <a:pt x="1941574" y="1714876"/>
                    </a:lnTo>
                    <a:lnTo>
                      <a:pt x="1621800" y="1618502"/>
                    </a:lnTo>
                    <a:cubicBezTo>
                      <a:pt x="1526813" y="1714075"/>
                      <a:pt x="1408085" y="1782623"/>
                      <a:pt x="1277823" y="1817097"/>
                    </a:cubicBezTo>
                    <a:lnTo>
                      <a:pt x="1201398" y="2142217"/>
                    </a:lnTo>
                    <a:lnTo>
                      <a:pt x="966068" y="2142217"/>
                    </a:lnTo>
                    <a:lnTo>
                      <a:pt x="889643" y="1817097"/>
                    </a:lnTo>
                    <a:cubicBezTo>
                      <a:pt x="759381" y="1782622"/>
                      <a:pt x="640653" y="1714074"/>
                      <a:pt x="545666" y="1618502"/>
                    </a:cubicBezTo>
                    <a:lnTo>
                      <a:pt x="225892" y="1714876"/>
                    </a:lnTo>
                    <a:lnTo>
                      <a:pt x="108226" y="1511074"/>
                    </a:lnTo>
                    <a:lnTo>
                      <a:pt x="351576" y="1282328"/>
                    </a:lnTo>
                    <a:cubicBezTo>
                      <a:pt x="316301" y="1152281"/>
                      <a:pt x="316301" y="1015185"/>
                      <a:pt x="351576" y="885138"/>
                    </a:cubicBezTo>
                    <a:lnTo>
                      <a:pt x="108226" y="656392"/>
                    </a:lnTo>
                    <a:lnTo>
                      <a:pt x="225892" y="452590"/>
                    </a:lnTo>
                    <a:lnTo>
                      <a:pt x="545666" y="548964"/>
                    </a:lnTo>
                    <a:cubicBezTo>
                      <a:pt x="640653" y="453391"/>
                      <a:pt x="759381" y="384843"/>
                      <a:pt x="889643" y="350369"/>
                    </a:cubicBezTo>
                    <a:lnTo>
                      <a:pt x="966068" y="25249"/>
                    </a:lnTo>
                    <a:lnTo>
                      <a:pt x="1201398" y="25249"/>
                    </a:lnTo>
                    <a:lnTo>
                      <a:pt x="1277823" y="350369"/>
                    </a:lnTo>
                    <a:cubicBezTo>
                      <a:pt x="1408085" y="384844"/>
                      <a:pt x="1526813" y="453392"/>
                      <a:pt x="1621800" y="548964"/>
                    </a:cubicBezTo>
                    <a:close/>
                  </a:path>
                </a:pathLst>
              </a:custGeom>
              <a:noFill/>
              <a:ln w="25400" cap="flat" cmpd="sng" algn="ctr">
                <a:solidFill>
                  <a:srgbClr val="949599"/>
                </a:solidFill>
                <a:prstDash val="solid"/>
                <a:miter lim="800000"/>
              </a:ln>
              <a:effectLst/>
            </p:spPr>
            <p:txBody>
              <a:bodyPr spcFirstLastPara="0" vert="horz" wrap="square" lIns="581226" tIns="584524" rIns="581226" bIns="584524" numCol="1" spcCol="127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48" name="Figura a mano libera 47"/>
              <p:cNvSpPr/>
              <p:nvPr/>
            </p:nvSpPr>
            <p:spPr>
              <a:xfrm rot="1024697">
                <a:off x="1362075" y="638175"/>
                <a:ext cx="1471180" cy="1471180"/>
              </a:xfrm>
              <a:custGeom>
                <a:avLst/>
                <a:gdLst>
                  <a:gd name="connsiteX0" fmla="*/ 1621800 w 2167466"/>
                  <a:gd name="connsiteY0" fmla="*/ 548964 h 2167466"/>
                  <a:gd name="connsiteX1" fmla="*/ 1941574 w 2167466"/>
                  <a:gd name="connsiteY1" fmla="*/ 452590 h 2167466"/>
                  <a:gd name="connsiteX2" fmla="*/ 2059240 w 2167466"/>
                  <a:gd name="connsiteY2" fmla="*/ 656392 h 2167466"/>
                  <a:gd name="connsiteX3" fmla="*/ 1815890 w 2167466"/>
                  <a:gd name="connsiteY3" fmla="*/ 885138 h 2167466"/>
                  <a:gd name="connsiteX4" fmla="*/ 1815890 w 2167466"/>
                  <a:gd name="connsiteY4" fmla="*/ 1282328 h 2167466"/>
                  <a:gd name="connsiteX5" fmla="*/ 2059240 w 2167466"/>
                  <a:gd name="connsiteY5" fmla="*/ 1511074 h 2167466"/>
                  <a:gd name="connsiteX6" fmla="*/ 1941574 w 2167466"/>
                  <a:gd name="connsiteY6" fmla="*/ 1714876 h 2167466"/>
                  <a:gd name="connsiteX7" fmla="*/ 1621800 w 2167466"/>
                  <a:gd name="connsiteY7" fmla="*/ 1618502 h 2167466"/>
                  <a:gd name="connsiteX8" fmla="*/ 1277823 w 2167466"/>
                  <a:gd name="connsiteY8" fmla="*/ 1817097 h 2167466"/>
                  <a:gd name="connsiteX9" fmla="*/ 1201398 w 2167466"/>
                  <a:gd name="connsiteY9" fmla="*/ 2142217 h 2167466"/>
                  <a:gd name="connsiteX10" fmla="*/ 966068 w 2167466"/>
                  <a:gd name="connsiteY10" fmla="*/ 2142217 h 2167466"/>
                  <a:gd name="connsiteX11" fmla="*/ 889643 w 2167466"/>
                  <a:gd name="connsiteY11" fmla="*/ 1817097 h 2167466"/>
                  <a:gd name="connsiteX12" fmla="*/ 545666 w 2167466"/>
                  <a:gd name="connsiteY12" fmla="*/ 1618502 h 2167466"/>
                  <a:gd name="connsiteX13" fmla="*/ 225892 w 2167466"/>
                  <a:gd name="connsiteY13" fmla="*/ 1714876 h 2167466"/>
                  <a:gd name="connsiteX14" fmla="*/ 108226 w 2167466"/>
                  <a:gd name="connsiteY14" fmla="*/ 1511074 h 2167466"/>
                  <a:gd name="connsiteX15" fmla="*/ 351576 w 2167466"/>
                  <a:gd name="connsiteY15" fmla="*/ 1282328 h 2167466"/>
                  <a:gd name="connsiteX16" fmla="*/ 351576 w 2167466"/>
                  <a:gd name="connsiteY16" fmla="*/ 885138 h 2167466"/>
                  <a:gd name="connsiteX17" fmla="*/ 108226 w 2167466"/>
                  <a:gd name="connsiteY17" fmla="*/ 656392 h 2167466"/>
                  <a:gd name="connsiteX18" fmla="*/ 225892 w 2167466"/>
                  <a:gd name="connsiteY18" fmla="*/ 452590 h 2167466"/>
                  <a:gd name="connsiteX19" fmla="*/ 545666 w 2167466"/>
                  <a:gd name="connsiteY19" fmla="*/ 548964 h 2167466"/>
                  <a:gd name="connsiteX20" fmla="*/ 889643 w 2167466"/>
                  <a:gd name="connsiteY20" fmla="*/ 350369 h 2167466"/>
                  <a:gd name="connsiteX21" fmla="*/ 966068 w 2167466"/>
                  <a:gd name="connsiteY21" fmla="*/ 25249 h 2167466"/>
                  <a:gd name="connsiteX22" fmla="*/ 1201398 w 2167466"/>
                  <a:gd name="connsiteY22" fmla="*/ 25249 h 2167466"/>
                  <a:gd name="connsiteX23" fmla="*/ 1277823 w 2167466"/>
                  <a:gd name="connsiteY23" fmla="*/ 350369 h 2167466"/>
                  <a:gd name="connsiteX24" fmla="*/ 1621800 w 2167466"/>
                  <a:gd name="connsiteY24" fmla="*/ 548964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67466" h="2167466">
                    <a:moveTo>
                      <a:pt x="1621800" y="548964"/>
                    </a:moveTo>
                    <a:lnTo>
                      <a:pt x="1941574" y="452590"/>
                    </a:lnTo>
                    <a:lnTo>
                      <a:pt x="2059240" y="656392"/>
                    </a:lnTo>
                    <a:lnTo>
                      <a:pt x="1815890" y="885138"/>
                    </a:lnTo>
                    <a:cubicBezTo>
                      <a:pt x="1851165" y="1015185"/>
                      <a:pt x="1851165" y="1152281"/>
                      <a:pt x="1815890" y="1282328"/>
                    </a:cubicBezTo>
                    <a:lnTo>
                      <a:pt x="2059240" y="1511074"/>
                    </a:lnTo>
                    <a:lnTo>
                      <a:pt x="1941574" y="1714876"/>
                    </a:lnTo>
                    <a:lnTo>
                      <a:pt x="1621800" y="1618502"/>
                    </a:lnTo>
                    <a:cubicBezTo>
                      <a:pt x="1526813" y="1714075"/>
                      <a:pt x="1408085" y="1782623"/>
                      <a:pt x="1277823" y="1817097"/>
                    </a:cubicBezTo>
                    <a:lnTo>
                      <a:pt x="1201398" y="2142217"/>
                    </a:lnTo>
                    <a:lnTo>
                      <a:pt x="966068" y="2142217"/>
                    </a:lnTo>
                    <a:lnTo>
                      <a:pt x="889643" y="1817097"/>
                    </a:lnTo>
                    <a:cubicBezTo>
                      <a:pt x="759381" y="1782622"/>
                      <a:pt x="640653" y="1714074"/>
                      <a:pt x="545666" y="1618502"/>
                    </a:cubicBezTo>
                    <a:lnTo>
                      <a:pt x="225892" y="1714876"/>
                    </a:lnTo>
                    <a:lnTo>
                      <a:pt x="108226" y="1511074"/>
                    </a:lnTo>
                    <a:lnTo>
                      <a:pt x="351576" y="1282328"/>
                    </a:lnTo>
                    <a:cubicBezTo>
                      <a:pt x="316301" y="1152281"/>
                      <a:pt x="316301" y="1015185"/>
                      <a:pt x="351576" y="885138"/>
                    </a:cubicBezTo>
                    <a:lnTo>
                      <a:pt x="108226" y="656392"/>
                    </a:lnTo>
                    <a:lnTo>
                      <a:pt x="225892" y="452590"/>
                    </a:lnTo>
                    <a:lnTo>
                      <a:pt x="545666" y="548964"/>
                    </a:lnTo>
                    <a:cubicBezTo>
                      <a:pt x="640653" y="453391"/>
                      <a:pt x="759381" y="384843"/>
                      <a:pt x="889643" y="350369"/>
                    </a:cubicBezTo>
                    <a:lnTo>
                      <a:pt x="966068" y="25249"/>
                    </a:lnTo>
                    <a:lnTo>
                      <a:pt x="1201398" y="25249"/>
                    </a:lnTo>
                    <a:lnTo>
                      <a:pt x="1277823" y="350369"/>
                    </a:lnTo>
                    <a:cubicBezTo>
                      <a:pt x="1408085" y="384844"/>
                      <a:pt x="1526813" y="453392"/>
                      <a:pt x="1621800" y="548964"/>
                    </a:cubicBezTo>
                    <a:close/>
                  </a:path>
                </a:pathLst>
              </a:custGeom>
              <a:solidFill>
                <a:srgbClr val="0E9161">
                  <a:alpha val="97000"/>
                </a:srgbClr>
              </a:solidFill>
              <a:ln w="19050" cap="flat" cmpd="sng" algn="ctr">
                <a:solidFill>
                  <a:srgbClr val="0E9161"/>
                </a:solidFill>
                <a:prstDash val="solid"/>
                <a:miter lim="800000"/>
              </a:ln>
              <a:effectLst/>
            </p:spPr>
            <p:txBody>
              <a:bodyPr spcFirstLastPara="0" vert="horz" wrap="square" lIns="581226" tIns="584524" rIns="581226" bIns="584524" numCol="1" spcCol="127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49" name="Figura a mano libera 48"/>
              <p:cNvSpPr/>
              <p:nvPr/>
            </p:nvSpPr>
            <p:spPr>
              <a:xfrm rot="453995">
                <a:off x="4400550" y="2143125"/>
                <a:ext cx="1257696" cy="1257696"/>
              </a:xfrm>
              <a:custGeom>
                <a:avLst/>
                <a:gdLst>
                  <a:gd name="connsiteX0" fmla="*/ 1621800 w 2167466"/>
                  <a:gd name="connsiteY0" fmla="*/ 548964 h 2167466"/>
                  <a:gd name="connsiteX1" fmla="*/ 1941574 w 2167466"/>
                  <a:gd name="connsiteY1" fmla="*/ 452590 h 2167466"/>
                  <a:gd name="connsiteX2" fmla="*/ 2059240 w 2167466"/>
                  <a:gd name="connsiteY2" fmla="*/ 656392 h 2167466"/>
                  <a:gd name="connsiteX3" fmla="*/ 1815890 w 2167466"/>
                  <a:gd name="connsiteY3" fmla="*/ 885138 h 2167466"/>
                  <a:gd name="connsiteX4" fmla="*/ 1815890 w 2167466"/>
                  <a:gd name="connsiteY4" fmla="*/ 1282328 h 2167466"/>
                  <a:gd name="connsiteX5" fmla="*/ 2059240 w 2167466"/>
                  <a:gd name="connsiteY5" fmla="*/ 1511074 h 2167466"/>
                  <a:gd name="connsiteX6" fmla="*/ 1941574 w 2167466"/>
                  <a:gd name="connsiteY6" fmla="*/ 1714876 h 2167466"/>
                  <a:gd name="connsiteX7" fmla="*/ 1621800 w 2167466"/>
                  <a:gd name="connsiteY7" fmla="*/ 1618502 h 2167466"/>
                  <a:gd name="connsiteX8" fmla="*/ 1277823 w 2167466"/>
                  <a:gd name="connsiteY8" fmla="*/ 1817097 h 2167466"/>
                  <a:gd name="connsiteX9" fmla="*/ 1201398 w 2167466"/>
                  <a:gd name="connsiteY9" fmla="*/ 2142217 h 2167466"/>
                  <a:gd name="connsiteX10" fmla="*/ 966068 w 2167466"/>
                  <a:gd name="connsiteY10" fmla="*/ 2142217 h 2167466"/>
                  <a:gd name="connsiteX11" fmla="*/ 889643 w 2167466"/>
                  <a:gd name="connsiteY11" fmla="*/ 1817097 h 2167466"/>
                  <a:gd name="connsiteX12" fmla="*/ 545666 w 2167466"/>
                  <a:gd name="connsiteY12" fmla="*/ 1618502 h 2167466"/>
                  <a:gd name="connsiteX13" fmla="*/ 225892 w 2167466"/>
                  <a:gd name="connsiteY13" fmla="*/ 1714876 h 2167466"/>
                  <a:gd name="connsiteX14" fmla="*/ 108226 w 2167466"/>
                  <a:gd name="connsiteY14" fmla="*/ 1511074 h 2167466"/>
                  <a:gd name="connsiteX15" fmla="*/ 351576 w 2167466"/>
                  <a:gd name="connsiteY15" fmla="*/ 1282328 h 2167466"/>
                  <a:gd name="connsiteX16" fmla="*/ 351576 w 2167466"/>
                  <a:gd name="connsiteY16" fmla="*/ 885138 h 2167466"/>
                  <a:gd name="connsiteX17" fmla="*/ 108226 w 2167466"/>
                  <a:gd name="connsiteY17" fmla="*/ 656392 h 2167466"/>
                  <a:gd name="connsiteX18" fmla="*/ 225892 w 2167466"/>
                  <a:gd name="connsiteY18" fmla="*/ 452590 h 2167466"/>
                  <a:gd name="connsiteX19" fmla="*/ 545666 w 2167466"/>
                  <a:gd name="connsiteY19" fmla="*/ 548964 h 2167466"/>
                  <a:gd name="connsiteX20" fmla="*/ 889643 w 2167466"/>
                  <a:gd name="connsiteY20" fmla="*/ 350369 h 2167466"/>
                  <a:gd name="connsiteX21" fmla="*/ 966068 w 2167466"/>
                  <a:gd name="connsiteY21" fmla="*/ 25249 h 2167466"/>
                  <a:gd name="connsiteX22" fmla="*/ 1201398 w 2167466"/>
                  <a:gd name="connsiteY22" fmla="*/ 25249 h 2167466"/>
                  <a:gd name="connsiteX23" fmla="*/ 1277823 w 2167466"/>
                  <a:gd name="connsiteY23" fmla="*/ 350369 h 2167466"/>
                  <a:gd name="connsiteX24" fmla="*/ 1621800 w 2167466"/>
                  <a:gd name="connsiteY24" fmla="*/ 548964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67466" h="2167466">
                    <a:moveTo>
                      <a:pt x="1621800" y="548964"/>
                    </a:moveTo>
                    <a:lnTo>
                      <a:pt x="1941574" y="452590"/>
                    </a:lnTo>
                    <a:lnTo>
                      <a:pt x="2059240" y="656392"/>
                    </a:lnTo>
                    <a:lnTo>
                      <a:pt x="1815890" y="885138"/>
                    </a:lnTo>
                    <a:cubicBezTo>
                      <a:pt x="1851165" y="1015185"/>
                      <a:pt x="1851165" y="1152281"/>
                      <a:pt x="1815890" y="1282328"/>
                    </a:cubicBezTo>
                    <a:lnTo>
                      <a:pt x="2059240" y="1511074"/>
                    </a:lnTo>
                    <a:lnTo>
                      <a:pt x="1941574" y="1714876"/>
                    </a:lnTo>
                    <a:lnTo>
                      <a:pt x="1621800" y="1618502"/>
                    </a:lnTo>
                    <a:cubicBezTo>
                      <a:pt x="1526813" y="1714075"/>
                      <a:pt x="1408085" y="1782623"/>
                      <a:pt x="1277823" y="1817097"/>
                    </a:cubicBezTo>
                    <a:lnTo>
                      <a:pt x="1201398" y="2142217"/>
                    </a:lnTo>
                    <a:lnTo>
                      <a:pt x="966068" y="2142217"/>
                    </a:lnTo>
                    <a:lnTo>
                      <a:pt x="889643" y="1817097"/>
                    </a:lnTo>
                    <a:cubicBezTo>
                      <a:pt x="759381" y="1782622"/>
                      <a:pt x="640653" y="1714074"/>
                      <a:pt x="545666" y="1618502"/>
                    </a:cubicBezTo>
                    <a:lnTo>
                      <a:pt x="225892" y="1714876"/>
                    </a:lnTo>
                    <a:lnTo>
                      <a:pt x="108226" y="1511074"/>
                    </a:lnTo>
                    <a:lnTo>
                      <a:pt x="351576" y="1282328"/>
                    </a:lnTo>
                    <a:cubicBezTo>
                      <a:pt x="316301" y="1152281"/>
                      <a:pt x="316301" y="1015185"/>
                      <a:pt x="351576" y="885138"/>
                    </a:cubicBezTo>
                    <a:lnTo>
                      <a:pt x="108226" y="656392"/>
                    </a:lnTo>
                    <a:lnTo>
                      <a:pt x="225892" y="452590"/>
                    </a:lnTo>
                    <a:lnTo>
                      <a:pt x="545666" y="548964"/>
                    </a:lnTo>
                    <a:cubicBezTo>
                      <a:pt x="640653" y="453391"/>
                      <a:pt x="759381" y="384843"/>
                      <a:pt x="889643" y="350369"/>
                    </a:cubicBezTo>
                    <a:lnTo>
                      <a:pt x="966068" y="25249"/>
                    </a:lnTo>
                    <a:lnTo>
                      <a:pt x="1201398" y="25249"/>
                    </a:lnTo>
                    <a:lnTo>
                      <a:pt x="1277823" y="350369"/>
                    </a:lnTo>
                    <a:cubicBezTo>
                      <a:pt x="1408085" y="384844"/>
                      <a:pt x="1526813" y="453392"/>
                      <a:pt x="1621800" y="548964"/>
                    </a:cubicBezTo>
                    <a:close/>
                  </a:path>
                </a:pathLst>
              </a:custGeom>
              <a:noFill/>
              <a:ln w="19050" cap="flat" cmpd="sng" algn="ctr">
                <a:solidFill>
                  <a:srgbClr val="EF2E24"/>
                </a:solidFill>
                <a:prstDash val="solid"/>
                <a:miter lim="800000"/>
              </a:ln>
              <a:effectLst/>
            </p:spPr>
            <p:txBody>
              <a:bodyPr spcFirstLastPara="0" vert="horz" wrap="square" lIns="581226" tIns="584524" rIns="581226" bIns="584524" numCol="1" spcCol="127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50" name="Casella di testo 9"/>
              <p:cNvSpPr txBox="1"/>
              <p:nvPr/>
            </p:nvSpPr>
            <p:spPr>
              <a:xfrm>
                <a:off x="428625" y="409575"/>
                <a:ext cx="1143000" cy="61912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0"/>
                  </a:spcAft>
                  <a:buClrTx/>
                  <a:buSzTx/>
                  <a:buFontTx/>
                  <a:buNone/>
                  <a:tabLst/>
                  <a:defRPr/>
                </a:pPr>
                <a:r>
                  <a:rPr kumimoji="0" lang="it-IT" sz="1000" b="0" i="0" u="none" strike="noStrike" kern="0" cap="none" spc="0" normalizeH="0" baseline="0" noProof="0">
                    <a:ln>
                      <a:noFill/>
                    </a:ln>
                    <a:solidFill>
                      <a:srgbClr val="EF2E24"/>
                    </a:solidFill>
                    <a:effectLst/>
                    <a:uLnTx/>
                    <a:uFillTx/>
                    <a:latin typeface="Verdana" panose="020B0604030504040204" pitchFamily="34" charset="0"/>
                    <a:ea typeface="Calibri" panose="020F0502020204030204" pitchFamily="34" charset="0"/>
                    <a:cs typeface="Times New Roman" panose="02020603050405020304" pitchFamily="18" charset="0"/>
                  </a:rPr>
                  <a:t>Servizi</a:t>
                </a:r>
                <a:endParaRPr kumimoji="0" lang="it-IT" sz="1100" b="0" i="0"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0"/>
                  </a:spcAft>
                  <a:buClrTx/>
                  <a:buSzTx/>
                  <a:buFontTx/>
                  <a:buNone/>
                  <a:tabLst/>
                  <a:defRPr/>
                </a:pPr>
                <a:r>
                  <a:rPr kumimoji="0" lang="it-IT" sz="1000" b="0" i="0" u="none" strike="noStrike" kern="0" cap="none" spc="0" normalizeH="0" baseline="0" noProof="0">
                    <a:ln>
                      <a:noFill/>
                    </a:ln>
                    <a:solidFill>
                      <a:srgbClr val="EF2E24"/>
                    </a:solidFill>
                    <a:effectLst/>
                    <a:uLnTx/>
                    <a:uFillTx/>
                    <a:latin typeface="Verdana" panose="020B0604030504040204" pitchFamily="34" charset="0"/>
                    <a:ea typeface="Calibri" panose="020F0502020204030204" pitchFamily="34" charset="0"/>
                    <a:cs typeface="Times New Roman" panose="02020603050405020304" pitchFamily="18" charset="0"/>
                  </a:rPr>
                  <a:t>Media</a:t>
                </a:r>
                <a:endParaRPr kumimoji="0" lang="it-IT" sz="1100" b="0" i="0"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51" name="Casella di testo 11"/>
              <p:cNvSpPr txBox="1"/>
              <p:nvPr/>
            </p:nvSpPr>
            <p:spPr>
              <a:xfrm>
                <a:off x="1495425" y="2619375"/>
                <a:ext cx="1143000" cy="9715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0"/>
                  </a:spcAft>
                  <a:buClrTx/>
                  <a:buSzTx/>
                  <a:buFontTx/>
                  <a:buNone/>
                  <a:tabLst/>
                  <a:defRPr/>
                </a:pPr>
                <a:r>
                  <a:rPr kumimoji="0" lang="it-IT" sz="1000" b="0" i="0" u="none" strike="noStrike" kern="0" cap="none" spc="0" normalizeH="0" baseline="0" noProof="0">
                    <a:ln>
                      <a:noFill/>
                    </a:ln>
                    <a:solidFill>
                      <a:srgbClr val="0C7F82"/>
                    </a:solidFill>
                    <a:effectLst/>
                    <a:uLnTx/>
                    <a:uFillTx/>
                    <a:latin typeface="Verdana" panose="020B0604030504040204" pitchFamily="34" charset="0"/>
                    <a:ea typeface="Calibri" panose="020F0502020204030204" pitchFamily="34" charset="0"/>
                    <a:cs typeface="Times New Roman" panose="02020603050405020304" pitchFamily="18" charset="0"/>
                  </a:rPr>
                  <a:t>Funzioni ispettive e di registro degli operatori</a:t>
                </a:r>
                <a:endParaRPr kumimoji="0" lang="it-IT" sz="1100" b="0" i="0"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52" name="Casella di testo 13"/>
              <p:cNvSpPr txBox="1"/>
              <p:nvPr/>
            </p:nvSpPr>
            <p:spPr>
              <a:xfrm>
                <a:off x="3048000" y="2209800"/>
                <a:ext cx="1143000" cy="61912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0"/>
                  </a:spcAft>
                  <a:buClrTx/>
                  <a:buSzTx/>
                  <a:buFontTx/>
                  <a:buNone/>
                  <a:tabLst/>
                  <a:defRPr/>
                </a:pPr>
                <a:r>
                  <a:rPr kumimoji="0" lang="it-IT" sz="1000" b="0" i="0" u="none" strike="noStrike" kern="0" cap="none" spc="0" normalizeH="0" baseline="0" noProof="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Tutela dei</a:t>
                </a:r>
                <a:br>
                  <a:rPr kumimoji="0" lang="it-IT" sz="1000" b="0" i="0" u="none" strike="noStrike" kern="0" cap="none" spc="0" normalizeH="0" baseline="0" noProof="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br>
                <a:r>
                  <a:rPr kumimoji="0" lang="it-IT" sz="1000" b="0" i="0" u="none" strike="noStrike" kern="0" cap="none" spc="0" normalizeH="0" baseline="0" noProof="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consumatori</a:t>
                </a:r>
                <a:endParaRPr kumimoji="0" lang="it-IT" sz="1100" b="0" i="0"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53" name="Casella di testo 14"/>
              <p:cNvSpPr txBox="1"/>
              <p:nvPr/>
            </p:nvSpPr>
            <p:spPr>
              <a:xfrm>
                <a:off x="4448175" y="2486025"/>
                <a:ext cx="1143000" cy="61912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0"/>
                  </a:spcAft>
                  <a:buClrTx/>
                  <a:buSzTx/>
                  <a:buFontTx/>
                  <a:buNone/>
                  <a:tabLst/>
                  <a:defRPr/>
                </a:pPr>
                <a:r>
                  <a:rPr kumimoji="0" lang="it-IT" sz="1000" b="0" i="0" u="none" strike="noStrike" kern="0" cap="none" spc="0" normalizeH="0" baseline="0" noProof="0">
                    <a:ln>
                      <a:noFill/>
                    </a:ln>
                    <a:solidFill>
                      <a:srgbClr val="EF2E24"/>
                    </a:solidFill>
                    <a:effectLst/>
                    <a:uLnTx/>
                    <a:uFillTx/>
                    <a:latin typeface="Verdana" panose="020B0604030504040204" pitchFamily="34" charset="0"/>
                    <a:ea typeface="Calibri" panose="020F0502020204030204" pitchFamily="34" charset="0"/>
                    <a:cs typeface="Times New Roman" panose="02020603050405020304" pitchFamily="18" charset="0"/>
                  </a:rPr>
                  <a:t>Analisi ed </a:t>
                </a:r>
                <a:endParaRPr kumimoji="0" lang="it-IT" sz="1100" b="0" i="0"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0"/>
                  </a:spcAft>
                  <a:buClrTx/>
                  <a:buSzTx/>
                  <a:buFontTx/>
                  <a:buNone/>
                  <a:tabLst/>
                  <a:defRPr/>
                </a:pPr>
                <a:r>
                  <a:rPr kumimoji="0" lang="it-IT" sz="1000" b="0" i="0" u="none" strike="noStrike" kern="0" cap="none" spc="0" normalizeH="0" baseline="0" noProof="0">
                    <a:ln>
                      <a:noFill/>
                    </a:ln>
                    <a:solidFill>
                      <a:srgbClr val="EF2E24"/>
                    </a:solidFill>
                    <a:effectLst/>
                    <a:uLnTx/>
                    <a:uFillTx/>
                    <a:latin typeface="Verdana" panose="020B0604030504040204" pitchFamily="34" charset="0"/>
                    <a:ea typeface="Calibri" panose="020F0502020204030204" pitchFamily="34" charset="0"/>
                    <a:cs typeface="Times New Roman" panose="02020603050405020304" pitchFamily="18" charset="0"/>
                  </a:rPr>
                  <a:t>indagini conoscitive </a:t>
                </a:r>
                <a:endParaRPr kumimoji="0" lang="it-IT" sz="1100" b="0" i="0"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54" name="Casella di testo 16"/>
              <p:cNvSpPr txBox="1"/>
              <p:nvPr/>
            </p:nvSpPr>
            <p:spPr>
              <a:xfrm>
                <a:off x="4229100" y="1181100"/>
                <a:ext cx="1371600" cy="61912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0"/>
                  </a:spcAft>
                  <a:buClrTx/>
                  <a:buSzTx/>
                  <a:buFontTx/>
                  <a:buNone/>
                  <a:tabLst/>
                  <a:defRPr/>
                </a:pPr>
                <a:r>
                  <a:rPr kumimoji="0" lang="it-IT" sz="1000" b="0" i="0" u="none" strike="noStrike" kern="0" cap="none" spc="0" normalizeH="0" baseline="0" noProof="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Mercati delle</a:t>
                </a:r>
                <a:endParaRPr kumimoji="0" lang="it-IT" sz="1100" b="0" i="0"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0"/>
                  </a:spcAft>
                  <a:buClrTx/>
                  <a:buSzTx/>
                  <a:buFontTx/>
                  <a:buNone/>
                  <a:tabLst/>
                  <a:defRPr/>
                </a:pPr>
                <a:r>
                  <a:rPr kumimoji="0" lang="it-IT" sz="1000" b="0" i="0" u="none" strike="noStrike" kern="0" cap="none" spc="0" normalizeH="0" baseline="0" noProof="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telecomunicazioni</a:t>
                </a:r>
                <a:endParaRPr kumimoji="0" lang="it-IT" sz="1100" b="0" i="0"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55" name="Casella di testo 18"/>
              <p:cNvSpPr txBox="1"/>
              <p:nvPr/>
            </p:nvSpPr>
            <p:spPr>
              <a:xfrm>
                <a:off x="1504950" y="1152525"/>
                <a:ext cx="1143000" cy="61912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0"/>
                  </a:spcAft>
                  <a:buClrTx/>
                  <a:buSzTx/>
                  <a:buFontTx/>
                  <a:buNone/>
                  <a:tabLst/>
                  <a:defRPr/>
                </a:pPr>
                <a:r>
                  <a:rPr kumimoji="0" lang="it-IT" sz="1000" b="0" i="0" u="none" strike="noStrike" kern="0" cap="none" spc="0" normalizeH="0" baseline="0" noProof="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Sistema</a:t>
                </a:r>
                <a:endParaRPr kumimoji="0" lang="it-IT" sz="1100" b="0" i="0"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0"/>
                  </a:spcAft>
                  <a:buClrTx/>
                  <a:buSzTx/>
                  <a:buFontTx/>
                  <a:buNone/>
                  <a:tabLst/>
                  <a:defRPr/>
                </a:pPr>
                <a:r>
                  <a:rPr kumimoji="0" lang="it-IT" sz="1000" b="0" i="0" u="none" strike="noStrike" kern="0" cap="none" spc="0" normalizeH="0" baseline="0" noProof="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digitale</a:t>
                </a:r>
                <a:endParaRPr kumimoji="0" lang="it-IT" sz="1100" b="0" i="0"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56" name="Casella di testo 26"/>
              <p:cNvSpPr txBox="1"/>
              <p:nvPr/>
            </p:nvSpPr>
            <p:spPr>
              <a:xfrm>
                <a:off x="2886075" y="714375"/>
                <a:ext cx="1143000" cy="61912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0"/>
                  </a:spcAft>
                  <a:buClrTx/>
                  <a:buSzTx/>
                  <a:buFontTx/>
                  <a:buNone/>
                  <a:tabLst/>
                  <a:defRPr/>
                </a:pPr>
                <a:r>
                  <a:rPr kumimoji="0" lang="it-IT" sz="1000" b="0" i="0" u="none" strike="noStrike" kern="0" cap="none" spc="0" normalizeH="0" baseline="0" noProof="0">
                    <a:ln>
                      <a:noFill/>
                    </a:ln>
                    <a:solidFill>
                      <a:srgbClr val="949599"/>
                    </a:solidFill>
                    <a:effectLst/>
                    <a:uLnTx/>
                    <a:uFillTx/>
                    <a:latin typeface="Verdana" panose="020B0604030504040204" pitchFamily="34" charset="0"/>
                    <a:ea typeface="Calibri" panose="020F0502020204030204" pitchFamily="34" charset="0"/>
                    <a:cs typeface="Times New Roman" panose="02020603050405020304" pitchFamily="18" charset="0"/>
                  </a:rPr>
                  <a:t>Relazioni</a:t>
                </a:r>
                <a:endParaRPr kumimoji="0" lang="it-IT" sz="1100" b="0" i="0"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0"/>
                  </a:spcAft>
                  <a:buClrTx/>
                  <a:buSzTx/>
                  <a:buFontTx/>
                  <a:buNone/>
                  <a:tabLst/>
                  <a:defRPr/>
                </a:pPr>
                <a:r>
                  <a:rPr kumimoji="0" lang="it-IT" sz="1000" b="0" i="0" u="none" strike="noStrike" kern="0" cap="none" spc="0" normalizeH="0" baseline="0" noProof="0">
                    <a:ln>
                      <a:noFill/>
                    </a:ln>
                    <a:solidFill>
                      <a:srgbClr val="949599"/>
                    </a:solidFill>
                    <a:effectLst/>
                    <a:uLnTx/>
                    <a:uFillTx/>
                    <a:latin typeface="Verdana" panose="020B0604030504040204" pitchFamily="34" charset="0"/>
                    <a:ea typeface="Calibri" panose="020F0502020204030204" pitchFamily="34" charset="0"/>
                    <a:cs typeface="Times New Roman" panose="02020603050405020304" pitchFamily="18" charset="0"/>
                  </a:rPr>
                  <a:t>istituzionali ed</a:t>
                </a:r>
                <a:endParaRPr kumimoji="0" lang="it-IT" sz="1100" b="0" i="0"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0"/>
                  </a:spcAft>
                  <a:buClrTx/>
                  <a:buSzTx/>
                  <a:buFontTx/>
                  <a:buNone/>
                  <a:tabLst/>
                  <a:defRPr/>
                </a:pPr>
                <a:r>
                  <a:rPr kumimoji="0" lang="it-IT" sz="1000" b="0" i="0" u="none" strike="noStrike" kern="0" cap="none" spc="0" normalizeH="0" baseline="0" noProof="0">
                    <a:ln>
                      <a:noFill/>
                    </a:ln>
                    <a:solidFill>
                      <a:srgbClr val="949599"/>
                    </a:solidFill>
                    <a:effectLst/>
                    <a:uLnTx/>
                    <a:uFillTx/>
                    <a:latin typeface="Verdana" panose="020B0604030504040204" pitchFamily="34" charset="0"/>
                    <a:ea typeface="Calibri" panose="020F0502020204030204" pitchFamily="34" charset="0"/>
                    <a:cs typeface="Times New Roman" panose="02020603050405020304" pitchFamily="18" charset="0"/>
                  </a:rPr>
                  <a:t>internazionali</a:t>
                </a:r>
                <a:endParaRPr kumimoji="0" lang="it-IT" sz="1100" b="0" i="0"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endParaRPr>
              </a:p>
            </p:txBody>
          </p:sp>
        </p:grpSp>
      </p:grpSp>
    </p:spTree>
    <p:extLst>
      <p:ext uri="{BB962C8B-B14F-4D97-AF65-F5344CB8AC3E}">
        <p14:creationId xmlns:p14="http://schemas.microsoft.com/office/powerpoint/2010/main" val="741079983"/>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5"/>
          <p:cNvSpPr>
            <a:spLocks noChangeArrowheads="1"/>
          </p:cNvSpPr>
          <p:nvPr/>
        </p:nvSpPr>
        <p:spPr bwMode="auto">
          <a:xfrm>
            <a:off x="611188" y="914400"/>
            <a:ext cx="8151812"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endParaRPr lang="it-IT" altLang="it-IT" sz="3000" i="1" u="sng" dirty="0">
              <a:latin typeface="Verdana" panose="020B0604030504040204" pitchFamily="34" charset="0"/>
            </a:endParaRPr>
          </a:p>
        </p:txBody>
      </p:sp>
      <p:sp>
        <p:nvSpPr>
          <p:cNvPr id="5124" name="Rectangle 8"/>
          <p:cNvSpPr>
            <a:spLocks noChangeArrowheads="1"/>
          </p:cNvSpPr>
          <p:nvPr/>
        </p:nvSpPr>
        <p:spPr bwMode="auto">
          <a:xfrm>
            <a:off x="0" y="0"/>
            <a:ext cx="9144000" cy="762000"/>
          </a:xfrm>
          <a:prstGeom prst="rect">
            <a:avLst/>
          </a:prstGeom>
          <a:solidFill>
            <a:srgbClr val="EF2E24"/>
          </a:solidFill>
          <a:ln>
            <a:noFill/>
          </a:ln>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it-IT" altLang="it-IT" sz="4000" b="1" i="1" dirty="0">
              <a:solidFill>
                <a:srgbClr val="EF2E24"/>
              </a:solidFill>
              <a:latin typeface="Verdana" panose="020B0604030504040204" pitchFamily="34" charset="0"/>
            </a:endParaRPr>
          </a:p>
        </p:txBody>
      </p:sp>
      <p:cxnSp>
        <p:nvCxnSpPr>
          <p:cNvPr id="4" name="Connettore 1 3"/>
          <p:cNvCxnSpPr/>
          <p:nvPr/>
        </p:nvCxnSpPr>
        <p:spPr>
          <a:xfrm>
            <a:off x="0" y="6248400"/>
            <a:ext cx="9144000" cy="0"/>
          </a:xfrm>
          <a:prstGeom prst="line">
            <a:avLst/>
          </a:prstGeom>
          <a:ln w="19050">
            <a:solidFill>
              <a:srgbClr val="0E9161"/>
            </a:solidFill>
          </a:ln>
        </p:spPr>
        <p:style>
          <a:lnRef idx="1">
            <a:schemeClr val="accent1"/>
          </a:lnRef>
          <a:fillRef idx="0">
            <a:schemeClr val="accent1"/>
          </a:fillRef>
          <a:effectRef idx="0">
            <a:schemeClr val="accent1"/>
          </a:effectRef>
          <a:fontRef idx="minor">
            <a:schemeClr val="tx1"/>
          </a:fontRef>
        </p:style>
      </p:cxnSp>
      <p:pic>
        <p:nvPicPr>
          <p:cNvPr id="8" name="Immagine 7"/>
          <p:cNvPicPr>
            <a:picLocks noChangeAspect="1"/>
          </p:cNvPicPr>
          <p:nvPr/>
        </p:nvPicPr>
        <p:blipFill>
          <a:blip r:embed="rId2"/>
          <a:stretch>
            <a:fillRect/>
          </a:stretch>
        </p:blipFill>
        <p:spPr>
          <a:xfrm>
            <a:off x="93630" y="6339821"/>
            <a:ext cx="2213040" cy="426757"/>
          </a:xfrm>
          <a:prstGeom prst="rect">
            <a:avLst/>
          </a:prstGeom>
        </p:spPr>
      </p:pic>
      <p:sp>
        <p:nvSpPr>
          <p:cNvPr id="7" name="Rectangle 5"/>
          <p:cNvSpPr>
            <a:spLocks noChangeArrowheads="1"/>
          </p:cNvSpPr>
          <p:nvPr/>
        </p:nvSpPr>
        <p:spPr bwMode="auto">
          <a:xfrm>
            <a:off x="0" y="0"/>
            <a:ext cx="9144000" cy="76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t-IT" altLang="it-IT" sz="2400" b="1" i="1" dirty="0" smtClean="0">
                <a:solidFill>
                  <a:schemeClr val="bg1"/>
                </a:solidFill>
                <a:latin typeface="Verdana" panose="020B0604030504040204" pitchFamily="34" charset="0"/>
              </a:rPr>
              <a:t>I risultati raggiunti dall’Autorità</a:t>
            </a:r>
            <a:endParaRPr lang="it-IT" altLang="it-IT" sz="2400" b="1" i="1" dirty="0">
              <a:solidFill>
                <a:schemeClr val="bg1"/>
              </a:solidFill>
              <a:latin typeface="Verdana" panose="020B0604030504040204" pitchFamily="34" charset="0"/>
            </a:endParaRPr>
          </a:p>
        </p:txBody>
      </p:sp>
      <p:sp>
        <p:nvSpPr>
          <p:cNvPr id="11" name="Rectangle 6"/>
          <p:cNvSpPr>
            <a:spLocks noChangeArrowheads="1"/>
          </p:cNvSpPr>
          <p:nvPr/>
        </p:nvSpPr>
        <p:spPr bwMode="auto">
          <a:xfrm>
            <a:off x="319120" y="1143001"/>
            <a:ext cx="3975100" cy="4933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50000"/>
              </a:lnSpc>
            </a:pPr>
            <a:endParaRPr lang="it-IT" altLang="it-IT" dirty="0">
              <a:latin typeface="Verdana" panose="020B0604030504040204" pitchFamily="34" charset="0"/>
            </a:endParaRPr>
          </a:p>
        </p:txBody>
      </p:sp>
      <p:sp>
        <p:nvSpPr>
          <p:cNvPr id="3" name="CasellaDiTesto 2"/>
          <p:cNvSpPr txBox="1"/>
          <p:nvPr/>
        </p:nvSpPr>
        <p:spPr>
          <a:xfrm>
            <a:off x="381000" y="990600"/>
            <a:ext cx="8153400" cy="5732338"/>
          </a:xfrm>
          <a:prstGeom prst="rect">
            <a:avLst/>
          </a:prstGeom>
          <a:noFill/>
        </p:spPr>
        <p:txBody>
          <a:bodyPr wrap="square" rtlCol="0">
            <a:spAutoFit/>
          </a:bodyPr>
          <a:lstStyle/>
          <a:p>
            <a:pPr algn="just">
              <a:lnSpc>
                <a:spcPct val="150000"/>
              </a:lnSpc>
            </a:pPr>
            <a:r>
              <a:rPr lang="it-IT" sz="1700" dirty="0" smtClean="0">
                <a:latin typeface="Verdana" panose="020B0604030504040204" pitchFamily="34" charset="0"/>
                <a:ea typeface="Verdana" panose="020B0604030504040204" pitchFamily="34" charset="0"/>
                <a:cs typeface="Verdana" panose="020B0604030504040204" pitchFamily="34" charset="0"/>
              </a:rPr>
              <a:t>L’attività dell’Autorità si </a:t>
            </a:r>
            <a:r>
              <a:rPr lang="it-IT" sz="1700" dirty="0">
                <a:latin typeface="Verdana" panose="020B0604030504040204" pitchFamily="34" charset="0"/>
                <a:ea typeface="Verdana" panose="020B0604030504040204" pitchFamily="34" charset="0"/>
                <a:cs typeface="Verdana" panose="020B0604030504040204" pitchFamily="34" charset="0"/>
              </a:rPr>
              <a:t>è dipanata, da una parte, lungo un percorso già tracciato nelle sue formulazioni strategiche nella Relazione annuale dello scorso anno, e dall’altra secondo una strada regolamentare segnata da un’attenta attività di verifica dell’efficacia delle misure proposte nei diversi settori di competenza, ripensando, laddove necessario, a nuove e più efficaci modalità di intervento. </a:t>
            </a:r>
          </a:p>
          <a:p>
            <a:pPr algn="just">
              <a:lnSpc>
                <a:spcPct val="150000"/>
              </a:lnSpc>
            </a:pPr>
            <a:r>
              <a:rPr lang="it-IT" sz="1700" dirty="0" smtClean="0">
                <a:latin typeface="Verdana" panose="020B0604030504040204" pitchFamily="34" charset="0"/>
                <a:ea typeface="Verdana" panose="020B0604030504040204" pitchFamily="34" charset="0"/>
                <a:cs typeface="Verdana" panose="020B0604030504040204" pitchFamily="34" charset="0"/>
              </a:rPr>
              <a:t>I </a:t>
            </a:r>
            <a:r>
              <a:rPr lang="it-IT" sz="1700" dirty="0">
                <a:latin typeface="Verdana" panose="020B0604030504040204" pitchFamily="34" charset="0"/>
                <a:ea typeface="Verdana" panose="020B0604030504040204" pitchFamily="34" charset="0"/>
                <a:cs typeface="Verdana" panose="020B0604030504040204" pitchFamily="34" charset="0"/>
              </a:rPr>
              <a:t>principali interventi – nei diversi settori di competenza – frutto del lavoro svolto nel periodo tra il 1° maggio 2015 e il 30 aprile 2016, </a:t>
            </a:r>
            <a:r>
              <a:rPr lang="it-IT" sz="1700" dirty="0" smtClean="0">
                <a:latin typeface="Verdana" panose="020B0604030504040204" pitchFamily="34" charset="0"/>
                <a:ea typeface="Verdana" panose="020B0604030504040204" pitchFamily="34" charset="0"/>
                <a:cs typeface="Verdana" panose="020B0604030504040204" pitchFamily="34" charset="0"/>
              </a:rPr>
              <a:t>sono stati indirizzati secondo </a:t>
            </a:r>
            <a:r>
              <a:rPr lang="it-IT" sz="1700" dirty="0">
                <a:latin typeface="Verdana" panose="020B0604030504040204" pitchFamily="34" charset="0"/>
                <a:ea typeface="Verdana" panose="020B0604030504040204" pitchFamily="34" charset="0"/>
                <a:cs typeface="Verdana" panose="020B0604030504040204" pitchFamily="34" charset="0"/>
              </a:rPr>
              <a:t>un ciclo virtuoso della regolazione che, così come auspicato dalla strategia europea di </a:t>
            </a:r>
            <a:r>
              <a:rPr lang="it-IT" sz="1700" i="1" dirty="0" err="1">
                <a:latin typeface="Verdana" panose="020B0604030504040204" pitchFamily="34" charset="0"/>
                <a:ea typeface="Verdana" panose="020B0604030504040204" pitchFamily="34" charset="0"/>
                <a:cs typeface="Verdana" panose="020B0604030504040204" pitchFamily="34" charset="0"/>
              </a:rPr>
              <a:t>better</a:t>
            </a:r>
            <a:r>
              <a:rPr lang="it-IT" sz="1700" dirty="0">
                <a:latin typeface="Verdana" panose="020B0604030504040204" pitchFamily="34" charset="0"/>
                <a:ea typeface="Verdana" panose="020B0604030504040204" pitchFamily="34" charset="0"/>
                <a:cs typeface="Verdana" panose="020B0604030504040204" pitchFamily="34" charset="0"/>
              </a:rPr>
              <a:t> </a:t>
            </a:r>
            <a:r>
              <a:rPr lang="it-IT" sz="1700" i="1" dirty="0" err="1">
                <a:latin typeface="Verdana" panose="020B0604030504040204" pitchFamily="34" charset="0"/>
                <a:ea typeface="Verdana" panose="020B0604030504040204" pitchFamily="34" charset="0"/>
                <a:cs typeface="Verdana" panose="020B0604030504040204" pitchFamily="34" charset="0"/>
              </a:rPr>
              <a:t>regulation</a:t>
            </a:r>
            <a:r>
              <a:rPr lang="it-IT" sz="1700" dirty="0">
                <a:latin typeface="Verdana" panose="020B0604030504040204" pitchFamily="34" charset="0"/>
                <a:ea typeface="Verdana" panose="020B0604030504040204" pitchFamily="34" charset="0"/>
                <a:cs typeface="Verdana" panose="020B0604030504040204" pitchFamily="34" charset="0"/>
              </a:rPr>
              <a:t>, impone metodo e rigore nella valutazione degli obiettivi raggiunti nel corso di un anno di attività, per poter formulare, in quello successivo, risposte </a:t>
            </a:r>
            <a:r>
              <a:rPr lang="it-IT" sz="1700" dirty="0" err="1">
                <a:latin typeface="Verdana" panose="020B0604030504040204" pitchFamily="34" charset="0"/>
                <a:ea typeface="Verdana" panose="020B0604030504040204" pitchFamily="34" charset="0"/>
                <a:cs typeface="Verdana" panose="020B0604030504040204" pitchFamily="34" charset="0"/>
              </a:rPr>
              <a:t>regolatorie</a:t>
            </a:r>
            <a:r>
              <a:rPr lang="it-IT" sz="1700" dirty="0">
                <a:latin typeface="Verdana" panose="020B0604030504040204" pitchFamily="34" charset="0"/>
                <a:ea typeface="Verdana" panose="020B0604030504040204" pitchFamily="34" charset="0"/>
                <a:cs typeface="Verdana" panose="020B0604030504040204" pitchFamily="34" charset="0"/>
              </a:rPr>
              <a:t> sempre più adeguate.</a:t>
            </a:r>
          </a:p>
          <a:p>
            <a:endParaRPr lang="it-IT" sz="1700" dirty="0">
              <a:latin typeface="Verdana" panose="020B0604030504040204" pitchFamily="34" charset="0"/>
              <a:ea typeface="Verdana" panose="020B0604030504040204" pitchFamily="34" charset="0"/>
              <a:cs typeface="Verdana" panose="020B0604030504040204" pitchFamily="34" charset="0"/>
            </a:endParaRPr>
          </a:p>
          <a:p>
            <a:endParaRPr lang="it-IT" dirty="0"/>
          </a:p>
        </p:txBody>
      </p:sp>
    </p:spTree>
    <p:extLst>
      <p:ext uri="{BB962C8B-B14F-4D97-AF65-F5344CB8AC3E}">
        <p14:creationId xmlns:p14="http://schemas.microsoft.com/office/powerpoint/2010/main" val="18080796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5"/>
          <p:cNvSpPr>
            <a:spLocks noChangeArrowheads="1"/>
          </p:cNvSpPr>
          <p:nvPr/>
        </p:nvSpPr>
        <p:spPr bwMode="auto">
          <a:xfrm>
            <a:off x="611188" y="914400"/>
            <a:ext cx="8151812"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endParaRPr lang="it-IT" altLang="it-IT" sz="3000" i="1" u="sng" dirty="0">
              <a:latin typeface="Verdana" panose="020B0604030504040204" pitchFamily="34" charset="0"/>
            </a:endParaRPr>
          </a:p>
        </p:txBody>
      </p:sp>
      <p:sp>
        <p:nvSpPr>
          <p:cNvPr id="5124" name="Rectangle 8"/>
          <p:cNvSpPr>
            <a:spLocks noChangeArrowheads="1"/>
          </p:cNvSpPr>
          <p:nvPr/>
        </p:nvSpPr>
        <p:spPr bwMode="auto">
          <a:xfrm>
            <a:off x="0" y="0"/>
            <a:ext cx="9144000" cy="762000"/>
          </a:xfrm>
          <a:prstGeom prst="rect">
            <a:avLst/>
          </a:prstGeom>
          <a:noFill/>
          <a:ln>
            <a:noFill/>
          </a:ln>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it-IT" altLang="it-IT" sz="4000" b="1" i="1" dirty="0">
              <a:solidFill>
                <a:srgbClr val="EF2E24"/>
              </a:solidFill>
              <a:latin typeface="Verdana" panose="020B0604030504040204" pitchFamily="34" charset="0"/>
            </a:endParaRPr>
          </a:p>
        </p:txBody>
      </p:sp>
      <p:cxnSp>
        <p:nvCxnSpPr>
          <p:cNvPr id="4" name="Connettore 1 3"/>
          <p:cNvCxnSpPr/>
          <p:nvPr/>
        </p:nvCxnSpPr>
        <p:spPr>
          <a:xfrm>
            <a:off x="0" y="6248400"/>
            <a:ext cx="9144000" cy="0"/>
          </a:xfrm>
          <a:prstGeom prst="line">
            <a:avLst/>
          </a:prstGeom>
          <a:ln w="19050">
            <a:solidFill>
              <a:srgbClr val="0E9161"/>
            </a:solidFill>
          </a:ln>
        </p:spPr>
        <p:style>
          <a:lnRef idx="1">
            <a:schemeClr val="accent1"/>
          </a:lnRef>
          <a:fillRef idx="0">
            <a:schemeClr val="accent1"/>
          </a:fillRef>
          <a:effectRef idx="0">
            <a:schemeClr val="accent1"/>
          </a:effectRef>
          <a:fontRef idx="minor">
            <a:schemeClr val="tx1"/>
          </a:fontRef>
        </p:style>
      </p:cxnSp>
      <p:pic>
        <p:nvPicPr>
          <p:cNvPr id="8" name="Immagine 7"/>
          <p:cNvPicPr>
            <a:picLocks noChangeAspect="1"/>
          </p:cNvPicPr>
          <p:nvPr/>
        </p:nvPicPr>
        <p:blipFill>
          <a:blip r:embed="rId2"/>
          <a:stretch>
            <a:fillRect/>
          </a:stretch>
        </p:blipFill>
        <p:spPr>
          <a:xfrm>
            <a:off x="93630" y="6339821"/>
            <a:ext cx="2213040" cy="426757"/>
          </a:xfrm>
          <a:prstGeom prst="rect">
            <a:avLst/>
          </a:prstGeom>
        </p:spPr>
      </p:pic>
      <p:sp>
        <p:nvSpPr>
          <p:cNvPr id="7" name="Rectangle 5"/>
          <p:cNvSpPr>
            <a:spLocks noChangeArrowheads="1"/>
          </p:cNvSpPr>
          <p:nvPr/>
        </p:nvSpPr>
        <p:spPr bwMode="auto">
          <a:xfrm>
            <a:off x="0" y="-1"/>
            <a:ext cx="91440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t-IT" altLang="it-IT" sz="2400" b="1" i="1" dirty="0" smtClean="0">
                <a:solidFill>
                  <a:schemeClr val="bg1"/>
                </a:solidFill>
                <a:latin typeface="Verdana" panose="020B0604030504040204" pitchFamily="34" charset="0"/>
              </a:rPr>
              <a:t>I </a:t>
            </a:r>
            <a:r>
              <a:rPr lang="it-IT" altLang="it-IT" sz="2400" b="1" i="1" dirty="0" err="1">
                <a:solidFill>
                  <a:srgbClr val="FF0000"/>
                </a:solidFill>
                <a:latin typeface="Verdana" panose="020B0604030504040204" pitchFamily="34" charset="0"/>
              </a:rPr>
              <a:t>I</a:t>
            </a:r>
            <a:r>
              <a:rPr lang="it-IT" altLang="it-IT" sz="2400" b="1" i="1" dirty="0">
                <a:solidFill>
                  <a:srgbClr val="FF0000"/>
                </a:solidFill>
                <a:latin typeface="Verdana" panose="020B0604030504040204" pitchFamily="34" charset="0"/>
              </a:rPr>
              <a:t>  </a:t>
            </a:r>
            <a:r>
              <a:rPr lang="it-IT" altLang="it-IT" sz="2400" b="1" i="1" dirty="0" smtClean="0">
                <a:solidFill>
                  <a:srgbClr val="FF0000"/>
                </a:solidFill>
                <a:latin typeface="Verdana" panose="020B0604030504040204" pitchFamily="34" charset="0"/>
              </a:rPr>
              <a:t>risultati raggiunti:</a:t>
            </a:r>
          </a:p>
          <a:p>
            <a:pPr algn="ctr" eaLnBrk="1" hangingPunct="1"/>
            <a:r>
              <a:rPr lang="it-IT" altLang="it-IT" sz="2400" b="1" i="1" dirty="0">
                <a:solidFill>
                  <a:srgbClr val="FF0000"/>
                </a:solidFill>
                <a:latin typeface="Verdana" panose="020B0604030504040204" pitchFamily="34" charset="0"/>
              </a:rPr>
              <a:t>i</a:t>
            </a:r>
            <a:r>
              <a:rPr lang="it-IT" altLang="it-IT" sz="2400" b="1" i="1" dirty="0" smtClean="0">
                <a:solidFill>
                  <a:srgbClr val="FF0000"/>
                </a:solidFill>
                <a:latin typeface="Verdana" panose="020B0604030504040204" pitchFamily="34" charset="0"/>
              </a:rPr>
              <a:t>l piano di monitoraggio delle attività</a:t>
            </a:r>
            <a:endParaRPr lang="it-IT" altLang="it-IT" sz="2400" b="1" i="1" dirty="0">
              <a:solidFill>
                <a:srgbClr val="FF0000"/>
              </a:solidFill>
              <a:latin typeface="Verdana" panose="020B0604030504040204" pitchFamily="34" charset="0"/>
            </a:endParaRPr>
          </a:p>
        </p:txBody>
      </p:sp>
      <p:sp>
        <p:nvSpPr>
          <p:cNvPr id="11" name="Rectangle 6"/>
          <p:cNvSpPr>
            <a:spLocks noChangeArrowheads="1"/>
          </p:cNvSpPr>
          <p:nvPr/>
        </p:nvSpPr>
        <p:spPr bwMode="auto">
          <a:xfrm>
            <a:off x="319120" y="1143001"/>
            <a:ext cx="3975100" cy="4933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50000"/>
              </a:lnSpc>
            </a:pPr>
            <a:endParaRPr lang="it-IT" altLang="it-IT" dirty="0">
              <a:latin typeface="Verdana" panose="020B0604030504040204" pitchFamily="34" charset="0"/>
            </a:endParaRPr>
          </a:p>
        </p:txBody>
      </p:sp>
      <p:sp>
        <p:nvSpPr>
          <p:cNvPr id="3" name="CasellaDiTesto 2"/>
          <p:cNvSpPr txBox="1"/>
          <p:nvPr/>
        </p:nvSpPr>
        <p:spPr>
          <a:xfrm>
            <a:off x="484220" y="1360691"/>
            <a:ext cx="8001000" cy="4191276"/>
          </a:xfrm>
          <a:prstGeom prst="rect">
            <a:avLst/>
          </a:prstGeom>
          <a:noFill/>
        </p:spPr>
        <p:txBody>
          <a:bodyPr wrap="square" rtlCol="0">
            <a:spAutoFit/>
          </a:bodyPr>
          <a:lstStyle/>
          <a:p>
            <a:pPr algn="just">
              <a:lnSpc>
                <a:spcPct val="150000"/>
              </a:lnSpc>
            </a:pPr>
            <a:r>
              <a:rPr lang="it-IT" dirty="0" smtClean="0">
                <a:latin typeface="Verdana" panose="020B0604030504040204" pitchFamily="34" charset="0"/>
                <a:ea typeface="Verdana" panose="020B0604030504040204" pitchFamily="34" charset="0"/>
                <a:cs typeface="Verdana" panose="020B0604030504040204" pitchFamily="34" charset="0"/>
              </a:rPr>
              <a:t>Al fine di </a:t>
            </a:r>
            <a:r>
              <a:rPr lang="it-IT" dirty="0">
                <a:latin typeface="Verdana" panose="020B0604030504040204" pitchFamily="34" charset="0"/>
                <a:ea typeface="Verdana" panose="020B0604030504040204" pitchFamily="34" charset="0"/>
                <a:cs typeface="Verdana" panose="020B0604030504040204" pitchFamily="34" charset="0"/>
              </a:rPr>
              <a:t>consentire la verifica dello stato di conseguimento degli obiettivi definiti lo scorso anno e, laddove necessario, </a:t>
            </a:r>
            <a:r>
              <a:rPr lang="it-IT" dirty="0" smtClean="0">
                <a:latin typeface="Verdana" panose="020B0604030504040204" pitchFamily="34" charset="0"/>
                <a:ea typeface="Verdana" panose="020B0604030504040204" pitchFamily="34" charset="0"/>
                <a:cs typeface="Verdana" panose="020B0604030504040204" pitchFamily="34" charset="0"/>
              </a:rPr>
              <a:t>operare </a:t>
            </a:r>
            <a:r>
              <a:rPr lang="it-IT" dirty="0">
                <a:latin typeface="Verdana" panose="020B0604030504040204" pitchFamily="34" charset="0"/>
                <a:ea typeface="Verdana" panose="020B0604030504040204" pitchFamily="34" charset="0"/>
                <a:cs typeface="Verdana" panose="020B0604030504040204" pitchFamily="34" charset="0"/>
              </a:rPr>
              <a:t>la rimodulazione degli stessi in un’ottica di efficacia e di trasparenza dell’azione regolamentare </a:t>
            </a:r>
            <a:r>
              <a:rPr lang="it-IT" dirty="0" smtClean="0">
                <a:latin typeface="Verdana" panose="020B0604030504040204" pitchFamily="34" charset="0"/>
                <a:ea typeface="Verdana" panose="020B0604030504040204" pitchFamily="34" charset="0"/>
                <a:cs typeface="Verdana" panose="020B0604030504040204" pitchFamily="34" charset="0"/>
              </a:rPr>
              <a:t>è stato definito un piano </a:t>
            </a:r>
            <a:r>
              <a:rPr lang="it-IT" dirty="0">
                <a:latin typeface="Verdana" panose="020B0604030504040204" pitchFamily="34" charset="0"/>
                <a:ea typeface="Verdana" panose="020B0604030504040204" pitchFamily="34" charset="0"/>
                <a:cs typeface="Verdana" panose="020B0604030504040204" pitchFamily="34" charset="0"/>
              </a:rPr>
              <a:t>di monitoraggio delle </a:t>
            </a:r>
            <a:r>
              <a:rPr lang="it-IT" dirty="0" smtClean="0">
                <a:latin typeface="Verdana" panose="020B0604030504040204" pitchFamily="34" charset="0"/>
                <a:ea typeface="Verdana" panose="020B0604030504040204" pitchFamily="34" charset="0"/>
                <a:cs typeface="Verdana" panose="020B0604030504040204" pitchFamily="34" charset="0"/>
              </a:rPr>
              <a:t>attività.</a:t>
            </a:r>
          </a:p>
          <a:p>
            <a:pPr algn="just">
              <a:lnSpc>
                <a:spcPct val="150000"/>
              </a:lnSpc>
            </a:pPr>
            <a:r>
              <a:rPr lang="it-IT" dirty="0" smtClean="0">
                <a:latin typeface="Verdana" panose="020B0604030504040204" pitchFamily="34" charset="0"/>
                <a:ea typeface="Verdana" panose="020B0604030504040204" pitchFamily="34" charset="0"/>
                <a:cs typeface="Verdana" panose="020B0604030504040204" pitchFamily="34" charset="0"/>
              </a:rPr>
              <a:t>E’ stato proposto un insieme di </a:t>
            </a:r>
            <a:r>
              <a:rPr lang="it-IT" dirty="0">
                <a:latin typeface="Verdana" panose="020B0604030504040204" pitchFamily="34" charset="0"/>
                <a:ea typeface="Verdana" panose="020B0604030504040204" pitchFamily="34" charset="0"/>
                <a:cs typeface="Verdana" panose="020B0604030504040204" pitchFamily="34" charset="0"/>
              </a:rPr>
              <a:t>indicatori </a:t>
            </a:r>
            <a:r>
              <a:rPr lang="it-IT" dirty="0" smtClean="0">
                <a:latin typeface="Verdana" panose="020B0604030504040204" pitchFamily="34" charset="0"/>
                <a:ea typeface="Verdana" panose="020B0604030504040204" pitchFamily="34" charset="0"/>
                <a:cs typeface="Verdana" panose="020B0604030504040204" pitchFamily="34" charset="0"/>
              </a:rPr>
              <a:t>elaborato </a:t>
            </a:r>
            <a:r>
              <a:rPr lang="it-IT" dirty="0">
                <a:latin typeface="Verdana" panose="020B0604030504040204" pitchFamily="34" charset="0"/>
                <a:ea typeface="Verdana" panose="020B0604030504040204" pitchFamily="34" charset="0"/>
                <a:cs typeface="Verdana" panose="020B0604030504040204" pitchFamily="34" charset="0"/>
              </a:rPr>
              <a:t>grazie </a:t>
            </a:r>
            <a:r>
              <a:rPr lang="it-IT" dirty="0" smtClean="0">
                <a:latin typeface="Verdana" panose="020B0604030504040204" pitchFamily="34" charset="0"/>
                <a:ea typeface="Verdana" panose="020B0604030504040204" pitchFamily="34" charset="0"/>
                <a:cs typeface="Verdana" panose="020B0604030504040204" pitchFamily="34" charset="0"/>
              </a:rPr>
              <a:t>ad </a:t>
            </a:r>
            <a:r>
              <a:rPr lang="it-IT" dirty="0">
                <a:latin typeface="Verdana" panose="020B0604030504040204" pitchFamily="34" charset="0"/>
                <a:ea typeface="Verdana" panose="020B0604030504040204" pitchFamily="34" charset="0"/>
                <a:cs typeface="Verdana" panose="020B0604030504040204" pitchFamily="34" charset="0"/>
              </a:rPr>
              <a:t>nuovo sistema di acquisizione, raccolta e gestione definito </a:t>
            </a:r>
            <a:r>
              <a:rPr lang="it-IT" dirty="0" smtClean="0">
                <a:latin typeface="Verdana" panose="020B0604030504040204" pitchFamily="34" charset="0"/>
                <a:ea typeface="Verdana" panose="020B0604030504040204" pitchFamily="34" charset="0"/>
                <a:cs typeface="Verdana" panose="020B0604030504040204" pitchFamily="34" charset="0"/>
              </a:rPr>
              <a:t>dall’Autorità che si </a:t>
            </a:r>
            <a:r>
              <a:rPr lang="it-IT" dirty="0">
                <a:latin typeface="Verdana" panose="020B0604030504040204" pitchFamily="34" charset="0"/>
                <a:ea typeface="Verdana" panose="020B0604030504040204" pitchFamily="34" charset="0"/>
                <a:cs typeface="Verdana" panose="020B0604030504040204" pitchFamily="34" charset="0"/>
              </a:rPr>
              <a:t>è rivelato un apparato flessibile, rapido e agevole, utile alla  valutazione della rispondenza delle azioni intraprese per il conseguimento delle linee strategiche programmate. </a:t>
            </a:r>
          </a:p>
        </p:txBody>
      </p:sp>
    </p:spTree>
    <p:extLst>
      <p:ext uri="{BB962C8B-B14F-4D97-AF65-F5344CB8AC3E}">
        <p14:creationId xmlns:p14="http://schemas.microsoft.com/office/powerpoint/2010/main" val="536037811"/>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5"/>
          <p:cNvSpPr>
            <a:spLocks noChangeArrowheads="1"/>
          </p:cNvSpPr>
          <p:nvPr/>
        </p:nvSpPr>
        <p:spPr bwMode="auto">
          <a:xfrm>
            <a:off x="611188" y="914400"/>
            <a:ext cx="8151812"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endParaRPr lang="it-IT" altLang="it-IT" sz="3000" i="1" u="sng" dirty="0">
              <a:latin typeface="Verdana" panose="020B0604030504040204" pitchFamily="34" charset="0"/>
            </a:endParaRPr>
          </a:p>
        </p:txBody>
      </p:sp>
      <p:sp>
        <p:nvSpPr>
          <p:cNvPr id="5124" name="Rectangle 8"/>
          <p:cNvSpPr>
            <a:spLocks noChangeArrowheads="1"/>
          </p:cNvSpPr>
          <p:nvPr/>
        </p:nvSpPr>
        <p:spPr bwMode="auto">
          <a:xfrm>
            <a:off x="0" y="0"/>
            <a:ext cx="9144000" cy="762000"/>
          </a:xfrm>
          <a:prstGeom prst="rect">
            <a:avLst/>
          </a:prstGeom>
          <a:noFill/>
          <a:ln>
            <a:noFill/>
          </a:ln>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it-IT" altLang="it-IT" sz="4000" b="1" i="1" dirty="0">
              <a:solidFill>
                <a:srgbClr val="EF2E24"/>
              </a:solidFill>
              <a:latin typeface="Verdana" panose="020B0604030504040204" pitchFamily="34" charset="0"/>
            </a:endParaRPr>
          </a:p>
        </p:txBody>
      </p:sp>
      <p:cxnSp>
        <p:nvCxnSpPr>
          <p:cNvPr id="4" name="Connettore 1 3"/>
          <p:cNvCxnSpPr/>
          <p:nvPr/>
        </p:nvCxnSpPr>
        <p:spPr>
          <a:xfrm>
            <a:off x="0" y="6248400"/>
            <a:ext cx="9144000" cy="0"/>
          </a:xfrm>
          <a:prstGeom prst="line">
            <a:avLst/>
          </a:prstGeom>
          <a:ln w="19050">
            <a:solidFill>
              <a:srgbClr val="0E9161"/>
            </a:solidFill>
          </a:ln>
        </p:spPr>
        <p:style>
          <a:lnRef idx="1">
            <a:schemeClr val="accent1"/>
          </a:lnRef>
          <a:fillRef idx="0">
            <a:schemeClr val="accent1"/>
          </a:fillRef>
          <a:effectRef idx="0">
            <a:schemeClr val="accent1"/>
          </a:effectRef>
          <a:fontRef idx="minor">
            <a:schemeClr val="tx1"/>
          </a:fontRef>
        </p:style>
      </p:cxnSp>
      <p:pic>
        <p:nvPicPr>
          <p:cNvPr id="8" name="Immagine 7"/>
          <p:cNvPicPr>
            <a:picLocks noChangeAspect="1"/>
          </p:cNvPicPr>
          <p:nvPr/>
        </p:nvPicPr>
        <p:blipFill>
          <a:blip r:embed="rId2"/>
          <a:stretch>
            <a:fillRect/>
          </a:stretch>
        </p:blipFill>
        <p:spPr>
          <a:xfrm>
            <a:off x="93630" y="6339821"/>
            <a:ext cx="2213040" cy="426757"/>
          </a:xfrm>
          <a:prstGeom prst="rect">
            <a:avLst/>
          </a:prstGeom>
        </p:spPr>
      </p:pic>
      <p:sp>
        <p:nvSpPr>
          <p:cNvPr id="7" name="Rectangle 5"/>
          <p:cNvSpPr>
            <a:spLocks noChangeArrowheads="1"/>
          </p:cNvSpPr>
          <p:nvPr/>
        </p:nvSpPr>
        <p:spPr bwMode="auto">
          <a:xfrm>
            <a:off x="0" y="-1"/>
            <a:ext cx="9144000" cy="1502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t-IT" altLang="it-IT" sz="2400" b="1" i="1" dirty="0" smtClean="0">
                <a:solidFill>
                  <a:schemeClr val="bg1"/>
                </a:solidFill>
                <a:latin typeface="Verdana" panose="020B0604030504040204" pitchFamily="34" charset="0"/>
              </a:rPr>
              <a:t>I </a:t>
            </a:r>
            <a:r>
              <a:rPr lang="it-IT" altLang="it-IT" sz="2400" b="1" i="1" dirty="0" err="1">
                <a:solidFill>
                  <a:srgbClr val="FF0000"/>
                </a:solidFill>
                <a:latin typeface="Verdana" panose="020B0604030504040204" pitchFamily="34" charset="0"/>
              </a:rPr>
              <a:t>I</a:t>
            </a:r>
            <a:r>
              <a:rPr lang="it-IT" altLang="it-IT" sz="2400" b="1" i="1" dirty="0">
                <a:solidFill>
                  <a:srgbClr val="FF0000"/>
                </a:solidFill>
                <a:latin typeface="Verdana" panose="020B0604030504040204" pitchFamily="34" charset="0"/>
              </a:rPr>
              <a:t>  </a:t>
            </a:r>
            <a:r>
              <a:rPr lang="it-IT" altLang="it-IT" sz="2400" b="1" i="1" dirty="0" smtClean="0">
                <a:solidFill>
                  <a:srgbClr val="FF0000"/>
                </a:solidFill>
                <a:latin typeface="Verdana" panose="020B0604030504040204" pitchFamily="34" charset="0"/>
              </a:rPr>
              <a:t>risultati raggiunti:</a:t>
            </a:r>
          </a:p>
          <a:p>
            <a:pPr algn="ctr" eaLnBrk="1" hangingPunct="1"/>
            <a:r>
              <a:rPr lang="it-IT" altLang="it-IT" sz="2400" b="1" i="1" dirty="0">
                <a:solidFill>
                  <a:srgbClr val="FF0000"/>
                </a:solidFill>
                <a:latin typeface="Verdana" panose="020B0604030504040204" pitchFamily="34" charset="0"/>
              </a:rPr>
              <a:t>i</a:t>
            </a:r>
            <a:r>
              <a:rPr lang="it-IT" altLang="it-IT" sz="2400" b="1" i="1" dirty="0" smtClean="0">
                <a:solidFill>
                  <a:srgbClr val="FF0000"/>
                </a:solidFill>
                <a:latin typeface="Verdana" panose="020B0604030504040204" pitchFamily="34" charset="0"/>
              </a:rPr>
              <a:t>l piano di monitoraggio </a:t>
            </a:r>
          </a:p>
          <a:p>
            <a:pPr algn="ctr" eaLnBrk="1" hangingPunct="1"/>
            <a:r>
              <a:rPr lang="it-IT" altLang="it-IT" sz="2400" b="1" i="1" dirty="0" smtClean="0">
                <a:solidFill>
                  <a:srgbClr val="FF0000"/>
                </a:solidFill>
                <a:latin typeface="Verdana" panose="020B0604030504040204" pitchFamily="34" charset="0"/>
              </a:rPr>
              <a:t>per la regolazione pro-concorrenziale</a:t>
            </a:r>
          </a:p>
          <a:p>
            <a:pPr algn="ctr" eaLnBrk="1" hangingPunct="1"/>
            <a:r>
              <a:rPr lang="it-IT" altLang="it-IT" sz="2400" b="1" i="1" dirty="0" smtClean="0">
                <a:solidFill>
                  <a:srgbClr val="FF0000"/>
                </a:solidFill>
                <a:latin typeface="Verdana" panose="020B0604030504040204" pitchFamily="34" charset="0"/>
              </a:rPr>
              <a:t>dei mercati</a:t>
            </a:r>
            <a:endParaRPr lang="it-IT" altLang="it-IT" sz="2400" b="1" i="1" dirty="0">
              <a:solidFill>
                <a:srgbClr val="FF0000"/>
              </a:solidFill>
              <a:latin typeface="Verdana" panose="020B0604030504040204" pitchFamily="34" charset="0"/>
            </a:endParaRPr>
          </a:p>
        </p:txBody>
      </p:sp>
      <p:graphicFrame>
        <p:nvGraphicFramePr>
          <p:cNvPr id="6" name="Tabella 5"/>
          <p:cNvGraphicFramePr>
            <a:graphicFrameLocks noGrp="1"/>
          </p:cNvGraphicFramePr>
          <p:nvPr>
            <p:extLst>
              <p:ext uri="{D42A27DB-BD31-4B8C-83A1-F6EECF244321}">
                <p14:modId xmlns:p14="http://schemas.microsoft.com/office/powerpoint/2010/main" val="1965113674"/>
              </p:ext>
            </p:extLst>
          </p:nvPr>
        </p:nvGraphicFramePr>
        <p:xfrm>
          <a:off x="1676400" y="1502182"/>
          <a:ext cx="5410200" cy="3197630"/>
        </p:xfrm>
        <a:graphic>
          <a:graphicData uri="http://schemas.openxmlformats.org/drawingml/2006/table">
            <a:tbl>
              <a:tblPr firstRow="1" firstCol="1" bandRow="1"/>
              <a:tblGrid>
                <a:gridCol w="1548204"/>
                <a:gridCol w="1548204"/>
                <a:gridCol w="961753"/>
                <a:gridCol w="679766"/>
                <a:gridCol w="672273"/>
              </a:tblGrid>
              <a:tr h="701080">
                <a:tc>
                  <a:txBody>
                    <a:bodyPr/>
                    <a:lstStyle/>
                    <a:p>
                      <a:pPr algn="ctr">
                        <a:lnSpc>
                          <a:spcPct val="150000"/>
                        </a:lnSpc>
                        <a:spcAft>
                          <a:spcPts val="600"/>
                        </a:spcAft>
                      </a:pPr>
                      <a:r>
                        <a:rPr lang="it-IT" sz="800" b="1" dirty="0">
                          <a:effectLst/>
                          <a:latin typeface="Verdana" panose="020B0604030504040204" pitchFamily="34" charset="0"/>
                          <a:ea typeface="Verdana" panose="020B0604030504040204" pitchFamily="34" charset="0"/>
                          <a:cs typeface="Verdana" panose="020B0604030504040204" pitchFamily="34" charset="0"/>
                        </a:rPr>
                        <a:t>Indicatore</a:t>
                      </a:r>
                      <a:endParaRPr lang="it-IT"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it-IT" sz="800" b="1" dirty="0">
                          <a:effectLst/>
                          <a:latin typeface="Verdana" panose="020B0604030504040204" pitchFamily="34" charset="0"/>
                          <a:ea typeface="Verdana" panose="020B0604030504040204" pitchFamily="34" charset="0"/>
                          <a:cs typeface="Verdana" panose="020B0604030504040204" pitchFamily="34" charset="0"/>
                        </a:rPr>
                        <a:t>Descrizione</a:t>
                      </a:r>
                      <a:endParaRPr lang="it-IT"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it-IT" sz="800" b="1" dirty="0">
                          <a:effectLst/>
                          <a:latin typeface="Verdana" panose="020B0604030504040204" pitchFamily="34" charset="0"/>
                          <a:ea typeface="Verdana" panose="020B0604030504040204" pitchFamily="34" charset="0"/>
                          <a:cs typeface="Verdana" panose="020B0604030504040204" pitchFamily="34" charset="0"/>
                        </a:rPr>
                        <a:t>Settore</a:t>
                      </a:r>
                      <a:endParaRPr lang="it-IT"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it-IT" sz="800" b="1" dirty="0">
                          <a:effectLst/>
                          <a:latin typeface="Verdana" panose="020B0604030504040204" pitchFamily="34" charset="0"/>
                          <a:ea typeface="Verdana" panose="020B0604030504040204" pitchFamily="34" charset="0"/>
                          <a:cs typeface="Verdana" panose="020B0604030504040204" pitchFamily="34" charset="0"/>
                        </a:rPr>
                        <a:t>Valore </a:t>
                      </a:r>
                      <a:endParaRPr lang="it-IT" sz="1100" dirty="0">
                        <a:effectLst/>
                        <a:latin typeface="Verdana" panose="020B0604030504040204" pitchFamily="34" charset="0"/>
                        <a:ea typeface="Verdana" panose="020B0604030504040204" pitchFamily="34" charset="0"/>
                        <a:cs typeface="Verdana" panose="020B0604030504040204" pitchFamily="34" charset="0"/>
                      </a:endParaRPr>
                    </a:p>
                    <a:p>
                      <a:pPr algn="ctr">
                        <a:lnSpc>
                          <a:spcPct val="107000"/>
                        </a:lnSpc>
                        <a:spcAft>
                          <a:spcPts val="0"/>
                        </a:spcAft>
                      </a:pPr>
                      <a:r>
                        <a:rPr lang="it-IT" sz="800" b="1" dirty="0">
                          <a:effectLst/>
                          <a:latin typeface="Verdana" panose="020B0604030504040204" pitchFamily="34" charset="0"/>
                          <a:ea typeface="Verdana" panose="020B0604030504040204" pitchFamily="34" charset="0"/>
                          <a:cs typeface="Verdana" panose="020B0604030504040204" pitchFamily="34" charset="0"/>
                        </a:rPr>
                        <a:t>2014</a:t>
                      </a:r>
                      <a:endParaRPr lang="it-IT"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it-IT" sz="800" b="1">
                          <a:effectLst/>
                          <a:latin typeface="Verdana" panose="020B0604030504040204" pitchFamily="34" charset="0"/>
                          <a:ea typeface="Verdana" panose="020B0604030504040204" pitchFamily="34" charset="0"/>
                          <a:cs typeface="Verdana" panose="020B0604030504040204" pitchFamily="34" charset="0"/>
                        </a:rPr>
                        <a:t>Valore </a:t>
                      </a:r>
                      <a:endParaRPr lang="it-IT" sz="1100">
                        <a:effectLst/>
                        <a:latin typeface="Verdana" panose="020B0604030504040204" pitchFamily="34" charset="0"/>
                        <a:ea typeface="Verdana" panose="020B0604030504040204" pitchFamily="34" charset="0"/>
                        <a:cs typeface="Verdana" panose="020B0604030504040204" pitchFamily="34" charset="0"/>
                      </a:endParaRPr>
                    </a:p>
                    <a:p>
                      <a:pPr algn="ctr">
                        <a:lnSpc>
                          <a:spcPct val="107000"/>
                        </a:lnSpc>
                        <a:spcAft>
                          <a:spcPts val="0"/>
                        </a:spcAft>
                      </a:pPr>
                      <a:r>
                        <a:rPr lang="it-IT" sz="800" b="1">
                          <a:effectLst/>
                          <a:latin typeface="Verdana" panose="020B0604030504040204" pitchFamily="34" charset="0"/>
                          <a:ea typeface="Verdana" panose="020B0604030504040204" pitchFamily="34" charset="0"/>
                          <a:cs typeface="Verdana" panose="020B0604030504040204" pitchFamily="34" charset="0"/>
                        </a:rPr>
                        <a:t>2015</a:t>
                      </a:r>
                      <a:endParaRPr lang="it-IT"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3008">
                <a:tc rowSpan="2">
                  <a:txBody>
                    <a:bodyPr/>
                    <a:lstStyle/>
                    <a:p>
                      <a:pPr algn="ctr">
                        <a:spcAft>
                          <a:spcPts val="0"/>
                        </a:spcAft>
                      </a:pPr>
                      <a:r>
                        <a:rPr lang="it-IT" sz="800">
                          <a:effectLst/>
                          <a:latin typeface="Verdana" panose="020B0604030504040204" pitchFamily="34" charset="0"/>
                          <a:ea typeface="Verdana" panose="020B0604030504040204" pitchFamily="34" charset="0"/>
                          <a:cs typeface="Verdana" panose="020B0604030504040204" pitchFamily="34" charset="0"/>
                        </a:rPr>
                        <a:t>Quota di mercato dell’</a:t>
                      </a:r>
                      <a:r>
                        <a:rPr lang="it-IT" sz="800" i="1">
                          <a:effectLst/>
                          <a:latin typeface="Verdana" panose="020B0604030504040204" pitchFamily="34" charset="0"/>
                          <a:ea typeface="Verdana" panose="020B0604030504040204" pitchFamily="34" charset="0"/>
                          <a:cs typeface="Verdana" panose="020B0604030504040204" pitchFamily="34" charset="0"/>
                        </a:rPr>
                        <a:t>incumbent </a:t>
                      </a:r>
                      <a:r>
                        <a:rPr lang="it-IT" sz="800">
                          <a:effectLst/>
                          <a:latin typeface="Verdana" panose="020B0604030504040204" pitchFamily="34" charset="0"/>
                          <a:ea typeface="Verdana" panose="020B0604030504040204" pitchFamily="34" charset="0"/>
                          <a:cs typeface="Verdana" panose="020B0604030504040204" pitchFamily="34" charset="0"/>
                        </a:rPr>
                        <a:t>nei mercati dell’accesso</a:t>
                      </a:r>
                      <a:endParaRPr lang="it-IT" sz="10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800">
                          <a:effectLst/>
                          <a:latin typeface="Verdana" panose="020B0604030504040204" pitchFamily="34" charset="0"/>
                          <a:ea typeface="Verdana" panose="020B0604030504040204" pitchFamily="34" charset="0"/>
                          <a:cs typeface="Verdana" panose="020B0604030504040204" pitchFamily="34" charset="0"/>
                        </a:rPr>
                        <a:t>Quota sul totale delle linee </a:t>
                      </a:r>
                      <a:endParaRPr lang="it-IT" sz="10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600"/>
                        </a:spcAft>
                      </a:pPr>
                      <a:r>
                        <a:rPr lang="it-IT" sz="800" dirty="0">
                          <a:effectLst/>
                          <a:latin typeface="Verdana" panose="020B0604030504040204" pitchFamily="34" charset="0"/>
                          <a:ea typeface="Verdana" panose="020B0604030504040204" pitchFamily="34" charset="0"/>
                          <a:cs typeface="Verdana" panose="020B0604030504040204" pitchFamily="34" charset="0"/>
                        </a:rPr>
                        <a:t>Comunicazioni elettroniche</a:t>
                      </a:r>
                      <a:endParaRPr lang="it-IT"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600"/>
                        </a:spcAft>
                      </a:pPr>
                      <a:r>
                        <a:rPr lang="it-IT" sz="800" dirty="0">
                          <a:effectLst/>
                          <a:latin typeface="Verdana" panose="020B0604030504040204" pitchFamily="34" charset="0"/>
                          <a:ea typeface="Verdana" panose="020B0604030504040204" pitchFamily="34" charset="0"/>
                          <a:cs typeface="Verdana" panose="020B0604030504040204" pitchFamily="34" charset="0"/>
                        </a:rPr>
                        <a:t>61%</a:t>
                      </a:r>
                      <a:endParaRPr lang="it-IT"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600"/>
                        </a:spcAft>
                      </a:pPr>
                      <a:r>
                        <a:rPr lang="it-IT" sz="800">
                          <a:effectLst/>
                          <a:latin typeface="Verdana" panose="020B0604030504040204" pitchFamily="34" charset="0"/>
                          <a:ea typeface="Verdana" panose="020B0604030504040204" pitchFamily="34" charset="0"/>
                          <a:cs typeface="Verdana" panose="020B0604030504040204" pitchFamily="34" charset="0"/>
                        </a:rPr>
                        <a:t>58%</a:t>
                      </a:r>
                      <a:endParaRPr lang="it-IT"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523">
                <a:tc vMerge="1">
                  <a:txBody>
                    <a:bodyPr/>
                    <a:lstStyle/>
                    <a:p>
                      <a:endParaRPr lang="it-IT"/>
                    </a:p>
                  </a:txBody>
                  <a:tcPr/>
                </a:tc>
                <a:tc>
                  <a:txBody>
                    <a:bodyPr/>
                    <a:lstStyle/>
                    <a:p>
                      <a:pPr algn="ctr">
                        <a:spcAft>
                          <a:spcPts val="0"/>
                        </a:spcAft>
                      </a:pPr>
                      <a:r>
                        <a:rPr lang="it-IT" sz="800">
                          <a:effectLst/>
                          <a:latin typeface="Verdana" panose="020B0604030504040204" pitchFamily="34" charset="0"/>
                          <a:ea typeface="Verdana" panose="020B0604030504040204" pitchFamily="34" charset="0"/>
                          <a:cs typeface="Verdana" panose="020B0604030504040204" pitchFamily="34" charset="0"/>
                        </a:rPr>
                        <a:t>Quota sul totale delle linee a banda larga</a:t>
                      </a:r>
                      <a:endParaRPr lang="it-IT" sz="10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it-IT"/>
                    </a:p>
                  </a:txBody>
                  <a:tcPr/>
                </a:tc>
                <a:tc>
                  <a:txBody>
                    <a:bodyPr/>
                    <a:lstStyle/>
                    <a:p>
                      <a:pPr algn="ctr">
                        <a:lnSpc>
                          <a:spcPct val="107000"/>
                        </a:lnSpc>
                        <a:spcAft>
                          <a:spcPts val="600"/>
                        </a:spcAft>
                      </a:pPr>
                      <a:r>
                        <a:rPr lang="it-IT" sz="800" dirty="0">
                          <a:effectLst/>
                          <a:latin typeface="Verdana" panose="020B0604030504040204" pitchFamily="34" charset="0"/>
                          <a:ea typeface="Verdana" panose="020B0604030504040204" pitchFamily="34" charset="0"/>
                          <a:cs typeface="Verdana" panose="020B0604030504040204" pitchFamily="34" charset="0"/>
                        </a:rPr>
                        <a:t>48%</a:t>
                      </a:r>
                      <a:endParaRPr lang="it-IT"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600"/>
                        </a:spcAft>
                      </a:pPr>
                      <a:r>
                        <a:rPr lang="it-IT" sz="800">
                          <a:effectLst/>
                          <a:latin typeface="Verdana" panose="020B0604030504040204" pitchFamily="34" charset="0"/>
                          <a:ea typeface="Verdana" panose="020B0604030504040204" pitchFamily="34" charset="0"/>
                          <a:cs typeface="Verdana" panose="020B0604030504040204" pitchFamily="34" charset="0"/>
                        </a:rPr>
                        <a:t>47%</a:t>
                      </a:r>
                      <a:endParaRPr lang="it-IT"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689">
                <a:tc rowSpan="2">
                  <a:txBody>
                    <a:bodyPr/>
                    <a:lstStyle/>
                    <a:p>
                      <a:pPr algn="ctr">
                        <a:spcAft>
                          <a:spcPts val="600"/>
                        </a:spcAft>
                      </a:pPr>
                      <a:r>
                        <a:rPr lang="it-IT" sz="800">
                          <a:effectLst/>
                          <a:latin typeface="Verdana" panose="020B0604030504040204" pitchFamily="34" charset="0"/>
                          <a:ea typeface="Verdana" panose="020B0604030504040204" pitchFamily="34" charset="0"/>
                          <a:cs typeface="Verdana" panose="020B0604030504040204" pitchFamily="34" charset="0"/>
                        </a:rPr>
                        <a:t>Penetrazione dei servizi NGA</a:t>
                      </a:r>
                      <a:endParaRPr lang="it-IT" sz="10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it-IT" sz="800">
                          <a:effectLst/>
                          <a:latin typeface="Verdana" panose="020B0604030504040204" pitchFamily="34" charset="0"/>
                          <a:ea typeface="Verdana" panose="020B0604030504040204" pitchFamily="34" charset="0"/>
                          <a:cs typeface="Verdana" panose="020B0604030504040204" pitchFamily="34" charset="0"/>
                        </a:rPr>
                        <a:t>Linee con velocità ≥30 Mbps e &lt; 100 Mbps (% linee BB)</a:t>
                      </a:r>
                      <a:endParaRPr lang="it-IT" sz="10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21590" algn="ctr">
                        <a:spcAft>
                          <a:spcPts val="600"/>
                        </a:spcAft>
                      </a:pPr>
                      <a:r>
                        <a:rPr lang="it-IT" sz="800">
                          <a:effectLst/>
                          <a:latin typeface="Verdana" panose="020B0604030504040204" pitchFamily="34" charset="0"/>
                          <a:ea typeface="Verdana" panose="020B0604030504040204" pitchFamily="34" charset="0"/>
                          <a:cs typeface="Verdana" panose="020B0604030504040204" pitchFamily="34" charset="0"/>
                        </a:rPr>
                        <a:t>Comunicazioni elettroniche</a:t>
                      </a:r>
                      <a:endParaRPr lang="it-IT" sz="10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algn="ctr">
                        <a:spcAft>
                          <a:spcPts val="600"/>
                        </a:spcAft>
                      </a:pPr>
                      <a:r>
                        <a:rPr lang="it-IT" sz="800" dirty="0">
                          <a:effectLst/>
                          <a:latin typeface="Verdana" panose="020B0604030504040204" pitchFamily="34" charset="0"/>
                          <a:ea typeface="Verdana" panose="020B0604030504040204" pitchFamily="34" charset="0"/>
                          <a:cs typeface="Verdana" panose="020B0604030504040204" pitchFamily="34" charset="0"/>
                        </a:rPr>
                        <a:t>3%</a:t>
                      </a:r>
                      <a:endParaRPr lang="it-IT" sz="10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algn="ctr">
                        <a:spcAft>
                          <a:spcPts val="600"/>
                        </a:spcAft>
                      </a:pPr>
                      <a:r>
                        <a:rPr lang="it-IT" sz="800" dirty="0">
                          <a:effectLst/>
                          <a:latin typeface="Verdana" panose="020B0604030504040204" pitchFamily="34" charset="0"/>
                          <a:ea typeface="Verdana" panose="020B0604030504040204" pitchFamily="34" charset="0"/>
                          <a:cs typeface="Verdana" panose="020B0604030504040204" pitchFamily="34" charset="0"/>
                        </a:rPr>
                        <a:t>6%</a:t>
                      </a:r>
                      <a:endParaRPr lang="it-IT" sz="10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523">
                <a:tc vMerge="1">
                  <a:txBody>
                    <a:bodyPr/>
                    <a:lstStyle/>
                    <a:p>
                      <a:endParaRPr lang="it-IT"/>
                    </a:p>
                  </a:txBody>
                  <a:tcPr/>
                </a:tc>
                <a:tc>
                  <a:txBody>
                    <a:bodyPr/>
                    <a:lstStyle/>
                    <a:p>
                      <a:pPr algn="ctr">
                        <a:spcAft>
                          <a:spcPts val="600"/>
                        </a:spcAft>
                      </a:pPr>
                      <a:r>
                        <a:rPr lang="it-IT" sz="800">
                          <a:effectLst/>
                          <a:latin typeface="Verdana" panose="020B0604030504040204" pitchFamily="34" charset="0"/>
                          <a:ea typeface="Verdana" panose="020B0604030504040204" pitchFamily="34" charset="0"/>
                          <a:cs typeface="Verdana" panose="020B0604030504040204" pitchFamily="34" charset="0"/>
                        </a:rPr>
                        <a:t>Linee con velocità ≥100 Mbps (% linee BB)</a:t>
                      </a:r>
                      <a:endParaRPr lang="it-IT" sz="10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it-IT"/>
                    </a:p>
                  </a:txBody>
                  <a:tcPr/>
                </a:tc>
                <a:tc>
                  <a:txBody>
                    <a:bodyPr/>
                    <a:lstStyle/>
                    <a:p>
                      <a:pPr algn="ctr">
                        <a:spcBef>
                          <a:spcPts val="3000"/>
                        </a:spcBef>
                        <a:spcAft>
                          <a:spcPts val="600"/>
                        </a:spcAft>
                      </a:pPr>
                      <a:r>
                        <a:rPr lang="it-IT" sz="800" dirty="0">
                          <a:effectLst/>
                          <a:latin typeface="Verdana" panose="020B0604030504040204" pitchFamily="34" charset="0"/>
                          <a:ea typeface="Verdana" panose="020B0604030504040204" pitchFamily="34" charset="0"/>
                          <a:cs typeface="Verdana" panose="020B0604030504040204" pitchFamily="34" charset="0"/>
                        </a:rPr>
                        <a:t>0,4%</a:t>
                      </a:r>
                      <a:endParaRPr lang="it-IT" sz="10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0"/>
                        </a:spcBef>
                        <a:spcAft>
                          <a:spcPts val="600"/>
                        </a:spcAft>
                      </a:pPr>
                      <a:r>
                        <a:rPr lang="it-IT" sz="800" dirty="0">
                          <a:effectLst/>
                          <a:latin typeface="Verdana" panose="020B0604030504040204" pitchFamily="34" charset="0"/>
                          <a:ea typeface="Verdana" panose="020B0604030504040204" pitchFamily="34" charset="0"/>
                          <a:cs typeface="Verdana" panose="020B0604030504040204" pitchFamily="34" charset="0"/>
                        </a:rPr>
                        <a:t>1%</a:t>
                      </a:r>
                      <a:endParaRPr lang="it-IT" sz="10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523">
                <a:tc>
                  <a:txBody>
                    <a:bodyPr/>
                    <a:lstStyle/>
                    <a:p>
                      <a:pPr algn="ctr">
                        <a:spcAft>
                          <a:spcPts val="600"/>
                        </a:spcAft>
                      </a:pPr>
                      <a:r>
                        <a:rPr lang="it-IT" sz="800">
                          <a:effectLst/>
                          <a:latin typeface="Verdana" panose="020B0604030504040204" pitchFamily="34" charset="0"/>
                          <a:ea typeface="Verdana" panose="020B0604030504040204" pitchFamily="34" charset="0"/>
                          <a:cs typeface="Verdana" panose="020B0604030504040204" pitchFamily="34" charset="0"/>
                        </a:rPr>
                        <a:t>Numero di operatori postali</a:t>
                      </a:r>
                      <a:endParaRPr lang="it-IT" sz="10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0"/>
                        </a:spcBef>
                        <a:spcAft>
                          <a:spcPts val="600"/>
                        </a:spcAft>
                      </a:pPr>
                      <a:r>
                        <a:rPr lang="it-IT" sz="800">
                          <a:effectLst/>
                          <a:latin typeface="Verdana" panose="020B0604030504040204" pitchFamily="34" charset="0"/>
                          <a:ea typeface="Verdana" panose="020B0604030504040204" pitchFamily="34" charset="0"/>
                          <a:cs typeface="Verdana" panose="020B0604030504040204" pitchFamily="34" charset="0"/>
                        </a:rPr>
                        <a:t>Imprese titolari di licenza e/o autorizzazione</a:t>
                      </a:r>
                      <a:endParaRPr lang="it-IT" sz="10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it-IT" sz="800">
                          <a:effectLst/>
                          <a:latin typeface="Verdana" panose="020B0604030504040204" pitchFamily="34" charset="0"/>
                          <a:ea typeface="Verdana" panose="020B0604030504040204" pitchFamily="34" charset="0"/>
                          <a:cs typeface="Verdana" panose="020B0604030504040204" pitchFamily="34" charset="0"/>
                        </a:rPr>
                        <a:t>Servizi postali</a:t>
                      </a:r>
                      <a:endParaRPr lang="it-IT"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0"/>
                        </a:spcBef>
                        <a:spcAft>
                          <a:spcPts val="600"/>
                        </a:spcAft>
                      </a:pPr>
                      <a:r>
                        <a:rPr lang="it-IT" sz="800" dirty="0">
                          <a:effectLst/>
                          <a:latin typeface="Verdana" panose="020B0604030504040204" pitchFamily="34" charset="0"/>
                          <a:ea typeface="Verdana" panose="020B0604030504040204" pitchFamily="34" charset="0"/>
                          <a:cs typeface="Verdana" panose="020B0604030504040204" pitchFamily="34" charset="0"/>
                        </a:rPr>
                        <a:t>2.469</a:t>
                      </a:r>
                      <a:endParaRPr lang="it-IT" sz="10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0"/>
                        </a:spcBef>
                        <a:spcAft>
                          <a:spcPts val="600"/>
                        </a:spcAft>
                      </a:pPr>
                      <a:r>
                        <a:rPr lang="it-IT" sz="800" dirty="0">
                          <a:effectLst/>
                          <a:latin typeface="Verdana" panose="020B0604030504040204" pitchFamily="34" charset="0"/>
                          <a:ea typeface="Verdana" panose="020B0604030504040204" pitchFamily="34" charset="0"/>
                          <a:cs typeface="Verdana" panose="020B0604030504040204" pitchFamily="34" charset="0"/>
                        </a:rPr>
                        <a:t>2.519</a:t>
                      </a:r>
                      <a:endParaRPr lang="it-IT" sz="10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6284">
                <a:tc>
                  <a:txBody>
                    <a:bodyPr/>
                    <a:lstStyle/>
                    <a:p>
                      <a:pPr algn="ctr">
                        <a:spcAft>
                          <a:spcPts val="600"/>
                        </a:spcAft>
                      </a:pPr>
                      <a:r>
                        <a:rPr lang="it-IT" sz="800">
                          <a:effectLst/>
                          <a:latin typeface="Verdana" panose="020B0604030504040204" pitchFamily="34" charset="0"/>
                          <a:ea typeface="Verdana" panose="020B0604030504040204" pitchFamily="34" charset="0"/>
                          <a:cs typeface="Verdana" panose="020B0604030504040204" pitchFamily="34" charset="0"/>
                        </a:rPr>
                        <a:t>Quota di mercato dell’</a:t>
                      </a:r>
                      <a:r>
                        <a:rPr lang="it-IT" sz="800" i="1">
                          <a:effectLst/>
                          <a:latin typeface="Verdana" panose="020B0604030504040204" pitchFamily="34" charset="0"/>
                          <a:ea typeface="Verdana" panose="020B0604030504040204" pitchFamily="34" charset="0"/>
                          <a:cs typeface="Verdana" panose="020B0604030504040204" pitchFamily="34" charset="0"/>
                        </a:rPr>
                        <a:t>incumbent</a:t>
                      </a:r>
                      <a:r>
                        <a:rPr lang="it-IT" sz="800">
                          <a:effectLst/>
                          <a:latin typeface="Verdana" panose="020B0604030504040204" pitchFamily="34" charset="0"/>
                          <a:ea typeface="Verdana" panose="020B0604030504040204" pitchFamily="34" charset="0"/>
                          <a:cs typeface="Verdana" panose="020B0604030504040204" pitchFamily="34" charset="0"/>
                        </a:rPr>
                        <a:t> nel servizio postale non universale </a:t>
                      </a:r>
                      <a:endParaRPr lang="it-IT" sz="10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0"/>
                        </a:spcBef>
                        <a:spcAft>
                          <a:spcPts val="600"/>
                        </a:spcAft>
                      </a:pPr>
                      <a:r>
                        <a:rPr lang="it-IT" sz="800">
                          <a:effectLst/>
                          <a:latin typeface="Verdana" panose="020B0604030504040204" pitchFamily="34" charset="0"/>
                          <a:ea typeface="Verdana" panose="020B0604030504040204" pitchFamily="34" charset="0"/>
                          <a:cs typeface="Verdana" panose="020B0604030504040204" pitchFamily="34" charset="0"/>
                        </a:rPr>
                        <a:t>Quota di mercato dell’</a:t>
                      </a:r>
                      <a:r>
                        <a:rPr lang="it-IT" sz="800" i="1">
                          <a:effectLst/>
                          <a:latin typeface="Verdana" panose="020B0604030504040204" pitchFamily="34" charset="0"/>
                          <a:ea typeface="Verdana" panose="020B0604030504040204" pitchFamily="34" charset="0"/>
                          <a:cs typeface="Verdana" panose="020B0604030504040204" pitchFamily="34" charset="0"/>
                        </a:rPr>
                        <a:t>incumbent </a:t>
                      </a:r>
                      <a:r>
                        <a:rPr lang="it-IT" sz="800">
                          <a:effectLst/>
                          <a:latin typeface="Verdana" panose="020B0604030504040204" pitchFamily="34" charset="0"/>
                          <a:ea typeface="Verdana" panose="020B0604030504040204" pitchFamily="34" charset="0"/>
                          <a:cs typeface="Verdana" panose="020B0604030504040204" pitchFamily="34" charset="0"/>
                        </a:rPr>
                        <a:t>- ricavi</a:t>
                      </a:r>
                      <a:endParaRPr lang="it-IT" sz="10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0"/>
                        </a:spcBef>
                        <a:spcAft>
                          <a:spcPts val="600"/>
                        </a:spcAft>
                      </a:pPr>
                      <a:r>
                        <a:rPr lang="it-IT" sz="800">
                          <a:effectLst/>
                          <a:latin typeface="Verdana" panose="020B0604030504040204" pitchFamily="34" charset="0"/>
                          <a:ea typeface="Verdana" panose="020B0604030504040204" pitchFamily="34" charset="0"/>
                          <a:cs typeface="Verdana" panose="020B0604030504040204" pitchFamily="34" charset="0"/>
                        </a:rPr>
                        <a:t>Servizi postali</a:t>
                      </a:r>
                      <a:endParaRPr lang="it-IT" sz="10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0"/>
                        </a:spcBef>
                        <a:spcAft>
                          <a:spcPts val="600"/>
                        </a:spcAft>
                      </a:pPr>
                      <a:r>
                        <a:rPr lang="it-IT" sz="800" dirty="0">
                          <a:effectLst/>
                          <a:latin typeface="Verdana" panose="020B0604030504040204" pitchFamily="34" charset="0"/>
                          <a:ea typeface="Verdana" panose="020B0604030504040204" pitchFamily="34" charset="0"/>
                          <a:cs typeface="Verdana" panose="020B0604030504040204" pitchFamily="34" charset="0"/>
                        </a:rPr>
                        <a:t>75%</a:t>
                      </a:r>
                      <a:endParaRPr lang="it-IT" sz="10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0"/>
                        </a:spcBef>
                        <a:spcAft>
                          <a:spcPts val="600"/>
                        </a:spcAft>
                      </a:pPr>
                      <a:r>
                        <a:rPr lang="it-IT" sz="800" dirty="0">
                          <a:effectLst/>
                          <a:latin typeface="Verdana" panose="020B0604030504040204" pitchFamily="34" charset="0"/>
                          <a:ea typeface="Verdana" panose="020B0604030504040204" pitchFamily="34" charset="0"/>
                          <a:cs typeface="Verdana" panose="020B0604030504040204" pitchFamily="34" charset="0"/>
                        </a:rPr>
                        <a:t>74%</a:t>
                      </a:r>
                      <a:endParaRPr lang="it-IT" sz="10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CasellaDiTesto 8"/>
          <p:cNvSpPr txBox="1"/>
          <p:nvPr/>
        </p:nvSpPr>
        <p:spPr>
          <a:xfrm>
            <a:off x="304800" y="4866826"/>
            <a:ext cx="8382000" cy="954107"/>
          </a:xfrm>
          <a:prstGeom prst="rect">
            <a:avLst/>
          </a:prstGeom>
          <a:noFill/>
        </p:spPr>
        <p:txBody>
          <a:bodyPr wrap="square" rtlCol="0">
            <a:spAutoFit/>
          </a:bodyPr>
          <a:lstStyle/>
          <a:p>
            <a:pPr algn="just"/>
            <a:r>
              <a:rPr lang="it-IT" sz="1400" dirty="0" smtClean="0">
                <a:latin typeface="Verdana" panose="020B0604030504040204" pitchFamily="34" charset="0"/>
                <a:ea typeface="Verdana" panose="020B0604030504040204" pitchFamily="34" charset="0"/>
                <a:cs typeface="Verdana" panose="020B0604030504040204" pitchFamily="34" charset="0"/>
              </a:rPr>
              <a:t>L’efficacia dell’operato dell’Autorità per la promozione della concorrenza e dello sviluppo delle reti e dei servizi digitali è riscontrabile sia nella riduzione delle quote di mercato degli operatori </a:t>
            </a:r>
            <a:r>
              <a:rPr lang="it-IT" sz="1400" i="1" dirty="0" err="1" smtClean="0">
                <a:latin typeface="Verdana" panose="020B0604030504040204" pitchFamily="34" charset="0"/>
                <a:ea typeface="Verdana" panose="020B0604030504040204" pitchFamily="34" charset="0"/>
                <a:cs typeface="Verdana" panose="020B0604030504040204" pitchFamily="34" charset="0"/>
              </a:rPr>
              <a:t>incumbent</a:t>
            </a:r>
            <a:r>
              <a:rPr lang="it-IT" sz="1400" i="1" dirty="0" smtClean="0">
                <a:latin typeface="Verdana" panose="020B0604030504040204" pitchFamily="34" charset="0"/>
                <a:ea typeface="Verdana" panose="020B0604030504040204" pitchFamily="34" charset="0"/>
                <a:cs typeface="Verdana" panose="020B0604030504040204" pitchFamily="34" charset="0"/>
              </a:rPr>
              <a:t> </a:t>
            </a:r>
            <a:r>
              <a:rPr lang="it-IT" sz="1400" dirty="0" smtClean="0">
                <a:latin typeface="Verdana" panose="020B0604030504040204" pitchFamily="34" charset="0"/>
                <a:ea typeface="Verdana" panose="020B0604030504040204" pitchFamily="34" charset="0"/>
                <a:cs typeface="Verdana" panose="020B0604030504040204" pitchFamily="34" charset="0"/>
              </a:rPr>
              <a:t>sia nel positivo andamento degli indicatori di penetrazione dei servizi NGA, che risentono degli investimenti degli operatori nelle infrastrutture di rete fissa.</a:t>
            </a:r>
            <a:endParaRPr lang="it-IT" sz="1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9095598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5"/>
          <p:cNvSpPr>
            <a:spLocks noChangeArrowheads="1"/>
          </p:cNvSpPr>
          <p:nvPr/>
        </p:nvSpPr>
        <p:spPr bwMode="auto">
          <a:xfrm>
            <a:off x="611188" y="914400"/>
            <a:ext cx="8151812"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endParaRPr lang="it-IT" altLang="it-IT" sz="3000" i="1" u="sng" dirty="0">
              <a:latin typeface="Verdana" panose="020B0604030504040204" pitchFamily="34" charset="0"/>
            </a:endParaRPr>
          </a:p>
        </p:txBody>
      </p:sp>
      <p:sp>
        <p:nvSpPr>
          <p:cNvPr id="5124" name="Rectangle 8"/>
          <p:cNvSpPr>
            <a:spLocks noChangeArrowheads="1"/>
          </p:cNvSpPr>
          <p:nvPr/>
        </p:nvSpPr>
        <p:spPr bwMode="auto">
          <a:xfrm>
            <a:off x="0" y="0"/>
            <a:ext cx="9144000" cy="762000"/>
          </a:xfrm>
          <a:prstGeom prst="rect">
            <a:avLst/>
          </a:prstGeom>
          <a:noFill/>
          <a:ln>
            <a:noFill/>
          </a:ln>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it-IT" altLang="it-IT" sz="4000" b="1" i="1" dirty="0">
              <a:solidFill>
                <a:srgbClr val="EF2E24"/>
              </a:solidFill>
              <a:latin typeface="Verdana" panose="020B0604030504040204" pitchFamily="34" charset="0"/>
            </a:endParaRPr>
          </a:p>
        </p:txBody>
      </p:sp>
      <p:cxnSp>
        <p:nvCxnSpPr>
          <p:cNvPr id="4" name="Connettore 1 3"/>
          <p:cNvCxnSpPr/>
          <p:nvPr/>
        </p:nvCxnSpPr>
        <p:spPr>
          <a:xfrm>
            <a:off x="0" y="6248400"/>
            <a:ext cx="9144000" cy="0"/>
          </a:xfrm>
          <a:prstGeom prst="line">
            <a:avLst/>
          </a:prstGeom>
          <a:ln w="19050">
            <a:solidFill>
              <a:srgbClr val="0E9161"/>
            </a:solidFill>
          </a:ln>
        </p:spPr>
        <p:style>
          <a:lnRef idx="1">
            <a:schemeClr val="accent1"/>
          </a:lnRef>
          <a:fillRef idx="0">
            <a:schemeClr val="accent1"/>
          </a:fillRef>
          <a:effectRef idx="0">
            <a:schemeClr val="accent1"/>
          </a:effectRef>
          <a:fontRef idx="minor">
            <a:schemeClr val="tx1"/>
          </a:fontRef>
        </p:style>
      </p:cxnSp>
      <p:pic>
        <p:nvPicPr>
          <p:cNvPr id="8" name="Immagine 7"/>
          <p:cNvPicPr>
            <a:picLocks noChangeAspect="1"/>
          </p:cNvPicPr>
          <p:nvPr/>
        </p:nvPicPr>
        <p:blipFill>
          <a:blip r:embed="rId2"/>
          <a:stretch>
            <a:fillRect/>
          </a:stretch>
        </p:blipFill>
        <p:spPr>
          <a:xfrm>
            <a:off x="93630" y="6339821"/>
            <a:ext cx="2213040" cy="426757"/>
          </a:xfrm>
          <a:prstGeom prst="rect">
            <a:avLst/>
          </a:prstGeom>
        </p:spPr>
      </p:pic>
      <p:sp>
        <p:nvSpPr>
          <p:cNvPr id="7" name="Rectangle 5"/>
          <p:cNvSpPr>
            <a:spLocks noChangeArrowheads="1"/>
          </p:cNvSpPr>
          <p:nvPr/>
        </p:nvSpPr>
        <p:spPr bwMode="auto">
          <a:xfrm>
            <a:off x="0" y="-1"/>
            <a:ext cx="9144000" cy="914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t-IT" altLang="it-IT" sz="2400" b="1" i="1" dirty="0" smtClean="0">
                <a:solidFill>
                  <a:schemeClr val="bg1"/>
                </a:solidFill>
                <a:latin typeface="Verdana" panose="020B0604030504040204" pitchFamily="34" charset="0"/>
              </a:rPr>
              <a:t>I </a:t>
            </a:r>
            <a:r>
              <a:rPr lang="it-IT" altLang="it-IT" sz="2400" b="1" i="1" dirty="0" err="1">
                <a:solidFill>
                  <a:srgbClr val="FF0000"/>
                </a:solidFill>
                <a:latin typeface="Verdana" panose="020B0604030504040204" pitchFamily="34" charset="0"/>
              </a:rPr>
              <a:t>I</a:t>
            </a:r>
            <a:r>
              <a:rPr lang="it-IT" altLang="it-IT" sz="2400" b="1" i="1" dirty="0">
                <a:solidFill>
                  <a:srgbClr val="FF0000"/>
                </a:solidFill>
                <a:latin typeface="Verdana" panose="020B0604030504040204" pitchFamily="34" charset="0"/>
              </a:rPr>
              <a:t>  </a:t>
            </a:r>
            <a:r>
              <a:rPr lang="it-IT" altLang="it-IT" sz="2400" b="1" i="1" dirty="0" smtClean="0">
                <a:solidFill>
                  <a:srgbClr val="FF0000"/>
                </a:solidFill>
                <a:latin typeface="Verdana" panose="020B0604030504040204" pitchFamily="34" charset="0"/>
              </a:rPr>
              <a:t>risultati raggiunti: il piano di monitoraggio </a:t>
            </a:r>
          </a:p>
          <a:p>
            <a:pPr algn="ctr" eaLnBrk="1" hangingPunct="1"/>
            <a:r>
              <a:rPr lang="it-IT" altLang="it-IT" sz="2400" b="1" i="1" dirty="0" smtClean="0">
                <a:solidFill>
                  <a:srgbClr val="FF0000"/>
                </a:solidFill>
                <a:latin typeface="Verdana" panose="020B0604030504040204" pitchFamily="34" charset="0"/>
              </a:rPr>
              <a:t>per la tutela del consumatore</a:t>
            </a:r>
            <a:endParaRPr lang="it-IT" altLang="it-IT" sz="2400" b="1" i="1" dirty="0">
              <a:solidFill>
                <a:srgbClr val="FF0000"/>
              </a:solidFill>
              <a:latin typeface="Verdana" panose="020B0604030504040204" pitchFamily="34" charset="0"/>
            </a:endParaRPr>
          </a:p>
        </p:txBody>
      </p:sp>
      <p:sp>
        <p:nvSpPr>
          <p:cNvPr id="11" name="Rectangle 6"/>
          <p:cNvSpPr>
            <a:spLocks noChangeArrowheads="1"/>
          </p:cNvSpPr>
          <p:nvPr/>
        </p:nvSpPr>
        <p:spPr bwMode="auto">
          <a:xfrm>
            <a:off x="319120" y="1143001"/>
            <a:ext cx="3975100" cy="4933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50000"/>
              </a:lnSpc>
            </a:pPr>
            <a:endParaRPr lang="it-IT" altLang="it-IT" dirty="0">
              <a:latin typeface="Verdana" panose="020B0604030504040204" pitchFamily="34" charset="0"/>
            </a:endParaRPr>
          </a:p>
        </p:txBody>
      </p:sp>
      <p:graphicFrame>
        <p:nvGraphicFramePr>
          <p:cNvPr id="6" name="Tabella 5"/>
          <p:cNvGraphicFramePr>
            <a:graphicFrameLocks noGrp="1"/>
          </p:cNvGraphicFramePr>
          <p:nvPr>
            <p:extLst>
              <p:ext uri="{D42A27DB-BD31-4B8C-83A1-F6EECF244321}">
                <p14:modId xmlns:p14="http://schemas.microsoft.com/office/powerpoint/2010/main" val="778933061"/>
              </p:ext>
            </p:extLst>
          </p:nvPr>
        </p:nvGraphicFramePr>
        <p:xfrm>
          <a:off x="1246285" y="914400"/>
          <a:ext cx="4211275" cy="5162043"/>
        </p:xfrm>
        <a:graphic>
          <a:graphicData uri="http://schemas.openxmlformats.org/drawingml/2006/table">
            <a:tbl>
              <a:tblPr firstRow="1" firstCol="1" bandRow="1"/>
              <a:tblGrid>
                <a:gridCol w="1402024"/>
                <a:gridCol w="959142"/>
                <a:gridCol w="663541"/>
                <a:gridCol w="593284"/>
                <a:gridCol w="593284"/>
              </a:tblGrid>
              <a:tr h="235303">
                <a:tc>
                  <a:txBody>
                    <a:bodyPr/>
                    <a:lstStyle/>
                    <a:p>
                      <a:pPr algn="ctr">
                        <a:lnSpc>
                          <a:spcPct val="107000"/>
                        </a:lnSpc>
                        <a:spcAft>
                          <a:spcPts val="0"/>
                        </a:spcAft>
                      </a:pPr>
                      <a:r>
                        <a:rPr lang="it-IT" sz="600" b="1" dirty="0">
                          <a:effectLst/>
                          <a:latin typeface="Verdana" panose="020B0604030504040204" pitchFamily="34" charset="0"/>
                          <a:ea typeface="Verdana" panose="020B0604030504040204" pitchFamily="34" charset="0"/>
                          <a:cs typeface="Verdana" panose="020B0604030504040204" pitchFamily="34" charset="0"/>
                        </a:rPr>
                        <a:t>Indicatore</a:t>
                      </a:r>
                      <a:endParaRPr lang="it-IT" sz="600" dirty="0">
                        <a:effectLst/>
                        <a:latin typeface="Verdana" panose="020B0604030504040204" pitchFamily="34" charset="0"/>
                        <a:ea typeface="Verdana" panose="020B0604030504040204" pitchFamily="34" charset="0"/>
                        <a:cs typeface="Verdana" panose="020B0604030504040204" pitchFamily="34" charset="0"/>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it-IT" sz="600" b="1">
                          <a:effectLst/>
                          <a:latin typeface="Verdana" panose="020B0604030504040204" pitchFamily="34" charset="0"/>
                          <a:ea typeface="Verdana" panose="020B0604030504040204" pitchFamily="34" charset="0"/>
                          <a:cs typeface="Verdana" panose="020B0604030504040204" pitchFamily="34" charset="0"/>
                        </a:rPr>
                        <a:t>Descrizione</a:t>
                      </a:r>
                      <a:endParaRPr lang="it-IT" sz="600">
                        <a:effectLst/>
                        <a:latin typeface="Verdana" panose="020B0604030504040204" pitchFamily="34" charset="0"/>
                        <a:ea typeface="Verdana" panose="020B0604030504040204" pitchFamily="34" charset="0"/>
                        <a:cs typeface="Verdana" panose="020B0604030504040204" pitchFamily="34" charset="0"/>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it-IT" sz="600" b="1">
                          <a:effectLst/>
                          <a:latin typeface="Verdana" panose="020B0604030504040204" pitchFamily="34" charset="0"/>
                          <a:ea typeface="Verdana" panose="020B0604030504040204" pitchFamily="34" charset="0"/>
                          <a:cs typeface="Verdana" panose="020B0604030504040204" pitchFamily="34" charset="0"/>
                        </a:rPr>
                        <a:t>Settore</a:t>
                      </a:r>
                      <a:endParaRPr lang="it-IT" sz="600">
                        <a:effectLst/>
                        <a:latin typeface="Verdana" panose="020B0604030504040204" pitchFamily="34" charset="0"/>
                        <a:ea typeface="Verdana" panose="020B0604030504040204" pitchFamily="34" charset="0"/>
                        <a:cs typeface="Verdana" panose="020B0604030504040204" pitchFamily="34" charset="0"/>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it-IT" sz="600" b="1">
                          <a:effectLst/>
                          <a:latin typeface="Verdana" panose="020B0604030504040204" pitchFamily="34" charset="0"/>
                          <a:ea typeface="Verdana" panose="020B0604030504040204" pitchFamily="34" charset="0"/>
                          <a:cs typeface="Verdana" panose="020B0604030504040204" pitchFamily="34" charset="0"/>
                        </a:rPr>
                        <a:t>Valore</a:t>
                      </a:r>
                      <a:endParaRPr lang="it-IT" sz="600">
                        <a:effectLst/>
                        <a:latin typeface="Verdana" panose="020B0604030504040204" pitchFamily="34" charset="0"/>
                        <a:ea typeface="Verdana" panose="020B0604030504040204" pitchFamily="34" charset="0"/>
                        <a:cs typeface="Verdana" panose="020B0604030504040204" pitchFamily="34" charset="0"/>
                      </a:endParaRPr>
                    </a:p>
                    <a:p>
                      <a:pPr algn="ctr">
                        <a:lnSpc>
                          <a:spcPct val="107000"/>
                        </a:lnSpc>
                        <a:spcAft>
                          <a:spcPts val="0"/>
                        </a:spcAft>
                      </a:pPr>
                      <a:r>
                        <a:rPr lang="it-IT" sz="600" b="1">
                          <a:effectLst/>
                          <a:latin typeface="Verdana" panose="020B0604030504040204" pitchFamily="34" charset="0"/>
                          <a:ea typeface="Verdana" panose="020B0604030504040204" pitchFamily="34" charset="0"/>
                          <a:cs typeface="Verdana" panose="020B0604030504040204" pitchFamily="34" charset="0"/>
                        </a:rPr>
                        <a:t>2014</a:t>
                      </a:r>
                      <a:endParaRPr lang="it-IT" sz="600">
                        <a:effectLst/>
                        <a:latin typeface="Verdana" panose="020B0604030504040204" pitchFamily="34" charset="0"/>
                        <a:ea typeface="Verdana" panose="020B0604030504040204" pitchFamily="34" charset="0"/>
                        <a:cs typeface="Verdana" panose="020B0604030504040204" pitchFamily="34" charset="0"/>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it-IT" sz="600" b="1">
                          <a:effectLst/>
                          <a:latin typeface="Verdana" panose="020B0604030504040204" pitchFamily="34" charset="0"/>
                          <a:ea typeface="Verdana" panose="020B0604030504040204" pitchFamily="34" charset="0"/>
                          <a:cs typeface="Verdana" panose="020B0604030504040204" pitchFamily="34" charset="0"/>
                        </a:rPr>
                        <a:t>Valore</a:t>
                      </a:r>
                      <a:endParaRPr lang="it-IT" sz="600">
                        <a:effectLst/>
                        <a:latin typeface="Verdana" panose="020B0604030504040204" pitchFamily="34" charset="0"/>
                        <a:ea typeface="Verdana" panose="020B0604030504040204" pitchFamily="34" charset="0"/>
                        <a:cs typeface="Verdana" panose="020B0604030504040204" pitchFamily="34" charset="0"/>
                      </a:endParaRPr>
                    </a:p>
                    <a:p>
                      <a:pPr algn="ctr">
                        <a:lnSpc>
                          <a:spcPct val="107000"/>
                        </a:lnSpc>
                        <a:spcAft>
                          <a:spcPts val="0"/>
                        </a:spcAft>
                      </a:pPr>
                      <a:r>
                        <a:rPr lang="it-IT" sz="600" b="1">
                          <a:effectLst/>
                          <a:latin typeface="Verdana" panose="020B0604030504040204" pitchFamily="34" charset="0"/>
                          <a:ea typeface="Verdana" panose="020B0604030504040204" pitchFamily="34" charset="0"/>
                          <a:cs typeface="Verdana" panose="020B0604030504040204" pitchFamily="34" charset="0"/>
                        </a:rPr>
                        <a:t>2015</a:t>
                      </a:r>
                      <a:endParaRPr lang="it-IT" sz="600">
                        <a:effectLst/>
                        <a:latin typeface="Verdana" panose="020B0604030504040204" pitchFamily="34" charset="0"/>
                        <a:ea typeface="Verdana" panose="020B0604030504040204" pitchFamily="34" charset="0"/>
                        <a:cs typeface="Verdana" panose="020B0604030504040204" pitchFamily="34" charset="0"/>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9720">
                <a:tc>
                  <a:txBody>
                    <a:bodyPr/>
                    <a:lstStyle/>
                    <a:p>
                      <a:pPr algn="ctr">
                        <a:lnSpc>
                          <a:spcPct val="107000"/>
                        </a:lnSpc>
                        <a:spcBef>
                          <a:spcPts val="500"/>
                        </a:spcBef>
                        <a:spcAft>
                          <a:spcPts val="0"/>
                        </a:spcAft>
                      </a:pPr>
                      <a:r>
                        <a:rPr lang="it-IT" sz="600" dirty="0">
                          <a:effectLst/>
                          <a:latin typeface="Verdana" panose="020B0604030504040204" pitchFamily="34" charset="0"/>
                          <a:ea typeface="Verdana" panose="020B0604030504040204" pitchFamily="34" charset="0"/>
                          <a:cs typeface="Verdana" panose="020B0604030504040204" pitchFamily="34" charset="0"/>
                        </a:rPr>
                        <a:t>Risoluzione delle controversie tra utenti e operatori </a:t>
                      </a: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500"/>
                        </a:spcBef>
                        <a:spcAft>
                          <a:spcPts val="600"/>
                        </a:spcAft>
                      </a:pPr>
                      <a:r>
                        <a:rPr lang="it-IT" sz="600" dirty="0">
                          <a:effectLst/>
                          <a:latin typeface="Verdana" panose="020B0604030504040204" pitchFamily="34" charset="0"/>
                          <a:ea typeface="Verdana" panose="020B0604030504040204" pitchFamily="34" charset="0"/>
                          <a:cs typeface="Verdana" panose="020B0604030504040204" pitchFamily="34" charset="0"/>
                        </a:rPr>
                        <a:t>Controversie risolte con accordo (% sui procedimenti </a:t>
                      </a:r>
                      <a:r>
                        <a:rPr lang="it-IT" sz="600" dirty="0" smtClean="0">
                          <a:effectLst/>
                          <a:latin typeface="Verdana" panose="020B0604030504040204" pitchFamily="34" charset="0"/>
                          <a:ea typeface="Verdana" panose="020B0604030504040204" pitchFamily="34" charset="0"/>
                          <a:cs typeface="Verdana" panose="020B0604030504040204" pitchFamily="34" charset="0"/>
                        </a:rPr>
                        <a:t>conclusi</a:t>
                      </a:r>
                      <a:endParaRPr lang="it-IT" sz="600" dirty="0">
                        <a:effectLst/>
                        <a:latin typeface="Verdana" panose="020B0604030504040204" pitchFamily="34" charset="0"/>
                        <a:ea typeface="Verdana" panose="020B0604030504040204" pitchFamily="34" charset="0"/>
                        <a:cs typeface="Verdana" panose="020B0604030504040204" pitchFamily="34" charset="0"/>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500"/>
                        </a:spcBef>
                        <a:spcAft>
                          <a:spcPts val="0"/>
                        </a:spcAft>
                      </a:pPr>
                      <a:r>
                        <a:rPr lang="it-IT" sz="600">
                          <a:effectLst/>
                          <a:latin typeface="Verdana" panose="020B0604030504040204" pitchFamily="34" charset="0"/>
                          <a:ea typeface="Verdana" panose="020B0604030504040204" pitchFamily="34" charset="0"/>
                          <a:cs typeface="Verdana" panose="020B0604030504040204" pitchFamily="34" charset="0"/>
                        </a:rPr>
                        <a:t>Comunicazioni elettroniche</a:t>
                      </a: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500"/>
                        </a:spcBef>
                        <a:spcAft>
                          <a:spcPts val="600"/>
                        </a:spcAft>
                      </a:pPr>
                      <a:r>
                        <a:rPr lang="it-IT" sz="600">
                          <a:effectLst/>
                          <a:latin typeface="Verdana" panose="020B0604030504040204" pitchFamily="34" charset="0"/>
                          <a:ea typeface="Verdana" panose="020B0604030504040204" pitchFamily="34" charset="0"/>
                          <a:cs typeface="Verdana" panose="020B0604030504040204" pitchFamily="34" charset="0"/>
                        </a:rPr>
                        <a:t>65%</a:t>
                      </a: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0490" algn="ctr">
                        <a:spcBef>
                          <a:spcPts val="500"/>
                        </a:spcBef>
                        <a:spcAft>
                          <a:spcPts val="600"/>
                        </a:spcAft>
                      </a:pPr>
                      <a:r>
                        <a:rPr lang="it-IT" sz="600">
                          <a:effectLst/>
                          <a:latin typeface="Verdana" panose="020B0604030504040204" pitchFamily="34" charset="0"/>
                          <a:ea typeface="Verdana" panose="020B0604030504040204" pitchFamily="34" charset="0"/>
                          <a:cs typeface="Verdana" panose="020B0604030504040204" pitchFamily="34" charset="0"/>
                        </a:rPr>
                        <a:t>75%</a:t>
                      </a: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9650">
                <a:tc>
                  <a:txBody>
                    <a:bodyPr/>
                    <a:lstStyle/>
                    <a:p>
                      <a:pPr algn="ctr">
                        <a:lnSpc>
                          <a:spcPct val="107000"/>
                        </a:lnSpc>
                        <a:spcBef>
                          <a:spcPts val="500"/>
                        </a:spcBef>
                        <a:spcAft>
                          <a:spcPts val="0"/>
                        </a:spcAft>
                      </a:pPr>
                      <a:r>
                        <a:rPr lang="it-IT" sz="600">
                          <a:effectLst/>
                          <a:latin typeface="Verdana" panose="020B0604030504040204" pitchFamily="34" charset="0"/>
                          <a:ea typeface="Verdana" panose="020B0604030504040204" pitchFamily="34" charset="0"/>
                          <a:cs typeface="Verdana" panose="020B0604030504040204" pitchFamily="34" charset="0"/>
                        </a:rPr>
                        <a:t>Risoluzione delle controversie tra utenti e operatori </a:t>
                      </a: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500"/>
                        </a:spcBef>
                        <a:spcAft>
                          <a:spcPts val="600"/>
                        </a:spcAft>
                      </a:pPr>
                      <a:r>
                        <a:rPr lang="it-IT" sz="600" dirty="0">
                          <a:effectLst/>
                          <a:latin typeface="Verdana" panose="020B0604030504040204" pitchFamily="34" charset="0"/>
                          <a:ea typeface="Verdana" panose="020B0604030504040204" pitchFamily="34" charset="0"/>
                          <a:cs typeface="Verdana" panose="020B0604030504040204" pitchFamily="34" charset="0"/>
                        </a:rPr>
                        <a:t>Controversie risolte con accordo presso CORECOM (% sui procedimenti </a:t>
                      </a:r>
                      <a:r>
                        <a:rPr lang="it-IT" sz="600" dirty="0" smtClean="0">
                          <a:effectLst/>
                          <a:latin typeface="Verdana" panose="020B0604030504040204" pitchFamily="34" charset="0"/>
                          <a:ea typeface="Verdana" panose="020B0604030504040204" pitchFamily="34" charset="0"/>
                          <a:cs typeface="Verdana" panose="020B0604030504040204" pitchFamily="34" charset="0"/>
                        </a:rPr>
                        <a:t>conclusi</a:t>
                      </a:r>
                      <a:endParaRPr lang="it-IT" sz="600" dirty="0">
                        <a:effectLst/>
                        <a:latin typeface="Verdana" panose="020B0604030504040204" pitchFamily="34" charset="0"/>
                        <a:ea typeface="Verdana" panose="020B0604030504040204" pitchFamily="34" charset="0"/>
                        <a:cs typeface="Verdana" panose="020B0604030504040204" pitchFamily="34" charset="0"/>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500"/>
                        </a:spcBef>
                        <a:spcAft>
                          <a:spcPts val="0"/>
                        </a:spcAft>
                      </a:pPr>
                      <a:r>
                        <a:rPr lang="it-IT" sz="600" dirty="0">
                          <a:effectLst/>
                          <a:latin typeface="Verdana" panose="020B0604030504040204" pitchFamily="34" charset="0"/>
                          <a:ea typeface="Verdana" panose="020B0604030504040204" pitchFamily="34" charset="0"/>
                          <a:cs typeface="Verdana" panose="020B0604030504040204" pitchFamily="34" charset="0"/>
                        </a:rPr>
                        <a:t>Comunicazioni elettroniche</a:t>
                      </a: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500"/>
                        </a:spcBef>
                        <a:spcAft>
                          <a:spcPts val="600"/>
                        </a:spcAft>
                      </a:pPr>
                      <a:r>
                        <a:rPr lang="it-IT" sz="600">
                          <a:effectLst/>
                          <a:latin typeface="Verdana" panose="020B0604030504040204" pitchFamily="34" charset="0"/>
                          <a:ea typeface="Verdana" panose="020B0604030504040204" pitchFamily="34" charset="0"/>
                          <a:cs typeface="Verdana" panose="020B0604030504040204" pitchFamily="34" charset="0"/>
                        </a:rPr>
                        <a:t>79%</a:t>
                      </a: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0490" algn="ctr">
                        <a:spcBef>
                          <a:spcPts val="500"/>
                        </a:spcBef>
                        <a:spcAft>
                          <a:spcPts val="600"/>
                        </a:spcAft>
                      </a:pPr>
                      <a:r>
                        <a:rPr lang="it-IT" sz="600">
                          <a:effectLst/>
                          <a:latin typeface="Verdana" panose="020B0604030504040204" pitchFamily="34" charset="0"/>
                          <a:ea typeface="Verdana" panose="020B0604030504040204" pitchFamily="34" charset="0"/>
                          <a:cs typeface="Verdana" panose="020B0604030504040204" pitchFamily="34" charset="0"/>
                        </a:rPr>
                        <a:t>78%</a:t>
                      </a: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3672">
                <a:tc rowSpan="3">
                  <a:txBody>
                    <a:bodyPr/>
                    <a:lstStyle/>
                    <a:p>
                      <a:pPr algn="ctr">
                        <a:lnSpc>
                          <a:spcPct val="107000"/>
                        </a:lnSpc>
                        <a:spcBef>
                          <a:spcPts val="500"/>
                        </a:spcBef>
                        <a:spcAft>
                          <a:spcPts val="0"/>
                        </a:spcAft>
                      </a:pPr>
                      <a:r>
                        <a:rPr lang="it-IT" sz="600">
                          <a:effectLst/>
                          <a:latin typeface="Verdana" panose="020B0604030504040204" pitchFamily="34" charset="0"/>
                          <a:ea typeface="Verdana" panose="020B0604030504040204" pitchFamily="34" charset="0"/>
                          <a:cs typeface="Verdana" panose="020B0604030504040204" pitchFamily="34" charset="0"/>
                        </a:rPr>
                        <a:t>Vantaggio economico diretto per i consumatori </a:t>
                      </a: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500"/>
                        </a:spcBef>
                        <a:spcAft>
                          <a:spcPts val="600"/>
                        </a:spcAft>
                      </a:pPr>
                      <a:r>
                        <a:rPr lang="it-IT" sz="600" dirty="0">
                          <a:effectLst/>
                          <a:latin typeface="Verdana" panose="020B0604030504040204" pitchFamily="34" charset="0"/>
                          <a:ea typeface="Verdana" panose="020B0604030504040204" pitchFamily="34" charset="0"/>
                          <a:cs typeface="Verdana" panose="020B0604030504040204" pitchFamily="34" charset="0"/>
                        </a:rPr>
                        <a:t>TOTALE valore dei rimborsi/indennizzi derivante da attività di risoluzione </a:t>
                      </a:r>
                      <a:r>
                        <a:rPr lang="it-IT" sz="600" dirty="0" smtClean="0">
                          <a:effectLst/>
                          <a:latin typeface="Verdana" panose="020B0604030504040204" pitchFamily="34" charset="0"/>
                          <a:ea typeface="Verdana" panose="020B0604030504040204" pitchFamily="34" charset="0"/>
                          <a:cs typeface="Verdana" panose="020B0604030504040204" pitchFamily="34" charset="0"/>
                        </a:rPr>
                        <a:t>controversie</a:t>
                      </a:r>
                      <a:endParaRPr lang="it-IT" sz="600" dirty="0">
                        <a:effectLst/>
                        <a:latin typeface="Verdana" panose="020B0604030504040204" pitchFamily="34" charset="0"/>
                        <a:ea typeface="Verdana" panose="020B0604030504040204" pitchFamily="34" charset="0"/>
                        <a:cs typeface="Verdana" panose="020B0604030504040204" pitchFamily="34" charset="0"/>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500"/>
                        </a:spcBef>
                        <a:spcAft>
                          <a:spcPts val="0"/>
                        </a:spcAft>
                      </a:pPr>
                      <a:r>
                        <a:rPr lang="it-IT" sz="600" dirty="0">
                          <a:effectLst/>
                          <a:latin typeface="Verdana" panose="020B0604030504040204" pitchFamily="34" charset="0"/>
                          <a:ea typeface="Verdana" panose="020B0604030504040204" pitchFamily="34" charset="0"/>
                          <a:cs typeface="Verdana" panose="020B0604030504040204" pitchFamily="34" charset="0"/>
                        </a:rPr>
                        <a:t>Tutti</a:t>
                      </a: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500"/>
                        </a:spcBef>
                        <a:spcAft>
                          <a:spcPts val="600"/>
                        </a:spcAft>
                      </a:pPr>
                      <a:r>
                        <a:rPr lang="it-IT" sz="600">
                          <a:effectLst/>
                          <a:latin typeface="Verdana" panose="020B0604030504040204" pitchFamily="34" charset="0"/>
                          <a:ea typeface="Verdana" panose="020B0604030504040204" pitchFamily="34" charset="0"/>
                          <a:cs typeface="Verdana" panose="020B0604030504040204" pitchFamily="34" charset="0"/>
                        </a:rPr>
                        <a:t>€ 33.550.000</a:t>
                      </a: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500"/>
                        </a:spcBef>
                        <a:spcAft>
                          <a:spcPts val="600"/>
                        </a:spcAft>
                      </a:pPr>
                      <a:r>
                        <a:rPr lang="it-IT" sz="600">
                          <a:effectLst/>
                          <a:latin typeface="Verdana" panose="020B0604030504040204" pitchFamily="34" charset="0"/>
                          <a:ea typeface="Verdana" panose="020B0604030504040204" pitchFamily="34" charset="0"/>
                          <a:cs typeface="Verdana" panose="020B0604030504040204" pitchFamily="34" charset="0"/>
                        </a:rPr>
                        <a:t>€ 33.110.000</a:t>
                      </a: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5908">
                <a:tc vMerge="1">
                  <a:txBody>
                    <a:bodyPr/>
                    <a:lstStyle/>
                    <a:p>
                      <a:endParaRPr lang="it-IT"/>
                    </a:p>
                  </a:txBody>
                  <a:tcPr/>
                </a:tc>
                <a:tc>
                  <a:txBody>
                    <a:bodyPr/>
                    <a:lstStyle/>
                    <a:p>
                      <a:pPr algn="ctr">
                        <a:lnSpc>
                          <a:spcPct val="107000"/>
                        </a:lnSpc>
                        <a:spcAft>
                          <a:spcPts val="0"/>
                        </a:spcAft>
                      </a:pPr>
                      <a:r>
                        <a:rPr lang="it-IT" sz="600" dirty="0">
                          <a:effectLst/>
                          <a:latin typeface="Verdana" panose="020B0604030504040204" pitchFamily="34" charset="0"/>
                          <a:ea typeface="Verdana" panose="020B0604030504040204" pitchFamily="34" charset="0"/>
                          <a:cs typeface="Verdana" panose="020B0604030504040204" pitchFamily="34" charset="0"/>
                        </a:rPr>
                        <a:t>Valore dei rimborsi/indennizzi derivante da attività di risoluzione controversie </a:t>
                      </a:r>
                      <a:r>
                        <a:rPr lang="it-IT" sz="600" dirty="0" smtClean="0">
                          <a:effectLst/>
                          <a:latin typeface="Verdana" panose="020B0604030504040204" pitchFamily="34" charset="0"/>
                          <a:ea typeface="Verdana" panose="020B0604030504040204" pitchFamily="34" charset="0"/>
                          <a:cs typeface="Verdana" panose="020B0604030504040204" pitchFamily="34" charset="0"/>
                        </a:rPr>
                        <a:t>AGCOM</a:t>
                      </a:r>
                      <a:endParaRPr lang="it-IT" sz="600" dirty="0">
                        <a:effectLst/>
                        <a:latin typeface="Verdana" panose="020B0604030504040204" pitchFamily="34" charset="0"/>
                        <a:ea typeface="Verdana" panose="020B0604030504040204" pitchFamily="34" charset="0"/>
                        <a:cs typeface="Verdana" panose="020B0604030504040204" pitchFamily="34" charset="0"/>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500"/>
                        </a:spcBef>
                        <a:spcAft>
                          <a:spcPts val="0"/>
                        </a:spcAft>
                      </a:pPr>
                      <a:r>
                        <a:rPr lang="it-IT" sz="600" dirty="0">
                          <a:effectLst/>
                          <a:latin typeface="Verdana" panose="020B0604030504040204" pitchFamily="34" charset="0"/>
                          <a:ea typeface="Verdana" panose="020B0604030504040204" pitchFamily="34" charset="0"/>
                          <a:cs typeface="Verdana" panose="020B0604030504040204" pitchFamily="34" charset="0"/>
                        </a:rPr>
                        <a:t>Tutti</a:t>
                      </a: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500"/>
                        </a:spcBef>
                        <a:spcAft>
                          <a:spcPts val="600"/>
                        </a:spcAft>
                      </a:pPr>
                      <a:r>
                        <a:rPr lang="it-IT" sz="600" dirty="0">
                          <a:effectLst/>
                          <a:latin typeface="Verdana" panose="020B0604030504040204" pitchFamily="34" charset="0"/>
                          <a:ea typeface="Verdana" panose="020B0604030504040204" pitchFamily="34" charset="0"/>
                          <a:cs typeface="Verdana" panose="020B0604030504040204" pitchFamily="34" charset="0"/>
                        </a:rPr>
                        <a:t>€ 1.000.000</a:t>
                      </a: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500"/>
                        </a:spcBef>
                        <a:spcAft>
                          <a:spcPts val="0"/>
                        </a:spcAft>
                        <a:tabLst>
                          <a:tab pos="523875" algn="l"/>
                        </a:tabLst>
                      </a:pPr>
                      <a:r>
                        <a:rPr lang="it-IT" sz="600">
                          <a:effectLst/>
                          <a:latin typeface="Verdana" panose="020B0604030504040204" pitchFamily="34" charset="0"/>
                          <a:ea typeface="Verdana" panose="020B0604030504040204" pitchFamily="34" charset="0"/>
                          <a:cs typeface="Verdana" panose="020B0604030504040204" pitchFamily="34" charset="0"/>
                        </a:rPr>
                        <a:t>€ 1.300.000</a:t>
                      </a: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8257">
                <a:tc vMerge="1">
                  <a:txBody>
                    <a:bodyPr/>
                    <a:lstStyle/>
                    <a:p>
                      <a:endParaRPr lang="it-IT"/>
                    </a:p>
                  </a:txBody>
                  <a:tcPr/>
                </a:tc>
                <a:tc>
                  <a:txBody>
                    <a:bodyPr/>
                    <a:lstStyle/>
                    <a:p>
                      <a:pPr algn="ctr">
                        <a:lnSpc>
                          <a:spcPct val="107000"/>
                        </a:lnSpc>
                        <a:spcBef>
                          <a:spcPts val="500"/>
                        </a:spcBef>
                        <a:spcAft>
                          <a:spcPts val="0"/>
                        </a:spcAft>
                      </a:pPr>
                      <a:r>
                        <a:rPr lang="it-IT" sz="600" dirty="0">
                          <a:effectLst/>
                          <a:latin typeface="Verdana" panose="020B0604030504040204" pitchFamily="34" charset="0"/>
                          <a:ea typeface="Verdana" panose="020B0604030504040204" pitchFamily="34" charset="0"/>
                          <a:cs typeface="Verdana" panose="020B0604030504040204" pitchFamily="34" charset="0"/>
                        </a:rPr>
                        <a:t>Valore dei rimborsi/indennizzi derivante da attività di conciliazione dei </a:t>
                      </a:r>
                      <a:r>
                        <a:rPr lang="it-IT" sz="600" dirty="0" smtClean="0">
                          <a:effectLst/>
                          <a:latin typeface="Verdana" panose="020B0604030504040204" pitchFamily="34" charset="0"/>
                          <a:ea typeface="Verdana" panose="020B0604030504040204" pitchFamily="34" charset="0"/>
                          <a:cs typeface="Verdana" panose="020B0604030504040204" pitchFamily="34" charset="0"/>
                        </a:rPr>
                        <a:t>CORECOM</a:t>
                      </a:r>
                      <a:endParaRPr lang="it-IT" sz="600" dirty="0">
                        <a:effectLst/>
                        <a:latin typeface="Verdana" panose="020B0604030504040204" pitchFamily="34" charset="0"/>
                        <a:ea typeface="Verdana" panose="020B0604030504040204" pitchFamily="34" charset="0"/>
                        <a:cs typeface="Verdana" panose="020B0604030504040204" pitchFamily="34" charset="0"/>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500"/>
                        </a:spcBef>
                        <a:spcAft>
                          <a:spcPts val="0"/>
                        </a:spcAft>
                      </a:pPr>
                      <a:r>
                        <a:rPr lang="it-IT" sz="600">
                          <a:effectLst/>
                          <a:latin typeface="Verdana" panose="020B0604030504040204" pitchFamily="34" charset="0"/>
                          <a:ea typeface="Verdana" panose="020B0604030504040204" pitchFamily="34" charset="0"/>
                          <a:cs typeface="Verdana" panose="020B0604030504040204" pitchFamily="34" charset="0"/>
                        </a:rPr>
                        <a:t>Tutti</a:t>
                      </a: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500"/>
                        </a:spcBef>
                        <a:spcAft>
                          <a:spcPts val="0"/>
                        </a:spcAft>
                      </a:pPr>
                      <a:r>
                        <a:rPr lang="it-IT" sz="600" dirty="0">
                          <a:effectLst/>
                          <a:latin typeface="Verdana" panose="020B0604030504040204" pitchFamily="34" charset="0"/>
                          <a:ea typeface="Verdana" panose="020B0604030504040204" pitchFamily="34" charset="0"/>
                          <a:cs typeface="Verdana" panose="020B0604030504040204" pitchFamily="34" charset="0"/>
                        </a:rPr>
                        <a:t>€ 32.550.000</a:t>
                      </a: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500"/>
                        </a:spcBef>
                        <a:spcAft>
                          <a:spcPts val="0"/>
                        </a:spcAft>
                        <a:tabLst>
                          <a:tab pos="523875" algn="l"/>
                        </a:tabLst>
                      </a:pPr>
                      <a:r>
                        <a:rPr lang="it-IT" sz="600">
                          <a:effectLst/>
                          <a:latin typeface="Verdana" panose="020B0604030504040204" pitchFamily="34" charset="0"/>
                          <a:ea typeface="Verdana" panose="020B0604030504040204" pitchFamily="34" charset="0"/>
                          <a:cs typeface="Verdana" panose="020B0604030504040204" pitchFamily="34" charset="0"/>
                        </a:rPr>
                        <a:t> € 31.810.000</a:t>
                      </a: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9581">
                <a:tc rowSpan="7">
                  <a:txBody>
                    <a:bodyPr/>
                    <a:lstStyle/>
                    <a:p>
                      <a:pPr algn="ctr">
                        <a:spcBef>
                          <a:spcPts val="500"/>
                        </a:spcBef>
                        <a:spcAft>
                          <a:spcPts val="600"/>
                        </a:spcAft>
                      </a:pPr>
                      <a:r>
                        <a:rPr lang="it-IT" sz="600" dirty="0">
                          <a:effectLst/>
                          <a:latin typeface="Verdana" panose="020B0604030504040204" pitchFamily="34" charset="0"/>
                          <a:ea typeface="Verdana" panose="020B0604030504040204" pitchFamily="34" charset="0"/>
                          <a:cs typeface="Verdana" panose="020B0604030504040204" pitchFamily="34" charset="0"/>
                        </a:rPr>
                        <a:t>Indice dei prezzi del settore delle comunicazioni rispetto ai prezzi al consumo</a:t>
                      </a:r>
                    </a:p>
                    <a:p>
                      <a:pPr algn="ctr">
                        <a:spcBef>
                          <a:spcPts val="500"/>
                        </a:spcBef>
                        <a:spcAft>
                          <a:spcPts val="600"/>
                        </a:spcAft>
                      </a:pPr>
                      <a:r>
                        <a:rPr lang="it-IT" sz="600" dirty="0">
                          <a:effectLst/>
                          <a:latin typeface="Verdana" panose="020B0604030504040204" pitchFamily="34" charset="0"/>
                          <a:ea typeface="Verdana" panose="020B0604030504040204" pitchFamily="34" charset="0"/>
                          <a:cs typeface="Verdana" panose="020B0604030504040204" pitchFamily="34" charset="0"/>
                        </a:rPr>
                        <a:t>(2010=100)</a:t>
                      </a: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500"/>
                        </a:spcBef>
                        <a:spcAft>
                          <a:spcPts val="600"/>
                        </a:spcAft>
                      </a:pPr>
                      <a:r>
                        <a:rPr lang="it-IT" sz="600" dirty="0">
                          <a:effectLst/>
                          <a:latin typeface="Verdana" panose="020B0604030504040204" pitchFamily="34" charset="0"/>
                          <a:ea typeface="Verdana" panose="020B0604030504040204" pitchFamily="34" charset="0"/>
                          <a:cs typeface="Verdana" panose="020B0604030504040204" pitchFamily="34" charset="0"/>
                        </a:rPr>
                        <a:t>Indice dei prezzi AGCOM -</a:t>
                      </a:r>
                      <a:r>
                        <a:rPr lang="it-IT" sz="600" dirty="0" smtClean="0">
                          <a:effectLst/>
                          <a:latin typeface="Verdana" panose="020B0604030504040204" pitchFamily="34" charset="0"/>
                          <a:ea typeface="Verdana" panose="020B0604030504040204" pitchFamily="34" charset="0"/>
                          <a:cs typeface="Verdana" panose="020B0604030504040204" pitchFamily="34" charset="0"/>
                        </a:rPr>
                        <a:t>ISA: </a:t>
                      </a:r>
                      <a:r>
                        <a:rPr lang="it-IT" sz="600" dirty="0">
                          <a:effectLst/>
                          <a:latin typeface="Verdana" panose="020B0604030504040204" pitchFamily="34" charset="0"/>
                          <a:ea typeface="Verdana" panose="020B0604030504040204" pitchFamily="34" charset="0"/>
                          <a:cs typeface="Verdana" panose="020B0604030504040204" pitchFamily="34" charset="0"/>
                        </a:rPr>
                        <a:t>indice sintetico dei prezzi dei prodotti e servizi di comunicazione</a:t>
                      </a: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500"/>
                        </a:spcBef>
                        <a:spcAft>
                          <a:spcPts val="600"/>
                        </a:spcAft>
                      </a:pPr>
                      <a:r>
                        <a:rPr lang="it-IT" sz="600" dirty="0">
                          <a:effectLst/>
                          <a:latin typeface="Verdana" panose="020B0604030504040204" pitchFamily="34" charset="0"/>
                          <a:ea typeface="Verdana" panose="020B0604030504040204" pitchFamily="34" charset="0"/>
                          <a:cs typeface="Verdana" panose="020B0604030504040204" pitchFamily="34" charset="0"/>
                        </a:rPr>
                        <a:t>Tutti</a:t>
                      </a: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500"/>
                        </a:spcBef>
                        <a:spcAft>
                          <a:spcPts val="600"/>
                        </a:spcAft>
                      </a:pPr>
                      <a:r>
                        <a:rPr lang="it-IT" sz="600" dirty="0">
                          <a:effectLst/>
                          <a:latin typeface="Verdana" panose="020B0604030504040204" pitchFamily="34" charset="0"/>
                          <a:ea typeface="Verdana" panose="020B0604030504040204" pitchFamily="34" charset="0"/>
                          <a:cs typeface="Verdana" panose="020B0604030504040204" pitchFamily="34" charset="0"/>
                        </a:rPr>
                        <a:t>0,76</a:t>
                      </a: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0490" algn="ctr">
                        <a:spcBef>
                          <a:spcPts val="500"/>
                        </a:spcBef>
                        <a:spcAft>
                          <a:spcPts val="600"/>
                        </a:spcAft>
                      </a:pPr>
                      <a:r>
                        <a:rPr lang="it-IT" sz="600" dirty="0">
                          <a:effectLst/>
                          <a:latin typeface="Verdana" panose="020B0604030504040204" pitchFamily="34" charset="0"/>
                          <a:ea typeface="Verdana" panose="020B0604030504040204" pitchFamily="34" charset="0"/>
                          <a:cs typeface="Verdana" panose="020B0604030504040204" pitchFamily="34" charset="0"/>
                        </a:rPr>
                        <a:t>0,77</a:t>
                      </a: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790">
                <a:tc vMerge="1">
                  <a:txBody>
                    <a:bodyPr/>
                    <a:lstStyle/>
                    <a:p>
                      <a:endParaRPr lang="it-IT"/>
                    </a:p>
                  </a:txBody>
                  <a:tcPr/>
                </a:tc>
                <a:tc>
                  <a:txBody>
                    <a:bodyPr/>
                    <a:lstStyle/>
                    <a:p>
                      <a:pPr algn="ctr">
                        <a:spcBef>
                          <a:spcPts val="500"/>
                        </a:spcBef>
                        <a:spcAft>
                          <a:spcPts val="600"/>
                        </a:spcAft>
                      </a:pPr>
                      <a:r>
                        <a:rPr lang="it-IT" sz="600" dirty="0">
                          <a:effectLst/>
                          <a:latin typeface="Verdana" panose="020B0604030504040204" pitchFamily="34" charset="0"/>
                          <a:ea typeface="Verdana" panose="020B0604030504040204" pitchFamily="34" charset="0"/>
                          <a:cs typeface="Verdana" panose="020B0604030504040204" pitchFamily="34" charset="0"/>
                        </a:rPr>
                        <a:t>Telefonia fissa – accesso e servizi di </a:t>
                      </a:r>
                      <a:r>
                        <a:rPr lang="it-IT" sz="600" dirty="0" smtClean="0">
                          <a:effectLst/>
                          <a:latin typeface="Verdana" panose="020B0604030504040204" pitchFamily="34" charset="0"/>
                          <a:ea typeface="Verdana" panose="020B0604030504040204" pitchFamily="34" charset="0"/>
                          <a:cs typeface="Verdana" panose="020B0604030504040204" pitchFamily="34" charset="0"/>
                        </a:rPr>
                        <a:t>base</a:t>
                      </a:r>
                      <a:endParaRPr lang="it-IT" sz="600" dirty="0">
                        <a:effectLst/>
                        <a:latin typeface="Verdana" panose="020B0604030504040204" pitchFamily="34" charset="0"/>
                        <a:ea typeface="Verdana" panose="020B0604030504040204" pitchFamily="34" charset="0"/>
                        <a:cs typeface="Verdana" panose="020B0604030504040204" pitchFamily="34" charset="0"/>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spcBef>
                          <a:spcPts val="500"/>
                        </a:spcBef>
                        <a:spcAft>
                          <a:spcPts val="600"/>
                        </a:spcAft>
                      </a:pPr>
                      <a:r>
                        <a:rPr lang="it-IT" sz="600">
                          <a:effectLst/>
                          <a:latin typeface="Verdana" panose="020B0604030504040204" pitchFamily="34" charset="0"/>
                          <a:ea typeface="Verdana" panose="020B0604030504040204" pitchFamily="34" charset="0"/>
                          <a:cs typeface="Verdana" panose="020B0604030504040204" pitchFamily="34" charset="0"/>
                        </a:rPr>
                        <a:t>Comunicazioni elettroniche</a:t>
                      </a: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500"/>
                        </a:spcBef>
                        <a:spcAft>
                          <a:spcPts val="600"/>
                        </a:spcAft>
                      </a:pPr>
                      <a:r>
                        <a:rPr lang="it-IT" sz="600" dirty="0">
                          <a:effectLst/>
                          <a:latin typeface="Verdana" panose="020B0604030504040204" pitchFamily="34" charset="0"/>
                          <a:ea typeface="Verdana" panose="020B0604030504040204" pitchFamily="34" charset="0"/>
                          <a:cs typeface="Verdana" panose="020B0604030504040204" pitchFamily="34" charset="0"/>
                        </a:rPr>
                        <a:t>1,13</a:t>
                      </a: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500"/>
                        </a:spcBef>
                        <a:spcAft>
                          <a:spcPts val="600"/>
                        </a:spcAft>
                      </a:pPr>
                      <a:r>
                        <a:rPr lang="it-IT" sz="600" dirty="0">
                          <a:effectLst/>
                          <a:latin typeface="Verdana" panose="020B0604030504040204" pitchFamily="34" charset="0"/>
                          <a:ea typeface="Verdana" panose="020B0604030504040204" pitchFamily="34" charset="0"/>
                          <a:cs typeface="Verdana" panose="020B0604030504040204" pitchFamily="34" charset="0"/>
                        </a:rPr>
                        <a:t>1,13</a:t>
                      </a: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9300">
                <a:tc vMerge="1">
                  <a:txBody>
                    <a:bodyPr/>
                    <a:lstStyle/>
                    <a:p>
                      <a:endParaRPr lang="it-IT"/>
                    </a:p>
                  </a:txBody>
                  <a:tcPr/>
                </a:tc>
                <a:tc>
                  <a:txBody>
                    <a:bodyPr/>
                    <a:lstStyle/>
                    <a:p>
                      <a:pPr algn="ctr">
                        <a:lnSpc>
                          <a:spcPct val="107000"/>
                        </a:lnSpc>
                        <a:spcAft>
                          <a:spcPts val="0"/>
                        </a:spcAft>
                      </a:pPr>
                      <a:r>
                        <a:rPr lang="it-IT" sz="600" dirty="0">
                          <a:effectLst/>
                          <a:latin typeface="Verdana" panose="020B0604030504040204" pitchFamily="34" charset="0"/>
                          <a:ea typeface="Verdana" panose="020B0604030504040204" pitchFamily="34" charset="0"/>
                          <a:cs typeface="Verdana" panose="020B0604030504040204" pitchFamily="34" charset="0"/>
                        </a:rPr>
                        <a:t>Telefonia fissa – Internet/banda </a:t>
                      </a:r>
                      <a:r>
                        <a:rPr lang="it-IT" sz="600" dirty="0" smtClean="0">
                          <a:effectLst/>
                          <a:latin typeface="Verdana" panose="020B0604030504040204" pitchFamily="34" charset="0"/>
                          <a:ea typeface="Verdana" panose="020B0604030504040204" pitchFamily="34" charset="0"/>
                          <a:cs typeface="Verdana" panose="020B0604030504040204" pitchFamily="34" charset="0"/>
                        </a:rPr>
                        <a:t>larga</a:t>
                      </a:r>
                      <a:endParaRPr lang="it-IT" sz="600" dirty="0">
                        <a:effectLst/>
                        <a:latin typeface="Verdana" panose="020B0604030504040204" pitchFamily="34" charset="0"/>
                        <a:ea typeface="Verdana" panose="020B0604030504040204" pitchFamily="34" charset="0"/>
                        <a:cs typeface="Verdana" panose="020B0604030504040204" pitchFamily="34" charset="0"/>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it-IT"/>
                    </a:p>
                  </a:txBody>
                  <a:tcPr/>
                </a:tc>
                <a:tc>
                  <a:txBody>
                    <a:bodyPr/>
                    <a:lstStyle/>
                    <a:p>
                      <a:pPr algn="ctr">
                        <a:spcBef>
                          <a:spcPts val="500"/>
                        </a:spcBef>
                        <a:spcAft>
                          <a:spcPts val="600"/>
                        </a:spcAft>
                      </a:pPr>
                      <a:r>
                        <a:rPr lang="it-IT" sz="600">
                          <a:effectLst/>
                          <a:latin typeface="Verdana" panose="020B0604030504040204" pitchFamily="34" charset="0"/>
                          <a:ea typeface="Verdana" panose="020B0604030504040204" pitchFamily="34" charset="0"/>
                          <a:cs typeface="Verdana" panose="020B0604030504040204" pitchFamily="34" charset="0"/>
                        </a:rPr>
                        <a:t>0,89</a:t>
                      </a: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500"/>
                        </a:spcBef>
                        <a:spcAft>
                          <a:spcPts val="600"/>
                        </a:spcAft>
                      </a:pPr>
                      <a:r>
                        <a:rPr lang="it-IT" sz="600" dirty="0">
                          <a:effectLst/>
                          <a:latin typeface="Verdana" panose="020B0604030504040204" pitchFamily="34" charset="0"/>
                          <a:ea typeface="Verdana" panose="020B0604030504040204" pitchFamily="34" charset="0"/>
                          <a:cs typeface="Verdana" panose="020B0604030504040204" pitchFamily="34" charset="0"/>
                        </a:rPr>
                        <a:t>0,89</a:t>
                      </a: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303">
                <a:tc vMerge="1">
                  <a:txBody>
                    <a:bodyPr/>
                    <a:lstStyle/>
                    <a:p>
                      <a:endParaRPr lang="it-IT"/>
                    </a:p>
                  </a:txBody>
                  <a:tcPr/>
                </a:tc>
                <a:tc>
                  <a:txBody>
                    <a:bodyPr/>
                    <a:lstStyle/>
                    <a:p>
                      <a:pPr algn="ctr">
                        <a:lnSpc>
                          <a:spcPct val="107000"/>
                        </a:lnSpc>
                        <a:spcAft>
                          <a:spcPts val="0"/>
                        </a:spcAft>
                      </a:pPr>
                      <a:r>
                        <a:rPr lang="it-IT" sz="600" dirty="0">
                          <a:effectLst/>
                          <a:latin typeface="Verdana" panose="020B0604030504040204" pitchFamily="34" charset="0"/>
                          <a:ea typeface="Verdana" panose="020B0604030504040204" pitchFamily="34" charset="0"/>
                          <a:cs typeface="Verdana" panose="020B0604030504040204" pitchFamily="34" charset="0"/>
                        </a:rPr>
                        <a:t>Telefonia mobile - </a:t>
                      </a:r>
                      <a:r>
                        <a:rPr lang="it-IT" sz="600" dirty="0" smtClean="0">
                          <a:effectLst/>
                          <a:latin typeface="Verdana" panose="020B0604030504040204" pitchFamily="34" charset="0"/>
                          <a:ea typeface="Verdana" panose="020B0604030504040204" pitchFamily="34" charset="0"/>
                          <a:cs typeface="Verdana" panose="020B0604030504040204" pitchFamily="34" charset="0"/>
                        </a:rPr>
                        <a:t>servizi</a:t>
                      </a:r>
                      <a:endParaRPr lang="it-IT" sz="600" dirty="0">
                        <a:effectLst/>
                        <a:latin typeface="Verdana" panose="020B0604030504040204" pitchFamily="34" charset="0"/>
                        <a:ea typeface="Verdana" panose="020B0604030504040204" pitchFamily="34" charset="0"/>
                        <a:cs typeface="Verdana" panose="020B0604030504040204" pitchFamily="34" charset="0"/>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it-IT"/>
                    </a:p>
                  </a:txBody>
                  <a:tcPr/>
                </a:tc>
                <a:tc>
                  <a:txBody>
                    <a:bodyPr/>
                    <a:lstStyle/>
                    <a:p>
                      <a:pPr algn="ctr">
                        <a:spcBef>
                          <a:spcPts val="500"/>
                        </a:spcBef>
                        <a:spcAft>
                          <a:spcPts val="600"/>
                        </a:spcAft>
                      </a:pPr>
                      <a:r>
                        <a:rPr lang="it-IT" sz="600">
                          <a:effectLst/>
                          <a:latin typeface="Verdana" panose="020B0604030504040204" pitchFamily="34" charset="0"/>
                          <a:ea typeface="Verdana" panose="020B0604030504040204" pitchFamily="34" charset="0"/>
                          <a:cs typeface="Verdana" panose="020B0604030504040204" pitchFamily="34" charset="0"/>
                        </a:rPr>
                        <a:t>0,77</a:t>
                      </a: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500"/>
                        </a:spcBef>
                        <a:spcAft>
                          <a:spcPts val="600"/>
                        </a:spcAft>
                      </a:pPr>
                      <a:r>
                        <a:rPr lang="it-IT" sz="600" dirty="0">
                          <a:effectLst/>
                          <a:latin typeface="Verdana" panose="020B0604030504040204" pitchFamily="34" charset="0"/>
                          <a:ea typeface="Verdana" panose="020B0604030504040204" pitchFamily="34" charset="0"/>
                          <a:cs typeface="Verdana" panose="020B0604030504040204" pitchFamily="34" charset="0"/>
                        </a:rPr>
                        <a:t>0,76</a:t>
                      </a: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157">
                <a:tc vMerge="1">
                  <a:txBody>
                    <a:bodyPr/>
                    <a:lstStyle/>
                    <a:p>
                      <a:endParaRPr lang="it-IT"/>
                    </a:p>
                  </a:txBody>
                  <a:tcPr/>
                </a:tc>
                <a:tc>
                  <a:txBody>
                    <a:bodyPr/>
                    <a:lstStyle/>
                    <a:p>
                      <a:pPr algn="ctr">
                        <a:lnSpc>
                          <a:spcPct val="107000"/>
                        </a:lnSpc>
                        <a:spcAft>
                          <a:spcPts val="0"/>
                        </a:spcAft>
                      </a:pPr>
                      <a:r>
                        <a:rPr lang="it-IT" sz="600" dirty="0">
                          <a:effectLst/>
                          <a:latin typeface="Verdana" panose="020B0604030504040204" pitchFamily="34" charset="0"/>
                          <a:ea typeface="Verdana" panose="020B0604030504040204" pitchFamily="34" charset="0"/>
                          <a:cs typeface="Verdana" panose="020B0604030504040204" pitchFamily="34" charset="0"/>
                        </a:rPr>
                        <a:t>Servizi </a:t>
                      </a:r>
                      <a:r>
                        <a:rPr lang="it-IT" sz="600" dirty="0" smtClean="0">
                          <a:effectLst/>
                          <a:latin typeface="Verdana" panose="020B0604030504040204" pitchFamily="34" charset="0"/>
                          <a:ea typeface="Verdana" panose="020B0604030504040204" pitchFamily="34" charset="0"/>
                          <a:cs typeface="Verdana" panose="020B0604030504040204" pitchFamily="34" charset="0"/>
                        </a:rPr>
                        <a:t>postali</a:t>
                      </a:r>
                      <a:endParaRPr lang="it-IT" sz="600" dirty="0">
                        <a:effectLst/>
                        <a:latin typeface="Verdana" panose="020B0604030504040204" pitchFamily="34" charset="0"/>
                        <a:ea typeface="Verdana" panose="020B0604030504040204" pitchFamily="34" charset="0"/>
                        <a:cs typeface="Verdana" panose="020B0604030504040204" pitchFamily="34" charset="0"/>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500"/>
                        </a:spcBef>
                        <a:spcAft>
                          <a:spcPts val="600"/>
                        </a:spcAft>
                      </a:pPr>
                      <a:r>
                        <a:rPr lang="it-IT" sz="600">
                          <a:effectLst/>
                          <a:latin typeface="Verdana" panose="020B0604030504040204" pitchFamily="34" charset="0"/>
                          <a:ea typeface="Verdana" panose="020B0604030504040204" pitchFamily="34" charset="0"/>
                          <a:cs typeface="Verdana" panose="020B0604030504040204" pitchFamily="34" charset="0"/>
                        </a:rPr>
                        <a:t>Servizi postali</a:t>
                      </a: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500"/>
                        </a:spcBef>
                        <a:spcAft>
                          <a:spcPts val="600"/>
                        </a:spcAft>
                      </a:pPr>
                      <a:r>
                        <a:rPr lang="it-IT" sz="600">
                          <a:effectLst/>
                          <a:latin typeface="Verdana" panose="020B0604030504040204" pitchFamily="34" charset="0"/>
                          <a:ea typeface="Verdana" panose="020B0604030504040204" pitchFamily="34" charset="0"/>
                          <a:cs typeface="Verdana" panose="020B0604030504040204" pitchFamily="34" charset="0"/>
                        </a:rPr>
                        <a:t>1,05</a:t>
                      </a: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500"/>
                        </a:spcBef>
                        <a:spcAft>
                          <a:spcPts val="600"/>
                        </a:spcAft>
                      </a:pPr>
                      <a:r>
                        <a:rPr lang="it-IT" sz="600" dirty="0">
                          <a:effectLst/>
                          <a:latin typeface="Verdana" panose="020B0604030504040204" pitchFamily="34" charset="0"/>
                          <a:ea typeface="Verdana" panose="020B0604030504040204" pitchFamily="34" charset="0"/>
                          <a:cs typeface="Verdana" panose="020B0604030504040204" pitchFamily="34" charset="0"/>
                        </a:rPr>
                        <a:t>1,12</a:t>
                      </a: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303">
                <a:tc vMerge="1">
                  <a:txBody>
                    <a:bodyPr/>
                    <a:lstStyle/>
                    <a:p>
                      <a:endParaRPr lang="it-IT"/>
                    </a:p>
                  </a:txBody>
                  <a:tcPr/>
                </a:tc>
                <a:tc>
                  <a:txBody>
                    <a:bodyPr/>
                    <a:lstStyle/>
                    <a:p>
                      <a:pPr algn="ctr">
                        <a:lnSpc>
                          <a:spcPct val="107000"/>
                        </a:lnSpc>
                        <a:spcAft>
                          <a:spcPts val="0"/>
                        </a:spcAft>
                      </a:pPr>
                      <a:r>
                        <a:rPr lang="it-IT" sz="600" dirty="0">
                          <a:effectLst/>
                          <a:latin typeface="Verdana" panose="020B0604030504040204" pitchFamily="34" charset="0"/>
                          <a:ea typeface="Verdana" panose="020B0604030504040204" pitchFamily="34" charset="0"/>
                          <a:cs typeface="Verdana" panose="020B0604030504040204" pitchFamily="34" charset="0"/>
                        </a:rPr>
                        <a:t>Televisione a </a:t>
                      </a:r>
                      <a:r>
                        <a:rPr lang="it-IT" sz="600" dirty="0" smtClean="0">
                          <a:effectLst/>
                          <a:latin typeface="Verdana" panose="020B0604030504040204" pitchFamily="34" charset="0"/>
                          <a:ea typeface="Verdana" panose="020B0604030504040204" pitchFamily="34" charset="0"/>
                          <a:cs typeface="Verdana" panose="020B0604030504040204" pitchFamily="34" charset="0"/>
                        </a:rPr>
                        <a:t>pagamento</a:t>
                      </a:r>
                      <a:endParaRPr lang="it-IT" sz="600" dirty="0">
                        <a:effectLst/>
                        <a:latin typeface="Verdana" panose="020B0604030504040204" pitchFamily="34" charset="0"/>
                        <a:ea typeface="Verdana" panose="020B0604030504040204" pitchFamily="34" charset="0"/>
                        <a:cs typeface="Verdana" panose="020B0604030504040204" pitchFamily="34" charset="0"/>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Bef>
                          <a:spcPts val="500"/>
                        </a:spcBef>
                        <a:spcAft>
                          <a:spcPts val="600"/>
                        </a:spcAft>
                      </a:pPr>
                      <a:r>
                        <a:rPr lang="it-IT" sz="600">
                          <a:effectLst/>
                          <a:latin typeface="Verdana" panose="020B0604030504040204" pitchFamily="34" charset="0"/>
                          <a:ea typeface="Verdana" panose="020B0604030504040204" pitchFamily="34" charset="0"/>
                          <a:cs typeface="Verdana" panose="020B0604030504040204" pitchFamily="34" charset="0"/>
                        </a:rPr>
                        <a:t>Media</a:t>
                      </a: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500"/>
                        </a:spcBef>
                        <a:spcAft>
                          <a:spcPts val="600"/>
                        </a:spcAft>
                      </a:pPr>
                      <a:r>
                        <a:rPr lang="it-IT" sz="600">
                          <a:effectLst/>
                          <a:latin typeface="Verdana" panose="020B0604030504040204" pitchFamily="34" charset="0"/>
                          <a:ea typeface="Verdana" panose="020B0604030504040204" pitchFamily="34" charset="0"/>
                          <a:cs typeface="Verdana" panose="020B0604030504040204" pitchFamily="34" charset="0"/>
                        </a:rPr>
                        <a:t>1,06</a:t>
                      </a: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500"/>
                        </a:spcBef>
                        <a:spcAft>
                          <a:spcPts val="600"/>
                        </a:spcAft>
                      </a:pPr>
                      <a:r>
                        <a:rPr lang="it-IT" sz="600" dirty="0">
                          <a:effectLst/>
                          <a:latin typeface="Verdana" panose="020B0604030504040204" pitchFamily="34" charset="0"/>
                          <a:ea typeface="Verdana" panose="020B0604030504040204" pitchFamily="34" charset="0"/>
                          <a:cs typeface="Verdana" panose="020B0604030504040204" pitchFamily="34" charset="0"/>
                        </a:rPr>
                        <a:t>1,12</a:t>
                      </a: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4099">
                <a:tc vMerge="1">
                  <a:txBody>
                    <a:bodyPr/>
                    <a:lstStyle/>
                    <a:p>
                      <a:endParaRPr lang="it-IT"/>
                    </a:p>
                  </a:txBody>
                  <a:tcPr/>
                </a:tc>
                <a:tc>
                  <a:txBody>
                    <a:bodyPr/>
                    <a:lstStyle/>
                    <a:p>
                      <a:pPr algn="ctr">
                        <a:lnSpc>
                          <a:spcPct val="107000"/>
                        </a:lnSpc>
                        <a:spcAft>
                          <a:spcPts val="0"/>
                        </a:spcAft>
                      </a:pPr>
                      <a:r>
                        <a:rPr lang="it-IT" sz="600" dirty="0" smtClean="0">
                          <a:effectLst/>
                          <a:latin typeface="Verdana" panose="020B0604030504040204" pitchFamily="34" charset="0"/>
                          <a:ea typeface="Verdana" panose="020B0604030504040204" pitchFamily="34" charset="0"/>
                          <a:cs typeface="Verdana" panose="020B0604030504040204" pitchFamily="34" charset="0"/>
                        </a:rPr>
                        <a:t>Quotidiani</a:t>
                      </a:r>
                      <a:endParaRPr lang="it-IT" sz="600" dirty="0">
                        <a:effectLst/>
                        <a:latin typeface="Verdana" panose="020B0604030504040204" pitchFamily="34" charset="0"/>
                        <a:ea typeface="Verdana" panose="020B0604030504040204" pitchFamily="34" charset="0"/>
                        <a:cs typeface="Verdana" panose="020B0604030504040204" pitchFamily="34" charset="0"/>
                      </a:endParaRP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it-IT"/>
                    </a:p>
                  </a:txBody>
                  <a:tcPr/>
                </a:tc>
                <a:tc>
                  <a:txBody>
                    <a:bodyPr/>
                    <a:lstStyle/>
                    <a:p>
                      <a:pPr algn="ctr">
                        <a:spcBef>
                          <a:spcPts val="500"/>
                        </a:spcBef>
                        <a:spcAft>
                          <a:spcPts val="600"/>
                        </a:spcAft>
                      </a:pPr>
                      <a:r>
                        <a:rPr lang="it-IT" sz="600">
                          <a:effectLst/>
                          <a:latin typeface="Verdana" panose="020B0604030504040204" pitchFamily="34" charset="0"/>
                          <a:ea typeface="Verdana" panose="020B0604030504040204" pitchFamily="34" charset="0"/>
                          <a:cs typeface="Verdana" panose="020B0604030504040204" pitchFamily="34" charset="0"/>
                        </a:rPr>
                        <a:t>1,16</a:t>
                      </a: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500"/>
                        </a:spcBef>
                        <a:spcAft>
                          <a:spcPts val="600"/>
                        </a:spcAft>
                      </a:pPr>
                      <a:r>
                        <a:rPr lang="it-IT" sz="600" dirty="0">
                          <a:effectLst/>
                          <a:latin typeface="Verdana" panose="020B0604030504040204" pitchFamily="34" charset="0"/>
                          <a:ea typeface="Verdana" panose="020B0604030504040204" pitchFamily="34" charset="0"/>
                          <a:cs typeface="Verdana" panose="020B0604030504040204" pitchFamily="34" charset="0"/>
                        </a:rPr>
                        <a:t>1,19</a:t>
                      </a:r>
                    </a:p>
                  </a:txBody>
                  <a:tcPr marL="56317" marR="56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Rettangolo 8"/>
          <p:cNvSpPr/>
          <p:nvPr/>
        </p:nvSpPr>
        <p:spPr>
          <a:xfrm>
            <a:off x="5524500" y="936277"/>
            <a:ext cx="3429000" cy="4698722"/>
          </a:xfrm>
          <a:prstGeom prst="rect">
            <a:avLst/>
          </a:prstGeom>
        </p:spPr>
        <p:txBody>
          <a:bodyPr wrap="square">
            <a:spAutoFit/>
          </a:bodyPr>
          <a:lstStyle/>
          <a:p>
            <a:pPr marL="171450" lvl="0" indent="-171450" algn="just">
              <a:spcBef>
                <a:spcPts val="1800"/>
              </a:spcBef>
              <a:spcAft>
                <a:spcPts val="0"/>
              </a:spcAft>
              <a:buFont typeface="Arial" panose="020B0604020202020204" pitchFamily="34" charset="0"/>
              <a:buChar char="•"/>
            </a:pPr>
            <a:r>
              <a:rPr lang="it-IT" sz="1400" dirty="0" smtClean="0">
                <a:latin typeface="Verdana" panose="020B0604030504040204" pitchFamily="34" charset="0"/>
                <a:ea typeface="Verdana" panose="020B0604030504040204" pitchFamily="34" charset="0"/>
                <a:cs typeface="Verdana" panose="020B0604030504040204" pitchFamily="34" charset="0"/>
              </a:rPr>
              <a:t>E’ confermata l’efficacia </a:t>
            </a:r>
            <a:r>
              <a:rPr lang="it-IT" sz="1400" dirty="0">
                <a:latin typeface="Verdana" panose="020B0604030504040204" pitchFamily="34" charset="0"/>
                <a:ea typeface="Verdana" panose="020B0604030504040204" pitchFamily="34" charset="0"/>
                <a:cs typeface="Verdana" panose="020B0604030504040204" pitchFamily="34" charset="0"/>
              </a:rPr>
              <a:t>dello strumento della </a:t>
            </a:r>
            <a:r>
              <a:rPr lang="it-IT" sz="1400" dirty="0" smtClean="0">
                <a:latin typeface="Verdana" panose="020B0604030504040204" pitchFamily="34" charset="0"/>
                <a:ea typeface="Verdana" panose="020B0604030504040204" pitchFamily="34" charset="0"/>
                <a:cs typeface="Verdana" panose="020B0604030504040204" pitchFamily="34" charset="0"/>
              </a:rPr>
              <a:t>conciliazione per la risoluzione delle controversie tra operatori e utenti, sia a livello decentrato (Co.re.com.) sia per </a:t>
            </a:r>
            <a:r>
              <a:rPr lang="it-IT" sz="1400" dirty="0">
                <a:latin typeface="Verdana" panose="020B0604030504040204" pitchFamily="34" charset="0"/>
                <a:ea typeface="Verdana" panose="020B0604030504040204" pitchFamily="34" charset="0"/>
                <a:cs typeface="Verdana" panose="020B0604030504040204" pitchFamily="34" charset="0"/>
              </a:rPr>
              <a:t>le istanze gestite </a:t>
            </a:r>
            <a:r>
              <a:rPr lang="it-IT" sz="1400" dirty="0" smtClean="0">
                <a:latin typeface="Verdana" panose="020B0604030504040204" pitchFamily="34" charset="0"/>
                <a:ea typeface="Verdana" panose="020B0604030504040204" pitchFamily="34" charset="0"/>
                <a:cs typeface="Verdana" panose="020B0604030504040204" pitchFamily="34" charset="0"/>
              </a:rPr>
              <a:t>dall’Autorità. </a:t>
            </a:r>
            <a:endParaRPr lang="it-IT" sz="1400" dirty="0" smtClean="0">
              <a:effectLst/>
              <a:latin typeface="Verdana" panose="020B0604030504040204" pitchFamily="34" charset="0"/>
              <a:ea typeface="Verdana" panose="020B0604030504040204" pitchFamily="34" charset="0"/>
              <a:cs typeface="Verdana" panose="020B0604030504040204" pitchFamily="34" charset="0"/>
            </a:endParaRPr>
          </a:p>
          <a:p>
            <a:pPr marL="171450" lvl="0" indent="-171450" algn="just">
              <a:spcBef>
                <a:spcPts val="1200"/>
              </a:spcBef>
              <a:spcAft>
                <a:spcPts val="0"/>
              </a:spcAft>
              <a:buFont typeface="Arial" panose="020B0604020202020204" pitchFamily="34" charset="0"/>
              <a:buChar char="•"/>
            </a:pPr>
            <a:endParaRPr lang="it-IT" sz="1400" dirty="0" smtClean="0">
              <a:effectLst/>
              <a:latin typeface="Verdana" panose="020B0604030504040204" pitchFamily="34" charset="0"/>
              <a:ea typeface="Verdana" panose="020B0604030504040204" pitchFamily="34" charset="0"/>
              <a:cs typeface="Verdana" panose="020B0604030504040204" pitchFamily="34" charset="0"/>
            </a:endParaRPr>
          </a:p>
          <a:p>
            <a:pPr marL="171450" lvl="0" indent="-171450" algn="just">
              <a:spcBef>
                <a:spcPts val="800"/>
              </a:spcBef>
              <a:spcAft>
                <a:spcPts val="0"/>
              </a:spcAft>
              <a:buFont typeface="Arial" panose="020B0604020202020204" pitchFamily="34" charset="0"/>
              <a:buChar char="•"/>
            </a:pPr>
            <a:r>
              <a:rPr lang="it-IT" sz="1400" dirty="0" smtClean="0">
                <a:effectLst/>
                <a:latin typeface="Verdana" panose="020B0604030504040204" pitchFamily="34" charset="0"/>
                <a:ea typeface="Verdana" panose="020B0604030504040204" pitchFamily="34" charset="0"/>
                <a:cs typeface="Verdana" panose="020B0604030504040204" pitchFamily="34" charset="0"/>
              </a:rPr>
              <a:t>Nel corso dell’anno sono stati rimborsati agli utenti più di 33 milioni di euro a seguito della risoluzione delle controversie. </a:t>
            </a:r>
          </a:p>
          <a:p>
            <a:pPr marL="171450" lvl="0" indent="-171450" algn="just">
              <a:spcBef>
                <a:spcPts val="1200"/>
              </a:spcBef>
              <a:spcAft>
                <a:spcPts val="0"/>
              </a:spcAft>
              <a:buFont typeface="Arial" panose="020B0604020202020204" pitchFamily="34" charset="0"/>
              <a:buChar char="•"/>
            </a:pPr>
            <a:endParaRPr lang="it-IT" sz="1400" dirty="0" smtClean="0">
              <a:latin typeface="Verdana" panose="020B0604030504040204" pitchFamily="34" charset="0"/>
              <a:ea typeface="Verdana" panose="020B0604030504040204" pitchFamily="34" charset="0"/>
              <a:cs typeface="Verdana" panose="020B0604030504040204" pitchFamily="34" charset="0"/>
            </a:endParaRPr>
          </a:p>
          <a:p>
            <a:pPr marL="171450" lvl="0" indent="-171450" algn="just">
              <a:spcBef>
                <a:spcPts val="800"/>
              </a:spcBef>
              <a:spcAft>
                <a:spcPts val="0"/>
              </a:spcAft>
              <a:buFont typeface="Arial" panose="020B0604020202020204" pitchFamily="34" charset="0"/>
              <a:buChar char="•"/>
            </a:pPr>
            <a:r>
              <a:rPr lang="it-IT" sz="1400" dirty="0" smtClean="0">
                <a:latin typeface="Verdana" panose="020B0604030504040204" pitchFamily="34" charset="0"/>
                <a:ea typeface="Verdana" panose="020B0604030504040204" pitchFamily="34" charset="0"/>
                <a:cs typeface="Verdana" panose="020B0604030504040204" pitchFamily="34" charset="0"/>
              </a:rPr>
              <a:t>Negli </a:t>
            </a:r>
            <a:r>
              <a:rPr lang="it-IT" sz="1400" dirty="0">
                <a:latin typeface="Verdana" panose="020B0604030504040204" pitchFamily="34" charset="0"/>
                <a:ea typeface="Verdana" panose="020B0604030504040204" pitchFamily="34" charset="0"/>
                <a:cs typeface="Verdana" panose="020B0604030504040204" pitchFamily="34" charset="0"/>
              </a:rPr>
              <a:t>ultimi </a:t>
            </a:r>
            <a:r>
              <a:rPr lang="it-IT" sz="1400" dirty="0" smtClean="0">
                <a:latin typeface="Verdana" panose="020B0604030504040204" pitchFamily="34" charset="0"/>
                <a:ea typeface="Verdana" panose="020B0604030504040204" pitchFamily="34" charset="0"/>
                <a:cs typeface="Verdana" panose="020B0604030504040204" pitchFamily="34" charset="0"/>
              </a:rPr>
              <a:t>5 anni i </a:t>
            </a:r>
            <a:r>
              <a:rPr lang="it-IT" sz="1400" dirty="0">
                <a:latin typeface="Verdana" panose="020B0604030504040204" pitchFamily="34" charset="0"/>
                <a:ea typeface="Verdana" panose="020B0604030504040204" pitchFamily="34" charset="0"/>
                <a:cs typeface="Verdana" panose="020B0604030504040204" pitchFamily="34" charset="0"/>
              </a:rPr>
              <a:t>prezzi dei servizi di comunicazione sono diminuiti in maniera </a:t>
            </a:r>
            <a:r>
              <a:rPr lang="it-IT" sz="1400" dirty="0" smtClean="0">
                <a:latin typeface="Verdana" panose="020B0604030504040204" pitchFamily="34" charset="0"/>
                <a:ea typeface="Verdana" panose="020B0604030504040204" pitchFamily="34" charset="0"/>
                <a:cs typeface="Verdana" panose="020B0604030504040204" pitchFamily="34" charset="0"/>
              </a:rPr>
              <a:t>sensibile (circa il 25%) </a:t>
            </a:r>
            <a:r>
              <a:rPr lang="it-IT" sz="1400" dirty="0">
                <a:latin typeface="Verdana" panose="020B0604030504040204" pitchFamily="34" charset="0"/>
                <a:ea typeface="Verdana" panose="020B0604030504040204" pitchFamily="34" charset="0"/>
                <a:cs typeface="Verdana" panose="020B0604030504040204" pitchFamily="34" charset="0"/>
              </a:rPr>
              <a:t>rispetto al generale costo della </a:t>
            </a:r>
            <a:r>
              <a:rPr lang="it-IT" sz="1400" dirty="0" smtClean="0">
                <a:latin typeface="Verdana" panose="020B0604030504040204" pitchFamily="34" charset="0"/>
                <a:ea typeface="Verdana" panose="020B0604030504040204" pitchFamily="34" charset="0"/>
                <a:cs typeface="Verdana" panose="020B0604030504040204" pitchFamily="34" charset="0"/>
              </a:rPr>
              <a:t>vita, nonostante le criticità strutturali presenti nei diversi comparti.</a:t>
            </a:r>
          </a:p>
        </p:txBody>
      </p:sp>
    </p:spTree>
    <p:extLst>
      <p:ext uri="{BB962C8B-B14F-4D97-AF65-F5344CB8AC3E}">
        <p14:creationId xmlns:p14="http://schemas.microsoft.com/office/powerpoint/2010/main" val="243496181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8"/>
          <p:cNvSpPr>
            <a:spLocks noChangeArrowheads="1"/>
          </p:cNvSpPr>
          <p:nvPr/>
        </p:nvSpPr>
        <p:spPr bwMode="auto">
          <a:xfrm>
            <a:off x="0" y="0"/>
            <a:ext cx="9144000" cy="762000"/>
          </a:xfrm>
          <a:prstGeom prst="rect">
            <a:avLst/>
          </a:prstGeom>
          <a:noFill/>
          <a:ln>
            <a:noFill/>
          </a:ln>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it-IT" altLang="it-IT" sz="4000" b="1" i="1" dirty="0">
              <a:solidFill>
                <a:srgbClr val="EF2E24"/>
              </a:solidFill>
              <a:latin typeface="Verdana" panose="020B0604030504040204" pitchFamily="34" charset="0"/>
            </a:endParaRPr>
          </a:p>
        </p:txBody>
      </p:sp>
      <p:cxnSp>
        <p:nvCxnSpPr>
          <p:cNvPr id="4" name="Connettore 1 3"/>
          <p:cNvCxnSpPr/>
          <p:nvPr/>
        </p:nvCxnSpPr>
        <p:spPr>
          <a:xfrm>
            <a:off x="0" y="6248400"/>
            <a:ext cx="9144000" cy="0"/>
          </a:xfrm>
          <a:prstGeom prst="line">
            <a:avLst/>
          </a:prstGeom>
          <a:ln w="19050">
            <a:solidFill>
              <a:srgbClr val="0E9161"/>
            </a:solidFill>
          </a:ln>
        </p:spPr>
        <p:style>
          <a:lnRef idx="1">
            <a:schemeClr val="accent1"/>
          </a:lnRef>
          <a:fillRef idx="0">
            <a:schemeClr val="accent1"/>
          </a:fillRef>
          <a:effectRef idx="0">
            <a:schemeClr val="accent1"/>
          </a:effectRef>
          <a:fontRef idx="minor">
            <a:schemeClr val="tx1"/>
          </a:fontRef>
        </p:style>
      </p:cxnSp>
      <p:pic>
        <p:nvPicPr>
          <p:cNvPr id="8" name="Immagine 7"/>
          <p:cNvPicPr>
            <a:picLocks noChangeAspect="1"/>
          </p:cNvPicPr>
          <p:nvPr/>
        </p:nvPicPr>
        <p:blipFill>
          <a:blip r:embed="rId2"/>
          <a:stretch>
            <a:fillRect/>
          </a:stretch>
        </p:blipFill>
        <p:spPr>
          <a:xfrm>
            <a:off x="93630" y="6339821"/>
            <a:ext cx="2213040" cy="426757"/>
          </a:xfrm>
          <a:prstGeom prst="rect">
            <a:avLst/>
          </a:prstGeom>
        </p:spPr>
      </p:pic>
      <p:sp>
        <p:nvSpPr>
          <p:cNvPr id="7" name="Rectangle 5"/>
          <p:cNvSpPr>
            <a:spLocks noChangeArrowheads="1"/>
          </p:cNvSpPr>
          <p:nvPr/>
        </p:nvSpPr>
        <p:spPr bwMode="auto">
          <a:xfrm>
            <a:off x="0" y="-1"/>
            <a:ext cx="9144000" cy="914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t-IT" altLang="it-IT" sz="2400" b="1" i="1" dirty="0" smtClean="0">
                <a:solidFill>
                  <a:schemeClr val="bg1"/>
                </a:solidFill>
                <a:latin typeface="Verdana" panose="020B0604030504040204" pitchFamily="34" charset="0"/>
              </a:rPr>
              <a:t>I </a:t>
            </a:r>
            <a:r>
              <a:rPr lang="it-IT" altLang="it-IT" sz="2400" b="1" i="1" dirty="0" err="1">
                <a:solidFill>
                  <a:srgbClr val="FF0000"/>
                </a:solidFill>
                <a:latin typeface="Verdana" panose="020B0604030504040204" pitchFamily="34" charset="0"/>
              </a:rPr>
              <a:t>I</a:t>
            </a:r>
            <a:r>
              <a:rPr lang="it-IT" altLang="it-IT" sz="2400" b="1" i="1" dirty="0">
                <a:solidFill>
                  <a:srgbClr val="FF0000"/>
                </a:solidFill>
                <a:latin typeface="Verdana" panose="020B0604030504040204" pitchFamily="34" charset="0"/>
              </a:rPr>
              <a:t>  </a:t>
            </a:r>
            <a:r>
              <a:rPr lang="it-IT" altLang="it-IT" sz="2400" b="1" i="1" dirty="0" smtClean="0">
                <a:solidFill>
                  <a:srgbClr val="FF0000"/>
                </a:solidFill>
                <a:latin typeface="Verdana" panose="020B0604030504040204" pitchFamily="34" charset="0"/>
              </a:rPr>
              <a:t>risultati raggiunti: il piano di monitoraggio </a:t>
            </a:r>
          </a:p>
          <a:p>
            <a:pPr algn="ctr" eaLnBrk="1" hangingPunct="1"/>
            <a:r>
              <a:rPr lang="it-IT" altLang="it-IT" sz="2400" b="1" i="1" dirty="0" smtClean="0">
                <a:solidFill>
                  <a:srgbClr val="FF0000"/>
                </a:solidFill>
                <a:latin typeface="Verdana" panose="020B0604030504040204" pitchFamily="34" charset="0"/>
              </a:rPr>
              <a:t>per migliorare i processi decisionali</a:t>
            </a:r>
            <a:endParaRPr lang="it-IT" altLang="it-IT" sz="2400" b="1" i="1" dirty="0">
              <a:solidFill>
                <a:srgbClr val="FF0000"/>
              </a:solidFill>
              <a:latin typeface="Verdana" panose="020B0604030504040204" pitchFamily="34" charset="0"/>
            </a:endParaRPr>
          </a:p>
        </p:txBody>
      </p:sp>
      <p:sp>
        <p:nvSpPr>
          <p:cNvPr id="11" name="Rectangle 6"/>
          <p:cNvSpPr>
            <a:spLocks noChangeArrowheads="1"/>
          </p:cNvSpPr>
          <p:nvPr/>
        </p:nvSpPr>
        <p:spPr bwMode="auto">
          <a:xfrm>
            <a:off x="319120" y="1143001"/>
            <a:ext cx="3975100" cy="4933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50000"/>
              </a:lnSpc>
            </a:pPr>
            <a:endParaRPr lang="it-IT" altLang="it-IT" dirty="0">
              <a:latin typeface="Verdana" panose="020B0604030504040204" pitchFamily="34" charset="0"/>
            </a:endParaRPr>
          </a:p>
        </p:txBody>
      </p:sp>
      <p:graphicFrame>
        <p:nvGraphicFramePr>
          <p:cNvPr id="2" name="Tabella 1"/>
          <p:cNvGraphicFramePr>
            <a:graphicFrameLocks noGrp="1"/>
          </p:cNvGraphicFramePr>
          <p:nvPr>
            <p:extLst>
              <p:ext uri="{D42A27DB-BD31-4B8C-83A1-F6EECF244321}">
                <p14:modId xmlns:p14="http://schemas.microsoft.com/office/powerpoint/2010/main" val="978331616"/>
              </p:ext>
            </p:extLst>
          </p:nvPr>
        </p:nvGraphicFramePr>
        <p:xfrm>
          <a:off x="3886200" y="1143001"/>
          <a:ext cx="4952998" cy="4390550"/>
        </p:xfrm>
        <a:graphic>
          <a:graphicData uri="http://schemas.openxmlformats.org/drawingml/2006/table">
            <a:tbl>
              <a:tblPr firstRow="1" firstCol="1" bandRow="1"/>
              <a:tblGrid>
                <a:gridCol w="2497557"/>
                <a:gridCol w="918252"/>
                <a:gridCol w="736256"/>
                <a:gridCol w="800933"/>
              </a:tblGrid>
              <a:tr h="373734">
                <a:tc>
                  <a:txBody>
                    <a:bodyPr/>
                    <a:lstStyle/>
                    <a:p>
                      <a:pPr algn="ctr">
                        <a:lnSpc>
                          <a:spcPct val="107000"/>
                        </a:lnSpc>
                        <a:spcAft>
                          <a:spcPts val="0"/>
                        </a:spcAft>
                      </a:pPr>
                      <a:r>
                        <a:rPr lang="it-IT" sz="800" b="1" dirty="0" smtClean="0">
                          <a:effectLst/>
                          <a:latin typeface="Verdana" panose="020B0604030504040204" pitchFamily="34" charset="0"/>
                          <a:ea typeface="Verdana" panose="020B0604030504040204" pitchFamily="34" charset="0"/>
                          <a:cs typeface="Verdana" panose="020B0604030504040204" pitchFamily="34" charset="0"/>
                        </a:rPr>
                        <a:t>Indicatore</a:t>
                      </a:r>
                      <a:endParaRPr lang="it-IT"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it-IT" sz="800" b="1" dirty="0">
                          <a:effectLst/>
                          <a:latin typeface="Verdana" panose="020B0604030504040204" pitchFamily="34" charset="0"/>
                          <a:ea typeface="Verdana" panose="020B0604030504040204" pitchFamily="34" charset="0"/>
                          <a:cs typeface="Verdana" panose="020B0604030504040204" pitchFamily="34" charset="0"/>
                        </a:rPr>
                        <a:t>Settore</a:t>
                      </a:r>
                      <a:endParaRPr lang="it-IT"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it-IT" sz="800" b="1">
                          <a:effectLst/>
                          <a:latin typeface="Verdana" panose="020B0604030504040204" pitchFamily="34" charset="0"/>
                          <a:ea typeface="Verdana" panose="020B0604030504040204" pitchFamily="34" charset="0"/>
                          <a:cs typeface="Verdana" panose="020B0604030504040204" pitchFamily="34" charset="0"/>
                        </a:rPr>
                        <a:t>Valore </a:t>
                      </a:r>
                      <a:endParaRPr lang="it-IT" sz="1100">
                        <a:effectLst/>
                        <a:latin typeface="Verdana" panose="020B0604030504040204" pitchFamily="34" charset="0"/>
                        <a:ea typeface="Verdana" panose="020B0604030504040204" pitchFamily="34" charset="0"/>
                        <a:cs typeface="Verdana" panose="020B0604030504040204" pitchFamily="34" charset="0"/>
                      </a:endParaRPr>
                    </a:p>
                    <a:p>
                      <a:pPr algn="ctr">
                        <a:lnSpc>
                          <a:spcPct val="107000"/>
                        </a:lnSpc>
                        <a:spcAft>
                          <a:spcPts val="0"/>
                        </a:spcAft>
                      </a:pPr>
                      <a:r>
                        <a:rPr lang="it-IT" sz="800" b="1">
                          <a:effectLst/>
                          <a:latin typeface="Verdana" panose="020B0604030504040204" pitchFamily="34" charset="0"/>
                          <a:ea typeface="Verdana" panose="020B0604030504040204" pitchFamily="34" charset="0"/>
                          <a:cs typeface="Verdana" panose="020B0604030504040204" pitchFamily="34" charset="0"/>
                        </a:rPr>
                        <a:t>2014</a:t>
                      </a:r>
                      <a:endParaRPr lang="it-IT"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it-IT" sz="800" b="1">
                          <a:effectLst/>
                          <a:latin typeface="Verdana" panose="020B0604030504040204" pitchFamily="34" charset="0"/>
                          <a:ea typeface="Verdana" panose="020B0604030504040204" pitchFamily="34" charset="0"/>
                          <a:cs typeface="Verdana" panose="020B0604030504040204" pitchFamily="34" charset="0"/>
                        </a:rPr>
                        <a:t>Valore </a:t>
                      </a:r>
                      <a:endParaRPr lang="it-IT" sz="1100">
                        <a:effectLst/>
                        <a:latin typeface="Verdana" panose="020B0604030504040204" pitchFamily="34" charset="0"/>
                        <a:ea typeface="Verdana" panose="020B0604030504040204" pitchFamily="34" charset="0"/>
                        <a:cs typeface="Verdana" panose="020B0604030504040204" pitchFamily="34" charset="0"/>
                      </a:endParaRPr>
                    </a:p>
                    <a:p>
                      <a:pPr algn="ctr">
                        <a:lnSpc>
                          <a:spcPct val="107000"/>
                        </a:lnSpc>
                        <a:spcAft>
                          <a:spcPts val="0"/>
                        </a:spcAft>
                      </a:pPr>
                      <a:r>
                        <a:rPr lang="it-IT" sz="800" b="1">
                          <a:effectLst/>
                          <a:latin typeface="Verdana" panose="020B0604030504040204" pitchFamily="34" charset="0"/>
                          <a:ea typeface="Verdana" panose="020B0604030504040204" pitchFamily="34" charset="0"/>
                          <a:cs typeface="Verdana" panose="020B0604030504040204" pitchFamily="34" charset="0"/>
                        </a:rPr>
                        <a:t>2015</a:t>
                      </a:r>
                      <a:endParaRPr lang="it-IT"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352">
                <a:tc>
                  <a:txBody>
                    <a:bodyPr/>
                    <a:lstStyle/>
                    <a:p>
                      <a:pPr algn="ctr">
                        <a:spcAft>
                          <a:spcPts val="600"/>
                        </a:spcAft>
                      </a:pPr>
                      <a:r>
                        <a:rPr lang="it-IT" sz="800">
                          <a:effectLst/>
                          <a:latin typeface="Verdana" panose="020B0604030504040204" pitchFamily="34" charset="0"/>
                          <a:ea typeface="Verdana" panose="020B0604030504040204" pitchFamily="34" charset="0"/>
                          <a:cs typeface="Verdana" panose="020B0604030504040204" pitchFamily="34" charset="0"/>
                        </a:rPr>
                        <a:t>Numero di comunicazioni di operatori gestite dal ROC</a:t>
                      </a:r>
                      <a:endParaRPr lang="it-IT"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600"/>
                        </a:spcAft>
                      </a:pPr>
                      <a:r>
                        <a:rPr lang="it-IT" sz="800" dirty="0">
                          <a:effectLst/>
                          <a:latin typeface="Verdana" panose="020B0604030504040204" pitchFamily="34" charset="0"/>
                          <a:ea typeface="Verdana" panose="020B0604030504040204" pitchFamily="34" charset="0"/>
                          <a:cs typeface="Verdana" panose="020B0604030504040204" pitchFamily="34" charset="0"/>
                        </a:rPr>
                        <a:t>Tutti</a:t>
                      </a:r>
                      <a:endParaRPr lang="it-IT"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600"/>
                        </a:spcAft>
                      </a:pPr>
                      <a:r>
                        <a:rPr lang="it-IT" sz="800">
                          <a:effectLst/>
                          <a:latin typeface="Verdana" panose="020B0604030504040204" pitchFamily="34" charset="0"/>
                          <a:ea typeface="Verdana" panose="020B0604030504040204" pitchFamily="34" charset="0"/>
                          <a:cs typeface="Verdana" panose="020B0604030504040204" pitchFamily="34" charset="0"/>
                        </a:rPr>
                        <a:t>12.683</a:t>
                      </a:r>
                      <a:endParaRPr lang="it-IT"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600"/>
                        </a:spcAft>
                      </a:pPr>
                      <a:r>
                        <a:rPr lang="it-IT" sz="800">
                          <a:effectLst/>
                          <a:latin typeface="Verdana" panose="020B0604030504040204" pitchFamily="34" charset="0"/>
                          <a:ea typeface="Verdana" panose="020B0604030504040204" pitchFamily="34" charset="0"/>
                          <a:cs typeface="Verdana" panose="020B0604030504040204" pitchFamily="34" charset="0"/>
                        </a:rPr>
                        <a:t>17.961</a:t>
                      </a:r>
                      <a:endParaRPr lang="it-IT"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352">
                <a:tc>
                  <a:txBody>
                    <a:bodyPr/>
                    <a:lstStyle/>
                    <a:p>
                      <a:pPr algn="ctr">
                        <a:spcAft>
                          <a:spcPts val="600"/>
                        </a:spcAft>
                      </a:pPr>
                      <a:r>
                        <a:rPr lang="it-IT" sz="800">
                          <a:effectLst/>
                          <a:latin typeface="Verdana" panose="020B0604030504040204" pitchFamily="34" charset="0"/>
                          <a:ea typeface="Verdana" panose="020B0604030504040204" pitchFamily="34" charset="0"/>
                          <a:cs typeface="Verdana" panose="020B0604030504040204" pitchFamily="34" charset="0"/>
                        </a:rPr>
                        <a:t>Numero di comunicazioni di operatori gestite dalla IES</a:t>
                      </a:r>
                      <a:endParaRPr lang="it-IT"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600"/>
                        </a:spcAft>
                      </a:pPr>
                      <a:r>
                        <a:rPr lang="it-IT" sz="800" dirty="0">
                          <a:effectLst/>
                          <a:latin typeface="Verdana" panose="020B0604030504040204" pitchFamily="34" charset="0"/>
                          <a:ea typeface="Verdana" panose="020B0604030504040204" pitchFamily="34" charset="0"/>
                          <a:cs typeface="Verdana" panose="020B0604030504040204" pitchFamily="34" charset="0"/>
                        </a:rPr>
                        <a:t>Media</a:t>
                      </a:r>
                      <a:endParaRPr lang="it-IT"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600"/>
                        </a:spcAft>
                      </a:pPr>
                      <a:r>
                        <a:rPr lang="it-IT" sz="800">
                          <a:effectLst/>
                          <a:latin typeface="Verdana" panose="020B0604030504040204" pitchFamily="34" charset="0"/>
                          <a:ea typeface="Verdana" panose="020B0604030504040204" pitchFamily="34" charset="0"/>
                          <a:cs typeface="Verdana" panose="020B0604030504040204" pitchFamily="34" charset="0"/>
                        </a:rPr>
                        <a:t>4.428</a:t>
                      </a:r>
                      <a:endParaRPr lang="it-IT"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600"/>
                        </a:spcAft>
                      </a:pPr>
                      <a:r>
                        <a:rPr lang="it-IT" sz="800">
                          <a:effectLst/>
                          <a:latin typeface="Verdana" panose="020B0604030504040204" pitchFamily="34" charset="0"/>
                          <a:ea typeface="Verdana" panose="020B0604030504040204" pitchFamily="34" charset="0"/>
                          <a:cs typeface="Verdana" panose="020B0604030504040204" pitchFamily="34" charset="0"/>
                        </a:rPr>
                        <a:t>4.701</a:t>
                      </a:r>
                      <a:endParaRPr lang="it-IT"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734">
                <a:tc>
                  <a:txBody>
                    <a:bodyPr/>
                    <a:lstStyle/>
                    <a:p>
                      <a:pPr algn="ctr">
                        <a:spcAft>
                          <a:spcPts val="600"/>
                        </a:spcAft>
                      </a:pPr>
                      <a:r>
                        <a:rPr lang="it-IT" sz="800" dirty="0">
                          <a:effectLst/>
                          <a:latin typeface="Verdana" panose="020B0604030504040204" pitchFamily="34" charset="0"/>
                          <a:ea typeface="Verdana" panose="020B0604030504040204" pitchFamily="34" charset="0"/>
                          <a:cs typeface="Verdana" panose="020B0604030504040204" pitchFamily="34" charset="0"/>
                        </a:rPr>
                        <a:t>Numero di segnalazioni da parte di operatori di comunicazione elettronica </a:t>
                      </a:r>
                      <a:r>
                        <a:rPr lang="it-IT" sz="800" dirty="0" smtClean="0">
                          <a:effectLst/>
                          <a:latin typeface="Verdana" panose="020B0604030504040204" pitchFamily="34" charset="0"/>
                          <a:ea typeface="Verdana" panose="020B0604030504040204" pitchFamily="34" charset="0"/>
                          <a:cs typeface="Verdana" panose="020B0604030504040204" pitchFamily="34" charset="0"/>
                        </a:rPr>
                        <a:t>gestite</a:t>
                      </a:r>
                      <a:endParaRPr lang="it-IT"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600"/>
                        </a:spcAft>
                      </a:pPr>
                      <a:r>
                        <a:rPr lang="it-IT" sz="800" dirty="0">
                          <a:effectLst/>
                          <a:latin typeface="Verdana" panose="020B0604030504040204" pitchFamily="34" charset="0"/>
                          <a:ea typeface="Verdana" panose="020B0604030504040204" pitchFamily="34" charset="0"/>
                          <a:cs typeface="Verdana" panose="020B0604030504040204" pitchFamily="34" charset="0"/>
                        </a:rPr>
                        <a:t>Comunicazioni elettroniche</a:t>
                      </a:r>
                      <a:endParaRPr lang="it-IT"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600"/>
                        </a:spcAft>
                      </a:pPr>
                      <a:r>
                        <a:rPr lang="it-IT" sz="800" dirty="0">
                          <a:effectLst/>
                          <a:latin typeface="Verdana" panose="020B0604030504040204" pitchFamily="34" charset="0"/>
                          <a:ea typeface="Verdana" panose="020B0604030504040204" pitchFamily="34" charset="0"/>
                          <a:cs typeface="Verdana" panose="020B0604030504040204" pitchFamily="34" charset="0"/>
                        </a:rPr>
                        <a:t>512</a:t>
                      </a:r>
                      <a:endParaRPr lang="it-IT"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600"/>
                        </a:spcAft>
                      </a:pPr>
                      <a:r>
                        <a:rPr lang="it-IT" sz="800">
                          <a:effectLst/>
                          <a:latin typeface="Verdana" panose="020B0604030504040204" pitchFamily="34" charset="0"/>
                          <a:ea typeface="Verdana" panose="020B0604030504040204" pitchFamily="34" charset="0"/>
                          <a:cs typeface="Verdana" panose="020B0604030504040204" pitchFamily="34" charset="0"/>
                        </a:rPr>
                        <a:t>447</a:t>
                      </a:r>
                      <a:endParaRPr lang="it-IT"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867">
                <a:tc>
                  <a:txBody>
                    <a:bodyPr/>
                    <a:lstStyle/>
                    <a:p>
                      <a:pPr algn="ctr">
                        <a:spcAft>
                          <a:spcPts val="600"/>
                        </a:spcAft>
                      </a:pPr>
                      <a:r>
                        <a:rPr lang="it-IT" sz="800" dirty="0">
                          <a:effectLst/>
                          <a:latin typeface="Verdana" panose="020B0604030504040204" pitchFamily="34" charset="0"/>
                          <a:ea typeface="Verdana" panose="020B0604030504040204" pitchFamily="34" charset="0"/>
                          <a:cs typeface="Verdana" panose="020B0604030504040204" pitchFamily="34" charset="0"/>
                        </a:rPr>
                        <a:t>Numero di procedimenti sanzionatori </a:t>
                      </a:r>
                      <a:r>
                        <a:rPr lang="it-IT" sz="800" dirty="0" smtClean="0">
                          <a:effectLst/>
                          <a:latin typeface="Verdana" panose="020B0604030504040204" pitchFamily="34" charset="0"/>
                          <a:ea typeface="Verdana" panose="020B0604030504040204" pitchFamily="34" charset="0"/>
                          <a:cs typeface="Verdana" panose="020B0604030504040204" pitchFamily="34" charset="0"/>
                        </a:rPr>
                        <a:t>conclusi</a:t>
                      </a:r>
                      <a:endParaRPr lang="it-IT"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600"/>
                        </a:spcAft>
                      </a:pPr>
                      <a:r>
                        <a:rPr lang="it-IT" sz="800">
                          <a:effectLst/>
                          <a:latin typeface="Verdana" panose="020B0604030504040204" pitchFamily="34" charset="0"/>
                          <a:ea typeface="Verdana" panose="020B0604030504040204" pitchFamily="34" charset="0"/>
                          <a:cs typeface="Verdana" panose="020B0604030504040204" pitchFamily="34" charset="0"/>
                        </a:rPr>
                        <a:t>Tutti</a:t>
                      </a:r>
                      <a:endParaRPr lang="it-IT"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600"/>
                        </a:spcAft>
                      </a:pPr>
                      <a:r>
                        <a:rPr lang="it-IT" sz="800" dirty="0">
                          <a:effectLst/>
                          <a:latin typeface="Verdana" panose="020B0604030504040204" pitchFamily="34" charset="0"/>
                          <a:ea typeface="Verdana" panose="020B0604030504040204" pitchFamily="34" charset="0"/>
                          <a:cs typeface="Verdana" panose="020B0604030504040204" pitchFamily="34" charset="0"/>
                        </a:rPr>
                        <a:t>101</a:t>
                      </a:r>
                      <a:endParaRPr lang="it-IT"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600"/>
                        </a:spcAft>
                      </a:pPr>
                      <a:r>
                        <a:rPr lang="it-IT" sz="800">
                          <a:effectLst/>
                          <a:latin typeface="Verdana" panose="020B0604030504040204" pitchFamily="34" charset="0"/>
                          <a:ea typeface="Verdana" panose="020B0604030504040204" pitchFamily="34" charset="0"/>
                          <a:cs typeface="Verdana" panose="020B0604030504040204" pitchFamily="34" charset="0"/>
                        </a:rPr>
                        <a:t>205</a:t>
                      </a:r>
                      <a:endParaRPr lang="it-IT"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051">
                <a:tc>
                  <a:txBody>
                    <a:bodyPr/>
                    <a:lstStyle/>
                    <a:p>
                      <a:pPr algn="ctr">
                        <a:spcAft>
                          <a:spcPts val="600"/>
                        </a:spcAft>
                      </a:pPr>
                      <a:r>
                        <a:rPr lang="it-IT" sz="800">
                          <a:effectLst/>
                          <a:latin typeface="Verdana" panose="020B0604030504040204" pitchFamily="34" charset="0"/>
                          <a:ea typeface="Verdana" panose="020B0604030504040204" pitchFamily="34" charset="0"/>
                          <a:cs typeface="Verdana" panose="020B0604030504040204" pitchFamily="34" charset="0"/>
                        </a:rPr>
                        <a:t>Numero di segnalazioni da parte di utenti gestite </a:t>
                      </a:r>
                      <a:endParaRPr lang="it-IT"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600"/>
                        </a:spcAft>
                      </a:pPr>
                      <a:r>
                        <a:rPr lang="it-IT" sz="800">
                          <a:effectLst/>
                          <a:latin typeface="Verdana" panose="020B0604030504040204" pitchFamily="34" charset="0"/>
                          <a:ea typeface="Verdana" panose="020B0604030504040204" pitchFamily="34" charset="0"/>
                          <a:cs typeface="Verdana" panose="020B0604030504040204" pitchFamily="34" charset="0"/>
                        </a:rPr>
                        <a:t>Tutti</a:t>
                      </a:r>
                      <a:endParaRPr lang="it-IT"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600"/>
                        </a:spcAft>
                      </a:pPr>
                      <a:r>
                        <a:rPr lang="it-IT" sz="800" dirty="0">
                          <a:effectLst/>
                          <a:latin typeface="Verdana" panose="020B0604030504040204" pitchFamily="34" charset="0"/>
                          <a:ea typeface="Verdana" panose="020B0604030504040204" pitchFamily="34" charset="0"/>
                          <a:cs typeface="Verdana" panose="020B0604030504040204" pitchFamily="34" charset="0"/>
                        </a:rPr>
                        <a:t>4.275</a:t>
                      </a:r>
                      <a:endParaRPr lang="it-IT"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600"/>
                        </a:spcAft>
                      </a:pPr>
                      <a:r>
                        <a:rPr lang="it-IT" sz="800">
                          <a:effectLst/>
                          <a:latin typeface="Verdana" panose="020B0604030504040204" pitchFamily="34" charset="0"/>
                          <a:ea typeface="Verdana" panose="020B0604030504040204" pitchFamily="34" charset="0"/>
                          <a:cs typeface="Verdana" panose="020B0604030504040204" pitchFamily="34" charset="0"/>
                        </a:rPr>
                        <a:t>5.665</a:t>
                      </a:r>
                      <a:endParaRPr lang="it-IT"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4027">
                <a:tc>
                  <a:txBody>
                    <a:bodyPr/>
                    <a:lstStyle/>
                    <a:p>
                      <a:pPr algn="ctr">
                        <a:spcAft>
                          <a:spcPts val="600"/>
                        </a:spcAft>
                      </a:pPr>
                      <a:r>
                        <a:rPr lang="it-IT" sz="800" dirty="0">
                          <a:effectLst/>
                          <a:latin typeface="Verdana" panose="020B0604030504040204" pitchFamily="34" charset="0"/>
                          <a:ea typeface="Verdana" panose="020B0604030504040204" pitchFamily="34" charset="0"/>
                          <a:cs typeface="Verdana" panose="020B0604030504040204" pitchFamily="34" charset="0"/>
                        </a:rPr>
                        <a:t>Numero di procedimenti conclusi dai CORECOM aventi ad oggetto controversie tra operatori e </a:t>
                      </a:r>
                      <a:r>
                        <a:rPr lang="it-IT" sz="800" dirty="0" smtClean="0">
                          <a:effectLst/>
                          <a:latin typeface="Verdana" panose="020B0604030504040204" pitchFamily="34" charset="0"/>
                          <a:ea typeface="Verdana" panose="020B0604030504040204" pitchFamily="34" charset="0"/>
                          <a:cs typeface="Verdana" panose="020B0604030504040204" pitchFamily="34" charset="0"/>
                        </a:rPr>
                        <a:t>utenti</a:t>
                      </a:r>
                      <a:endParaRPr lang="it-IT"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600"/>
                        </a:spcAft>
                      </a:pPr>
                      <a:r>
                        <a:rPr lang="it-IT" sz="800">
                          <a:effectLst/>
                          <a:latin typeface="Verdana" panose="020B0604030504040204" pitchFamily="34" charset="0"/>
                          <a:ea typeface="Verdana" panose="020B0604030504040204" pitchFamily="34" charset="0"/>
                          <a:cs typeface="Verdana" panose="020B0604030504040204" pitchFamily="34" charset="0"/>
                        </a:rPr>
                        <a:t>Comunicazioni elettroniche</a:t>
                      </a:r>
                      <a:endParaRPr lang="it-IT"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it-IT" sz="800" dirty="0">
                          <a:effectLst/>
                          <a:latin typeface="Verdana" panose="020B0604030504040204" pitchFamily="34" charset="0"/>
                          <a:ea typeface="Verdana" panose="020B0604030504040204" pitchFamily="34" charset="0"/>
                          <a:cs typeface="Verdana" panose="020B0604030504040204" pitchFamily="34" charset="0"/>
                        </a:rPr>
                        <a:t>86.872</a:t>
                      </a:r>
                      <a:endParaRPr lang="it-IT"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it-IT" sz="800">
                          <a:effectLst/>
                          <a:latin typeface="Verdana" panose="020B0604030504040204" pitchFamily="34" charset="0"/>
                          <a:ea typeface="Verdana" panose="020B0604030504040204" pitchFamily="34" charset="0"/>
                          <a:cs typeface="Verdana" panose="020B0604030504040204" pitchFamily="34" charset="0"/>
                        </a:rPr>
                        <a:t>97.236</a:t>
                      </a:r>
                      <a:endParaRPr lang="it-IT"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8703">
                <a:tc>
                  <a:txBody>
                    <a:bodyPr/>
                    <a:lstStyle/>
                    <a:p>
                      <a:pPr algn="ctr">
                        <a:spcAft>
                          <a:spcPts val="600"/>
                        </a:spcAft>
                      </a:pPr>
                      <a:r>
                        <a:rPr lang="it-IT" sz="800" dirty="0">
                          <a:effectLst/>
                          <a:latin typeface="Verdana" panose="020B0604030504040204" pitchFamily="34" charset="0"/>
                          <a:ea typeface="Verdana" panose="020B0604030504040204" pitchFamily="34" charset="0"/>
                          <a:cs typeface="Verdana" panose="020B0604030504040204" pitchFamily="34" charset="0"/>
                        </a:rPr>
                        <a:t>Tempi medi di definizione dei procedimenti di iscrizione, cancellazione e richieste di certificazione pervenuti al ROC (30 giorni previsti)</a:t>
                      </a:r>
                      <a:endParaRPr lang="it-IT"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600"/>
                        </a:spcAft>
                      </a:pPr>
                      <a:r>
                        <a:rPr lang="it-IT" sz="800">
                          <a:effectLst/>
                          <a:latin typeface="Verdana" panose="020B0604030504040204" pitchFamily="34" charset="0"/>
                          <a:ea typeface="Verdana" panose="020B0604030504040204" pitchFamily="34" charset="0"/>
                          <a:cs typeface="Verdana" panose="020B0604030504040204" pitchFamily="34" charset="0"/>
                        </a:rPr>
                        <a:t>Tutti</a:t>
                      </a:r>
                      <a:endParaRPr lang="it-IT"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600"/>
                        </a:spcAft>
                      </a:pPr>
                      <a:r>
                        <a:rPr lang="it-IT" sz="800" dirty="0">
                          <a:effectLst/>
                          <a:latin typeface="Verdana" panose="020B0604030504040204" pitchFamily="34" charset="0"/>
                          <a:ea typeface="Verdana" panose="020B0604030504040204" pitchFamily="34" charset="0"/>
                          <a:cs typeface="Verdana" panose="020B0604030504040204" pitchFamily="34" charset="0"/>
                        </a:rPr>
                        <a:t>14,5 gg.</a:t>
                      </a:r>
                      <a:endParaRPr lang="it-IT"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600"/>
                        </a:spcAft>
                      </a:pPr>
                      <a:r>
                        <a:rPr lang="it-IT" sz="800">
                          <a:effectLst/>
                          <a:latin typeface="Verdana" panose="020B0604030504040204" pitchFamily="34" charset="0"/>
                          <a:ea typeface="Verdana" panose="020B0604030504040204" pitchFamily="34" charset="0"/>
                          <a:cs typeface="Verdana" panose="020B0604030504040204" pitchFamily="34" charset="0"/>
                        </a:rPr>
                        <a:t>12 gg.</a:t>
                      </a:r>
                      <a:endParaRPr lang="it-IT"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8703">
                <a:tc>
                  <a:txBody>
                    <a:bodyPr/>
                    <a:lstStyle/>
                    <a:p>
                      <a:pPr algn="ctr">
                        <a:spcAft>
                          <a:spcPts val="600"/>
                        </a:spcAft>
                      </a:pPr>
                      <a:r>
                        <a:rPr lang="it-IT" sz="800">
                          <a:effectLst/>
                          <a:latin typeface="Verdana" panose="020B0604030504040204" pitchFamily="34" charset="0"/>
                          <a:ea typeface="Verdana" panose="020B0604030504040204" pitchFamily="34" charset="0"/>
                          <a:cs typeface="Verdana" panose="020B0604030504040204" pitchFamily="34" charset="0"/>
                        </a:rPr>
                        <a:t>Numero di procedimenti di definizione controversie operatori-utenti conclusi sul numero totale delle istanze pervenute - AGCOM</a:t>
                      </a:r>
                      <a:endParaRPr lang="it-IT"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600"/>
                        </a:spcAft>
                      </a:pPr>
                      <a:r>
                        <a:rPr lang="it-IT" sz="800">
                          <a:effectLst/>
                          <a:latin typeface="Verdana" panose="020B0604030504040204" pitchFamily="34" charset="0"/>
                          <a:ea typeface="Verdana" panose="020B0604030504040204" pitchFamily="34" charset="0"/>
                          <a:cs typeface="Verdana" panose="020B0604030504040204" pitchFamily="34" charset="0"/>
                        </a:rPr>
                        <a:t>Comunicazione elettroniche</a:t>
                      </a:r>
                      <a:endParaRPr lang="it-IT"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600"/>
                        </a:spcAft>
                      </a:pPr>
                      <a:r>
                        <a:rPr lang="it-IT" sz="800" dirty="0">
                          <a:effectLst/>
                          <a:latin typeface="Verdana" panose="020B0604030504040204" pitchFamily="34" charset="0"/>
                          <a:ea typeface="Verdana" panose="020B0604030504040204" pitchFamily="34" charset="0"/>
                          <a:cs typeface="Verdana" panose="020B0604030504040204" pitchFamily="34" charset="0"/>
                        </a:rPr>
                        <a:t>66%</a:t>
                      </a:r>
                      <a:endParaRPr lang="it-IT"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600"/>
                        </a:spcAft>
                      </a:pPr>
                      <a:r>
                        <a:rPr lang="it-IT" sz="800">
                          <a:effectLst/>
                          <a:latin typeface="Verdana" panose="020B0604030504040204" pitchFamily="34" charset="0"/>
                          <a:ea typeface="Verdana" panose="020B0604030504040204" pitchFamily="34" charset="0"/>
                          <a:cs typeface="Verdana" panose="020B0604030504040204" pitchFamily="34" charset="0"/>
                        </a:rPr>
                        <a:t>87%</a:t>
                      </a:r>
                      <a:endParaRPr lang="it-IT"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4027">
                <a:tc>
                  <a:txBody>
                    <a:bodyPr/>
                    <a:lstStyle/>
                    <a:p>
                      <a:pPr algn="ctr">
                        <a:spcAft>
                          <a:spcPts val="600"/>
                        </a:spcAft>
                      </a:pPr>
                      <a:r>
                        <a:rPr lang="it-IT" sz="800" dirty="0">
                          <a:effectLst/>
                          <a:latin typeface="Verdana" panose="020B0604030504040204" pitchFamily="34" charset="0"/>
                          <a:ea typeface="Verdana" panose="020B0604030504040204" pitchFamily="34" charset="0"/>
                          <a:cs typeface="Verdana" panose="020B0604030504040204" pitchFamily="34" charset="0"/>
                        </a:rPr>
                        <a:t>Numero di ordinanze e sentenze TAR e CDS favorevoli su numero di ordinanze e sentenze totali</a:t>
                      </a:r>
                      <a:endParaRPr lang="it-IT"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600"/>
                        </a:spcAft>
                      </a:pPr>
                      <a:r>
                        <a:rPr lang="it-IT" sz="800" dirty="0">
                          <a:effectLst/>
                          <a:latin typeface="Verdana" panose="020B0604030504040204" pitchFamily="34" charset="0"/>
                          <a:ea typeface="Verdana" panose="020B0604030504040204" pitchFamily="34" charset="0"/>
                          <a:cs typeface="Verdana" panose="020B0604030504040204" pitchFamily="34" charset="0"/>
                        </a:rPr>
                        <a:t>Tutti</a:t>
                      </a:r>
                      <a:endParaRPr lang="it-IT"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600"/>
                        </a:spcAft>
                      </a:pPr>
                      <a:r>
                        <a:rPr lang="it-IT" sz="800" dirty="0">
                          <a:effectLst/>
                          <a:latin typeface="Verdana" panose="020B0604030504040204" pitchFamily="34" charset="0"/>
                          <a:ea typeface="Verdana" panose="020B0604030504040204" pitchFamily="34" charset="0"/>
                          <a:cs typeface="Verdana" panose="020B0604030504040204" pitchFamily="34" charset="0"/>
                        </a:rPr>
                        <a:t>59%</a:t>
                      </a:r>
                      <a:endParaRPr lang="it-IT"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600"/>
                        </a:spcAft>
                      </a:pPr>
                      <a:r>
                        <a:rPr lang="it-IT" sz="800" dirty="0">
                          <a:effectLst/>
                          <a:latin typeface="Verdana" panose="020B0604030504040204" pitchFamily="34" charset="0"/>
                          <a:ea typeface="Verdana" panose="020B0604030504040204" pitchFamily="34" charset="0"/>
                          <a:cs typeface="Verdana" panose="020B0604030504040204" pitchFamily="34" charset="0"/>
                        </a:rPr>
                        <a:t>74%</a:t>
                      </a:r>
                      <a:endParaRPr lang="it-IT"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CasellaDiTesto 4"/>
          <p:cNvSpPr txBox="1"/>
          <p:nvPr/>
        </p:nvSpPr>
        <p:spPr>
          <a:xfrm>
            <a:off x="228600" y="1143000"/>
            <a:ext cx="3276600" cy="4401205"/>
          </a:xfrm>
          <a:prstGeom prst="rect">
            <a:avLst/>
          </a:prstGeom>
          <a:noFill/>
        </p:spPr>
        <p:txBody>
          <a:bodyPr wrap="square" rtlCol="0">
            <a:spAutoFit/>
          </a:bodyPr>
          <a:lstStyle/>
          <a:p>
            <a:pPr marL="285750" indent="-285750" algn="just">
              <a:buFont typeface="Arial" panose="020B0604020202020204" pitchFamily="34" charset="0"/>
              <a:buChar char="•"/>
            </a:pPr>
            <a:r>
              <a:rPr lang="it-IT" sz="1400" dirty="0" smtClean="0">
                <a:latin typeface="Verdana" panose="020B0604030504040204" pitchFamily="34" charset="0"/>
                <a:ea typeface="Verdana" panose="020B0604030504040204" pitchFamily="34" charset="0"/>
                <a:cs typeface="Verdana" panose="020B0604030504040204" pitchFamily="34" charset="0"/>
              </a:rPr>
              <a:t>Ogni anno l’Autorità gestisce oltre 10.000 comunicazioni al Registro degli operatori (ROC) e circa 5.000 comunicazioni all’Informativa economica di sistema (IES).</a:t>
            </a:r>
          </a:p>
          <a:p>
            <a:pPr marL="285750" indent="-285750" algn="just">
              <a:buFont typeface="Arial" panose="020B0604020202020204" pitchFamily="34" charset="0"/>
              <a:buChar char="•"/>
            </a:pPr>
            <a:endParaRPr lang="it-IT" sz="1400" dirty="0">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pPr>
            <a:r>
              <a:rPr lang="it-IT" sz="1400" dirty="0" smtClean="0">
                <a:latin typeface="Verdana" panose="020B0604030504040204" pitchFamily="34" charset="0"/>
                <a:ea typeface="Verdana" panose="020B0604030504040204" pitchFamily="34" charset="0"/>
                <a:cs typeface="Verdana" panose="020B0604030504040204" pitchFamily="34" charset="0"/>
              </a:rPr>
              <a:t>L’Autorità utilizza un tempo medio di </a:t>
            </a:r>
            <a:r>
              <a:rPr lang="it-IT" sz="1400" dirty="0">
                <a:latin typeface="Verdana" panose="020B0604030504040204" pitchFamily="34" charset="0"/>
                <a:ea typeface="Verdana" panose="020B0604030504040204" pitchFamily="34" charset="0"/>
                <a:cs typeface="Verdana" panose="020B0604030504040204" pitchFamily="34" charset="0"/>
              </a:rPr>
              <a:t>definizione dei procedimenti di iscrizione, cancellazione e richieste di certificazione pervenuti al ROC </a:t>
            </a:r>
            <a:r>
              <a:rPr lang="it-IT" sz="1400" dirty="0" smtClean="0">
                <a:latin typeface="Verdana" panose="020B0604030504040204" pitchFamily="34" charset="0"/>
                <a:ea typeface="Verdana" panose="020B0604030504040204" pitchFamily="34" charset="0"/>
                <a:cs typeface="Verdana" panose="020B0604030504040204" pitchFamily="34" charset="0"/>
              </a:rPr>
              <a:t>pari a meno della metà rispetto a quello previsto.</a:t>
            </a:r>
          </a:p>
          <a:p>
            <a:pPr marL="285750" indent="-285750" algn="just">
              <a:buFont typeface="Arial" panose="020B0604020202020204" pitchFamily="34" charset="0"/>
              <a:buChar char="•"/>
            </a:pPr>
            <a:endParaRPr lang="it-IT" sz="1400" dirty="0">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pPr>
            <a:r>
              <a:rPr lang="it-IT" sz="1400" dirty="0" smtClean="0">
                <a:latin typeface="Verdana" panose="020B0604030504040204" pitchFamily="34" charset="0"/>
                <a:ea typeface="Verdana" panose="020B0604030504040204" pitchFamily="34" charset="0"/>
                <a:cs typeface="Verdana" panose="020B0604030504040204" pitchFamily="34" charset="0"/>
              </a:rPr>
              <a:t>Trequarti delle sentenze del giudice amministrativo di primo e secondo grado sono risultate favorevoli all’Autorità.</a:t>
            </a:r>
          </a:p>
          <a:p>
            <a:pPr marL="285750" indent="-285750" algn="just">
              <a:buFont typeface="Arial" panose="020B0604020202020204" pitchFamily="34" charset="0"/>
              <a:buChar char="•"/>
            </a:pPr>
            <a:endParaRPr lang="it-IT" sz="1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15512817"/>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5"/>
          <p:cNvSpPr>
            <a:spLocks noChangeArrowheads="1"/>
          </p:cNvSpPr>
          <p:nvPr/>
        </p:nvSpPr>
        <p:spPr bwMode="auto">
          <a:xfrm>
            <a:off x="611188" y="914400"/>
            <a:ext cx="8151812"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endParaRPr lang="it-IT" altLang="it-IT" sz="3000" i="1" u="sng" dirty="0">
              <a:latin typeface="Verdana" panose="020B0604030504040204" pitchFamily="34" charset="0"/>
            </a:endParaRPr>
          </a:p>
        </p:txBody>
      </p:sp>
      <p:sp>
        <p:nvSpPr>
          <p:cNvPr id="5124" name="Rectangle 8"/>
          <p:cNvSpPr>
            <a:spLocks noChangeArrowheads="1"/>
          </p:cNvSpPr>
          <p:nvPr/>
        </p:nvSpPr>
        <p:spPr bwMode="auto">
          <a:xfrm>
            <a:off x="0" y="0"/>
            <a:ext cx="9144000" cy="762000"/>
          </a:xfrm>
          <a:prstGeom prst="rect">
            <a:avLst/>
          </a:prstGeom>
          <a:solidFill>
            <a:srgbClr val="EF2E24"/>
          </a:solidFill>
          <a:ln>
            <a:noFill/>
          </a:ln>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it-IT" altLang="it-IT" sz="4000" b="1" i="1" dirty="0">
              <a:solidFill>
                <a:srgbClr val="EF2E24"/>
              </a:solidFill>
              <a:latin typeface="Verdana" panose="020B0604030504040204" pitchFamily="34" charset="0"/>
            </a:endParaRPr>
          </a:p>
        </p:txBody>
      </p:sp>
      <p:cxnSp>
        <p:nvCxnSpPr>
          <p:cNvPr id="4" name="Connettore 1 3"/>
          <p:cNvCxnSpPr/>
          <p:nvPr/>
        </p:nvCxnSpPr>
        <p:spPr>
          <a:xfrm>
            <a:off x="0" y="6248400"/>
            <a:ext cx="9144000" cy="0"/>
          </a:xfrm>
          <a:prstGeom prst="line">
            <a:avLst/>
          </a:prstGeom>
          <a:ln w="19050">
            <a:solidFill>
              <a:srgbClr val="0E9161"/>
            </a:solidFill>
          </a:ln>
        </p:spPr>
        <p:style>
          <a:lnRef idx="1">
            <a:schemeClr val="accent1"/>
          </a:lnRef>
          <a:fillRef idx="0">
            <a:schemeClr val="accent1"/>
          </a:fillRef>
          <a:effectRef idx="0">
            <a:schemeClr val="accent1"/>
          </a:effectRef>
          <a:fontRef idx="minor">
            <a:schemeClr val="tx1"/>
          </a:fontRef>
        </p:style>
      </p:cxnSp>
      <p:pic>
        <p:nvPicPr>
          <p:cNvPr id="8" name="Immagine 7"/>
          <p:cNvPicPr>
            <a:picLocks noChangeAspect="1"/>
          </p:cNvPicPr>
          <p:nvPr/>
        </p:nvPicPr>
        <p:blipFill>
          <a:blip r:embed="rId2"/>
          <a:stretch>
            <a:fillRect/>
          </a:stretch>
        </p:blipFill>
        <p:spPr>
          <a:xfrm>
            <a:off x="93630" y="6339821"/>
            <a:ext cx="2213040" cy="426757"/>
          </a:xfrm>
          <a:prstGeom prst="rect">
            <a:avLst/>
          </a:prstGeom>
        </p:spPr>
      </p:pic>
      <p:sp>
        <p:nvSpPr>
          <p:cNvPr id="7" name="Rectangle 5"/>
          <p:cNvSpPr>
            <a:spLocks noChangeArrowheads="1"/>
          </p:cNvSpPr>
          <p:nvPr/>
        </p:nvSpPr>
        <p:spPr bwMode="auto">
          <a:xfrm>
            <a:off x="0" y="0"/>
            <a:ext cx="9144000" cy="76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t-IT" altLang="it-IT" sz="2400" b="1" i="1" dirty="0" smtClean="0">
                <a:solidFill>
                  <a:schemeClr val="bg1"/>
                </a:solidFill>
                <a:latin typeface="Verdana" panose="020B0604030504040204" pitchFamily="34" charset="0"/>
              </a:rPr>
              <a:t>I programmi di lavoro dell’Autorità</a:t>
            </a:r>
            <a:endParaRPr lang="it-IT" altLang="it-IT" sz="2400" b="1" i="1" dirty="0">
              <a:solidFill>
                <a:schemeClr val="bg1"/>
              </a:solidFill>
              <a:latin typeface="Verdana" panose="020B0604030504040204" pitchFamily="34" charset="0"/>
            </a:endParaRPr>
          </a:p>
        </p:txBody>
      </p:sp>
      <p:sp>
        <p:nvSpPr>
          <p:cNvPr id="11" name="Rectangle 6"/>
          <p:cNvSpPr>
            <a:spLocks noChangeArrowheads="1"/>
          </p:cNvSpPr>
          <p:nvPr/>
        </p:nvSpPr>
        <p:spPr bwMode="auto">
          <a:xfrm>
            <a:off x="319120" y="1143001"/>
            <a:ext cx="3975100" cy="4933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50000"/>
              </a:lnSpc>
            </a:pPr>
            <a:r>
              <a:rPr lang="it-IT" altLang="it-IT" dirty="0" smtClean="0">
                <a:latin typeface="Verdana" panose="020B0604030504040204" pitchFamily="34" charset="0"/>
              </a:rPr>
              <a:t>L’identificazione delle priorità di intervento nella pianificazione strategica, elaborata sulla base  di una verifica degli impatti che chiude un periodo di azione regolamentare, rappresenta il presupposto per l’avvio di un nuovo ciclo di regolazione.</a:t>
            </a:r>
          </a:p>
          <a:p>
            <a:pPr algn="ctr" eaLnBrk="1" hangingPunct="1">
              <a:lnSpc>
                <a:spcPct val="150000"/>
              </a:lnSpc>
            </a:pPr>
            <a:r>
              <a:rPr lang="it-IT" altLang="it-IT" dirty="0" smtClean="0">
                <a:latin typeface="Verdana" panose="020B0604030504040204" pitchFamily="34" charset="0"/>
              </a:rPr>
              <a:t>Le linee strategiche di fianco riportate si concretizzano nei programmi di lavoro dettagliati nelle slide successive.</a:t>
            </a:r>
          </a:p>
          <a:p>
            <a:pPr algn="ctr" eaLnBrk="1" hangingPunct="1">
              <a:lnSpc>
                <a:spcPct val="150000"/>
              </a:lnSpc>
            </a:pPr>
            <a:endParaRPr lang="it-IT" altLang="it-IT" dirty="0">
              <a:latin typeface="Verdana" panose="020B0604030504040204" pitchFamily="34" charset="0"/>
            </a:endParaRPr>
          </a:p>
        </p:txBody>
      </p:sp>
      <p:pic>
        <p:nvPicPr>
          <p:cNvPr id="3" name="Immagine 2"/>
          <p:cNvPicPr>
            <a:picLocks noChangeAspect="1"/>
          </p:cNvPicPr>
          <p:nvPr/>
        </p:nvPicPr>
        <p:blipFill>
          <a:blip r:embed="rId3"/>
          <a:stretch>
            <a:fillRect/>
          </a:stretch>
        </p:blipFill>
        <p:spPr>
          <a:xfrm>
            <a:off x="4876800" y="933957"/>
            <a:ext cx="3542629" cy="5075155"/>
          </a:xfrm>
          <a:prstGeom prst="rect">
            <a:avLst/>
          </a:prstGeom>
        </p:spPr>
      </p:pic>
    </p:spTree>
    <p:extLst>
      <p:ext uri="{BB962C8B-B14F-4D97-AF65-F5344CB8AC3E}">
        <p14:creationId xmlns:p14="http://schemas.microsoft.com/office/powerpoint/2010/main" val="1858729605"/>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5"/>
          <p:cNvSpPr>
            <a:spLocks noChangeArrowheads="1"/>
          </p:cNvSpPr>
          <p:nvPr/>
        </p:nvSpPr>
        <p:spPr bwMode="auto">
          <a:xfrm>
            <a:off x="609600" y="914400"/>
            <a:ext cx="8151812"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endParaRPr lang="it-IT" altLang="it-IT" sz="3000" i="1" u="sng" dirty="0">
              <a:latin typeface="Verdana" panose="020B0604030504040204" pitchFamily="34" charset="0"/>
            </a:endParaRPr>
          </a:p>
        </p:txBody>
      </p:sp>
      <p:sp>
        <p:nvSpPr>
          <p:cNvPr id="5124" name="Rectangle 8"/>
          <p:cNvSpPr>
            <a:spLocks noChangeArrowheads="1"/>
          </p:cNvSpPr>
          <p:nvPr/>
        </p:nvSpPr>
        <p:spPr bwMode="auto">
          <a:xfrm>
            <a:off x="1231900" y="73418"/>
            <a:ext cx="7696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it-IT" altLang="it-IT" sz="4000" b="1" i="1" dirty="0">
              <a:solidFill>
                <a:srgbClr val="EF2E24"/>
              </a:solidFill>
              <a:latin typeface="Verdana" panose="020B0604030504040204" pitchFamily="34" charset="0"/>
            </a:endParaRPr>
          </a:p>
        </p:txBody>
      </p:sp>
      <p:pic>
        <p:nvPicPr>
          <p:cNvPr id="8" name="Immagine 7"/>
          <p:cNvPicPr>
            <a:picLocks noChangeAspect="1"/>
          </p:cNvPicPr>
          <p:nvPr/>
        </p:nvPicPr>
        <p:blipFill>
          <a:blip r:embed="rId2"/>
          <a:stretch>
            <a:fillRect/>
          </a:stretch>
        </p:blipFill>
        <p:spPr>
          <a:xfrm>
            <a:off x="93630" y="6339821"/>
            <a:ext cx="2213040" cy="426757"/>
          </a:xfrm>
          <a:prstGeom prst="rect">
            <a:avLst/>
          </a:prstGeom>
        </p:spPr>
      </p:pic>
      <p:sp>
        <p:nvSpPr>
          <p:cNvPr id="7" name="Rectangle 5"/>
          <p:cNvSpPr>
            <a:spLocks noChangeArrowheads="1"/>
          </p:cNvSpPr>
          <p:nvPr/>
        </p:nvSpPr>
        <p:spPr bwMode="auto">
          <a:xfrm>
            <a:off x="200025" y="118262"/>
            <a:ext cx="8680450" cy="140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600"/>
              </a:spcBef>
            </a:pPr>
            <a:r>
              <a:rPr lang="it-IT" altLang="it-IT" sz="2400" b="1" i="1" dirty="0" smtClean="0">
                <a:solidFill>
                  <a:srgbClr val="EF2E24"/>
                </a:solidFill>
                <a:latin typeface="Verdana" panose="020B0604030504040204" pitchFamily="34" charset="0"/>
              </a:rPr>
              <a:t>Definizione di una regolamentazione</a:t>
            </a:r>
          </a:p>
          <a:p>
            <a:pPr algn="ctr" eaLnBrk="1" hangingPunct="1">
              <a:spcBef>
                <a:spcPts val="600"/>
              </a:spcBef>
            </a:pPr>
            <a:r>
              <a:rPr lang="it-IT" altLang="it-IT" sz="2400" b="1" i="1" dirty="0" smtClean="0">
                <a:solidFill>
                  <a:srgbClr val="EF2E24"/>
                </a:solidFill>
                <a:latin typeface="Verdana" panose="020B0604030504040204" pitchFamily="34" charset="0"/>
              </a:rPr>
              <a:t> pro-concorrenziale </a:t>
            </a:r>
          </a:p>
          <a:p>
            <a:pPr algn="ctr" eaLnBrk="1" hangingPunct="1">
              <a:spcBef>
                <a:spcPts val="600"/>
              </a:spcBef>
            </a:pPr>
            <a:r>
              <a:rPr lang="it-IT" altLang="it-IT" sz="2400" b="1" i="1" dirty="0" smtClean="0">
                <a:solidFill>
                  <a:srgbClr val="EF2E24"/>
                </a:solidFill>
                <a:latin typeface="Verdana" panose="020B0604030504040204" pitchFamily="34" charset="0"/>
              </a:rPr>
              <a:t>e convergente per lo sviluppo di reti e servizi</a:t>
            </a:r>
            <a:endParaRPr lang="it-IT" altLang="it-IT" sz="2400" b="1" i="1" dirty="0">
              <a:solidFill>
                <a:srgbClr val="EF2E24"/>
              </a:solidFill>
              <a:latin typeface="Verdana" panose="020B0604030504040204" pitchFamily="34" charset="0"/>
            </a:endParaRPr>
          </a:p>
        </p:txBody>
      </p:sp>
      <p:sp>
        <p:nvSpPr>
          <p:cNvPr id="10" name="Rectangle 6"/>
          <p:cNvSpPr>
            <a:spLocks noChangeArrowheads="1"/>
          </p:cNvSpPr>
          <p:nvPr/>
        </p:nvSpPr>
        <p:spPr bwMode="auto">
          <a:xfrm>
            <a:off x="184150" y="1083768"/>
            <a:ext cx="8712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ts val="3000"/>
              </a:lnSpc>
            </a:pPr>
            <a:endParaRPr lang="it-IT" altLang="it-IT" dirty="0">
              <a:latin typeface="Verdana" panose="020B0604030504040204" pitchFamily="34" charset="0"/>
            </a:endParaRPr>
          </a:p>
        </p:txBody>
      </p:sp>
      <p:cxnSp>
        <p:nvCxnSpPr>
          <p:cNvPr id="57" name="Connettore 1 56"/>
          <p:cNvCxnSpPr/>
          <p:nvPr/>
        </p:nvCxnSpPr>
        <p:spPr>
          <a:xfrm>
            <a:off x="0" y="6248400"/>
            <a:ext cx="9144000" cy="0"/>
          </a:xfrm>
          <a:prstGeom prst="line">
            <a:avLst/>
          </a:prstGeom>
          <a:ln w="19050">
            <a:solidFill>
              <a:srgbClr val="0E9161"/>
            </a:solidFill>
          </a:ln>
        </p:spPr>
        <p:style>
          <a:lnRef idx="1">
            <a:schemeClr val="accent1"/>
          </a:lnRef>
          <a:fillRef idx="0">
            <a:schemeClr val="accent1"/>
          </a:fillRef>
          <a:effectRef idx="0">
            <a:schemeClr val="accent1"/>
          </a:effectRef>
          <a:fontRef idx="minor">
            <a:schemeClr val="tx1"/>
          </a:fontRef>
        </p:style>
      </p:cxnSp>
      <p:sp>
        <p:nvSpPr>
          <p:cNvPr id="19" name="Rectangle 5"/>
          <p:cNvSpPr>
            <a:spLocks noChangeArrowheads="1"/>
          </p:cNvSpPr>
          <p:nvPr/>
        </p:nvSpPr>
        <p:spPr bwMode="auto">
          <a:xfrm>
            <a:off x="329406" y="5135840"/>
            <a:ext cx="8712200" cy="1127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endParaRPr lang="it-IT" altLang="it-IT" sz="2000" dirty="0">
              <a:latin typeface="Verdana" panose="020B0604030504040204" pitchFamily="34" charset="0"/>
            </a:endParaRPr>
          </a:p>
        </p:txBody>
      </p:sp>
      <p:pic>
        <p:nvPicPr>
          <p:cNvPr id="3" name="Immagine 2"/>
          <p:cNvPicPr>
            <a:picLocks noChangeAspect="1"/>
          </p:cNvPicPr>
          <p:nvPr/>
        </p:nvPicPr>
        <p:blipFill>
          <a:blip r:embed="rId3"/>
          <a:stretch>
            <a:fillRect/>
          </a:stretch>
        </p:blipFill>
        <p:spPr>
          <a:xfrm>
            <a:off x="1859821" y="1682553"/>
            <a:ext cx="5360857" cy="4179011"/>
          </a:xfrm>
          <a:prstGeom prst="rect">
            <a:avLst/>
          </a:prstGeom>
        </p:spPr>
      </p:pic>
    </p:spTree>
    <p:extLst>
      <p:ext uri="{BB962C8B-B14F-4D97-AF65-F5344CB8AC3E}">
        <p14:creationId xmlns:p14="http://schemas.microsoft.com/office/powerpoint/2010/main" val="3101996978"/>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5"/>
          <p:cNvSpPr>
            <a:spLocks noChangeArrowheads="1"/>
          </p:cNvSpPr>
          <p:nvPr/>
        </p:nvSpPr>
        <p:spPr bwMode="auto">
          <a:xfrm>
            <a:off x="609600" y="914400"/>
            <a:ext cx="8151812"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endParaRPr lang="it-IT" altLang="it-IT" sz="3000" i="1" u="sng" dirty="0">
              <a:latin typeface="Verdana" panose="020B0604030504040204" pitchFamily="34" charset="0"/>
            </a:endParaRPr>
          </a:p>
        </p:txBody>
      </p:sp>
      <p:sp>
        <p:nvSpPr>
          <p:cNvPr id="5124" name="Rectangle 8"/>
          <p:cNvSpPr>
            <a:spLocks noChangeArrowheads="1"/>
          </p:cNvSpPr>
          <p:nvPr/>
        </p:nvSpPr>
        <p:spPr bwMode="auto">
          <a:xfrm>
            <a:off x="1231900" y="73418"/>
            <a:ext cx="7696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it-IT" altLang="it-IT" sz="4000" b="1" i="1" dirty="0">
              <a:solidFill>
                <a:srgbClr val="EF2E24"/>
              </a:solidFill>
              <a:latin typeface="Verdana" panose="020B0604030504040204" pitchFamily="34" charset="0"/>
            </a:endParaRPr>
          </a:p>
        </p:txBody>
      </p:sp>
      <p:pic>
        <p:nvPicPr>
          <p:cNvPr id="8" name="Immagine 7"/>
          <p:cNvPicPr>
            <a:picLocks noChangeAspect="1"/>
          </p:cNvPicPr>
          <p:nvPr/>
        </p:nvPicPr>
        <p:blipFill>
          <a:blip r:embed="rId2"/>
          <a:stretch>
            <a:fillRect/>
          </a:stretch>
        </p:blipFill>
        <p:spPr>
          <a:xfrm>
            <a:off x="93630" y="6339821"/>
            <a:ext cx="2213040" cy="426757"/>
          </a:xfrm>
          <a:prstGeom prst="rect">
            <a:avLst/>
          </a:prstGeom>
        </p:spPr>
      </p:pic>
      <p:sp>
        <p:nvSpPr>
          <p:cNvPr id="7" name="Rectangle 5"/>
          <p:cNvSpPr>
            <a:spLocks noChangeArrowheads="1"/>
          </p:cNvSpPr>
          <p:nvPr/>
        </p:nvSpPr>
        <p:spPr bwMode="auto">
          <a:xfrm>
            <a:off x="200025" y="118262"/>
            <a:ext cx="8680450" cy="140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600"/>
              </a:spcBef>
            </a:pPr>
            <a:r>
              <a:rPr lang="it-IT" altLang="it-IT" sz="2400" b="1" i="1" dirty="0" smtClean="0">
                <a:solidFill>
                  <a:srgbClr val="EF2E24"/>
                </a:solidFill>
                <a:latin typeface="Verdana" panose="020B0604030504040204" pitchFamily="34" charset="0"/>
              </a:rPr>
              <a:t>Efficiente allocazione delle risorse scarse: </a:t>
            </a:r>
          </a:p>
          <a:p>
            <a:pPr algn="ctr" eaLnBrk="1" hangingPunct="1">
              <a:spcBef>
                <a:spcPts val="600"/>
              </a:spcBef>
            </a:pPr>
            <a:r>
              <a:rPr lang="it-IT" altLang="it-IT" sz="2400" b="1" i="1" dirty="0" smtClean="0">
                <a:solidFill>
                  <a:srgbClr val="EF2E24"/>
                </a:solidFill>
                <a:latin typeface="Verdana" panose="020B0604030504040204" pitchFamily="34" charset="0"/>
              </a:rPr>
              <a:t>frequenze, numerazione</a:t>
            </a:r>
            <a:endParaRPr lang="it-IT" altLang="it-IT" sz="2400" b="1" i="1" dirty="0">
              <a:solidFill>
                <a:srgbClr val="EF2E24"/>
              </a:solidFill>
              <a:latin typeface="Verdana" panose="020B0604030504040204" pitchFamily="34" charset="0"/>
            </a:endParaRPr>
          </a:p>
        </p:txBody>
      </p:sp>
      <p:sp>
        <p:nvSpPr>
          <p:cNvPr id="10" name="Rectangle 6"/>
          <p:cNvSpPr>
            <a:spLocks noChangeArrowheads="1"/>
          </p:cNvSpPr>
          <p:nvPr/>
        </p:nvSpPr>
        <p:spPr bwMode="auto">
          <a:xfrm>
            <a:off x="184150" y="1083768"/>
            <a:ext cx="8712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ts val="3000"/>
              </a:lnSpc>
            </a:pPr>
            <a:endParaRPr lang="it-IT" altLang="it-IT" dirty="0">
              <a:latin typeface="Verdana" panose="020B0604030504040204" pitchFamily="34" charset="0"/>
            </a:endParaRPr>
          </a:p>
        </p:txBody>
      </p:sp>
      <p:cxnSp>
        <p:nvCxnSpPr>
          <p:cNvPr id="57" name="Connettore 1 56"/>
          <p:cNvCxnSpPr/>
          <p:nvPr/>
        </p:nvCxnSpPr>
        <p:spPr>
          <a:xfrm>
            <a:off x="0" y="6248400"/>
            <a:ext cx="9144000" cy="0"/>
          </a:xfrm>
          <a:prstGeom prst="line">
            <a:avLst/>
          </a:prstGeom>
          <a:ln w="19050">
            <a:solidFill>
              <a:srgbClr val="0E9161"/>
            </a:solidFill>
          </a:ln>
        </p:spPr>
        <p:style>
          <a:lnRef idx="1">
            <a:schemeClr val="accent1"/>
          </a:lnRef>
          <a:fillRef idx="0">
            <a:schemeClr val="accent1"/>
          </a:fillRef>
          <a:effectRef idx="0">
            <a:schemeClr val="accent1"/>
          </a:effectRef>
          <a:fontRef idx="minor">
            <a:schemeClr val="tx1"/>
          </a:fontRef>
        </p:style>
      </p:cxnSp>
      <p:sp>
        <p:nvSpPr>
          <p:cNvPr id="19" name="Rectangle 5"/>
          <p:cNvSpPr>
            <a:spLocks noChangeArrowheads="1"/>
          </p:cNvSpPr>
          <p:nvPr/>
        </p:nvSpPr>
        <p:spPr bwMode="auto">
          <a:xfrm>
            <a:off x="329406" y="5135840"/>
            <a:ext cx="8712200" cy="1127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endParaRPr lang="it-IT" altLang="it-IT" sz="2000" dirty="0">
              <a:latin typeface="Verdana" panose="020B0604030504040204" pitchFamily="34" charset="0"/>
            </a:endParaRPr>
          </a:p>
        </p:txBody>
      </p:sp>
      <p:pic>
        <p:nvPicPr>
          <p:cNvPr id="2" name="Immagine 1"/>
          <p:cNvPicPr>
            <a:picLocks noChangeAspect="1"/>
          </p:cNvPicPr>
          <p:nvPr/>
        </p:nvPicPr>
        <p:blipFill>
          <a:blip r:embed="rId3"/>
          <a:stretch>
            <a:fillRect/>
          </a:stretch>
        </p:blipFill>
        <p:spPr>
          <a:xfrm>
            <a:off x="1192013" y="1938650"/>
            <a:ext cx="6615312" cy="3471549"/>
          </a:xfrm>
          <a:prstGeom prst="rect">
            <a:avLst/>
          </a:prstGeom>
        </p:spPr>
      </p:pic>
    </p:spTree>
    <p:extLst>
      <p:ext uri="{BB962C8B-B14F-4D97-AF65-F5344CB8AC3E}">
        <p14:creationId xmlns:p14="http://schemas.microsoft.com/office/powerpoint/2010/main" val="2184972144"/>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5"/>
          <p:cNvSpPr>
            <a:spLocks noChangeArrowheads="1"/>
          </p:cNvSpPr>
          <p:nvPr/>
        </p:nvSpPr>
        <p:spPr bwMode="auto">
          <a:xfrm>
            <a:off x="609600" y="914400"/>
            <a:ext cx="8151812"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endParaRPr lang="it-IT" altLang="it-IT" sz="3000" i="1" u="sng" dirty="0">
              <a:latin typeface="Verdana" panose="020B0604030504040204" pitchFamily="34" charset="0"/>
            </a:endParaRPr>
          </a:p>
        </p:txBody>
      </p:sp>
      <p:sp>
        <p:nvSpPr>
          <p:cNvPr id="5124" name="Rectangle 8"/>
          <p:cNvSpPr>
            <a:spLocks noChangeArrowheads="1"/>
          </p:cNvSpPr>
          <p:nvPr/>
        </p:nvSpPr>
        <p:spPr bwMode="auto">
          <a:xfrm>
            <a:off x="1231900" y="73418"/>
            <a:ext cx="7696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it-IT" altLang="it-IT" sz="4000" b="1" i="1" dirty="0">
              <a:solidFill>
                <a:srgbClr val="EF2E24"/>
              </a:solidFill>
              <a:latin typeface="Verdana" panose="020B0604030504040204" pitchFamily="34" charset="0"/>
            </a:endParaRPr>
          </a:p>
        </p:txBody>
      </p:sp>
      <p:pic>
        <p:nvPicPr>
          <p:cNvPr id="8" name="Immagine 7"/>
          <p:cNvPicPr>
            <a:picLocks noChangeAspect="1"/>
          </p:cNvPicPr>
          <p:nvPr/>
        </p:nvPicPr>
        <p:blipFill>
          <a:blip r:embed="rId2"/>
          <a:stretch>
            <a:fillRect/>
          </a:stretch>
        </p:blipFill>
        <p:spPr>
          <a:xfrm>
            <a:off x="93630" y="6339821"/>
            <a:ext cx="2213040" cy="426757"/>
          </a:xfrm>
          <a:prstGeom prst="rect">
            <a:avLst/>
          </a:prstGeom>
        </p:spPr>
      </p:pic>
      <p:sp>
        <p:nvSpPr>
          <p:cNvPr id="7" name="Rectangle 5"/>
          <p:cNvSpPr>
            <a:spLocks noChangeArrowheads="1"/>
          </p:cNvSpPr>
          <p:nvPr/>
        </p:nvSpPr>
        <p:spPr bwMode="auto">
          <a:xfrm>
            <a:off x="200025" y="118262"/>
            <a:ext cx="8680450" cy="140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600"/>
              </a:spcBef>
            </a:pPr>
            <a:r>
              <a:rPr lang="it-IT" altLang="it-IT" sz="2400" b="1" i="1" dirty="0" smtClean="0">
                <a:solidFill>
                  <a:srgbClr val="EF2E24"/>
                </a:solidFill>
                <a:latin typeface="Verdana" panose="020B0604030504040204" pitchFamily="34" charset="0"/>
              </a:rPr>
              <a:t>Tutela del pluralismo e della parità </a:t>
            </a:r>
          </a:p>
          <a:p>
            <a:pPr algn="ctr" eaLnBrk="1" hangingPunct="1">
              <a:spcBef>
                <a:spcPts val="600"/>
              </a:spcBef>
            </a:pPr>
            <a:r>
              <a:rPr lang="it-IT" altLang="it-IT" sz="2400" b="1" i="1" dirty="0" smtClean="0">
                <a:solidFill>
                  <a:srgbClr val="EF2E24"/>
                </a:solidFill>
                <a:latin typeface="Verdana" panose="020B0604030504040204" pitchFamily="34" charset="0"/>
              </a:rPr>
              <a:t>di accesso ai mezzi di informazione</a:t>
            </a:r>
            <a:endParaRPr lang="it-IT" altLang="it-IT" sz="2400" b="1" i="1" dirty="0">
              <a:solidFill>
                <a:srgbClr val="EF2E24"/>
              </a:solidFill>
              <a:latin typeface="Verdana" panose="020B0604030504040204" pitchFamily="34" charset="0"/>
            </a:endParaRPr>
          </a:p>
        </p:txBody>
      </p:sp>
      <p:sp>
        <p:nvSpPr>
          <p:cNvPr id="10" name="Rectangle 6"/>
          <p:cNvSpPr>
            <a:spLocks noChangeArrowheads="1"/>
          </p:cNvSpPr>
          <p:nvPr/>
        </p:nvSpPr>
        <p:spPr bwMode="auto">
          <a:xfrm>
            <a:off x="184150" y="1083768"/>
            <a:ext cx="8712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ts val="3000"/>
              </a:lnSpc>
            </a:pPr>
            <a:endParaRPr lang="it-IT" altLang="it-IT" dirty="0">
              <a:latin typeface="Verdana" panose="020B0604030504040204" pitchFamily="34" charset="0"/>
            </a:endParaRPr>
          </a:p>
        </p:txBody>
      </p:sp>
      <p:cxnSp>
        <p:nvCxnSpPr>
          <p:cNvPr id="57" name="Connettore 1 56"/>
          <p:cNvCxnSpPr/>
          <p:nvPr/>
        </p:nvCxnSpPr>
        <p:spPr>
          <a:xfrm>
            <a:off x="0" y="6248400"/>
            <a:ext cx="9144000" cy="0"/>
          </a:xfrm>
          <a:prstGeom prst="line">
            <a:avLst/>
          </a:prstGeom>
          <a:ln w="19050">
            <a:solidFill>
              <a:srgbClr val="0E9161"/>
            </a:solidFill>
          </a:ln>
        </p:spPr>
        <p:style>
          <a:lnRef idx="1">
            <a:schemeClr val="accent1"/>
          </a:lnRef>
          <a:fillRef idx="0">
            <a:schemeClr val="accent1"/>
          </a:fillRef>
          <a:effectRef idx="0">
            <a:schemeClr val="accent1"/>
          </a:effectRef>
          <a:fontRef idx="minor">
            <a:schemeClr val="tx1"/>
          </a:fontRef>
        </p:style>
      </p:cxnSp>
      <p:sp>
        <p:nvSpPr>
          <p:cNvPr id="19" name="Rectangle 5"/>
          <p:cNvSpPr>
            <a:spLocks noChangeArrowheads="1"/>
          </p:cNvSpPr>
          <p:nvPr/>
        </p:nvSpPr>
        <p:spPr bwMode="auto">
          <a:xfrm>
            <a:off x="329406" y="5135840"/>
            <a:ext cx="8712200" cy="1127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endParaRPr lang="it-IT" altLang="it-IT" sz="2000" dirty="0">
              <a:latin typeface="Verdana" panose="020B0604030504040204" pitchFamily="34" charset="0"/>
            </a:endParaRPr>
          </a:p>
        </p:txBody>
      </p:sp>
      <p:pic>
        <p:nvPicPr>
          <p:cNvPr id="2" name="Immagine 1"/>
          <p:cNvPicPr>
            <a:picLocks noChangeAspect="1"/>
          </p:cNvPicPr>
          <p:nvPr/>
        </p:nvPicPr>
        <p:blipFill>
          <a:blip r:embed="rId3"/>
          <a:stretch>
            <a:fillRect/>
          </a:stretch>
        </p:blipFill>
        <p:spPr>
          <a:xfrm>
            <a:off x="1200150" y="1497888"/>
            <a:ext cx="6748689" cy="4097832"/>
          </a:xfrm>
          <a:prstGeom prst="rect">
            <a:avLst/>
          </a:prstGeom>
        </p:spPr>
      </p:pic>
    </p:spTree>
    <p:extLst>
      <p:ext uri="{BB962C8B-B14F-4D97-AF65-F5344CB8AC3E}">
        <p14:creationId xmlns:p14="http://schemas.microsoft.com/office/powerpoint/2010/main" val="466162152"/>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5"/>
          <p:cNvSpPr>
            <a:spLocks noChangeArrowheads="1"/>
          </p:cNvSpPr>
          <p:nvPr/>
        </p:nvSpPr>
        <p:spPr bwMode="auto">
          <a:xfrm>
            <a:off x="609600" y="914400"/>
            <a:ext cx="8151812"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endParaRPr lang="it-IT" altLang="it-IT" sz="3000" i="1" u="sng" dirty="0">
              <a:latin typeface="Verdana" panose="020B0604030504040204" pitchFamily="34" charset="0"/>
            </a:endParaRPr>
          </a:p>
        </p:txBody>
      </p:sp>
      <p:sp>
        <p:nvSpPr>
          <p:cNvPr id="5124" name="Rectangle 8"/>
          <p:cNvSpPr>
            <a:spLocks noChangeArrowheads="1"/>
          </p:cNvSpPr>
          <p:nvPr/>
        </p:nvSpPr>
        <p:spPr bwMode="auto">
          <a:xfrm>
            <a:off x="1231900" y="73418"/>
            <a:ext cx="7696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it-IT" altLang="it-IT" sz="4000" b="1" i="1" dirty="0">
              <a:solidFill>
                <a:srgbClr val="EF2E24"/>
              </a:solidFill>
              <a:latin typeface="Verdana" panose="020B0604030504040204" pitchFamily="34" charset="0"/>
            </a:endParaRPr>
          </a:p>
        </p:txBody>
      </p:sp>
      <p:pic>
        <p:nvPicPr>
          <p:cNvPr id="8" name="Immagine 7"/>
          <p:cNvPicPr>
            <a:picLocks noChangeAspect="1"/>
          </p:cNvPicPr>
          <p:nvPr/>
        </p:nvPicPr>
        <p:blipFill>
          <a:blip r:embed="rId2"/>
          <a:stretch>
            <a:fillRect/>
          </a:stretch>
        </p:blipFill>
        <p:spPr>
          <a:xfrm>
            <a:off x="93630" y="6339821"/>
            <a:ext cx="2213040" cy="426757"/>
          </a:xfrm>
          <a:prstGeom prst="rect">
            <a:avLst/>
          </a:prstGeom>
        </p:spPr>
      </p:pic>
      <p:sp>
        <p:nvSpPr>
          <p:cNvPr id="7" name="Rectangle 5"/>
          <p:cNvSpPr>
            <a:spLocks noChangeArrowheads="1"/>
          </p:cNvSpPr>
          <p:nvPr/>
        </p:nvSpPr>
        <p:spPr bwMode="auto">
          <a:xfrm>
            <a:off x="200025" y="118262"/>
            <a:ext cx="8680450" cy="965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600"/>
              </a:spcBef>
            </a:pPr>
            <a:r>
              <a:rPr lang="it-IT" altLang="it-IT" sz="2400" b="1" i="1" dirty="0" smtClean="0">
                <a:solidFill>
                  <a:srgbClr val="EF2E24"/>
                </a:solidFill>
                <a:latin typeface="Verdana" panose="020B0604030504040204" pitchFamily="34" charset="0"/>
              </a:rPr>
              <a:t>Tutela dell’utenza e delle categorie deboli</a:t>
            </a:r>
            <a:endParaRPr lang="it-IT" altLang="it-IT" sz="2400" b="1" i="1" dirty="0">
              <a:solidFill>
                <a:srgbClr val="EF2E24"/>
              </a:solidFill>
              <a:latin typeface="Verdana" panose="020B0604030504040204" pitchFamily="34" charset="0"/>
            </a:endParaRPr>
          </a:p>
        </p:txBody>
      </p:sp>
      <p:sp>
        <p:nvSpPr>
          <p:cNvPr id="10" name="Rectangle 6"/>
          <p:cNvSpPr>
            <a:spLocks noChangeArrowheads="1"/>
          </p:cNvSpPr>
          <p:nvPr/>
        </p:nvSpPr>
        <p:spPr bwMode="auto">
          <a:xfrm>
            <a:off x="184150" y="1083768"/>
            <a:ext cx="8712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ts val="3000"/>
              </a:lnSpc>
            </a:pPr>
            <a:endParaRPr lang="it-IT" altLang="it-IT" dirty="0">
              <a:latin typeface="Verdana" panose="020B0604030504040204" pitchFamily="34" charset="0"/>
            </a:endParaRPr>
          </a:p>
        </p:txBody>
      </p:sp>
      <p:cxnSp>
        <p:nvCxnSpPr>
          <p:cNvPr id="57" name="Connettore 1 56"/>
          <p:cNvCxnSpPr/>
          <p:nvPr/>
        </p:nvCxnSpPr>
        <p:spPr>
          <a:xfrm>
            <a:off x="0" y="6248400"/>
            <a:ext cx="9144000" cy="0"/>
          </a:xfrm>
          <a:prstGeom prst="line">
            <a:avLst/>
          </a:prstGeom>
          <a:ln w="19050">
            <a:solidFill>
              <a:srgbClr val="0E9161"/>
            </a:solidFill>
          </a:ln>
        </p:spPr>
        <p:style>
          <a:lnRef idx="1">
            <a:schemeClr val="accent1"/>
          </a:lnRef>
          <a:fillRef idx="0">
            <a:schemeClr val="accent1"/>
          </a:fillRef>
          <a:effectRef idx="0">
            <a:schemeClr val="accent1"/>
          </a:effectRef>
          <a:fontRef idx="minor">
            <a:schemeClr val="tx1"/>
          </a:fontRef>
        </p:style>
      </p:cxnSp>
      <p:sp>
        <p:nvSpPr>
          <p:cNvPr id="19" name="Rectangle 5"/>
          <p:cNvSpPr>
            <a:spLocks noChangeArrowheads="1"/>
          </p:cNvSpPr>
          <p:nvPr/>
        </p:nvSpPr>
        <p:spPr bwMode="auto">
          <a:xfrm>
            <a:off x="329406" y="5135840"/>
            <a:ext cx="8712200" cy="1127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endParaRPr lang="it-IT" altLang="it-IT" sz="2000" dirty="0">
              <a:latin typeface="Verdana" panose="020B0604030504040204" pitchFamily="34" charset="0"/>
            </a:endParaRPr>
          </a:p>
        </p:txBody>
      </p:sp>
      <p:pic>
        <p:nvPicPr>
          <p:cNvPr id="2" name="Immagine 1"/>
          <p:cNvPicPr>
            <a:picLocks noChangeAspect="1"/>
          </p:cNvPicPr>
          <p:nvPr/>
        </p:nvPicPr>
        <p:blipFill>
          <a:blip r:embed="rId3"/>
          <a:stretch>
            <a:fillRect/>
          </a:stretch>
        </p:blipFill>
        <p:spPr>
          <a:xfrm>
            <a:off x="1600200" y="1115568"/>
            <a:ext cx="5842729" cy="4729828"/>
          </a:xfrm>
          <a:prstGeom prst="rect">
            <a:avLst/>
          </a:prstGeom>
        </p:spPr>
      </p:pic>
    </p:spTree>
    <p:extLst>
      <p:ext uri="{BB962C8B-B14F-4D97-AF65-F5344CB8AC3E}">
        <p14:creationId xmlns:p14="http://schemas.microsoft.com/office/powerpoint/2010/main" val="90096853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5"/>
          <p:cNvSpPr>
            <a:spLocks noChangeArrowheads="1"/>
          </p:cNvSpPr>
          <p:nvPr/>
        </p:nvSpPr>
        <p:spPr bwMode="auto">
          <a:xfrm>
            <a:off x="611188" y="914400"/>
            <a:ext cx="8151812"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endParaRPr lang="it-IT" altLang="it-IT" sz="3000" i="1" u="sng" dirty="0">
              <a:latin typeface="Verdana" panose="020B0604030504040204" pitchFamily="34" charset="0"/>
            </a:endParaRPr>
          </a:p>
        </p:txBody>
      </p:sp>
      <p:sp>
        <p:nvSpPr>
          <p:cNvPr id="5124" name="Rectangle 8"/>
          <p:cNvSpPr>
            <a:spLocks noChangeArrowheads="1"/>
          </p:cNvSpPr>
          <p:nvPr/>
        </p:nvSpPr>
        <p:spPr bwMode="auto">
          <a:xfrm>
            <a:off x="0" y="0"/>
            <a:ext cx="9144000" cy="762000"/>
          </a:xfrm>
          <a:prstGeom prst="rect">
            <a:avLst/>
          </a:prstGeom>
          <a:solidFill>
            <a:srgbClr val="EF2E24"/>
          </a:solidFill>
          <a:ln>
            <a:noFill/>
          </a:ln>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it-IT" altLang="it-IT" sz="4000" b="1" i="1" dirty="0">
              <a:solidFill>
                <a:srgbClr val="EF2E24"/>
              </a:solidFill>
              <a:latin typeface="Verdana" panose="020B0604030504040204" pitchFamily="34" charset="0"/>
            </a:endParaRPr>
          </a:p>
        </p:txBody>
      </p:sp>
      <p:cxnSp>
        <p:nvCxnSpPr>
          <p:cNvPr id="4" name="Connettore 1 3"/>
          <p:cNvCxnSpPr/>
          <p:nvPr/>
        </p:nvCxnSpPr>
        <p:spPr>
          <a:xfrm>
            <a:off x="0" y="6248400"/>
            <a:ext cx="9144000" cy="0"/>
          </a:xfrm>
          <a:prstGeom prst="line">
            <a:avLst/>
          </a:prstGeom>
          <a:ln w="19050">
            <a:solidFill>
              <a:srgbClr val="0E9161"/>
            </a:solidFill>
          </a:ln>
        </p:spPr>
        <p:style>
          <a:lnRef idx="1">
            <a:schemeClr val="accent1"/>
          </a:lnRef>
          <a:fillRef idx="0">
            <a:schemeClr val="accent1"/>
          </a:fillRef>
          <a:effectRef idx="0">
            <a:schemeClr val="accent1"/>
          </a:effectRef>
          <a:fontRef idx="minor">
            <a:schemeClr val="tx1"/>
          </a:fontRef>
        </p:style>
      </p:cxnSp>
      <p:pic>
        <p:nvPicPr>
          <p:cNvPr id="8" name="Immagine 7"/>
          <p:cNvPicPr>
            <a:picLocks noChangeAspect="1"/>
          </p:cNvPicPr>
          <p:nvPr/>
        </p:nvPicPr>
        <p:blipFill>
          <a:blip r:embed="rId3"/>
          <a:stretch>
            <a:fillRect/>
          </a:stretch>
        </p:blipFill>
        <p:spPr>
          <a:xfrm>
            <a:off x="93630" y="6339821"/>
            <a:ext cx="2213040" cy="426757"/>
          </a:xfrm>
          <a:prstGeom prst="rect">
            <a:avLst/>
          </a:prstGeom>
        </p:spPr>
      </p:pic>
      <p:sp>
        <p:nvSpPr>
          <p:cNvPr id="7" name="Rectangle 5"/>
          <p:cNvSpPr>
            <a:spLocks noChangeArrowheads="1"/>
          </p:cNvSpPr>
          <p:nvPr/>
        </p:nvSpPr>
        <p:spPr bwMode="auto">
          <a:xfrm>
            <a:off x="0" y="0"/>
            <a:ext cx="9144000" cy="76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t-IT" altLang="it-IT" sz="2400" b="1" i="1" dirty="0" smtClean="0">
                <a:solidFill>
                  <a:schemeClr val="bg1"/>
                </a:solidFill>
                <a:latin typeface="Verdana" panose="020B0604030504040204" pitchFamily="34" charset="0"/>
              </a:rPr>
              <a:t>Le attività svolte</a:t>
            </a:r>
            <a:endParaRPr lang="it-IT" altLang="it-IT" sz="2400" b="1" i="1" dirty="0">
              <a:solidFill>
                <a:schemeClr val="bg1"/>
              </a:solidFill>
              <a:latin typeface="Verdana" panose="020B0604030504040204" pitchFamily="34" charset="0"/>
            </a:endParaRPr>
          </a:p>
        </p:txBody>
      </p:sp>
      <p:sp>
        <p:nvSpPr>
          <p:cNvPr id="10" name="Rectangle 6"/>
          <p:cNvSpPr>
            <a:spLocks noChangeArrowheads="1"/>
          </p:cNvSpPr>
          <p:nvPr/>
        </p:nvSpPr>
        <p:spPr bwMode="auto">
          <a:xfrm>
            <a:off x="215900" y="914400"/>
            <a:ext cx="85471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ts val="3000"/>
              </a:lnSpc>
            </a:pPr>
            <a:r>
              <a:rPr lang="it-IT" altLang="it-IT" dirty="0" smtClean="0">
                <a:latin typeface="Verdana" panose="020B0604030504040204" pitchFamily="34" charset="0"/>
              </a:rPr>
              <a:t>L’attività dell’Autorità, nel 2015, ha percorso le linee strategiche individuate nel precedente esercizio coniugando regolamentazione e vigilanza </a:t>
            </a:r>
            <a:r>
              <a:rPr lang="it-IT" dirty="0" smtClean="0">
                <a:latin typeface="Verdana" panose="020B0604030504040204" pitchFamily="34" charset="0"/>
              </a:rPr>
              <a:t>nel </a:t>
            </a:r>
            <a:r>
              <a:rPr lang="it-IT" dirty="0">
                <a:latin typeface="Verdana" panose="020B0604030504040204" pitchFamily="34" charset="0"/>
              </a:rPr>
              <a:t>settore delle </a:t>
            </a:r>
            <a:r>
              <a:rPr lang="it-IT" dirty="0" smtClean="0">
                <a:latin typeface="Verdana" panose="020B0604030504040204" pitchFamily="34" charset="0"/>
              </a:rPr>
              <a:t>telecomunicazioni (fisse </a:t>
            </a:r>
            <a:r>
              <a:rPr lang="it-IT" dirty="0">
                <a:latin typeface="Verdana" panose="020B0604030504040204" pitchFamily="34" charset="0"/>
              </a:rPr>
              <a:t>e </a:t>
            </a:r>
            <a:r>
              <a:rPr lang="it-IT" dirty="0" smtClean="0">
                <a:latin typeface="Verdana" panose="020B0604030504040204" pitchFamily="34" charset="0"/>
              </a:rPr>
              <a:t>mobili) e in quello </a:t>
            </a:r>
            <a:r>
              <a:rPr lang="it-IT" altLang="it-IT" dirty="0" smtClean="0">
                <a:latin typeface="Verdana" panose="020B0604030504040204" pitchFamily="34" charset="0"/>
              </a:rPr>
              <a:t>dei servizi postali, effettuando il monitoraggio dei mercati e il presidio dei processi di regolamentazione dell’audiovisivo, promuovendo una efficiente allocazione delle risorse scarse e lo sviluppo delle reti in fibra ottica, garantendo la parità di accesso ai mezzi di informazione e la promozione della legalità, tutelando il pluralismo, il diritto d’autore e le fasce più deboli dei consumatori. </a:t>
            </a:r>
          </a:p>
          <a:p>
            <a:pPr algn="just" eaLnBrk="1" hangingPunct="1">
              <a:lnSpc>
                <a:spcPts val="3000"/>
              </a:lnSpc>
            </a:pPr>
            <a:r>
              <a:rPr lang="it-IT" altLang="it-IT" dirty="0" smtClean="0">
                <a:latin typeface="Verdana" panose="020B0604030504040204" pitchFamily="34" charset="0"/>
              </a:rPr>
              <a:t>La collaborazione con i </a:t>
            </a:r>
            <a:r>
              <a:rPr lang="it-IT" altLang="it-IT" dirty="0">
                <a:latin typeface="Verdana" panose="020B0604030504040204" pitchFamily="34" charset="0"/>
              </a:rPr>
              <a:t>diversi </a:t>
            </a:r>
            <a:r>
              <a:rPr lang="it-IT" altLang="it-IT" dirty="0" smtClean="0">
                <a:latin typeface="Verdana" panose="020B0604030504040204" pitchFamily="34" charset="0"/>
              </a:rPr>
              <a:t>organismi governativi, comunitari ed internazionali ha reso possibile lo svolgimento di tutte le attività secondo un circolo virtuoso di regolamentazione che comporta un’attenta valutazione degli obiettivi raggiunti nel corso dell’anno per poter formulare, in quello successivo, risposte sempre più adeguate.</a:t>
            </a:r>
            <a:endParaRPr lang="it-IT" altLang="it-IT" dirty="0">
              <a:latin typeface="Verdana" panose="020B0604030504040204" pitchFamily="34" charset="0"/>
            </a:endParaRPr>
          </a:p>
        </p:txBody>
      </p:sp>
    </p:spTree>
    <p:extLst>
      <p:ext uri="{BB962C8B-B14F-4D97-AF65-F5344CB8AC3E}">
        <p14:creationId xmlns:p14="http://schemas.microsoft.com/office/powerpoint/2010/main" val="3274487688"/>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5"/>
          <p:cNvSpPr>
            <a:spLocks noChangeArrowheads="1"/>
          </p:cNvSpPr>
          <p:nvPr/>
        </p:nvSpPr>
        <p:spPr bwMode="auto">
          <a:xfrm>
            <a:off x="609600" y="914400"/>
            <a:ext cx="8151812"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endParaRPr lang="it-IT" altLang="it-IT" sz="3000" i="1" u="sng" dirty="0">
              <a:latin typeface="Verdana" panose="020B0604030504040204" pitchFamily="34" charset="0"/>
            </a:endParaRPr>
          </a:p>
        </p:txBody>
      </p:sp>
      <p:sp>
        <p:nvSpPr>
          <p:cNvPr id="5124" name="Rectangle 8"/>
          <p:cNvSpPr>
            <a:spLocks noChangeArrowheads="1"/>
          </p:cNvSpPr>
          <p:nvPr/>
        </p:nvSpPr>
        <p:spPr bwMode="auto">
          <a:xfrm>
            <a:off x="1231900" y="73418"/>
            <a:ext cx="7696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it-IT" altLang="it-IT" sz="4000" b="1" i="1" dirty="0">
              <a:solidFill>
                <a:srgbClr val="EF2E24"/>
              </a:solidFill>
              <a:latin typeface="Verdana" panose="020B0604030504040204" pitchFamily="34" charset="0"/>
            </a:endParaRPr>
          </a:p>
        </p:txBody>
      </p:sp>
      <p:pic>
        <p:nvPicPr>
          <p:cNvPr id="8" name="Immagine 7"/>
          <p:cNvPicPr>
            <a:picLocks noChangeAspect="1"/>
          </p:cNvPicPr>
          <p:nvPr/>
        </p:nvPicPr>
        <p:blipFill>
          <a:blip r:embed="rId2"/>
          <a:stretch>
            <a:fillRect/>
          </a:stretch>
        </p:blipFill>
        <p:spPr>
          <a:xfrm>
            <a:off x="93630" y="6339821"/>
            <a:ext cx="2213040" cy="426757"/>
          </a:xfrm>
          <a:prstGeom prst="rect">
            <a:avLst/>
          </a:prstGeom>
        </p:spPr>
      </p:pic>
      <p:sp>
        <p:nvSpPr>
          <p:cNvPr id="7" name="Rectangle 5"/>
          <p:cNvSpPr>
            <a:spLocks noChangeArrowheads="1"/>
          </p:cNvSpPr>
          <p:nvPr/>
        </p:nvSpPr>
        <p:spPr bwMode="auto">
          <a:xfrm>
            <a:off x="200025" y="118262"/>
            <a:ext cx="8680450" cy="140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600"/>
              </a:spcBef>
            </a:pPr>
            <a:r>
              <a:rPr lang="it-IT" altLang="it-IT" sz="2400" b="1" i="1" dirty="0" smtClean="0">
                <a:solidFill>
                  <a:srgbClr val="EF2E24"/>
                </a:solidFill>
                <a:latin typeface="Verdana" panose="020B0604030504040204" pitchFamily="34" charset="0"/>
              </a:rPr>
              <a:t>Promozione della cultura della legalità </a:t>
            </a:r>
          </a:p>
          <a:p>
            <a:pPr algn="ctr" eaLnBrk="1" hangingPunct="1">
              <a:spcBef>
                <a:spcPts val="600"/>
              </a:spcBef>
            </a:pPr>
            <a:r>
              <a:rPr lang="it-IT" altLang="it-IT" sz="2400" b="1" i="1" dirty="0" smtClean="0">
                <a:solidFill>
                  <a:srgbClr val="EF2E24"/>
                </a:solidFill>
                <a:latin typeface="Verdana" panose="020B0604030504040204" pitchFamily="34" charset="0"/>
              </a:rPr>
              <a:t>nella fruizione di opere digitali</a:t>
            </a:r>
            <a:endParaRPr lang="it-IT" altLang="it-IT" sz="2400" b="1" i="1" dirty="0">
              <a:solidFill>
                <a:srgbClr val="EF2E24"/>
              </a:solidFill>
              <a:latin typeface="Verdana" panose="020B0604030504040204" pitchFamily="34" charset="0"/>
            </a:endParaRPr>
          </a:p>
        </p:txBody>
      </p:sp>
      <p:sp>
        <p:nvSpPr>
          <p:cNvPr id="10" name="Rectangle 6"/>
          <p:cNvSpPr>
            <a:spLocks noChangeArrowheads="1"/>
          </p:cNvSpPr>
          <p:nvPr/>
        </p:nvSpPr>
        <p:spPr bwMode="auto">
          <a:xfrm>
            <a:off x="184150" y="1083768"/>
            <a:ext cx="8712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ts val="3000"/>
              </a:lnSpc>
            </a:pPr>
            <a:endParaRPr lang="it-IT" altLang="it-IT" dirty="0">
              <a:latin typeface="Verdana" panose="020B0604030504040204" pitchFamily="34" charset="0"/>
            </a:endParaRPr>
          </a:p>
        </p:txBody>
      </p:sp>
      <p:cxnSp>
        <p:nvCxnSpPr>
          <p:cNvPr id="57" name="Connettore 1 56"/>
          <p:cNvCxnSpPr/>
          <p:nvPr/>
        </p:nvCxnSpPr>
        <p:spPr>
          <a:xfrm>
            <a:off x="0" y="6248400"/>
            <a:ext cx="9144000" cy="0"/>
          </a:xfrm>
          <a:prstGeom prst="line">
            <a:avLst/>
          </a:prstGeom>
          <a:ln w="19050">
            <a:solidFill>
              <a:srgbClr val="0E9161"/>
            </a:solidFill>
          </a:ln>
        </p:spPr>
        <p:style>
          <a:lnRef idx="1">
            <a:schemeClr val="accent1"/>
          </a:lnRef>
          <a:fillRef idx="0">
            <a:schemeClr val="accent1"/>
          </a:fillRef>
          <a:effectRef idx="0">
            <a:schemeClr val="accent1"/>
          </a:effectRef>
          <a:fontRef idx="minor">
            <a:schemeClr val="tx1"/>
          </a:fontRef>
        </p:style>
      </p:cxnSp>
      <p:sp>
        <p:nvSpPr>
          <p:cNvPr id="19" name="Rectangle 5"/>
          <p:cNvSpPr>
            <a:spLocks noChangeArrowheads="1"/>
          </p:cNvSpPr>
          <p:nvPr/>
        </p:nvSpPr>
        <p:spPr bwMode="auto">
          <a:xfrm>
            <a:off x="329406" y="5135840"/>
            <a:ext cx="8712200" cy="1127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endParaRPr lang="it-IT" altLang="it-IT" sz="2000" dirty="0">
              <a:latin typeface="Verdana" panose="020B0604030504040204" pitchFamily="34" charset="0"/>
            </a:endParaRPr>
          </a:p>
        </p:txBody>
      </p:sp>
      <p:pic>
        <p:nvPicPr>
          <p:cNvPr id="4" name="Immagine 3"/>
          <p:cNvPicPr>
            <a:picLocks noChangeAspect="1"/>
          </p:cNvPicPr>
          <p:nvPr/>
        </p:nvPicPr>
        <p:blipFill>
          <a:blip r:embed="rId3"/>
          <a:stretch>
            <a:fillRect/>
          </a:stretch>
        </p:blipFill>
        <p:spPr>
          <a:xfrm>
            <a:off x="937839" y="2121892"/>
            <a:ext cx="7204821" cy="2325366"/>
          </a:xfrm>
          <a:prstGeom prst="rect">
            <a:avLst/>
          </a:prstGeom>
        </p:spPr>
      </p:pic>
    </p:spTree>
    <p:extLst>
      <p:ext uri="{BB962C8B-B14F-4D97-AF65-F5344CB8AC3E}">
        <p14:creationId xmlns:p14="http://schemas.microsoft.com/office/powerpoint/2010/main" val="1593114973"/>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5"/>
          <p:cNvSpPr>
            <a:spLocks noChangeArrowheads="1"/>
          </p:cNvSpPr>
          <p:nvPr/>
        </p:nvSpPr>
        <p:spPr bwMode="auto">
          <a:xfrm>
            <a:off x="609600" y="914400"/>
            <a:ext cx="8151812"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endParaRPr lang="it-IT" altLang="it-IT" sz="3000" i="1" u="sng" dirty="0">
              <a:latin typeface="Verdana" panose="020B0604030504040204" pitchFamily="34" charset="0"/>
            </a:endParaRPr>
          </a:p>
        </p:txBody>
      </p:sp>
      <p:sp>
        <p:nvSpPr>
          <p:cNvPr id="5124" name="Rectangle 8"/>
          <p:cNvSpPr>
            <a:spLocks noChangeArrowheads="1"/>
          </p:cNvSpPr>
          <p:nvPr/>
        </p:nvSpPr>
        <p:spPr bwMode="auto">
          <a:xfrm>
            <a:off x="1231900" y="73418"/>
            <a:ext cx="7696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it-IT" altLang="it-IT" sz="4000" b="1" i="1" dirty="0">
              <a:solidFill>
                <a:srgbClr val="EF2E24"/>
              </a:solidFill>
              <a:latin typeface="Verdana" panose="020B0604030504040204" pitchFamily="34" charset="0"/>
            </a:endParaRPr>
          </a:p>
        </p:txBody>
      </p:sp>
      <p:pic>
        <p:nvPicPr>
          <p:cNvPr id="8" name="Immagine 7"/>
          <p:cNvPicPr>
            <a:picLocks noChangeAspect="1"/>
          </p:cNvPicPr>
          <p:nvPr/>
        </p:nvPicPr>
        <p:blipFill>
          <a:blip r:embed="rId2"/>
          <a:stretch>
            <a:fillRect/>
          </a:stretch>
        </p:blipFill>
        <p:spPr>
          <a:xfrm>
            <a:off x="93630" y="6339821"/>
            <a:ext cx="2213040" cy="426757"/>
          </a:xfrm>
          <a:prstGeom prst="rect">
            <a:avLst/>
          </a:prstGeom>
        </p:spPr>
      </p:pic>
      <p:sp>
        <p:nvSpPr>
          <p:cNvPr id="7" name="Rectangle 5"/>
          <p:cNvSpPr>
            <a:spLocks noChangeArrowheads="1"/>
          </p:cNvSpPr>
          <p:nvPr/>
        </p:nvSpPr>
        <p:spPr bwMode="auto">
          <a:xfrm>
            <a:off x="200025" y="118262"/>
            <a:ext cx="8680450" cy="140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600"/>
              </a:spcBef>
            </a:pPr>
            <a:r>
              <a:rPr lang="it-IT" altLang="it-IT" sz="2400" b="1" i="1" dirty="0" smtClean="0">
                <a:solidFill>
                  <a:srgbClr val="EF2E24"/>
                </a:solidFill>
                <a:latin typeface="Verdana" panose="020B0604030504040204" pitchFamily="34" charset="0"/>
              </a:rPr>
              <a:t>Efficienza, efficacia e trasparenza </a:t>
            </a:r>
          </a:p>
          <a:p>
            <a:pPr algn="ctr" eaLnBrk="1" hangingPunct="1">
              <a:spcBef>
                <a:spcPts val="600"/>
              </a:spcBef>
            </a:pPr>
            <a:r>
              <a:rPr lang="it-IT" altLang="it-IT" sz="2400" b="1" i="1" dirty="0" smtClean="0">
                <a:solidFill>
                  <a:srgbClr val="EF2E24"/>
                </a:solidFill>
                <a:latin typeface="Verdana" panose="020B0604030504040204" pitchFamily="34" charset="0"/>
              </a:rPr>
              <a:t>dell’azione amministrativa</a:t>
            </a:r>
            <a:endParaRPr lang="it-IT" altLang="it-IT" sz="2400" b="1" i="1" dirty="0">
              <a:solidFill>
                <a:srgbClr val="EF2E24"/>
              </a:solidFill>
              <a:latin typeface="Verdana" panose="020B0604030504040204" pitchFamily="34" charset="0"/>
            </a:endParaRPr>
          </a:p>
        </p:txBody>
      </p:sp>
      <p:sp>
        <p:nvSpPr>
          <p:cNvPr id="10" name="Rectangle 6"/>
          <p:cNvSpPr>
            <a:spLocks noChangeArrowheads="1"/>
          </p:cNvSpPr>
          <p:nvPr/>
        </p:nvSpPr>
        <p:spPr bwMode="auto">
          <a:xfrm>
            <a:off x="184150" y="1083768"/>
            <a:ext cx="8712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ts val="3000"/>
              </a:lnSpc>
            </a:pPr>
            <a:endParaRPr lang="it-IT" altLang="it-IT" dirty="0">
              <a:latin typeface="Verdana" panose="020B0604030504040204" pitchFamily="34" charset="0"/>
            </a:endParaRPr>
          </a:p>
        </p:txBody>
      </p:sp>
      <p:cxnSp>
        <p:nvCxnSpPr>
          <p:cNvPr id="57" name="Connettore 1 56"/>
          <p:cNvCxnSpPr/>
          <p:nvPr/>
        </p:nvCxnSpPr>
        <p:spPr>
          <a:xfrm>
            <a:off x="0" y="6248400"/>
            <a:ext cx="9144000" cy="0"/>
          </a:xfrm>
          <a:prstGeom prst="line">
            <a:avLst/>
          </a:prstGeom>
          <a:ln w="19050">
            <a:solidFill>
              <a:srgbClr val="0E9161"/>
            </a:solidFill>
          </a:ln>
        </p:spPr>
        <p:style>
          <a:lnRef idx="1">
            <a:schemeClr val="accent1"/>
          </a:lnRef>
          <a:fillRef idx="0">
            <a:schemeClr val="accent1"/>
          </a:fillRef>
          <a:effectRef idx="0">
            <a:schemeClr val="accent1"/>
          </a:effectRef>
          <a:fontRef idx="minor">
            <a:schemeClr val="tx1"/>
          </a:fontRef>
        </p:style>
      </p:cxnSp>
      <p:sp>
        <p:nvSpPr>
          <p:cNvPr id="19" name="Rectangle 5"/>
          <p:cNvSpPr>
            <a:spLocks noChangeArrowheads="1"/>
          </p:cNvSpPr>
          <p:nvPr/>
        </p:nvSpPr>
        <p:spPr bwMode="auto">
          <a:xfrm>
            <a:off x="329406" y="5135840"/>
            <a:ext cx="8712200" cy="1127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endParaRPr lang="it-IT" altLang="it-IT" sz="2000" dirty="0">
              <a:latin typeface="Verdana" panose="020B0604030504040204" pitchFamily="34" charset="0"/>
            </a:endParaRPr>
          </a:p>
        </p:txBody>
      </p:sp>
      <p:pic>
        <p:nvPicPr>
          <p:cNvPr id="2" name="Immagine 1"/>
          <p:cNvPicPr>
            <a:picLocks noChangeAspect="1"/>
          </p:cNvPicPr>
          <p:nvPr/>
        </p:nvPicPr>
        <p:blipFill>
          <a:blip r:embed="rId3"/>
          <a:stretch>
            <a:fillRect/>
          </a:stretch>
        </p:blipFill>
        <p:spPr>
          <a:xfrm>
            <a:off x="1676400" y="1443817"/>
            <a:ext cx="5059867" cy="4641181"/>
          </a:xfrm>
          <a:prstGeom prst="rect">
            <a:avLst/>
          </a:prstGeom>
        </p:spPr>
      </p:pic>
    </p:spTree>
    <p:extLst>
      <p:ext uri="{BB962C8B-B14F-4D97-AF65-F5344CB8AC3E}">
        <p14:creationId xmlns:p14="http://schemas.microsoft.com/office/powerpoint/2010/main" val="62565505"/>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5"/>
          <p:cNvSpPr>
            <a:spLocks noChangeArrowheads="1"/>
          </p:cNvSpPr>
          <p:nvPr/>
        </p:nvSpPr>
        <p:spPr bwMode="auto">
          <a:xfrm>
            <a:off x="609600" y="914400"/>
            <a:ext cx="8151812"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endParaRPr lang="it-IT" altLang="it-IT" sz="3000" i="1" u="sng" dirty="0">
              <a:latin typeface="Verdana" panose="020B0604030504040204" pitchFamily="34" charset="0"/>
            </a:endParaRPr>
          </a:p>
        </p:txBody>
      </p:sp>
      <p:sp>
        <p:nvSpPr>
          <p:cNvPr id="5124" name="Rectangle 8"/>
          <p:cNvSpPr>
            <a:spLocks noChangeArrowheads="1"/>
          </p:cNvSpPr>
          <p:nvPr/>
        </p:nvSpPr>
        <p:spPr bwMode="auto">
          <a:xfrm>
            <a:off x="1231900" y="73418"/>
            <a:ext cx="7696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it-IT" altLang="it-IT" sz="4000" b="1" i="1" dirty="0">
              <a:solidFill>
                <a:srgbClr val="EF2E24"/>
              </a:solidFill>
              <a:latin typeface="Verdana" panose="020B0604030504040204" pitchFamily="34" charset="0"/>
            </a:endParaRPr>
          </a:p>
        </p:txBody>
      </p:sp>
      <p:pic>
        <p:nvPicPr>
          <p:cNvPr id="8" name="Immagine 7"/>
          <p:cNvPicPr>
            <a:picLocks noChangeAspect="1"/>
          </p:cNvPicPr>
          <p:nvPr/>
        </p:nvPicPr>
        <p:blipFill>
          <a:blip r:embed="rId2"/>
          <a:stretch>
            <a:fillRect/>
          </a:stretch>
        </p:blipFill>
        <p:spPr>
          <a:xfrm>
            <a:off x="93630" y="6339821"/>
            <a:ext cx="2213040" cy="426757"/>
          </a:xfrm>
          <a:prstGeom prst="rect">
            <a:avLst/>
          </a:prstGeom>
        </p:spPr>
      </p:pic>
      <p:sp>
        <p:nvSpPr>
          <p:cNvPr id="7" name="Rectangle 5"/>
          <p:cNvSpPr>
            <a:spLocks noChangeArrowheads="1"/>
          </p:cNvSpPr>
          <p:nvPr/>
        </p:nvSpPr>
        <p:spPr bwMode="auto">
          <a:xfrm>
            <a:off x="200025" y="118262"/>
            <a:ext cx="8680450" cy="140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600"/>
              </a:spcBef>
            </a:pPr>
            <a:r>
              <a:rPr lang="it-IT" altLang="it-IT" sz="2400" b="1" i="1" dirty="0" smtClean="0">
                <a:solidFill>
                  <a:srgbClr val="EF2E24"/>
                </a:solidFill>
                <a:latin typeface="Verdana" panose="020B0604030504040204" pitchFamily="34" charset="0"/>
              </a:rPr>
              <a:t>Rafforzamento del ruolo AGCOM </a:t>
            </a:r>
          </a:p>
          <a:p>
            <a:pPr algn="ctr" eaLnBrk="1" hangingPunct="1">
              <a:spcBef>
                <a:spcPts val="600"/>
              </a:spcBef>
            </a:pPr>
            <a:r>
              <a:rPr lang="it-IT" altLang="it-IT" sz="2400" b="1" i="1" dirty="0" smtClean="0">
                <a:solidFill>
                  <a:srgbClr val="EF2E24"/>
                </a:solidFill>
                <a:latin typeface="Verdana" panose="020B0604030504040204" pitchFamily="34" charset="0"/>
              </a:rPr>
              <a:t>nell’ambito degli organismi internazionali</a:t>
            </a:r>
            <a:endParaRPr lang="it-IT" altLang="it-IT" sz="2400" b="1" i="1" dirty="0">
              <a:solidFill>
                <a:srgbClr val="EF2E24"/>
              </a:solidFill>
              <a:latin typeface="Verdana" panose="020B0604030504040204" pitchFamily="34" charset="0"/>
            </a:endParaRPr>
          </a:p>
        </p:txBody>
      </p:sp>
      <p:sp>
        <p:nvSpPr>
          <p:cNvPr id="10" name="Rectangle 6"/>
          <p:cNvSpPr>
            <a:spLocks noChangeArrowheads="1"/>
          </p:cNvSpPr>
          <p:nvPr/>
        </p:nvSpPr>
        <p:spPr bwMode="auto">
          <a:xfrm>
            <a:off x="184150" y="1083768"/>
            <a:ext cx="8712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ts val="3000"/>
              </a:lnSpc>
            </a:pPr>
            <a:endParaRPr lang="it-IT" altLang="it-IT" dirty="0">
              <a:latin typeface="Verdana" panose="020B0604030504040204" pitchFamily="34" charset="0"/>
            </a:endParaRPr>
          </a:p>
        </p:txBody>
      </p:sp>
      <p:cxnSp>
        <p:nvCxnSpPr>
          <p:cNvPr id="57" name="Connettore 1 56"/>
          <p:cNvCxnSpPr/>
          <p:nvPr/>
        </p:nvCxnSpPr>
        <p:spPr>
          <a:xfrm>
            <a:off x="0" y="6248400"/>
            <a:ext cx="9144000" cy="0"/>
          </a:xfrm>
          <a:prstGeom prst="line">
            <a:avLst/>
          </a:prstGeom>
          <a:ln w="19050">
            <a:solidFill>
              <a:srgbClr val="0E9161"/>
            </a:solidFill>
          </a:ln>
        </p:spPr>
        <p:style>
          <a:lnRef idx="1">
            <a:schemeClr val="accent1"/>
          </a:lnRef>
          <a:fillRef idx="0">
            <a:schemeClr val="accent1"/>
          </a:fillRef>
          <a:effectRef idx="0">
            <a:schemeClr val="accent1"/>
          </a:effectRef>
          <a:fontRef idx="minor">
            <a:schemeClr val="tx1"/>
          </a:fontRef>
        </p:style>
      </p:cxnSp>
      <p:sp>
        <p:nvSpPr>
          <p:cNvPr id="19" name="Rectangle 5"/>
          <p:cNvSpPr>
            <a:spLocks noChangeArrowheads="1"/>
          </p:cNvSpPr>
          <p:nvPr/>
        </p:nvSpPr>
        <p:spPr bwMode="auto">
          <a:xfrm>
            <a:off x="329406" y="5135840"/>
            <a:ext cx="8712200" cy="1127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endParaRPr lang="it-IT" altLang="it-IT" sz="2000" dirty="0">
              <a:latin typeface="Verdana" panose="020B0604030504040204" pitchFamily="34" charset="0"/>
            </a:endParaRPr>
          </a:p>
        </p:txBody>
      </p:sp>
      <p:pic>
        <p:nvPicPr>
          <p:cNvPr id="2" name="Immagine 1"/>
          <p:cNvPicPr>
            <a:picLocks noChangeAspect="1"/>
          </p:cNvPicPr>
          <p:nvPr/>
        </p:nvPicPr>
        <p:blipFill>
          <a:blip r:embed="rId3"/>
          <a:stretch>
            <a:fillRect/>
          </a:stretch>
        </p:blipFill>
        <p:spPr>
          <a:xfrm>
            <a:off x="736886" y="2109966"/>
            <a:ext cx="7670228" cy="1934466"/>
          </a:xfrm>
          <a:prstGeom prst="rect">
            <a:avLst/>
          </a:prstGeom>
        </p:spPr>
      </p:pic>
    </p:spTree>
    <p:extLst>
      <p:ext uri="{BB962C8B-B14F-4D97-AF65-F5344CB8AC3E}">
        <p14:creationId xmlns:p14="http://schemas.microsoft.com/office/powerpoint/2010/main" val="2064615100"/>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5"/>
          <p:cNvSpPr>
            <a:spLocks noChangeArrowheads="1"/>
          </p:cNvSpPr>
          <p:nvPr/>
        </p:nvSpPr>
        <p:spPr bwMode="auto">
          <a:xfrm>
            <a:off x="611188" y="914400"/>
            <a:ext cx="8151812"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endParaRPr lang="it-IT" altLang="it-IT" sz="3000" i="1" u="sng" dirty="0">
              <a:latin typeface="Verdana" panose="020B0604030504040204" pitchFamily="34" charset="0"/>
            </a:endParaRPr>
          </a:p>
        </p:txBody>
      </p:sp>
      <p:sp>
        <p:nvSpPr>
          <p:cNvPr id="5124" name="Rectangle 8"/>
          <p:cNvSpPr>
            <a:spLocks noChangeArrowheads="1"/>
          </p:cNvSpPr>
          <p:nvPr/>
        </p:nvSpPr>
        <p:spPr bwMode="auto">
          <a:xfrm>
            <a:off x="0" y="-54864"/>
            <a:ext cx="9144000" cy="762000"/>
          </a:xfrm>
          <a:prstGeom prst="rect">
            <a:avLst/>
          </a:prstGeom>
          <a:noFill/>
          <a:ln>
            <a:noFill/>
          </a:ln>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it-IT" altLang="it-IT" sz="4000" b="1" i="1" dirty="0">
              <a:solidFill>
                <a:srgbClr val="EF2E24"/>
              </a:solidFill>
              <a:latin typeface="Verdana" panose="020B0604030504040204" pitchFamily="34" charset="0"/>
            </a:endParaRPr>
          </a:p>
        </p:txBody>
      </p:sp>
      <p:cxnSp>
        <p:nvCxnSpPr>
          <p:cNvPr id="4" name="Connettore 1 3"/>
          <p:cNvCxnSpPr/>
          <p:nvPr/>
        </p:nvCxnSpPr>
        <p:spPr>
          <a:xfrm>
            <a:off x="0" y="6248400"/>
            <a:ext cx="9144000" cy="0"/>
          </a:xfrm>
          <a:prstGeom prst="line">
            <a:avLst/>
          </a:prstGeom>
          <a:ln w="19050">
            <a:solidFill>
              <a:srgbClr val="0E9161"/>
            </a:solidFill>
          </a:ln>
        </p:spPr>
        <p:style>
          <a:lnRef idx="1">
            <a:schemeClr val="accent1"/>
          </a:lnRef>
          <a:fillRef idx="0">
            <a:schemeClr val="accent1"/>
          </a:fillRef>
          <a:effectRef idx="0">
            <a:schemeClr val="accent1"/>
          </a:effectRef>
          <a:fontRef idx="minor">
            <a:schemeClr val="tx1"/>
          </a:fontRef>
        </p:style>
      </p:cxnSp>
      <p:pic>
        <p:nvPicPr>
          <p:cNvPr id="8" name="Immagine 7"/>
          <p:cNvPicPr>
            <a:picLocks noChangeAspect="1"/>
          </p:cNvPicPr>
          <p:nvPr/>
        </p:nvPicPr>
        <p:blipFill>
          <a:blip r:embed="rId3"/>
          <a:stretch>
            <a:fillRect/>
          </a:stretch>
        </p:blipFill>
        <p:spPr>
          <a:xfrm>
            <a:off x="93630" y="6339821"/>
            <a:ext cx="2213040" cy="426757"/>
          </a:xfrm>
          <a:prstGeom prst="rect">
            <a:avLst/>
          </a:prstGeom>
        </p:spPr>
      </p:pic>
      <p:sp>
        <p:nvSpPr>
          <p:cNvPr id="7" name="Rectangle 5"/>
          <p:cNvSpPr>
            <a:spLocks noChangeArrowheads="1"/>
          </p:cNvSpPr>
          <p:nvPr/>
        </p:nvSpPr>
        <p:spPr bwMode="auto">
          <a:xfrm>
            <a:off x="0" y="0"/>
            <a:ext cx="9144000" cy="76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t-IT" altLang="it-IT" sz="2400" b="1" i="1" dirty="0" smtClean="0">
                <a:solidFill>
                  <a:srgbClr val="EF2E24"/>
                </a:solidFill>
                <a:latin typeface="Verdana" panose="020B0604030504040204" pitchFamily="34" charset="0"/>
              </a:rPr>
              <a:t>Avvertenze</a:t>
            </a:r>
            <a:endParaRPr lang="it-IT" altLang="it-IT" sz="2400" b="1" i="1" dirty="0">
              <a:solidFill>
                <a:srgbClr val="EF2E24"/>
              </a:solidFill>
              <a:latin typeface="Verdana" panose="020B0604030504040204" pitchFamily="34" charset="0"/>
            </a:endParaRPr>
          </a:p>
        </p:txBody>
      </p:sp>
      <p:sp>
        <p:nvSpPr>
          <p:cNvPr id="10" name="Rectangle 6"/>
          <p:cNvSpPr>
            <a:spLocks noChangeArrowheads="1"/>
          </p:cNvSpPr>
          <p:nvPr/>
        </p:nvSpPr>
        <p:spPr bwMode="auto">
          <a:xfrm>
            <a:off x="228600" y="685800"/>
            <a:ext cx="8712200" cy="547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ts val="2700"/>
              </a:lnSpc>
              <a:spcAft>
                <a:spcPts val="600"/>
              </a:spcAft>
            </a:pPr>
            <a:r>
              <a:rPr lang="it-IT" altLang="it-IT" dirty="0">
                <a:latin typeface="Verdana" panose="020B0604030504040204" pitchFamily="34" charset="0"/>
              </a:rPr>
              <a:t>La Relazione annuale </a:t>
            </a:r>
            <a:r>
              <a:rPr lang="it-IT" altLang="it-IT" dirty="0" smtClean="0">
                <a:latin typeface="Verdana" panose="020B0604030504040204" pitchFamily="34" charset="0"/>
              </a:rPr>
              <a:t>2016 </a:t>
            </a:r>
            <a:r>
              <a:rPr lang="it-IT" altLang="it-IT" dirty="0">
                <a:latin typeface="Verdana" panose="020B0604030504040204" pitchFamily="34" charset="0"/>
              </a:rPr>
              <a:t>sull’attività svolta e sui programmi di </a:t>
            </a:r>
            <a:r>
              <a:rPr lang="it-IT" altLang="it-IT" dirty="0" smtClean="0">
                <a:latin typeface="Verdana" panose="020B0604030504040204" pitchFamily="34" charset="0"/>
              </a:rPr>
              <a:t>lavoro </a:t>
            </a:r>
            <a:r>
              <a:rPr lang="it-IT" altLang="it-IT" dirty="0">
                <a:latin typeface="Verdana" panose="020B0604030504040204" pitchFamily="34" charset="0"/>
              </a:rPr>
              <a:t>presenta dati e rendiconti sull’azione di lavoro condotta dall’Autorità per le garanzie nelle comunicazioni nel periodo compreso tra il 1° maggio </a:t>
            </a:r>
            <a:r>
              <a:rPr lang="it-IT" altLang="it-IT" dirty="0" smtClean="0">
                <a:latin typeface="Verdana" panose="020B0604030504040204" pitchFamily="34" charset="0"/>
              </a:rPr>
              <a:t>2015 </a:t>
            </a:r>
            <a:r>
              <a:rPr lang="it-IT" altLang="it-IT" dirty="0">
                <a:latin typeface="Verdana" panose="020B0604030504040204" pitchFamily="34" charset="0"/>
              </a:rPr>
              <a:t>e il 30 aprile </a:t>
            </a:r>
            <a:r>
              <a:rPr lang="it-IT" altLang="it-IT" dirty="0" smtClean="0">
                <a:latin typeface="Verdana" panose="020B0604030504040204" pitchFamily="34" charset="0"/>
              </a:rPr>
              <a:t>2016.</a:t>
            </a:r>
            <a:endParaRPr lang="it-IT" altLang="it-IT" dirty="0">
              <a:latin typeface="Verdana" panose="020B0604030504040204" pitchFamily="34" charset="0"/>
            </a:endParaRPr>
          </a:p>
          <a:p>
            <a:pPr algn="just" eaLnBrk="1" hangingPunct="1">
              <a:lnSpc>
                <a:spcPts val="2700"/>
              </a:lnSpc>
              <a:spcAft>
                <a:spcPts val="600"/>
              </a:spcAft>
            </a:pPr>
            <a:r>
              <a:rPr lang="it-IT" altLang="it-IT" dirty="0" smtClean="0">
                <a:latin typeface="Verdana" panose="020B0604030504040204" pitchFamily="34" charset="0"/>
              </a:rPr>
              <a:t>Le </a:t>
            </a:r>
            <a:r>
              <a:rPr lang="it-IT" altLang="it-IT" dirty="0">
                <a:latin typeface="Verdana" panose="020B0604030504040204" pitchFamily="34" charset="0"/>
              </a:rPr>
              <a:t>elaborazioni dei dati, salvo diversa indicazione, sono eseguite dall’AGCOM. Per i dati dell’Autorità si omette l’indicazione della fonte. </a:t>
            </a:r>
          </a:p>
          <a:p>
            <a:pPr algn="just" eaLnBrk="1" hangingPunct="1">
              <a:lnSpc>
                <a:spcPts val="2700"/>
              </a:lnSpc>
            </a:pPr>
            <a:r>
              <a:rPr lang="it-IT" altLang="it-IT" dirty="0">
                <a:latin typeface="Verdana" panose="020B0604030504040204" pitchFamily="34" charset="0"/>
              </a:rPr>
              <a:t>Le composizioni percentuali sono arrotondate </a:t>
            </a:r>
            <a:r>
              <a:rPr lang="it-IT" altLang="it-IT" dirty="0" smtClean="0">
                <a:latin typeface="Verdana" panose="020B0604030504040204" pitchFamily="34" charset="0"/>
              </a:rPr>
              <a:t>automaticamente quasi sempre </a:t>
            </a:r>
            <a:r>
              <a:rPr lang="it-IT" altLang="it-IT" dirty="0">
                <a:latin typeface="Verdana" panose="020B0604030504040204" pitchFamily="34" charset="0"/>
              </a:rPr>
              <a:t>alla prima cifra decimale. </a:t>
            </a:r>
            <a:r>
              <a:rPr lang="it-IT" altLang="it-IT" dirty="0" smtClean="0">
                <a:latin typeface="Verdana" panose="020B0604030504040204" pitchFamily="34" charset="0"/>
              </a:rPr>
              <a:t>Inoltre</a:t>
            </a:r>
            <a:r>
              <a:rPr lang="it-IT" altLang="it-IT" dirty="0">
                <a:latin typeface="Verdana" panose="020B0604030504040204" pitchFamily="34" charset="0"/>
              </a:rPr>
              <a:t>, si evidenzia come i dati non sempre sono direttamente confrontabili con quelli riportati nelle precedenti Relazioni annuali. In alcuni casi, infatti, le imprese hanno operato integrazioni e </a:t>
            </a:r>
            <a:r>
              <a:rPr lang="it-IT" altLang="it-IT" dirty="0" err="1">
                <a:latin typeface="Verdana" panose="020B0604030504040204" pitchFamily="34" charset="0"/>
              </a:rPr>
              <a:t>ri</a:t>
            </a:r>
            <a:r>
              <a:rPr lang="it-IT" altLang="it-IT" dirty="0">
                <a:latin typeface="Verdana" panose="020B0604030504040204" pitchFamily="34" charset="0"/>
              </a:rPr>
              <a:t>-classificazioni dovute sia a variazioni e integrazioni nelle metodologie di calcolo </a:t>
            </a:r>
            <a:r>
              <a:rPr lang="it-IT" altLang="it-IT" dirty="0" smtClean="0">
                <a:latin typeface="Verdana" panose="020B0604030504040204" pitchFamily="34" charset="0"/>
              </a:rPr>
              <a:t>sia </a:t>
            </a:r>
            <a:r>
              <a:rPr lang="it-IT" altLang="it-IT" dirty="0">
                <a:latin typeface="Verdana" panose="020B0604030504040204" pitchFamily="34" charset="0"/>
              </a:rPr>
              <a:t>a mutamenti dei perimetri di attività economica aziendale; ciò ha determinato aggiustamenti in termini di importi economici talvolta di entità anche non marginale. </a:t>
            </a:r>
          </a:p>
        </p:txBody>
      </p:sp>
    </p:spTree>
    <p:extLst>
      <p:ext uri="{BB962C8B-B14F-4D97-AF65-F5344CB8AC3E}">
        <p14:creationId xmlns:p14="http://schemas.microsoft.com/office/powerpoint/2010/main" val="295994755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5"/>
          <p:cNvSpPr>
            <a:spLocks noChangeArrowheads="1"/>
          </p:cNvSpPr>
          <p:nvPr/>
        </p:nvSpPr>
        <p:spPr bwMode="auto">
          <a:xfrm>
            <a:off x="611188" y="914400"/>
            <a:ext cx="8151812"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endParaRPr lang="it-IT" altLang="it-IT" sz="3000" i="1" u="sng" dirty="0">
              <a:latin typeface="Verdana" panose="020B0604030504040204" pitchFamily="34" charset="0"/>
            </a:endParaRPr>
          </a:p>
        </p:txBody>
      </p:sp>
      <p:sp>
        <p:nvSpPr>
          <p:cNvPr id="5124" name="Rectangle 8"/>
          <p:cNvSpPr>
            <a:spLocks noChangeArrowheads="1"/>
          </p:cNvSpPr>
          <p:nvPr/>
        </p:nvSpPr>
        <p:spPr bwMode="auto">
          <a:xfrm>
            <a:off x="1200150" y="19050"/>
            <a:ext cx="7696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it-IT" altLang="it-IT" sz="4000" b="1" i="1" dirty="0">
              <a:solidFill>
                <a:srgbClr val="EF2E24"/>
              </a:solidFill>
              <a:latin typeface="Verdana" panose="020B0604030504040204" pitchFamily="34" charset="0"/>
            </a:endParaRPr>
          </a:p>
        </p:txBody>
      </p:sp>
      <p:cxnSp>
        <p:nvCxnSpPr>
          <p:cNvPr id="4" name="Connettore 1 3"/>
          <p:cNvCxnSpPr/>
          <p:nvPr/>
        </p:nvCxnSpPr>
        <p:spPr>
          <a:xfrm>
            <a:off x="0" y="6248400"/>
            <a:ext cx="9144000" cy="0"/>
          </a:xfrm>
          <a:prstGeom prst="line">
            <a:avLst/>
          </a:prstGeom>
          <a:ln w="19050">
            <a:solidFill>
              <a:srgbClr val="0E9161"/>
            </a:solidFill>
          </a:ln>
        </p:spPr>
        <p:style>
          <a:lnRef idx="1">
            <a:schemeClr val="accent1"/>
          </a:lnRef>
          <a:fillRef idx="0">
            <a:schemeClr val="accent1"/>
          </a:fillRef>
          <a:effectRef idx="0">
            <a:schemeClr val="accent1"/>
          </a:effectRef>
          <a:fontRef idx="minor">
            <a:schemeClr val="tx1"/>
          </a:fontRef>
        </p:style>
      </p:cxnSp>
      <p:pic>
        <p:nvPicPr>
          <p:cNvPr id="8" name="Immagine 7"/>
          <p:cNvPicPr>
            <a:picLocks noChangeAspect="1"/>
          </p:cNvPicPr>
          <p:nvPr/>
        </p:nvPicPr>
        <p:blipFill>
          <a:blip r:embed="rId2"/>
          <a:stretch>
            <a:fillRect/>
          </a:stretch>
        </p:blipFill>
        <p:spPr>
          <a:xfrm>
            <a:off x="93630" y="6339821"/>
            <a:ext cx="2213040" cy="426757"/>
          </a:xfrm>
          <a:prstGeom prst="rect">
            <a:avLst/>
          </a:prstGeom>
        </p:spPr>
      </p:pic>
      <p:sp>
        <p:nvSpPr>
          <p:cNvPr id="10" name="Rectangle 6"/>
          <p:cNvSpPr>
            <a:spLocks noChangeArrowheads="1"/>
          </p:cNvSpPr>
          <p:nvPr/>
        </p:nvSpPr>
        <p:spPr bwMode="auto">
          <a:xfrm>
            <a:off x="215900" y="1066800"/>
            <a:ext cx="8712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ts val="3000"/>
              </a:lnSpc>
            </a:pPr>
            <a:endParaRPr lang="it-IT" altLang="it-IT" dirty="0">
              <a:latin typeface="Verdana" panose="020B0604030504040204" pitchFamily="34" charset="0"/>
            </a:endParaRPr>
          </a:p>
        </p:txBody>
      </p:sp>
      <p:sp>
        <p:nvSpPr>
          <p:cNvPr id="12" name="Rectangle 6"/>
          <p:cNvSpPr>
            <a:spLocks noChangeArrowheads="1"/>
          </p:cNvSpPr>
          <p:nvPr/>
        </p:nvSpPr>
        <p:spPr bwMode="auto">
          <a:xfrm>
            <a:off x="215900" y="4589296"/>
            <a:ext cx="8712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it-IT" altLang="it-IT" dirty="0" smtClean="0">
                <a:latin typeface="Verdana" panose="020B0604030504040204" pitchFamily="34" charset="0"/>
              </a:rPr>
              <a:t>Nel 2015, le </a:t>
            </a:r>
            <a:r>
              <a:rPr lang="it-IT" altLang="it-IT" dirty="0">
                <a:latin typeface="Verdana" panose="020B0604030504040204" pitchFamily="34" charset="0"/>
              </a:rPr>
              <a:t>risorse economiche del settore delle </a:t>
            </a:r>
            <a:r>
              <a:rPr lang="it-IT" altLang="it-IT" dirty="0" smtClean="0">
                <a:latin typeface="Verdana" panose="020B0604030504040204" pitchFamily="34" charset="0"/>
              </a:rPr>
              <a:t>comunicazioni, in Italia, ammontano </a:t>
            </a:r>
            <a:r>
              <a:rPr lang="it-IT" altLang="it-IT" dirty="0">
                <a:latin typeface="Verdana" panose="020B0604030504040204" pitchFamily="34" charset="0"/>
              </a:rPr>
              <a:t>complessivamente a 52,6 miliardi di euro, in leggera flessione (-1</a:t>
            </a:r>
            <a:r>
              <a:rPr lang="it-IT" altLang="it-IT" dirty="0" smtClean="0">
                <a:latin typeface="Verdana" panose="020B0604030504040204" pitchFamily="34" charset="0"/>
              </a:rPr>
              <a:t>%) rispetto al </a:t>
            </a:r>
            <a:r>
              <a:rPr lang="it-IT" altLang="it-IT" dirty="0">
                <a:latin typeface="Verdana" panose="020B0604030504040204" pitchFamily="34" charset="0"/>
              </a:rPr>
              <a:t>2014. Si ravvisa un rallentamento della dinamica di contrazione delle risorse che ha caratterizzato gli anni </a:t>
            </a:r>
            <a:r>
              <a:rPr lang="it-IT" altLang="it-IT" dirty="0" smtClean="0">
                <a:latin typeface="Verdana" panose="020B0604030504040204" pitchFamily="34" charset="0"/>
              </a:rPr>
              <a:t>precedenti. </a:t>
            </a:r>
            <a:endParaRPr lang="it-IT" altLang="it-IT" dirty="0">
              <a:latin typeface="Verdana" panose="020B0604030504040204" pitchFamily="34" charset="0"/>
            </a:endParaRPr>
          </a:p>
        </p:txBody>
      </p:sp>
      <p:pic>
        <p:nvPicPr>
          <p:cNvPr id="2" name="Immagine 1"/>
          <p:cNvPicPr>
            <a:picLocks noChangeAspect="1"/>
          </p:cNvPicPr>
          <p:nvPr/>
        </p:nvPicPr>
        <p:blipFill>
          <a:blip r:embed="rId3"/>
          <a:stretch>
            <a:fillRect/>
          </a:stretch>
        </p:blipFill>
        <p:spPr>
          <a:xfrm>
            <a:off x="1808383" y="1052915"/>
            <a:ext cx="6040217" cy="3144354"/>
          </a:xfrm>
          <a:prstGeom prst="rect">
            <a:avLst/>
          </a:prstGeom>
        </p:spPr>
      </p:pic>
      <p:sp>
        <p:nvSpPr>
          <p:cNvPr id="11" name="Rectangle 8"/>
          <p:cNvSpPr>
            <a:spLocks noChangeArrowheads="1"/>
          </p:cNvSpPr>
          <p:nvPr/>
        </p:nvSpPr>
        <p:spPr bwMode="auto">
          <a:xfrm>
            <a:off x="0" y="0"/>
            <a:ext cx="9144000" cy="762000"/>
          </a:xfrm>
          <a:prstGeom prst="rect">
            <a:avLst/>
          </a:prstGeom>
          <a:solidFill>
            <a:srgbClr val="EF2E24"/>
          </a:solidFill>
          <a:ln>
            <a:noFill/>
          </a:ln>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t-IT" altLang="it-IT" sz="2400" b="1" i="1" dirty="0" smtClean="0">
                <a:solidFill>
                  <a:schemeClr val="bg1"/>
                </a:solidFill>
                <a:latin typeface="Verdana" panose="020B0604030504040204" pitchFamily="34" charset="0"/>
              </a:rPr>
              <a:t>Il settore delle comunicazioni in Italia</a:t>
            </a:r>
            <a:endParaRPr lang="it-IT" altLang="it-IT" sz="2400" b="1" i="1" dirty="0">
              <a:solidFill>
                <a:schemeClr val="bg1"/>
              </a:solidFill>
              <a:latin typeface="Verdana" panose="020B0604030504040204" pitchFamily="34" charset="0"/>
            </a:endParaRPr>
          </a:p>
        </p:txBody>
      </p:sp>
    </p:spTree>
    <p:extLst>
      <p:ext uri="{BB962C8B-B14F-4D97-AF65-F5344CB8AC3E}">
        <p14:creationId xmlns:p14="http://schemas.microsoft.com/office/powerpoint/2010/main" val="312491527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5"/>
          <p:cNvSpPr>
            <a:spLocks noChangeArrowheads="1"/>
          </p:cNvSpPr>
          <p:nvPr/>
        </p:nvSpPr>
        <p:spPr bwMode="auto">
          <a:xfrm>
            <a:off x="609600" y="914400"/>
            <a:ext cx="8151812"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endParaRPr lang="it-IT" altLang="it-IT" sz="3000" i="1" u="sng" dirty="0">
              <a:latin typeface="Verdana" panose="020B0604030504040204" pitchFamily="34" charset="0"/>
            </a:endParaRPr>
          </a:p>
        </p:txBody>
      </p:sp>
      <p:sp>
        <p:nvSpPr>
          <p:cNvPr id="5124" name="Rectangle 8"/>
          <p:cNvSpPr>
            <a:spLocks noChangeArrowheads="1"/>
          </p:cNvSpPr>
          <p:nvPr/>
        </p:nvSpPr>
        <p:spPr bwMode="auto">
          <a:xfrm>
            <a:off x="1200150" y="19050"/>
            <a:ext cx="7696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it-IT" altLang="it-IT" sz="4000" b="1" i="1" dirty="0">
              <a:solidFill>
                <a:srgbClr val="EF2E24"/>
              </a:solidFill>
              <a:latin typeface="Verdana" panose="020B0604030504040204" pitchFamily="34" charset="0"/>
            </a:endParaRPr>
          </a:p>
        </p:txBody>
      </p:sp>
      <p:cxnSp>
        <p:nvCxnSpPr>
          <p:cNvPr id="4" name="Connettore 1 3"/>
          <p:cNvCxnSpPr/>
          <p:nvPr/>
        </p:nvCxnSpPr>
        <p:spPr>
          <a:xfrm>
            <a:off x="0" y="6248400"/>
            <a:ext cx="9144000" cy="0"/>
          </a:xfrm>
          <a:prstGeom prst="line">
            <a:avLst/>
          </a:prstGeom>
          <a:ln w="19050">
            <a:solidFill>
              <a:srgbClr val="0E9161"/>
            </a:solidFill>
          </a:ln>
        </p:spPr>
        <p:style>
          <a:lnRef idx="1">
            <a:schemeClr val="accent1"/>
          </a:lnRef>
          <a:fillRef idx="0">
            <a:schemeClr val="accent1"/>
          </a:fillRef>
          <a:effectRef idx="0">
            <a:schemeClr val="accent1"/>
          </a:effectRef>
          <a:fontRef idx="minor">
            <a:schemeClr val="tx1"/>
          </a:fontRef>
        </p:style>
      </p:cxnSp>
      <p:pic>
        <p:nvPicPr>
          <p:cNvPr id="8" name="Immagine 7"/>
          <p:cNvPicPr>
            <a:picLocks noChangeAspect="1"/>
          </p:cNvPicPr>
          <p:nvPr/>
        </p:nvPicPr>
        <p:blipFill>
          <a:blip r:embed="rId2"/>
          <a:stretch>
            <a:fillRect/>
          </a:stretch>
        </p:blipFill>
        <p:spPr>
          <a:xfrm>
            <a:off x="93630" y="6339821"/>
            <a:ext cx="2213040" cy="426757"/>
          </a:xfrm>
          <a:prstGeom prst="rect">
            <a:avLst/>
          </a:prstGeom>
        </p:spPr>
      </p:pic>
      <p:sp>
        <p:nvSpPr>
          <p:cNvPr id="7" name="Rectangle 5"/>
          <p:cNvSpPr>
            <a:spLocks noChangeArrowheads="1"/>
          </p:cNvSpPr>
          <p:nvPr/>
        </p:nvSpPr>
        <p:spPr bwMode="auto">
          <a:xfrm>
            <a:off x="215900" y="76200"/>
            <a:ext cx="8680450" cy="852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600"/>
              </a:spcBef>
            </a:pPr>
            <a:endParaRPr lang="it-IT" altLang="it-IT" sz="2800" b="1" i="1" dirty="0" smtClean="0">
              <a:solidFill>
                <a:srgbClr val="EF2E24"/>
              </a:solidFill>
              <a:latin typeface="Verdana" panose="020B0604030504040204" pitchFamily="34" charset="0"/>
            </a:endParaRPr>
          </a:p>
          <a:p>
            <a:pPr algn="ctr" eaLnBrk="1" hangingPunct="1">
              <a:spcBef>
                <a:spcPts val="600"/>
              </a:spcBef>
            </a:pPr>
            <a:r>
              <a:rPr lang="it-IT" altLang="it-IT" sz="2400" b="1" i="1" dirty="0" smtClean="0">
                <a:solidFill>
                  <a:srgbClr val="EF2E24"/>
                </a:solidFill>
                <a:latin typeface="Verdana" panose="020B0604030504040204" pitchFamily="34" charset="0"/>
              </a:rPr>
              <a:t>Il settore delle comunicazioni in Italia:</a:t>
            </a:r>
          </a:p>
          <a:p>
            <a:pPr algn="ctr" eaLnBrk="1" hangingPunct="1">
              <a:spcBef>
                <a:spcPts val="0"/>
              </a:spcBef>
            </a:pPr>
            <a:r>
              <a:rPr lang="it-IT" altLang="it-IT" sz="2400" b="1" i="1" dirty="0">
                <a:solidFill>
                  <a:srgbClr val="EF2E24"/>
                </a:solidFill>
                <a:latin typeface="Verdana" panose="020B0604030504040204" pitchFamily="34" charset="0"/>
              </a:rPr>
              <a:t>c</a:t>
            </a:r>
            <a:r>
              <a:rPr lang="it-IT" altLang="it-IT" sz="2400" b="1" i="1" dirty="0" smtClean="0">
                <a:solidFill>
                  <a:srgbClr val="EF2E24"/>
                </a:solidFill>
                <a:latin typeface="Verdana" panose="020B0604030504040204" pitchFamily="34" charset="0"/>
              </a:rPr>
              <a:t>omposizione dei ricavi</a:t>
            </a:r>
          </a:p>
          <a:p>
            <a:pPr algn="ctr" eaLnBrk="1" hangingPunct="1"/>
            <a:endParaRPr lang="it-IT" altLang="it-IT" sz="2800" b="1" i="1" dirty="0" smtClean="0">
              <a:solidFill>
                <a:srgbClr val="EF2E24"/>
              </a:solidFill>
              <a:latin typeface="Verdana" panose="020B0604030504040204" pitchFamily="34" charset="0"/>
            </a:endParaRPr>
          </a:p>
        </p:txBody>
      </p:sp>
      <p:sp>
        <p:nvSpPr>
          <p:cNvPr id="10" name="Rectangle 6"/>
          <p:cNvSpPr>
            <a:spLocks noChangeArrowheads="1"/>
          </p:cNvSpPr>
          <p:nvPr/>
        </p:nvSpPr>
        <p:spPr bwMode="auto">
          <a:xfrm>
            <a:off x="215900" y="1066800"/>
            <a:ext cx="8712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ts val="3000"/>
              </a:lnSpc>
            </a:pPr>
            <a:endParaRPr lang="it-IT" altLang="it-IT" dirty="0">
              <a:latin typeface="Verdana" panose="020B0604030504040204" pitchFamily="34" charset="0"/>
            </a:endParaRPr>
          </a:p>
        </p:txBody>
      </p:sp>
      <p:sp>
        <p:nvSpPr>
          <p:cNvPr id="11" name="CasellaDiTesto 10"/>
          <p:cNvSpPr txBox="1"/>
          <p:nvPr/>
        </p:nvSpPr>
        <p:spPr>
          <a:xfrm>
            <a:off x="198421" y="5181600"/>
            <a:ext cx="8793179" cy="1107996"/>
          </a:xfrm>
          <a:prstGeom prst="rect">
            <a:avLst/>
          </a:prstGeom>
          <a:noFill/>
        </p:spPr>
        <p:txBody>
          <a:bodyPr wrap="square" rtlCol="0">
            <a:spAutoFit/>
          </a:bodyPr>
          <a:lstStyle/>
          <a:p>
            <a:pPr algn="just"/>
            <a:r>
              <a:rPr lang="it-IT" altLang="it-IT" sz="1600" dirty="0" smtClean="0">
                <a:latin typeface="Verdana" panose="020B0604030504040204" pitchFamily="34" charset="0"/>
              </a:rPr>
              <a:t>I comparti </a:t>
            </a:r>
            <a:r>
              <a:rPr lang="it-IT" altLang="it-IT" sz="1600" dirty="0" err="1" smtClean="0">
                <a:latin typeface="Verdana" panose="020B0604030504040204" pitchFamily="34" charset="0"/>
              </a:rPr>
              <a:t>tlc</a:t>
            </a:r>
            <a:r>
              <a:rPr lang="it-IT" altLang="it-IT" sz="1600" dirty="0" smtClean="0">
                <a:latin typeface="Verdana" panose="020B0604030504040204" pitchFamily="34" charset="0"/>
              </a:rPr>
              <a:t> e media registrano una riduzione nel valore dei ricavi: rispettivamente -1,5% e -1,2%. Per il </a:t>
            </a:r>
            <a:r>
              <a:rPr lang="it-IT" altLang="it-IT" sz="1600" dirty="0">
                <a:latin typeface="Verdana" panose="020B0604030504040204" pitchFamily="34" charset="0"/>
              </a:rPr>
              <a:t>settore dei servizi </a:t>
            </a:r>
            <a:r>
              <a:rPr lang="it-IT" altLang="it-IT" sz="1600" dirty="0" smtClean="0">
                <a:latin typeface="Verdana" panose="020B0604030504040204" pitchFamily="34" charset="0"/>
              </a:rPr>
              <a:t>postali, invece, </a:t>
            </a:r>
            <a:r>
              <a:rPr lang="it-IT" altLang="it-IT" sz="1600" dirty="0">
                <a:latin typeface="Verdana" panose="020B0604030504040204" pitchFamily="34" charset="0"/>
              </a:rPr>
              <a:t>nel 2015 si </a:t>
            </a:r>
            <a:r>
              <a:rPr lang="it-IT" altLang="it-IT" sz="1600" dirty="0" smtClean="0">
                <a:latin typeface="Verdana" panose="020B0604030504040204" pitchFamily="34" charset="0"/>
              </a:rPr>
              <a:t>rileva </a:t>
            </a:r>
            <a:r>
              <a:rPr lang="it-IT" altLang="it-IT" sz="1600" dirty="0">
                <a:latin typeface="Verdana" panose="020B0604030504040204" pitchFamily="34" charset="0"/>
              </a:rPr>
              <a:t>un’inversione di tendenza con una crescita dei </a:t>
            </a:r>
            <a:r>
              <a:rPr lang="it-IT" altLang="it-IT" sz="1600" dirty="0" smtClean="0">
                <a:latin typeface="Verdana" panose="020B0604030504040204" pitchFamily="34" charset="0"/>
              </a:rPr>
              <a:t>ricavi (+1,8%).</a:t>
            </a:r>
            <a:endParaRPr lang="it-IT" altLang="it-IT" sz="1600" dirty="0">
              <a:latin typeface="Verdana" panose="020B0604030504040204" pitchFamily="34" charset="0"/>
            </a:endParaRPr>
          </a:p>
          <a:p>
            <a:endParaRPr lang="it-IT" dirty="0"/>
          </a:p>
        </p:txBody>
      </p:sp>
      <p:graphicFrame>
        <p:nvGraphicFramePr>
          <p:cNvPr id="2" name="Tabella 1"/>
          <p:cNvGraphicFramePr>
            <a:graphicFrameLocks noGrp="1"/>
          </p:cNvGraphicFramePr>
          <p:nvPr>
            <p:extLst>
              <p:ext uri="{D42A27DB-BD31-4B8C-83A1-F6EECF244321}">
                <p14:modId xmlns:p14="http://schemas.microsoft.com/office/powerpoint/2010/main" val="2559077643"/>
              </p:ext>
            </p:extLst>
          </p:nvPr>
        </p:nvGraphicFramePr>
        <p:xfrm>
          <a:off x="2317744" y="990600"/>
          <a:ext cx="4616456" cy="4084680"/>
        </p:xfrm>
        <a:graphic>
          <a:graphicData uri="http://schemas.openxmlformats.org/drawingml/2006/table">
            <a:tbl>
              <a:tblPr firstRow="1" firstCol="1" bandRow="1"/>
              <a:tblGrid>
                <a:gridCol w="1416056"/>
                <a:gridCol w="1066800"/>
                <a:gridCol w="1066800"/>
                <a:gridCol w="1066800"/>
              </a:tblGrid>
              <a:tr h="204234">
                <a:tc rowSpan="2">
                  <a:txBody>
                    <a:bodyPr/>
                    <a:lstStyle/>
                    <a:p>
                      <a:pPr algn="ctr">
                        <a:lnSpc>
                          <a:spcPct val="115000"/>
                        </a:lnSpc>
                        <a:spcAft>
                          <a:spcPts val="0"/>
                        </a:spcAft>
                      </a:pPr>
                      <a:r>
                        <a:rPr lang="it-IT"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nchor="ctr">
                    <a:lnL>
                      <a:noFill/>
                    </a:lnL>
                    <a:lnR>
                      <a:noFill/>
                    </a:lnR>
                    <a:lnT w="1905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rowSpan="2">
                  <a:txBody>
                    <a:bodyPr/>
                    <a:lstStyle/>
                    <a:p>
                      <a:pPr algn="ctr">
                        <a:lnSpc>
                          <a:spcPct val="115000"/>
                        </a:lnSpc>
                        <a:spcAft>
                          <a:spcPts val="0"/>
                        </a:spcAft>
                      </a:pPr>
                      <a:r>
                        <a:rPr lang="it-IT"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2014</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nchor="ctr">
                    <a:lnL>
                      <a:noFill/>
                    </a:lnL>
                    <a:lnR>
                      <a:noFill/>
                    </a:lnR>
                    <a:lnT w="1905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rowSpan="2">
                  <a:txBody>
                    <a:bodyPr/>
                    <a:lstStyle/>
                    <a:p>
                      <a:pPr algn="ctr">
                        <a:lnSpc>
                          <a:spcPct val="115000"/>
                        </a:lnSpc>
                        <a:spcAft>
                          <a:spcPts val="0"/>
                        </a:spcAft>
                      </a:pPr>
                      <a:r>
                        <a:rPr lang="it-IT"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2015</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nchor="ctr">
                    <a:lnL>
                      <a:noFill/>
                    </a:lnL>
                    <a:lnR>
                      <a:noFill/>
                    </a:lnR>
                    <a:lnT w="1905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a:lnSpc>
                          <a:spcPct val="115000"/>
                        </a:lnSpc>
                        <a:spcAft>
                          <a:spcPts val="0"/>
                        </a:spcAft>
                      </a:pPr>
                      <a:r>
                        <a:rPr lang="it-IT"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Var. % </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nchor="ctr">
                    <a:lnL>
                      <a:noFill/>
                    </a:lnL>
                    <a:lnR>
                      <a:noFill/>
                    </a:lnR>
                    <a:lnT w="19050" cap="flat" cmpd="sng" algn="ctr">
                      <a:solidFill>
                        <a:srgbClr val="5B9BD5"/>
                      </a:solidFill>
                      <a:prstDash val="solid"/>
                      <a:round/>
                      <a:headEnd type="none" w="med" len="med"/>
                      <a:tailEnd type="none" w="med" len="med"/>
                    </a:lnT>
                    <a:lnB>
                      <a:noFill/>
                    </a:lnB>
                  </a:tcPr>
                </a:tc>
              </a:tr>
              <a:tr h="204234">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ctr">
                        <a:lnSpc>
                          <a:spcPct val="115000"/>
                        </a:lnSpc>
                        <a:spcAft>
                          <a:spcPts val="0"/>
                        </a:spcAft>
                      </a:pPr>
                      <a:r>
                        <a:rPr lang="it-IT"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2014/2015</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nchor="ctr">
                    <a:lnL>
                      <a:noFill/>
                    </a:lnL>
                    <a:lnR>
                      <a:noFill/>
                    </a:lnR>
                    <a:lnT>
                      <a:noFill/>
                    </a:lnT>
                    <a:lnB w="12700" cap="flat" cmpd="sng" algn="ctr">
                      <a:solidFill>
                        <a:srgbClr val="5B9BD5"/>
                      </a:solidFill>
                      <a:prstDash val="solid"/>
                      <a:round/>
                      <a:headEnd type="none" w="med" len="med"/>
                      <a:tailEnd type="none" w="med" len="med"/>
                    </a:lnB>
                  </a:tcPr>
                </a:tc>
              </a:tr>
              <a:tr h="204234">
                <a:tc>
                  <a:txBody>
                    <a:bodyPr/>
                    <a:lstStyle/>
                    <a:p>
                      <a:pPr algn="l">
                        <a:lnSpc>
                          <a:spcPct val="115000"/>
                        </a:lnSpc>
                        <a:spcAft>
                          <a:spcPts val="0"/>
                        </a:spcAft>
                      </a:pPr>
                      <a:r>
                        <a:rPr lang="it-IT"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Telecomunicazioni</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nchor="ctr">
                    <a:lnL>
                      <a:noFill/>
                    </a:lnL>
                    <a:lnR>
                      <a:noFill/>
                    </a:lnR>
                    <a:lnT w="12700" cap="flat" cmpd="sng" algn="ctr">
                      <a:solidFill>
                        <a:srgbClr val="5B9BD5"/>
                      </a:solidFill>
                      <a:prstDash val="solid"/>
                      <a:round/>
                      <a:headEnd type="none" w="med" len="med"/>
                      <a:tailEnd type="none" w="med" len="med"/>
                    </a:lnT>
                    <a:lnB>
                      <a:noFill/>
                    </a:lnB>
                  </a:tcPr>
                </a:tc>
                <a:tc>
                  <a:txBody>
                    <a:bodyPr/>
                    <a:lstStyle/>
                    <a:p>
                      <a:pPr algn="ctr">
                        <a:lnSpc>
                          <a:spcPct val="115000"/>
                        </a:lnSpc>
                        <a:spcAft>
                          <a:spcPts val="0"/>
                        </a:spcAft>
                      </a:pPr>
                      <a:r>
                        <a:rPr lang="it-IT"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32.404</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a:lnSpc>
                          <a:spcPct val="115000"/>
                        </a:lnSpc>
                        <a:spcAft>
                          <a:spcPts val="0"/>
                        </a:spcAft>
                      </a:pPr>
                      <a:r>
                        <a:rPr lang="it-IT"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31.915</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a:lnSpc>
                          <a:spcPct val="115000"/>
                        </a:lnSpc>
                        <a:spcAft>
                          <a:spcPts val="0"/>
                        </a:spcAft>
                      </a:pPr>
                      <a:r>
                        <a:rPr lang="it-IT"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204234">
                <a:tc>
                  <a:txBody>
                    <a:bodyPr/>
                    <a:lstStyle/>
                    <a:p>
                      <a:pPr algn="r">
                        <a:lnSpc>
                          <a:spcPct val="115000"/>
                        </a:lnSpc>
                        <a:spcAft>
                          <a:spcPts val="0"/>
                        </a:spcAft>
                      </a:pPr>
                      <a:r>
                        <a:rPr lang="it-IT" sz="1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Rete fissa</a:t>
                      </a:r>
                      <a:endParaRPr lang="it-IT" sz="1000" i="1" dirty="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nchor="ctr">
                    <a:lnL>
                      <a:noFill/>
                    </a:lnL>
                    <a:lnR>
                      <a:noFill/>
                    </a:lnR>
                    <a:lnT>
                      <a:noFill/>
                    </a:lnT>
                    <a:lnB>
                      <a:noFill/>
                    </a:lnB>
                  </a:tcPr>
                </a:tc>
                <a:tc>
                  <a:txBody>
                    <a:bodyPr/>
                    <a:lstStyle/>
                    <a:p>
                      <a:pPr algn="ctr">
                        <a:lnSpc>
                          <a:spcPct val="115000"/>
                        </a:lnSpc>
                        <a:spcAft>
                          <a:spcPts val="0"/>
                        </a:spcAft>
                      </a:pPr>
                      <a:r>
                        <a:rPr lang="en-US" sz="1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16.561</a:t>
                      </a:r>
                      <a:endParaRPr lang="it-IT" sz="1000" i="1" dirty="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nchor="ctr">
                    <a:lnL>
                      <a:noFill/>
                    </a:lnL>
                    <a:lnR>
                      <a:noFill/>
                    </a:lnR>
                    <a:lnT w="12700" cap="flat" cmpd="sng" algn="ctr">
                      <a:solidFill>
                        <a:srgbClr val="5B9BD5"/>
                      </a:solidFill>
                      <a:prstDash val="solid"/>
                      <a:round/>
                      <a:headEnd type="none" w="med" len="med"/>
                      <a:tailEnd type="none" w="med" len="med"/>
                    </a:lnT>
                    <a:lnB>
                      <a:noFill/>
                    </a:lnB>
                  </a:tcPr>
                </a:tc>
                <a:tc>
                  <a:txBody>
                    <a:bodyPr/>
                    <a:lstStyle/>
                    <a:p>
                      <a:pPr algn="ctr">
                        <a:lnSpc>
                          <a:spcPct val="115000"/>
                        </a:lnSpc>
                        <a:spcAft>
                          <a:spcPts val="0"/>
                        </a:spcAft>
                      </a:pPr>
                      <a:r>
                        <a:rPr lang="en-US" sz="1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16.154</a:t>
                      </a:r>
                      <a:endParaRPr lang="it-IT" sz="1000" i="1" dirty="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nchor="ctr">
                    <a:lnL>
                      <a:noFill/>
                    </a:lnL>
                    <a:lnR>
                      <a:noFill/>
                    </a:lnR>
                    <a:lnT w="12700" cap="flat" cmpd="sng" algn="ctr">
                      <a:solidFill>
                        <a:srgbClr val="5B9BD5"/>
                      </a:solidFill>
                      <a:prstDash val="solid"/>
                      <a:round/>
                      <a:headEnd type="none" w="med" len="med"/>
                      <a:tailEnd type="none" w="med" len="med"/>
                    </a:lnT>
                    <a:lnB>
                      <a:noFill/>
                    </a:lnB>
                  </a:tcPr>
                </a:tc>
                <a:tc>
                  <a:txBody>
                    <a:bodyPr/>
                    <a:lstStyle/>
                    <a:p>
                      <a:pPr algn="ctr">
                        <a:lnSpc>
                          <a:spcPct val="115000"/>
                        </a:lnSpc>
                        <a:spcAft>
                          <a:spcPts val="0"/>
                        </a:spcAft>
                      </a:pPr>
                      <a:r>
                        <a:rPr lang="it-IT" sz="10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a:t>
                      </a:r>
                      <a:endParaRPr lang="it-IT" sz="1000" i="1">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nchor="ctr">
                    <a:lnL>
                      <a:noFill/>
                    </a:lnL>
                    <a:lnR>
                      <a:noFill/>
                    </a:lnR>
                    <a:lnT w="12700" cap="flat" cmpd="sng" algn="ctr">
                      <a:solidFill>
                        <a:srgbClr val="5B9BD5"/>
                      </a:solidFill>
                      <a:prstDash val="solid"/>
                      <a:round/>
                      <a:headEnd type="none" w="med" len="med"/>
                      <a:tailEnd type="none" w="med" len="med"/>
                    </a:lnT>
                    <a:lnB>
                      <a:noFill/>
                    </a:lnB>
                  </a:tcPr>
                </a:tc>
              </a:tr>
              <a:tr h="204234">
                <a:tc>
                  <a:txBody>
                    <a:bodyPr/>
                    <a:lstStyle/>
                    <a:p>
                      <a:pPr algn="r">
                        <a:lnSpc>
                          <a:spcPct val="115000"/>
                        </a:lnSpc>
                        <a:spcAft>
                          <a:spcPts val="0"/>
                        </a:spcAft>
                      </a:pPr>
                      <a:r>
                        <a:rPr lang="it-IT" sz="1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Rete mobile</a:t>
                      </a:r>
                      <a:endParaRPr lang="it-IT" sz="1000" i="1" dirty="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nchor="ctr">
                    <a:lnL>
                      <a:noFill/>
                    </a:lnL>
                    <a:lnR>
                      <a:noFill/>
                    </a:lnR>
                    <a:lnT>
                      <a:noFill/>
                    </a:lnT>
                    <a:lnB w="12700" cap="flat" cmpd="sng" algn="ctr">
                      <a:solidFill>
                        <a:srgbClr val="5B9BD5"/>
                      </a:solidFill>
                      <a:prstDash val="solid"/>
                      <a:round/>
                      <a:headEnd type="none" w="med" len="med"/>
                      <a:tailEnd type="none" w="med" len="med"/>
                    </a:lnB>
                  </a:tcPr>
                </a:tc>
                <a:tc>
                  <a:txBody>
                    <a:bodyPr/>
                    <a:lstStyle/>
                    <a:p>
                      <a:pPr algn="ctr">
                        <a:lnSpc>
                          <a:spcPct val="115000"/>
                        </a:lnSpc>
                        <a:spcAft>
                          <a:spcPts val="0"/>
                        </a:spcAft>
                      </a:pPr>
                      <a:r>
                        <a:rPr lang="en-US" sz="1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15.843</a:t>
                      </a:r>
                      <a:endParaRPr lang="it-IT" sz="1000" i="1" dirty="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nchor="ctr">
                    <a:lnL>
                      <a:noFill/>
                    </a:lnL>
                    <a:lnR>
                      <a:noFill/>
                    </a:lnR>
                    <a:lnT>
                      <a:noFill/>
                    </a:lnT>
                    <a:lnB w="12700" cap="flat" cmpd="sng" algn="ctr">
                      <a:solidFill>
                        <a:srgbClr val="5B9BD5"/>
                      </a:solidFill>
                      <a:prstDash val="solid"/>
                      <a:round/>
                      <a:headEnd type="none" w="med" len="med"/>
                      <a:tailEnd type="none" w="med" len="med"/>
                    </a:lnB>
                  </a:tcPr>
                </a:tc>
                <a:tc>
                  <a:txBody>
                    <a:bodyPr/>
                    <a:lstStyle/>
                    <a:p>
                      <a:pPr algn="ctr">
                        <a:lnSpc>
                          <a:spcPct val="115000"/>
                        </a:lnSpc>
                        <a:spcAft>
                          <a:spcPts val="0"/>
                        </a:spcAft>
                      </a:pPr>
                      <a:r>
                        <a:rPr lang="en-US" sz="1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15.761</a:t>
                      </a:r>
                      <a:endParaRPr lang="it-IT" sz="1000" i="1" dirty="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nchor="ctr">
                    <a:lnL>
                      <a:noFill/>
                    </a:lnL>
                    <a:lnR>
                      <a:noFill/>
                    </a:lnR>
                    <a:lnT>
                      <a:noFill/>
                    </a:lnT>
                    <a:lnB w="12700" cap="flat" cmpd="sng" algn="ctr">
                      <a:solidFill>
                        <a:srgbClr val="5B9BD5"/>
                      </a:solidFill>
                      <a:prstDash val="solid"/>
                      <a:round/>
                      <a:headEnd type="none" w="med" len="med"/>
                      <a:tailEnd type="none" w="med" len="med"/>
                    </a:lnB>
                  </a:tcPr>
                </a:tc>
                <a:tc>
                  <a:txBody>
                    <a:bodyPr/>
                    <a:lstStyle/>
                    <a:p>
                      <a:pPr algn="ctr">
                        <a:lnSpc>
                          <a:spcPct val="115000"/>
                        </a:lnSpc>
                        <a:spcAft>
                          <a:spcPts val="0"/>
                        </a:spcAft>
                      </a:pPr>
                      <a:r>
                        <a:rPr lang="it-IT" sz="1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a:t>
                      </a:r>
                      <a:endParaRPr lang="it-IT" sz="1000" i="1" dirty="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nchor="ctr">
                    <a:lnL>
                      <a:noFill/>
                    </a:lnL>
                    <a:lnR>
                      <a:noFill/>
                    </a:lnR>
                    <a:lnT>
                      <a:noFill/>
                    </a:lnT>
                    <a:lnB w="12700" cap="flat" cmpd="sng" algn="ctr">
                      <a:solidFill>
                        <a:srgbClr val="5B9BD5"/>
                      </a:solidFill>
                      <a:prstDash val="solid"/>
                      <a:round/>
                      <a:headEnd type="none" w="med" len="med"/>
                      <a:tailEnd type="none" w="med" len="med"/>
                    </a:lnB>
                  </a:tcPr>
                </a:tc>
              </a:tr>
              <a:tr h="204234">
                <a:tc>
                  <a:txBody>
                    <a:bodyPr/>
                    <a:lstStyle/>
                    <a:p>
                      <a:pPr algn="l">
                        <a:lnSpc>
                          <a:spcPct val="115000"/>
                        </a:lnSpc>
                        <a:spcAft>
                          <a:spcPts val="0"/>
                        </a:spcAft>
                      </a:pPr>
                      <a:r>
                        <a:rPr lang="it-IT"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Media</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nchor="ctr">
                    <a:lnL>
                      <a:noFill/>
                    </a:lnL>
                    <a:lnR>
                      <a:noFill/>
                    </a:lnR>
                    <a:lnT w="12700" cap="flat" cmpd="sng" algn="ctr">
                      <a:solidFill>
                        <a:srgbClr val="5B9BD5"/>
                      </a:solidFill>
                      <a:prstDash val="solid"/>
                      <a:round/>
                      <a:headEnd type="none" w="med" len="med"/>
                      <a:tailEnd type="none" w="med" len="med"/>
                    </a:lnT>
                    <a:lnB>
                      <a:noFill/>
                    </a:lnB>
                  </a:tcPr>
                </a:tc>
                <a:tc>
                  <a:txBody>
                    <a:bodyPr/>
                    <a:lstStyle/>
                    <a:p>
                      <a:pPr algn="ctr">
                        <a:lnSpc>
                          <a:spcPct val="115000"/>
                        </a:lnSpc>
                        <a:spcAft>
                          <a:spcPts val="0"/>
                        </a:spcAft>
                      </a:pPr>
                      <a:r>
                        <a:rPr lang="it-IT"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14.378</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a:lnSpc>
                          <a:spcPct val="115000"/>
                        </a:lnSpc>
                        <a:spcAft>
                          <a:spcPts val="0"/>
                        </a:spcAft>
                      </a:pPr>
                      <a:r>
                        <a:rPr lang="it-IT"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14.207</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a:lnSpc>
                          <a:spcPct val="115000"/>
                        </a:lnSpc>
                        <a:spcAft>
                          <a:spcPts val="0"/>
                        </a:spcAft>
                      </a:pPr>
                      <a:r>
                        <a:rPr lang="it-IT"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204234">
                <a:tc>
                  <a:txBody>
                    <a:bodyPr/>
                    <a:lstStyle/>
                    <a:p>
                      <a:pPr algn="ctr">
                        <a:lnSpc>
                          <a:spcPct val="115000"/>
                        </a:lnSpc>
                        <a:spcAft>
                          <a:spcPts val="0"/>
                        </a:spcAft>
                      </a:pPr>
                      <a:r>
                        <a:rPr lang="it-IT"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Televisione e Radio</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nchor="ctr">
                    <a:lnL>
                      <a:noFill/>
                    </a:lnL>
                    <a:lnR>
                      <a:noFill/>
                    </a:lnR>
                    <a:lnT>
                      <a:noFill/>
                    </a:lnT>
                    <a:lnB>
                      <a:noFill/>
                    </a:lnB>
                  </a:tcPr>
                </a:tc>
                <a:tc>
                  <a:txBody>
                    <a:bodyPr/>
                    <a:lstStyle/>
                    <a:p>
                      <a:pPr algn="ctr">
                        <a:lnSpc>
                          <a:spcPct val="115000"/>
                        </a:lnSpc>
                        <a:spcAft>
                          <a:spcPts val="0"/>
                        </a:spcAft>
                      </a:pPr>
                      <a:r>
                        <a:rPr lang="it-IT"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8.434</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a:lnSpc>
                          <a:spcPct val="115000"/>
                        </a:lnSpc>
                        <a:spcAft>
                          <a:spcPts val="0"/>
                        </a:spcAft>
                      </a:pPr>
                      <a:r>
                        <a:rPr lang="it-IT"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8.501</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a:lnSpc>
                          <a:spcPct val="115000"/>
                        </a:lnSpc>
                        <a:spcAft>
                          <a:spcPts val="0"/>
                        </a:spcAft>
                      </a:pPr>
                      <a:r>
                        <a:rPr lang="it-IT"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204234">
                <a:tc>
                  <a:txBody>
                    <a:bodyPr/>
                    <a:lstStyle/>
                    <a:p>
                      <a:pPr algn="r">
                        <a:lnSpc>
                          <a:spcPct val="115000"/>
                        </a:lnSpc>
                        <a:spcAft>
                          <a:spcPts val="0"/>
                        </a:spcAft>
                      </a:pPr>
                      <a:r>
                        <a:rPr lang="it-IT" sz="1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Tv in chiaro</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nchor="ctr">
                    <a:lnL>
                      <a:noFill/>
                    </a:lnL>
                    <a:lnR>
                      <a:noFill/>
                    </a:lnR>
                    <a:lnT>
                      <a:noFill/>
                    </a:lnT>
                    <a:lnB>
                      <a:noFill/>
                    </a:lnB>
                  </a:tcPr>
                </a:tc>
                <a:tc>
                  <a:txBody>
                    <a:bodyPr/>
                    <a:lstStyle/>
                    <a:p>
                      <a:pPr algn="ctr">
                        <a:lnSpc>
                          <a:spcPct val="115000"/>
                        </a:lnSpc>
                        <a:spcAft>
                          <a:spcPts val="0"/>
                        </a:spcAft>
                      </a:pPr>
                      <a:r>
                        <a:rPr lang="it-IT" sz="1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4.468</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nchor="ctr">
                    <a:lnL>
                      <a:noFill/>
                    </a:lnL>
                    <a:lnR>
                      <a:noFill/>
                    </a:lnR>
                    <a:lnT w="12700" cap="flat" cmpd="sng" algn="ctr">
                      <a:solidFill>
                        <a:srgbClr val="5B9BD5"/>
                      </a:solidFill>
                      <a:prstDash val="solid"/>
                      <a:round/>
                      <a:headEnd type="none" w="med" len="med"/>
                      <a:tailEnd type="none" w="med" len="med"/>
                    </a:lnT>
                    <a:lnB>
                      <a:noFill/>
                    </a:lnB>
                  </a:tcPr>
                </a:tc>
                <a:tc>
                  <a:txBody>
                    <a:bodyPr/>
                    <a:lstStyle/>
                    <a:p>
                      <a:pPr algn="ctr">
                        <a:lnSpc>
                          <a:spcPct val="115000"/>
                        </a:lnSpc>
                        <a:spcAft>
                          <a:spcPts val="0"/>
                        </a:spcAft>
                      </a:pPr>
                      <a:r>
                        <a:rPr lang="it-IT" sz="1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4.530</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nchor="ctr">
                    <a:lnL>
                      <a:noFill/>
                    </a:lnL>
                    <a:lnR>
                      <a:noFill/>
                    </a:lnR>
                    <a:lnT w="12700" cap="flat" cmpd="sng" algn="ctr">
                      <a:solidFill>
                        <a:srgbClr val="5B9BD5"/>
                      </a:solidFill>
                      <a:prstDash val="solid"/>
                      <a:round/>
                      <a:headEnd type="none" w="med" len="med"/>
                      <a:tailEnd type="none" w="med" len="med"/>
                    </a:lnT>
                    <a:lnB>
                      <a:noFill/>
                    </a:lnB>
                  </a:tcPr>
                </a:tc>
                <a:tc>
                  <a:txBody>
                    <a:bodyPr/>
                    <a:lstStyle/>
                    <a:p>
                      <a:pPr algn="ctr">
                        <a:lnSpc>
                          <a:spcPct val="115000"/>
                        </a:lnSpc>
                        <a:spcAft>
                          <a:spcPts val="0"/>
                        </a:spcAft>
                      </a:pPr>
                      <a:r>
                        <a:rPr lang="it-IT" sz="1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nchor="ctr">
                    <a:lnL>
                      <a:noFill/>
                    </a:lnL>
                    <a:lnR>
                      <a:noFill/>
                    </a:lnR>
                    <a:lnT w="12700" cap="flat" cmpd="sng" algn="ctr">
                      <a:solidFill>
                        <a:srgbClr val="5B9BD5"/>
                      </a:solidFill>
                      <a:prstDash val="solid"/>
                      <a:round/>
                      <a:headEnd type="none" w="med" len="med"/>
                      <a:tailEnd type="none" w="med" len="med"/>
                    </a:lnT>
                    <a:lnB>
                      <a:noFill/>
                    </a:lnB>
                  </a:tcPr>
                </a:tc>
              </a:tr>
              <a:tr h="204234">
                <a:tc>
                  <a:txBody>
                    <a:bodyPr/>
                    <a:lstStyle/>
                    <a:p>
                      <a:pPr algn="r">
                        <a:lnSpc>
                          <a:spcPct val="115000"/>
                        </a:lnSpc>
                        <a:spcAft>
                          <a:spcPts val="0"/>
                        </a:spcAft>
                      </a:pPr>
                      <a:r>
                        <a:rPr lang="it-IT" sz="1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Tv a pagamento</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nchor="ctr">
                    <a:lnL>
                      <a:noFill/>
                    </a:lnL>
                    <a:lnR>
                      <a:noFill/>
                    </a:lnR>
                    <a:lnT>
                      <a:noFill/>
                    </a:lnT>
                    <a:lnB>
                      <a:noFill/>
                    </a:lnB>
                  </a:tcPr>
                </a:tc>
                <a:tc>
                  <a:txBody>
                    <a:bodyPr/>
                    <a:lstStyle/>
                    <a:p>
                      <a:pPr algn="ctr">
                        <a:lnSpc>
                          <a:spcPct val="115000"/>
                        </a:lnSpc>
                        <a:spcAft>
                          <a:spcPts val="0"/>
                        </a:spcAft>
                      </a:pPr>
                      <a:r>
                        <a:rPr lang="it-IT" sz="1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3.375</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nchor="ctr">
                    <a:lnL>
                      <a:noFill/>
                    </a:lnL>
                    <a:lnR>
                      <a:noFill/>
                    </a:lnR>
                    <a:lnT>
                      <a:noFill/>
                    </a:lnT>
                    <a:lnB>
                      <a:noFill/>
                    </a:lnB>
                  </a:tcPr>
                </a:tc>
                <a:tc>
                  <a:txBody>
                    <a:bodyPr/>
                    <a:lstStyle/>
                    <a:p>
                      <a:pPr algn="ctr">
                        <a:lnSpc>
                          <a:spcPct val="115000"/>
                        </a:lnSpc>
                        <a:spcAft>
                          <a:spcPts val="0"/>
                        </a:spcAft>
                      </a:pPr>
                      <a:r>
                        <a:rPr lang="it-IT" sz="1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3.324</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nchor="ctr">
                    <a:lnL>
                      <a:noFill/>
                    </a:lnL>
                    <a:lnR>
                      <a:noFill/>
                    </a:lnR>
                    <a:lnT>
                      <a:noFill/>
                    </a:lnT>
                    <a:lnB>
                      <a:noFill/>
                    </a:lnB>
                  </a:tcPr>
                </a:tc>
                <a:tc>
                  <a:txBody>
                    <a:bodyPr/>
                    <a:lstStyle/>
                    <a:p>
                      <a:pPr algn="ctr">
                        <a:lnSpc>
                          <a:spcPct val="115000"/>
                        </a:lnSpc>
                        <a:spcAft>
                          <a:spcPts val="0"/>
                        </a:spcAft>
                      </a:pPr>
                      <a:r>
                        <a:rPr lang="it-IT" sz="1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nchor="ctr">
                    <a:lnL>
                      <a:noFill/>
                    </a:lnL>
                    <a:lnR>
                      <a:noFill/>
                    </a:lnR>
                    <a:lnT>
                      <a:noFill/>
                    </a:lnT>
                    <a:lnB>
                      <a:noFill/>
                    </a:lnB>
                  </a:tcPr>
                </a:tc>
              </a:tr>
              <a:tr h="204234">
                <a:tc>
                  <a:txBody>
                    <a:bodyPr/>
                    <a:lstStyle/>
                    <a:p>
                      <a:pPr algn="r">
                        <a:lnSpc>
                          <a:spcPct val="115000"/>
                        </a:lnSpc>
                        <a:spcAft>
                          <a:spcPts val="0"/>
                        </a:spcAft>
                      </a:pPr>
                      <a:r>
                        <a:rPr lang="it-IT" sz="1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Radio</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nchor="ctr">
                    <a:lnL>
                      <a:noFill/>
                    </a:lnL>
                    <a:lnR>
                      <a:noFill/>
                    </a:lnR>
                    <a:lnT>
                      <a:noFill/>
                    </a:lnT>
                    <a:lnB>
                      <a:noFill/>
                    </a:lnB>
                  </a:tcPr>
                </a:tc>
                <a:tc>
                  <a:txBody>
                    <a:bodyPr/>
                    <a:lstStyle/>
                    <a:p>
                      <a:pPr algn="ctr">
                        <a:lnSpc>
                          <a:spcPct val="115000"/>
                        </a:lnSpc>
                        <a:spcAft>
                          <a:spcPts val="0"/>
                        </a:spcAft>
                      </a:pPr>
                      <a:r>
                        <a:rPr lang="it-IT" sz="1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591</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nchor="ctr">
                    <a:lnL>
                      <a:noFill/>
                    </a:lnL>
                    <a:lnR>
                      <a:noFill/>
                    </a:lnR>
                    <a:lnT>
                      <a:noFill/>
                    </a:lnT>
                    <a:lnB w="12700" cap="flat" cmpd="sng" algn="ctr">
                      <a:solidFill>
                        <a:srgbClr val="5B9BD5"/>
                      </a:solidFill>
                      <a:prstDash val="solid"/>
                      <a:round/>
                      <a:headEnd type="none" w="med" len="med"/>
                      <a:tailEnd type="none" w="med" len="med"/>
                    </a:lnB>
                  </a:tcPr>
                </a:tc>
                <a:tc>
                  <a:txBody>
                    <a:bodyPr/>
                    <a:lstStyle/>
                    <a:p>
                      <a:pPr algn="ctr">
                        <a:lnSpc>
                          <a:spcPct val="115000"/>
                        </a:lnSpc>
                        <a:spcAft>
                          <a:spcPts val="0"/>
                        </a:spcAft>
                      </a:pPr>
                      <a:r>
                        <a:rPr lang="it-IT" sz="1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647</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nchor="ctr">
                    <a:lnL>
                      <a:noFill/>
                    </a:lnL>
                    <a:lnR>
                      <a:noFill/>
                    </a:lnR>
                    <a:lnT>
                      <a:noFill/>
                    </a:lnT>
                    <a:lnB w="12700" cap="flat" cmpd="sng" algn="ctr">
                      <a:solidFill>
                        <a:srgbClr val="5B9BD5"/>
                      </a:solidFill>
                      <a:prstDash val="solid"/>
                      <a:round/>
                      <a:headEnd type="none" w="med" len="med"/>
                      <a:tailEnd type="none" w="med" len="med"/>
                    </a:lnB>
                  </a:tcPr>
                </a:tc>
                <a:tc>
                  <a:txBody>
                    <a:bodyPr/>
                    <a:lstStyle/>
                    <a:p>
                      <a:pPr algn="ctr">
                        <a:lnSpc>
                          <a:spcPct val="115000"/>
                        </a:lnSpc>
                        <a:spcAft>
                          <a:spcPts val="0"/>
                        </a:spcAft>
                      </a:pPr>
                      <a:r>
                        <a:rPr lang="it-IT" sz="1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9,5</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nchor="ctr">
                    <a:lnL>
                      <a:noFill/>
                    </a:lnL>
                    <a:lnR>
                      <a:noFill/>
                    </a:lnR>
                    <a:lnT>
                      <a:noFill/>
                    </a:lnT>
                    <a:lnB w="12700" cap="flat" cmpd="sng" algn="ctr">
                      <a:solidFill>
                        <a:srgbClr val="5B9BD5"/>
                      </a:solidFill>
                      <a:prstDash val="solid"/>
                      <a:round/>
                      <a:headEnd type="none" w="med" len="med"/>
                      <a:tailEnd type="none" w="med" len="med"/>
                    </a:lnB>
                  </a:tcPr>
                </a:tc>
              </a:tr>
              <a:tr h="204234">
                <a:tc>
                  <a:txBody>
                    <a:bodyPr/>
                    <a:lstStyle/>
                    <a:p>
                      <a:pPr algn="l">
                        <a:lnSpc>
                          <a:spcPct val="115000"/>
                        </a:lnSpc>
                        <a:spcAft>
                          <a:spcPts val="0"/>
                        </a:spcAft>
                      </a:pPr>
                      <a:r>
                        <a:rPr lang="it-IT"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Editoria</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nchor="ctr">
                    <a:lnL>
                      <a:noFill/>
                    </a:lnL>
                    <a:lnR>
                      <a:noFill/>
                    </a:lnR>
                    <a:lnT>
                      <a:noFill/>
                    </a:lnT>
                    <a:lnB>
                      <a:noFill/>
                    </a:lnB>
                  </a:tcPr>
                </a:tc>
                <a:tc>
                  <a:txBody>
                    <a:bodyPr/>
                    <a:lstStyle/>
                    <a:p>
                      <a:pPr algn="ctr">
                        <a:lnSpc>
                          <a:spcPct val="115000"/>
                        </a:lnSpc>
                        <a:spcAft>
                          <a:spcPts val="0"/>
                        </a:spcAft>
                      </a:pPr>
                      <a:r>
                        <a:rPr lang="it-IT"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4.320</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a:lnSpc>
                          <a:spcPct val="115000"/>
                        </a:lnSpc>
                        <a:spcAft>
                          <a:spcPts val="0"/>
                        </a:spcAft>
                      </a:pPr>
                      <a:r>
                        <a:rPr lang="it-IT"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3.998</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a:lnSpc>
                          <a:spcPct val="115000"/>
                        </a:lnSpc>
                        <a:spcAft>
                          <a:spcPts val="0"/>
                        </a:spcAft>
                      </a:pPr>
                      <a:r>
                        <a:rPr lang="it-IT"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-7,5</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204234">
                <a:tc>
                  <a:txBody>
                    <a:bodyPr/>
                    <a:lstStyle/>
                    <a:p>
                      <a:pPr algn="r">
                        <a:lnSpc>
                          <a:spcPct val="115000"/>
                        </a:lnSpc>
                        <a:spcAft>
                          <a:spcPts val="0"/>
                        </a:spcAft>
                      </a:pPr>
                      <a:r>
                        <a:rPr lang="it-IT" sz="10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Quotidiani</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nchor="ctr">
                    <a:lnL>
                      <a:noFill/>
                    </a:lnL>
                    <a:lnR>
                      <a:noFill/>
                    </a:lnR>
                    <a:lnT>
                      <a:noFill/>
                    </a:lnT>
                    <a:lnB>
                      <a:noFill/>
                    </a:lnB>
                  </a:tcPr>
                </a:tc>
                <a:tc>
                  <a:txBody>
                    <a:bodyPr/>
                    <a:lstStyle/>
                    <a:p>
                      <a:pPr algn="ctr">
                        <a:lnSpc>
                          <a:spcPct val="115000"/>
                        </a:lnSpc>
                        <a:spcAft>
                          <a:spcPts val="0"/>
                        </a:spcAft>
                      </a:pPr>
                      <a:r>
                        <a:rPr lang="it-IT" sz="1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2.111</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nchor="ctr">
                    <a:lnL>
                      <a:noFill/>
                    </a:lnL>
                    <a:lnR>
                      <a:noFill/>
                    </a:lnR>
                    <a:lnT w="12700" cap="flat" cmpd="sng" algn="ctr">
                      <a:solidFill>
                        <a:srgbClr val="5B9BD5"/>
                      </a:solidFill>
                      <a:prstDash val="solid"/>
                      <a:round/>
                      <a:headEnd type="none" w="med" len="med"/>
                      <a:tailEnd type="none" w="med" len="med"/>
                    </a:lnT>
                    <a:lnB>
                      <a:noFill/>
                    </a:lnB>
                  </a:tcPr>
                </a:tc>
                <a:tc>
                  <a:txBody>
                    <a:bodyPr/>
                    <a:lstStyle/>
                    <a:p>
                      <a:pPr algn="ctr">
                        <a:lnSpc>
                          <a:spcPct val="115000"/>
                        </a:lnSpc>
                        <a:spcAft>
                          <a:spcPts val="0"/>
                        </a:spcAft>
                      </a:pPr>
                      <a:r>
                        <a:rPr lang="it-IT" sz="1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2.011</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nchor="ctr">
                    <a:lnL>
                      <a:noFill/>
                    </a:lnL>
                    <a:lnR>
                      <a:noFill/>
                    </a:lnR>
                    <a:lnT w="12700" cap="flat" cmpd="sng" algn="ctr">
                      <a:solidFill>
                        <a:srgbClr val="5B9BD5"/>
                      </a:solidFill>
                      <a:prstDash val="solid"/>
                      <a:round/>
                      <a:headEnd type="none" w="med" len="med"/>
                      <a:tailEnd type="none" w="med" len="med"/>
                    </a:lnT>
                    <a:lnB>
                      <a:noFill/>
                    </a:lnB>
                  </a:tcPr>
                </a:tc>
                <a:tc>
                  <a:txBody>
                    <a:bodyPr/>
                    <a:lstStyle/>
                    <a:p>
                      <a:pPr algn="ctr">
                        <a:lnSpc>
                          <a:spcPct val="115000"/>
                        </a:lnSpc>
                        <a:spcAft>
                          <a:spcPts val="0"/>
                        </a:spcAft>
                      </a:pPr>
                      <a:r>
                        <a:rPr lang="it-IT" sz="1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-4,7</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nchor="ctr">
                    <a:lnL>
                      <a:noFill/>
                    </a:lnL>
                    <a:lnR>
                      <a:noFill/>
                    </a:lnR>
                    <a:lnT w="12700" cap="flat" cmpd="sng" algn="ctr">
                      <a:solidFill>
                        <a:srgbClr val="5B9BD5"/>
                      </a:solidFill>
                      <a:prstDash val="solid"/>
                      <a:round/>
                      <a:headEnd type="none" w="med" len="med"/>
                      <a:tailEnd type="none" w="med" len="med"/>
                    </a:lnT>
                    <a:lnB>
                      <a:noFill/>
                    </a:lnB>
                  </a:tcPr>
                </a:tc>
              </a:tr>
              <a:tr h="204234">
                <a:tc>
                  <a:txBody>
                    <a:bodyPr/>
                    <a:lstStyle/>
                    <a:p>
                      <a:pPr algn="r">
                        <a:lnSpc>
                          <a:spcPct val="115000"/>
                        </a:lnSpc>
                        <a:spcAft>
                          <a:spcPts val="0"/>
                        </a:spcAft>
                      </a:pPr>
                      <a:r>
                        <a:rPr lang="it-IT" sz="1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Periodici</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nchor="ctr">
                    <a:lnL>
                      <a:noFill/>
                    </a:lnL>
                    <a:lnR>
                      <a:noFill/>
                    </a:lnR>
                    <a:lnT>
                      <a:noFill/>
                    </a:lnT>
                    <a:lnB>
                      <a:noFill/>
                    </a:lnB>
                    <a:solidFill>
                      <a:srgbClr val="FFFFFF"/>
                    </a:solidFill>
                  </a:tcPr>
                </a:tc>
                <a:tc>
                  <a:txBody>
                    <a:bodyPr/>
                    <a:lstStyle/>
                    <a:p>
                      <a:pPr algn="ctr">
                        <a:lnSpc>
                          <a:spcPct val="115000"/>
                        </a:lnSpc>
                        <a:spcAft>
                          <a:spcPts val="0"/>
                        </a:spcAft>
                      </a:pPr>
                      <a:r>
                        <a:rPr lang="en-US" sz="1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2.209</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nchor="ctr">
                    <a:lnL>
                      <a:noFill/>
                    </a:lnL>
                    <a:lnR>
                      <a:noFill/>
                    </a:lnR>
                    <a:lnT>
                      <a:noFill/>
                    </a:lnT>
                    <a:lnB w="12700" cap="flat" cmpd="sng" algn="ctr">
                      <a:solidFill>
                        <a:srgbClr val="5B9BD5"/>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1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1.987</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nchor="ctr">
                    <a:lnL>
                      <a:noFill/>
                    </a:lnL>
                    <a:lnR>
                      <a:noFill/>
                    </a:lnR>
                    <a:lnT>
                      <a:noFill/>
                    </a:lnT>
                    <a:lnB w="12700" cap="flat" cmpd="sng" algn="ctr">
                      <a:solidFill>
                        <a:srgbClr val="5B9BD5"/>
                      </a:solidFill>
                      <a:prstDash val="solid"/>
                      <a:round/>
                      <a:headEnd type="none" w="med" len="med"/>
                      <a:tailEnd type="none" w="med" len="med"/>
                    </a:lnB>
                    <a:solidFill>
                      <a:srgbClr val="FFFFFF"/>
                    </a:solidFill>
                  </a:tcPr>
                </a:tc>
                <a:tc>
                  <a:txBody>
                    <a:bodyPr/>
                    <a:lstStyle/>
                    <a:p>
                      <a:pPr algn="ctr">
                        <a:lnSpc>
                          <a:spcPct val="115000"/>
                        </a:lnSpc>
                        <a:spcAft>
                          <a:spcPts val="0"/>
                        </a:spcAft>
                      </a:pPr>
                      <a:r>
                        <a:rPr lang="it-IT" sz="1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nchor="ctr">
                    <a:lnL>
                      <a:noFill/>
                    </a:lnL>
                    <a:lnR>
                      <a:noFill/>
                    </a:lnR>
                    <a:lnT>
                      <a:noFill/>
                    </a:lnT>
                    <a:lnB w="12700" cap="flat" cmpd="sng" algn="ctr">
                      <a:solidFill>
                        <a:srgbClr val="5B9BD5"/>
                      </a:solidFill>
                      <a:prstDash val="solid"/>
                      <a:round/>
                      <a:headEnd type="none" w="med" len="med"/>
                      <a:tailEnd type="none" w="med" len="med"/>
                    </a:lnB>
                    <a:solidFill>
                      <a:srgbClr val="FFFFFF"/>
                    </a:solidFill>
                  </a:tcPr>
                </a:tc>
              </a:tr>
              <a:tr h="204234">
                <a:tc>
                  <a:txBody>
                    <a:bodyPr/>
                    <a:lstStyle/>
                    <a:p>
                      <a:pPr algn="l">
                        <a:lnSpc>
                          <a:spcPct val="115000"/>
                        </a:lnSpc>
                        <a:spcAft>
                          <a:spcPts val="0"/>
                        </a:spcAft>
                      </a:pPr>
                      <a:r>
                        <a:rPr lang="it-IT"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Internet</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nchor="ctr">
                    <a:lnL>
                      <a:noFill/>
                    </a:lnL>
                    <a:lnR>
                      <a:noFill/>
                    </a:lnR>
                    <a:lnT>
                      <a:noFill/>
                    </a:lnT>
                    <a:lnB w="12700" cap="flat" cmpd="sng" algn="ctr">
                      <a:solidFill>
                        <a:srgbClr val="5B9BD5"/>
                      </a:solidFill>
                      <a:prstDash val="solid"/>
                      <a:round/>
                      <a:headEnd type="none" w="med" len="med"/>
                      <a:tailEnd type="none" w="med" len="med"/>
                    </a:lnB>
                  </a:tcPr>
                </a:tc>
                <a:tc>
                  <a:txBody>
                    <a:bodyPr/>
                    <a:lstStyle/>
                    <a:p>
                      <a:pPr algn="ctr">
                        <a:lnSpc>
                          <a:spcPct val="115000"/>
                        </a:lnSpc>
                        <a:spcAft>
                          <a:spcPts val="0"/>
                        </a:spcAft>
                      </a:pPr>
                      <a:r>
                        <a:rPr lang="it-IT"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1.624</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a:lnSpc>
                          <a:spcPct val="115000"/>
                        </a:lnSpc>
                        <a:spcAft>
                          <a:spcPts val="0"/>
                        </a:spcAft>
                      </a:pPr>
                      <a:r>
                        <a:rPr lang="it-IT"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1.708</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a:lnSpc>
                          <a:spcPct val="115000"/>
                        </a:lnSpc>
                        <a:spcAft>
                          <a:spcPts val="0"/>
                        </a:spcAft>
                      </a:pPr>
                      <a:r>
                        <a:rPr lang="it-IT"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5,2</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204234">
                <a:tc>
                  <a:txBody>
                    <a:bodyPr/>
                    <a:lstStyle/>
                    <a:p>
                      <a:pPr algn="l">
                        <a:lnSpc>
                          <a:spcPct val="115000"/>
                        </a:lnSpc>
                        <a:spcAft>
                          <a:spcPts val="0"/>
                        </a:spcAft>
                      </a:pPr>
                      <a:r>
                        <a:rPr lang="it-IT"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Servizi postali</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nchor="ctr">
                    <a:lnL>
                      <a:noFill/>
                    </a:lnL>
                    <a:lnR>
                      <a:noFill/>
                    </a:lnR>
                    <a:lnT w="12700" cap="flat" cmpd="sng" algn="ctr">
                      <a:solidFill>
                        <a:srgbClr val="5B9BD5"/>
                      </a:solidFill>
                      <a:prstDash val="solid"/>
                      <a:round/>
                      <a:headEnd type="none" w="med" len="med"/>
                      <a:tailEnd type="none" w="med" len="med"/>
                    </a:lnT>
                    <a:lnB>
                      <a:noFill/>
                    </a:lnB>
                  </a:tcPr>
                </a:tc>
                <a:tc>
                  <a:txBody>
                    <a:bodyPr/>
                    <a:lstStyle/>
                    <a:p>
                      <a:pPr algn="ctr">
                        <a:lnSpc>
                          <a:spcPct val="115000"/>
                        </a:lnSpc>
                        <a:spcAft>
                          <a:spcPts val="0"/>
                        </a:spcAft>
                      </a:pPr>
                      <a:r>
                        <a:rPr lang="it-IT"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6.360</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a:lnSpc>
                          <a:spcPct val="115000"/>
                        </a:lnSpc>
                        <a:spcAft>
                          <a:spcPts val="0"/>
                        </a:spcAft>
                      </a:pPr>
                      <a:r>
                        <a:rPr lang="it-IT"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6.474</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a:lnSpc>
                          <a:spcPct val="115000"/>
                        </a:lnSpc>
                        <a:spcAft>
                          <a:spcPts val="0"/>
                        </a:spcAft>
                      </a:pPr>
                      <a:r>
                        <a:rPr lang="it-IT"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204234">
                <a:tc>
                  <a:txBody>
                    <a:bodyPr/>
                    <a:lstStyle/>
                    <a:p>
                      <a:pPr algn="r">
                        <a:lnSpc>
                          <a:spcPct val="115000"/>
                        </a:lnSpc>
                        <a:spcAft>
                          <a:spcPts val="0"/>
                        </a:spcAft>
                      </a:pPr>
                      <a:r>
                        <a:rPr lang="it-IT" sz="1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Servizio universale</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nchor="ctr">
                    <a:lnL>
                      <a:noFill/>
                    </a:lnL>
                    <a:lnR>
                      <a:noFill/>
                    </a:lnR>
                    <a:lnT>
                      <a:noFill/>
                    </a:lnT>
                    <a:lnB>
                      <a:noFill/>
                    </a:lnB>
                  </a:tcPr>
                </a:tc>
                <a:tc>
                  <a:txBody>
                    <a:bodyPr/>
                    <a:lstStyle/>
                    <a:p>
                      <a:pPr algn="ctr">
                        <a:lnSpc>
                          <a:spcPct val="115000"/>
                        </a:lnSpc>
                        <a:spcAft>
                          <a:spcPts val="0"/>
                        </a:spcAft>
                      </a:pPr>
                      <a:r>
                        <a:rPr lang="it-IT" sz="1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1.845</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nchor="ctr">
                    <a:lnL>
                      <a:noFill/>
                    </a:lnL>
                    <a:lnR>
                      <a:noFill/>
                    </a:lnR>
                    <a:lnT w="12700" cap="flat" cmpd="sng" algn="ctr">
                      <a:solidFill>
                        <a:srgbClr val="5B9BD5"/>
                      </a:solidFill>
                      <a:prstDash val="solid"/>
                      <a:round/>
                      <a:headEnd type="none" w="med" len="med"/>
                      <a:tailEnd type="none" w="med" len="med"/>
                    </a:lnT>
                    <a:lnB>
                      <a:noFill/>
                    </a:lnB>
                  </a:tcPr>
                </a:tc>
                <a:tc>
                  <a:txBody>
                    <a:bodyPr/>
                    <a:lstStyle/>
                    <a:p>
                      <a:pPr algn="ctr">
                        <a:lnSpc>
                          <a:spcPct val="115000"/>
                        </a:lnSpc>
                        <a:spcAft>
                          <a:spcPts val="0"/>
                        </a:spcAft>
                      </a:pPr>
                      <a:r>
                        <a:rPr lang="it-IT" sz="1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1.729</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nchor="ctr">
                    <a:lnL>
                      <a:noFill/>
                    </a:lnL>
                    <a:lnR>
                      <a:noFill/>
                    </a:lnR>
                    <a:lnT w="12700" cap="flat" cmpd="sng" algn="ctr">
                      <a:solidFill>
                        <a:srgbClr val="5B9BD5"/>
                      </a:solidFill>
                      <a:prstDash val="solid"/>
                      <a:round/>
                      <a:headEnd type="none" w="med" len="med"/>
                      <a:tailEnd type="none" w="med" len="med"/>
                    </a:lnT>
                    <a:lnB>
                      <a:noFill/>
                    </a:lnB>
                  </a:tcPr>
                </a:tc>
                <a:tc>
                  <a:txBody>
                    <a:bodyPr/>
                    <a:lstStyle/>
                    <a:p>
                      <a:pPr algn="ctr">
                        <a:lnSpc>
                          <a:spcPct val="115000"/>
                        </a:lnSpc>
                        <a:spcAft>
                          <a:spcPts val="0"/>
                        </a:spcAft>
                      </a:pPr>
                      <a:r>
                        <a:rPr lang="it-IT" sz="1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-6,3</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nchor="ctr">
                    <a:lnL>
                      <a:noFill/>
                    </a:lnL>
                    <a:lnR>
                      <a:noFill/>
                    </a:lnR>
                    <a:lnT w="12700" cap="flat" cmpd="sng" algn="ctr">
                      <a:solidFill>
                        <a:srgbClr val="5B9BD5"/>
                      </a:solidFill>
                      <a:prstDash val="solid"/>
                      <a:round/>
                      <a:headEnd type="none" w="med" len="med"/>
                      <a:tailEnd type="none" w="med" len="med"/>
                    </a:lnT>
                    <a:lnB>
                      <a:noFill/>
                    </a:lnB>
                  </a:tcPr>
                </a:tc>
              </a:tr>
              <a:tr h="204234">
                <a:tc>
                  <a:txBody>
                    <a:bodyPr/>
                    <a:lstStyle/>
                    <a:p>
                      <a:pPr algn="r">
                        <a:lnSpc>
                          <a:spcPct val="115000"/>
                        </a:lnSpc>
                        <a:spcAft>
                          <a:spcPts val="0"/>
                        </a:spcAft>
                      </a:pPr>
                      <a:r>
                        <a:rPr lang="it-IT" sz="1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Servizi in esclusiva</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nchor="ctr">
                    <a:lnL>
                      <a:noFill/>
                    </a:lnL>
                    <a:lnR>
                      <a:noFill/>
                    </a:lnR>
                    <a:lnT>
                      <a:noFill/>
                    </a:lnT>
                    <a:lnB>
                      <a:noFill/>
                    </a:lnB>
                  </a:tcPr>
                </a:tc>
                <a:tc>
                  <a:txBody>
                    <a:bodyPr/>
                    <a:lstStyle/>
                    <a:p>
                      <a:pPr algn="ctr">
                        <a:lnSpc>
                          <a:spcPct val="115000"/>
                        </a:lnSpc>
                        <a:spcAft>
                          <a:spcPts val="0"/>
                        </a:spcAft>
                      </a:pPr>
                      <a:r>
                        <a:rPr lang="it-IT" sz="1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327</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nchor="ctr">
                    <a:lnL>
                      <a:noFill/>
                    </a:lnL>
                    <a:lnR>
                      <a:noFill/>
                    </a:lnR>
                    <a:lnT>
                      <a:noFill/>
                    </a:lnT>
                    <a:lnB>
                      <a:noFill/>
                    </a:lnB>
                  </a:tcPr>
                </a:tc>
                <a:tc>
                  <a:txBody>
                    <a:bodyPr/>
                    <a:lstStyle/>
                    <a:p>
                      <a:pPr algn="ctr">
                        <a:lnSpc>
                          <a:spcPct val="115000"/>
                        </a:lnSpc>
                        <a:spcAft>
                          <a:spcPts val="0"/>
                        </a:spcAft>
                      </a:pPr>
                      <a:r>
                        <a:rPr lang="it-IT" sz="1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329</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nchor="ctr">
                    <a:lnL>
                      <a:noFill/>
                    </a:lnL>
                    <a:lnR>
                      <a:noFill/>
                    </a:lnR>
                    <a:lnT>
                      <a:noFill/>
                    </a:lnT>
                    <a:lnB>
                      <a:noFill/>
                    </a:lnB>
                  </a:tcPr>
                </a:tc>
                <a:tc>
                  <a:txBody>
                    <a:bodyPr/>
                    <a:lstStyle/>
                    <a:p>
                      <a:pPr algn="ctr">
                        <a:lnSpc>
                          <a:spcPct val="115000"/>
                        </a:lnSpc>
                        <a:spcAft>
                          <a:spcPts val="0"/>
                        </a:spcAft>
                      </a:pPr>
                      <a:r>
                        <a:rPr lang="it-IT" sz="1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nchor="ctr">
                    <a:lnL>
                      <a:noFill/>
                    </a:lnL>
                    <a:lnR>
                      <a:noFill/>
                    </a:lnR>
                    <a:lnT>
                      <a:noFill/>
                    </a:lnT>
                    <a:lnB>
                      <a:noFill/>
                    </a:lnB>
                  </a:tcPr>
                </a:tc>
              </a:tr>
              <a:tr h="204234">
                <a:tc>
                  <a:txBody>
                    <a:bodyPr/>
                    <a:lstStyle/>
                    <a:p>
                      <a:pPr algn="r">
                        <a:lnSpc>
                          <a:spcPct val="115000"/>
                        </a:lnSpc>
                        <a:spcAft>
                          <a:spcPts val="0"/>
                        </a:spcAft>
                      </a:pPr>
                      <a:r>
                        <a:rPr lang="it-IT" sz="1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Altri servizi postali</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nchor="ctr">
                    <a:lnL>
                      <a:noFill/>
                    </a:lnL>
                    <a:lnR>
                      <a:noFill/>
                    </a:lnR>
                    <a:lnT>
                      <a:noFill/>
                    </a:lnT>
                    <a:lnB>
                      <a:noFill/>
                    </a:lnB>
                  </a:tcPr>
                </a:tc>
                <a:tc>
                  <a:txBody>
                    <a:bodyPr/>
                    <a:lstStyle/>
                    <a:p>
                      <a:pPr algn="ctr">
                        <a:lnSpc>
                          <a:spcPct val="115000"/>
                        </a:lnSpc>
                        <a:spcAft>
                          <a:spcPts val="0"/>
                        </a:spcAft>
                      </a:pPr>
                      <a:r>
                        <a:rPr lang="it-IT" sz="1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1.016</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nchor="ctr">
                    <a:lnL>
                      <a:noFill/>
                    </a:lnL>
                    <a:lnR>
                      <a:noFill/>
                    </a:lnR>
                    <a:lnT>
                      <a:noFill/>
                    </a:lnT>
                    <a:lnB>
                      <a:noFill/>
                    </a:lnB>
                  </a:tcPr>
                </a:tc>
                <a:tc>
                  <a:txBody>
                    <a:bodyPr/>
                    <a:lstStyle/>
                    <a:p>
                      <a:pPr algn="ctr">
                        <a:lnSpc>
                          <a:spcPct val="115000"/>
                        </a:lnSpc>
                        <a:spcAft>
                          <a:spcPts val="0"/>
                        </a:spcAft>
                      </a:pPr>
                      <a:r>
                        <a:rPr lang="it-IT" sz="1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nchor="ctr">
                    <a:lnL>
                      <a:noFill/>
                    </a:lnL>
                    <a:lnR>
                      <a:noFill/>
                    </a:lnR>
                    <a:lnT>
                      <a:noFill/>
                    </a:lnT>
                    <a:lnB>
                      <a:noFill/>
                    </a:lnB>
                  </a:tcPr>
                </a:tc>
                <a:tc>
                  <a:txBody>
                    <a:bodyPr/>
                    <a:lstStyle/>
                    <a:p>
                      <a:pPr algn="ctr">
                        <a:lnSpc>
                          <a:spcPct val="115000"/>
                        </a:lnSpc>
                        <a:spcAft>
                          <a:spcPts val="0"/>
                        </a:spcAft>
                      </a:pPr>
                      <a:r>
                        <a:rPr lang="it-IT" sz="1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nchor="ctr">
                    <a:lnL>
                      <a:noFill/>
                    </a:lnL>
                    <a:lnR>
                      <a:noFill/>
                    </a:lnR>
                    <a:lnT>
                      <a:noFill/>
                    </a:lnT>
                    <a:lnB>
                      <a:noFill/>
                    </a:lnB>
                  </a:tcPr>
                </a:tc>
              </a:tr>
              <a:tr h="204234">
                <a:tc>
                  <a:txBody>
                    <a:bodyPr/>
                    <a:lstStyle/>
                    <a:p>
                      <a:pPr algn="r">
                        <a:lnSpc>
                          <a:spcPct val="115000"/>
                        </a:lnSpc>
                        <a:spcAft>
                          <a:spcPts val="0"/>
                        </a:spcAft>
                      </a:pPr>
                      <a:r>
                        <a:rPr lang="it-IT" sz="1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Corriere espresso</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nchor="ctr">
                    <a:lnL>
                      <a:noFill/>
                    </a:lnL>
                    <a:lnR>
                      <a:noFill/>
                    </a:lnR>
                    <a:lnT>
                      <a:noFill/>
                    </a:lnT>
                    <a:lnB w="12700" cap="flat" cmpd="sng" algn="ctr">
                      <a:solidFill>
                        <a:srgbClr val="5B9BD5"/>
                      </a:solidFill>
                      <a:prstDash val="solid"/>
                      <a:round/>
                      <a:headEnd type="none" w="med" len="med"/>
                      <a:tailEnd type="none" w="med" len="med"/>
                    </a:lnB>
                  </a:tcPr>
                </a:tc>
                <a:tc>
                  <a:txBody>
                    <a:bodyPr/>
                    <a:lstStyle/>
                    <a:p>
                      <a:pPr algn="ctr">
                        <a:lnSpc>
                          <a:spcPct val="115000"/>
                        </a:lnSpc>
                        <a:spcAft>
                          <a:spcPts val="0"/>
                        </a:spcAft>
                      </a:pPr>
                      <a:r>
                        <a:rPr lang="it-IT" sz="10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3.172</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nchor="ctr">
                    <a:lnL>
                      <a:noFill/>
                    </a:lnL>
                    <a:lnR>
                      <a:noFill/>
                    </a:lnR>
                    <a:lnT>
                      <a:noFill/>
                    </a:lnT>
                    <a:lnB w="12700" cap="flat" cmpd="sng" algn="ctr">
                      <a:solidFill>
                        <a:srgbClr val="5B9BD5"/>
                      </a:solidFill>
                      <a:prstDash val="solid"/>
                      <a:round/>
                      <a:headEnd type="none" w="med" len="med"/>
                      <a:tailEnd type="none" w="med" len="med"/>
                    </a:lnB>
                  </a:tcPr>
                </a:tc>
                <a:tc>
                  <a:txBody>
                    <a:bodyPr/>
                    <a:lstStyle/>
                    <a:p>
                      <a:pPr algn="ctr">
                        <a:lnSpc>
                          <a:spcPct val="115000"/>
                        </a:lnSpc>
                        <a:spcAft>
                          <a:spcPts val="0"/>
                        </a:spcAft>
                      </a:pPr>
                      <a:r>
                        <a:rPr lang="it-IT" sz="1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3.416</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nchor="ctr">
                    <a:lnL>
                      <a:noFill/>
                    </a:lnL>
                    <a:lnR>
                      <a:noFill/>
                    </a:lnR>
                    <a:lnT>
                      <a:noFill/>
                    </a:lnT>
                    <a:lnB w="12700" cap="flat" cmpd="sng" algn="ctr">
                      <a:solidFill>
                        <a:srgbClr val="5B9BD5"/>
                      </a:solidFill>
                      <a:prstDash val="solid"/>
                      <a:round/>
                      <a:headEnd type="none" w="med" len="med"/>
                      <a:tailEnd type="none" w="med" len="med"/>
                    </a:lnB>
                  </a:tcPr>
                </a:tc>
                <a:tc>
                  <a:txBody>
                    <a:bodyPr/>
                    <a:lstStyle/>
                    <a:p>
                      <a:pPr algn="ctr">
                        <a:lnSpc>
                          <a:spcPct val="115000"/>
                        </a:lnSpc>
                        <a:spcAft>
                          <a:spcPts val="0"/>
                        </a:spcAft>
                      </a:pPr>
                      <a:r>
                        <a:rPr lang="it-IT" sz="1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7,7</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nchor="ctr">
                    <a:lnL>
                      <a:noFill/>
                    </a:lnL>
                    <a:lnR>
                      <a:noFill/>
                    </a:lnR>
                    <a:lnT>
                      <a:noFill/>
                    </a:lnT>
                    <a:lnB w="12700" cap="flat" cmpd="sng" algn="ctr">
                      <a:solidFill>
                        <a:srgbClr val="5B9BD5"/>
                      </a:solidFill>
                      <a:prstDash val="solid"/>
                      <a:round/>
                      <a:headEnd type="none" w="med" len="med"/>
                      <a:tailEnd type="none" w="med" len="med"/>
                    </a:lnB>
                  </a:tcPr>
                </a:tc>
              </a:tr>
              <a:tr h="204234">
                <a:tc>
                  <a:txBody>
                    <a:bodyPr/>
                    <a:lstStyle/>
                    <a:p>
                      <a:pPr algn="l">
                        <a:lnSpc>
                          <a:spcPct val="115000"/>
                        </a:lnSpc>
                        <a:spcAft>
                          <a:spcPts val="0"/>
                        </a:spcAft>
                      </a:pPr>
                      <a:r>
                        <a:rPr lang="it-IT"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TOTALE</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nchor="ctr">
                    <a:lnL>
                      <a:noFill/>
                    </a:lnL>
                    <a:lnR>
                      <a:noFill/>
                    </a:lnR>
                    <a:lnT w="1270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tcPr>
                </a:tc>
                <a:tc>
                  <a:txBody>
                    <a:bodyPr/>
                    <a:lstStyle/>
                    <a:p>
                      <a:pPr algn="ctr">
                        <a:lnSpc>
                          <a:spcPct val="115000"/>
                        </a:lnSpc>
                        <a:spcAft>
                          <a:spcPts val="0"/>
                        </a:spcAft>
                      </a:pPr>
                      <a:r>
                        <a:rPr lang="it-IT"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53.142</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nchor="ctr">
                    <a:lnL>
                      <a:noFill/>
                    </a:lnL>
                    <a:lnR>
                      <a:noFill/>
                    </a:lnR>
                    <a:lnT w="1270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tcPr>
                </a:tc>
                <a:tc>
                  <a:txBody>
                    <a:bodyPr/>
                    <a:lstStyle/>
                    <a:p>
                      <a:pPr algn="ctr">
                        <a:lnSpc>
                          <a:spcPct val="115000"/>
                        </a:lnSpc>
                        <a:spcAft>
                          <a:spcPts val="0"/>
                        </a:spcAft>
                      </a:pPr>
                      <a:r>
                        <a:rPr lang="it-IT"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52.596</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nchor="ctr">
                    <a:lnL>
                      <a:noFill/>
                    </a:lnL>
                    <a:lnR>
                      <a:noFill/>
                    </a:lnR>
                    <a:lnT w="1270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tcPr>
                </a:tc>
                <a:tc>
                  <a:txBody>
                    <a:bodyPr/>
                    <a:lstStyle/>
                    <a:p>
                      <a:pPr algn="ctr">
                        <a:lnSpc>
                          <a:spcPct val="115000"/>
                        </a:lnSpc>
                        <a:spcAft>
                          <a:spcPts val="0"/>
                        </a:spcAft>
                      </a:pPr>
                      <a:r>
                        <a:rPr lang="it-IT"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16" marR="61916" marT="0" marB="0" anchor="ctr">
                    <a:lnL>
                      <a:noFill/>
                    </a:lnL>
                    <a:lnR>
                      <a:noFill/>
                    </a:lnR>
                    <a:lnT w="1270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7513266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5"/>
          <p:cNvSpPr>
            <a:spLocks noChangeArrowheads="1"/>
          </p:cNvSpPr>
          <p:nvPr/>
        </p:nvSpPr>
        <p:spPr bwMode="auto">
          <a:xfrm>
            <a:off x="609600" y="914400"/>
            <a:ext cx="8151812"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endParaRPr lang="it-IT" altLang="it-IT" sz="3000" i="1" u="sng" dirty="0">
              <a:latin typeface="Verdana" panose="020B0604030504040204" pitchFamily="34" charset="0"/>
            </a:endParaRPr>
          </a:p>
        </p:txBody>
      </p:sp>
      <p:sp>
        <p:nvSpPr>
          <p:cNvPr id="5124" name="Rectangle 8"/>
          <p:cNvSpPr>
            <a:spLocks noChangeArrowheads="1"/>
          </p:cNvSpPr>
          <p:nvPr/>
        </p:nvSpPr>
        <p:spPr bwMode="auto">
          <a:xfrm>
            <a:off x="1200150" y="19050"/>
            <a:ext cx="7696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it-IT" altLang="it-IT" sz="4000" b="1" i="1" dirty="0">
              <a:solidFill>
                <a:srgbClr val="EF2E24"/>
              </a:solidFill>
              <a:latin typeface="Verdana" panose="020B0604030504040204" pitchFamily="34" charset="0"/>
            </a:endParaRPr>
          </a:p>
        </p:txBody>
      </p:sp>
      <p:cxnSp>
        <p:nvCxnSpPr>
          <p:cNvPr id="4" name="Connettore 1 3"/>
          <p:cNvCxnSpPr/>
          <p:nvPr/>
        </p:nvCxnSpPr>
        <p:spPr>
          <a:xfrm>
            <a:off x="0" y="6248400"/>
            <a:ext cx="9144000" cy="0"/>
          </a:xfrm>
          <a:prstGeom prst="line">
            <a:avLst/>
          </a:prstGeom>
          <a:ln w="19050">
            <a:solidFill>
              <a:srgbClr val="0E9161"/>
            </a:solidFill>
          </a:ln>
        </p:spPr>
        <p:style>
          <a:lnRef idx="1">
            <a:schemeClr val="accent1"/>
          </a:lnRef>
          <a:fillRef idx="0">
            <a:schemeClr val="accent1"/>
          </a:fillRef>
          <a:effectRef idx="0">
            <a:schemeClr val="accent1"/>
          </a:effectRef>
          <a:fontRef idx="minor">
            <a:schemeClr val="tx1"/>
          </a:fontRef>
        </p:style>
      </p:cxnSp>
      <p:pic>
        <p:nvPicPr>
          <p:cNvPr id="8" name="Immagine 7"/>
          <p:cNvPicPr>
            <a:picLocks noChangeAspect="1"/>
          </p:cNvPicPr>
          <p:nvPr/>
        </p:nvPicPr>
        <p:blipFill>
          <a:blip r:embed="rId2"/>
          <a:stretch>
            <a:fillRect/>
          </a:stretch>
        </p:blipFill>
        <p:spPr>
          <a:xfrm>
            <a:off x="93630" y="6339821"/>
            <a:ext cx="2213040" cy="426757"/>
          </a:xfrm>
          <a:prstGeom prst="rect">
            <a:avLst/>
          </a:prstGeom>
        </p:spPr>
      </p:pic>
      <p:sp>
        <p:nvSpPr>
          <p:cNvPr id="7" name="Rectangle 5"/>
          <p:cNvSpPr>
            <a:spLocks noChangeArrowheads="1"/>
          </p:cNvSpPr>
          <p:nvPr/>
        </p:nvSpPr>
        <p:spPr bwMode="auto">
          <a:xfrm>
            <a:off x="215900" y="76200"/>
            <a:ext cx="8680450" cy="852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600"/>
              </a:spcBef>
            </a:pPr>
            <a:endParaRPr lang="it-IT" altLang="it-IT" sz="2800" b="1" i="1" dirty="0" smtClean="0">
              <a:solidFill>
                <a:srgbClr val="EF2E24"/>
              </a:solidFill>
              <a:latin typeface="Verdana" panose="020B0604030504040204" pitchFamily="34" charset="0"/>
            </a:endParaRPr>
          </a:p>
          <a:p>
            <a:pPr algn="ctr" eaLnBrk="1" hangingPunct="1">
              <a:spcBef>
                <a:spcPts val="600"/>
              </a:spcBef>
            </a:pPr>
            <a:r>
              <a:rPr lang="it-IT" altLang="it-IT" sz="2400" b="1" i="1" dirty="0" smtClean="0">
                <a:solidFill>
                  <a:srgbClr val="EF2E24"/>
                </a:solidFill>
                <a:latin typeface="Verdana" panose="020B0604030504040204" pitchFamily="34" charset="0"/>
              </a:rPr>
              <a:t>Il settore delle comunicazioni in Italia:</a:t>
            </a:r>
          </a:p>
          <a:p>
            <a:pPr algn="ctr" eaLnBrk="1" hangingPunct="1">
              <a:spcBef>
                <a:spcPts val="0"/>
              </a:spcBef>
            </a:pPr>
            <a:r>
              <a:rPr lang="it-IT" altLang="it-IT" sz="2400" b="1" i="1" dirty="0">
                <a:solidFill>
                  <a:srgbClr val="EF2E24"/>
                </a:solidFill>
                <a:latin typeface="Verdana" panose="020B0604030504040204" pitchFamily="34" charset="0"/>
              </a:rPr>
              <a:t>i</a:t>
            </a:r>
            <a:r>
              <a:rPr lang="it-IT" altLang="it-IT" sz="2400" b="1" i="1" dirty="0" smtClean="0">
                <a:solidFill>
                  <a:srgbClr val="EF2E24"/>
                </a:solidFill>
                <a:latin typeface="Verdana" panose="020B0604030504040204" pitchFamily="34" charset="0"/>
              </a:rPr>
              <a:t>ncidenza del settore sul PIL (%)</a:t>
            </a:r>
          </a:p>
          <a:p>
            <a:pPr algn="ctr" eaLnBrk="1" hangingPunct="1"/>
            <a:endParaRPr lang="it-IT" altLang="it-IT" sz="2800" b="1" i="1" dirty="0" smtClean="0">
              <a:solidFill>
                <a:srgbClr val="EF2E24"/>
              </a:solidFill>
              <a:latin typeface="Verdana" panose="020B0604030504040204" pitchFamily="34" charset="0"/>
            </a:endParaRPr>
          </a:p>
        </p:txBody>
      </p:sp>
      <p:sp>
        <p:nvSpPr>
          <p:cNvPr id="10" name="Rectangle 6"/>
          <p:cNvSpPr>
            <a:spLocks noChangeArrowheads="1"/>
          </p:cNvSpPr>
          <p:nvPr/>
        </p:nvSpPr>
        <p:spPr bwMode="auto">
          <a:xfrm>
            <a:off x="215900" y="1066800"/>
            <a:ext cx="8712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ts val="3000"/>
              </a:lnSpc>
            </a:pPr>
            <a:endParaRPr lang="it-IT" altLang="it-IT" dirty="0">
              <a:latin typeface="Verdana" panose="020B0604030504040204" pitchFamily="34" charset="0"/>
            </a:endParaRPr>
          </a:p>
        </p:txBody>
      </p:sp>
      <p:sp>
        <p:nvSpPr>
          <p:cNvPr id="11" name="CasellaDiTesto 10"/>
          <p:cNvSpPr txBox="1"/>
          <p:nvPr/>
        </p:nvSpPr>
        <p:spPr>
          <a:xfrm>
            <a:off x="93630" y="4441016"/>
            <a:ext cx="8974170" cy="1331134"/>
          </a:xfrm>
          <a:prstGeom prst="rect">
            <a:avLst/>
          </a:prstGeom>
          <a:noFill/>
        </p:spPr>
        <p:txBody>
          <a:bodyPr wrap="square" rtlCol="0">
            <a:spAutoFit/>
          </a:bodyPr>
          <a:lstStyle/>
          <a:p>
            <a:pPr algn="just">
              <a:lnSpc>
                <a:spcPts val="2500"/>
              </a:lnSpc>
            </a:pPr>
            <a:r>
              <a:rPr lang="it-IT" altLang="it-IT" dirty="0">
                <a:latin typeface="Verdana" panose="020B0604030504040204" pitchFamily="34" charset="0"/>
              </a:rPr>
              <a:t>I</a:t>
            </a:r>
            <a:r>
              <a:rPr lang="it-IT" altLang="it-IT" dirty="0" smtClean="0">
                <a:latin typeface="Verdana" panose="020B0604030504040204" pitchFamily="34" charset="0"/>
              </a:rPr>
              <a:t>l settore delle comunicazioni incide, nel suo insieme, per oltre il 3% sul PIL, con le telecomunicazioni che pesano per il 2%, i media per lo 0,8% e i servizi postali per lo 0,4%. </a:t>
            </a:r>
            <a:endParaRPr lang="it-IT" dirty="0">
              <a:latin typeface="Verdana" panose="020B0604030504040204" pitchFamily="34" charset="0"/>
            </a:endParaRPr>
          </a:p>
          <a:p>
            <a:endParaRPr lang="it-IT" dirty="0"/>
          </a:p>
        </p:txBody>
      </p:sp>
      <p:sp>
        <p:nvSpPr>
          <p:cNvPr id="18" name="Rectangle 8"/>
          <p:cNvSpPr>
            <a:spLocks noChangeArrowheads="1"/>
          </p:cNvSpPr>
          <p:nvPr/>
        </p:nvSpPr>
        <p:spPr bwMode="auto">
          <a:xfrm>
            <a:off x="2705100" y="3851908"/>
            <a:ext cx="3429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it-IT" altLang="it-IT" sz="1000" i="1" dirty="0" smtClean="0">
                <a:latin typeface="Verdana" panose="020B0604030504040204" pitchFamily="34" charset="0"/>
                <a:ea typeface="Calibri" panose="020F0502020204030204" pitchFamily="34" charset="0"/>
                <a:cs typeface="Times New Roman" panose="02020603050405020304" pitchFamily="18" charset="0"/>
              </a:rPr>
              <a:t>Fonte: dati aziendali e Istat</a:t>
            </a:r>
            <a:endParaRPr lang="it-IT" altLang="it-IT" sz="1000" i="1" dirty="0">
              <a:latin typeface="Verdana" panose="020B0604030504040204" pitchFamily="34" charset="0"/>
              <a:ea typeface="Calibri" panose="020F0502020204030204" pitchFamily="34" charset="0"/>
              <a:cs typeface="Times New Roman" panose="02020603050405020304" pitchFamily="18" charset="0"/>
            </a:endParaRPr>
          </a:p>
        </p:txBody>
      </p:sp>
      <p:graphicFrame>
        <p:nvGraphicFramePr>
          <p:cNvPr id="2" name="Tabella 1"/>
          <p:cNvGraphicFramePr>
            <a:graphicFrameLocks noGrp="1"/>
          </p:cNvGraphicFramePr>
          <p:nvPr>
            <p:extLst>
              <p:ext uri="{D42A27DB-BD31-4B8C-83A1-F6EECF244321}">
                <p14:modId xmlns:p14="http://schemas.microsoft.com/office/powerpoint/2010/main" val="824423180"/>
              </p:ext>
            </p:extLst>
          </p:nvPr>
        </p:nvGraphicFramePr>
        <p:xfrm>
          <a:off x="2133600" y="1181102"/>
          <a:ext cx="4572000" cy="2628898"/>
        </p:xfrm>
        <a:graphic>
          <a:graphicData uri="http://schemas.openxmlformats.org/drawingml/2006/table">
            <a:tbl>
              <a:tblPr firstRow="1" firstCol="1" bandRow="1"/>
              <a:tblGrid>
                <a:gridCol w="1873489"/>
                <a:gridCol w="1392225"/>
                <a:gridCol w="1306286"/>
              </a:tblGrid>
              <a:tr h="339359">
                <a:tc>
                  <a:txBody>
                    <a:bodyPr/>
                    <a:lstStyle/>
                    <a:p>
                      <a:pPr>
                        <a:lnSpc>
                          <a:spcPct val="115000"/>
                        </a:lnSpc>
                        <a:spcAft>
                          <a:spcPts val="0"/>
                        </a:spcAft>
                      </a:pPr>
                      <a:r>
                        <a:rPr lang="it-IT"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327077">
                <a:tc>
                  <a:txBody>
                    <a:bodyPr/>
                    <a:lstStyle/>
                    <a:p>
                      <a:pPr>
                        <a:lnSpc>
                          <a:spcPct val="115000"/>
                        </a:lnSpc>
                        <a:spcAft>
                          <a:spcPts val="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Telecomunicazioni</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327077">
                <a:tc>
                  <a:txBody>
                    <a:bodyPr/>
                    <a:lstStyle/>
                    <a:p>
                      <a:pPr>
                        <a:lnSpc>
                          <a:spcPct val="115000"/>
                        </a:lnSpc>
                        <a:spcAft>
                          <a:spcPts val="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Media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5B9BD5"/>
                      </a:solidFill>
                      <a:prstDash val="solid"/>
                      <a:round/>
                      <a:headEnd type="none" w="med" len="med"/>
                      <a:tailEnd type="none" w="med" len="med"/>
                    </a:lnT>
                    <a:lnB>
                      <a:noFill/>
                    </a:lnB>
                  </a:tcPr>
                </a:tc>
                <a:tc>
                  <a:txBody>
                    <a:bodyPr/>
                    <a:lstStyle/>
                    <a:p>
                      <a:pPr algn="ctr">
                        <a:lnSpc>
                          <a:spcPct val="115000"/>
                        </a:lnSpc>
                        <a:spcAft>
                          <a:spcPts val="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327077">
                <a:tc>
                  <a:txBody>
                    <a:bodyPr/>
                    <a:lstStyle/>
                    <a:p>
                      <a:pPr algn="r">
                        <a:lnSpc>
                          <a:spcPct val="115000"/>
                        </a:lnSpc>
                        <a:spcAft>
                          <a:spcPts val="0"/>
                        </a:spcAft>
                      </a:pPr>
                      <a:r>
                        <a:rPr lang="en-US" sz="11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Televisione e Radio</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15000"/>
                        </a:lnSpc>
                        <a:spcAft>
                          <a:spcPts val="0"/>
                        </a:spcAft>
                      </a:pPr>
                      <a:r>
                        <a:rPr lang="en-US" sz="11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5B9BD5"/>
                      </a:solidFill>
                      <a:prstDash val="solid"/>
                      <a:round/>
                      <a:headEnd type="none" w="med" len="med"/>
                      <a:tailEnd type="none" w="med" len="med"/>
                    </a:lnT>
                    <a:lnB>
                      <a:noFill/>
                    </a:lnB>
                  </a:tcPr>
                </a:tc>
                <a:tc>
                  <a:txBody>
                    <a:bodyPr/>
                    <a:lstStyle/>
                    <a:p>
                      <a:pPr algn="ctr">
                        <a:lnSpc>
                          <a:spcPct val="115000"/>
                        </a:lnSpc>
                        <a:spcAft>
                          <a:spcPts val="0"/>
                        </a:spcAft>
                      </a:pPr>
                      <a:r>
                        <a:rPr lang="en-US" sz="11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5B9BD5"/>
                      </a:solidFill>
                      <a:prstDash val="solid"/>
                      <a:round/>
                      <a:headEnd type="none" w="med" len="med"/>
                      <a:tailEnd type="none" w="med" len="med"/>
                    </a:lnT>
                    <a:lnB>
                      <a:noFill/>
                    </a:lnB>
                  </a:tcPr>
                </a:tc>
              </a:tr>
              <a:tr h="327077">
                <a:tc>
                  <a:txBody>
                    <a:bodyPr/>
                    <a:lstStyle/>
                    <a:p>
                      <a:pPr algn="r">
                        <a:lnSpc>
                          <a:spcPct val="115000"/>
                        </a:lnSpc>
                        <a:spcAft>
                          <a:spcPts val="0"/>
                        </a:spcAft>
                      </a:pPr>
                      <a:r>
                        <a:rPr lang="en-US" sz="11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Editoria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15000"/>
                        </a:lnSpc>
                        <a:spcAft>
                          <a:spcPts val="0"/>
                        </a:spcAft>
                      </a:pPr>
                      <a:r>
                        <a:rPr lang="en-US" sz="11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15000"/>
                        </a:lnSpc>
                        <a:spcAft>
                          <a:spcPts val="0"/>
                        </a:spcAft>
                      </a:pPr>
                      <a:r>
                        <a:rPr lang="en-US" sz="11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327077">
                <a:tc>
                  <a:txBody>
                    <a:bodyPr/>
                    <a:lstStyle/>
                    <a:p>
                      <a:pPr algn="r">
                        <a:lnSpc>
                          <a:spcPct val="115000"/>
                        </a:lnSpc>
                        <a:spcAft>
                          <a:spcPts val="0"/>
                        </a:spcAft>
                      </a:pPr>
                      <a:r>
                        <a:rPr lang="en-US" sz="1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Internet</a:t>
                      </a:r>
                      <a:endParaRPr lang="it-IT" sz="11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5B9BD5"/>
                      </a:solidFill>
                      <a:prstDash val="solid"/>
                      <a:round/>
                      <a:headEnd type="none" w="med" len="med"/>
                      <a:tailEnd type="none" w="med" len="med"/>
                    </a:lnB>
                  </a:tcPr>
                </a:tc>
                <a:tc>
                  <a:txBody>
                    <a:bodyPr/>
                    <a:lstStyle/>
                    <a:p>
                      <a:pPr algn="ctr">
                        <a:lnSpc>
                          <a:spcPct val="115000"/>
                        </a:lnSpc>
                        <a:spcAft>
                          <a:spcPts val="0"/>
                        </a:spcAft>
                      </a:pPr>
                      <a:r>
                        <a:rPr lang="en-US" sz="11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5B9BD5"/>
                      </a:solidFill>
                      <a:prstDash val="solid"/>
                      <a:round/>
                      <a:headEnd type="none" w="med" len="med"/>
                      <a:tailEnd type="none" w="med" len="med"/>
                    </a:lnB>
                  </a:tcPr>
                </a:tc>
                <a:tc>
                  <a:txBody>
                    <a:bodyPr/>
                    <a:lstStyle/>
                    <a:p>
                      <a:pPr algn="ctr">
                        <a:lnSpc>
                          <a:spcPct val="115000"/>
                        </a:lnSpc>
                        <a:spcAft>
                          <a:spcPts val="0"/>
                        </a:spcAft>
                      </a:pPr>
                      <a:r>
                        <a:rPr lang="en-US" sz="11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5B9BD5"/>
                      </a:solidFill>
                      <a:prstDash val="solid"/>
                      <a:round/>
                      <a:headEnd type="none" w="med" len="med"/>
                      <a:tailEnd type="none" w="med" len="med"/>
                    </a:lnB>
                  </a:tcPr>
                </a:tc>
              </a:tr>
              <a:tr h="327077">
                <a:tc>
                  <a:txBody>
                    <a:bodyPr/>
                    <a:lstStyle/>
                    <a:p>
                      <a:pPr>
                        <a:lnSpc>
                          <a:spcPct val="115000"/>
                        </a:lnSpc>
                        <a:spcAft>
                          <a:spcPts val="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Servizi postali</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327077">
                <a:tc>
                  <a:txBody>
                    <a:bodyPr/>
                    <a:lstStyle/>
                    <a:p>
                      <a:pPr>
                        <a:lnSpc>
                          <a:spcPct val="115000"/>
                        </a:lnSpc>
                        <a:spcAft>
                          <a:spcPts val="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tcPr>
                </a:tc>
                <a:tc>
                  <a:txBody>
                    <a:bodyPr/>
                    <a:lstStyle/>
                    <a:p>
                      <a:pPr algn="ctr">
                        <a:lnSpc>
                          <a:spcPct val="115000"/>
                        </a:lnSpc>
                        <a:spcAft>
                          <a:spcPts val="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tcPr>
                </a:tc>
                <a:tc>
                  <a:txBody>
                    <a:bodyPr/>
                    <a:lstStyle/>
                    <a:p>
                      <a:pPr algn="ctr">
                        <a:lnSpc>
                          <a:spcPct val="115000"/>
                        </a:lnSpc>
                        <a:spcAft>
                          <a:spcPts val="0"/>
                        </a:spcAft>
                      </a:pPr>
                      <a:r>
                        <a:rPr lang="en-US"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3,2</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0905755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5"/>
          <p:cNvSpPr>
            <a:spLocks noChangeArrowheads="1"/>
          </p:cNvSpPr>
          <p:nvPr/>
        </p:nvSpPr>
        <p:spPr bwMode="auto">
          <a:xfrm>
            <a:off x="609600" y="914400"/>
            <a:ext cx="8151812"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endParaRPr lang="it-IT" altLang="it-IT" sz="3000" i="1" u="sng" dirty="0">
              <a:latin typeface="Verdana" panose="020B0604030504040204" pitchFamily="34" charset="0"/>
            </a:endParaRPr>
          </a:p>
        </p:txBody>
      </p:sp>
      <p:sp>
        <p:nvSpPr>
          <p:cNvPr id="5124" name="Rectangle 8"/>
          <p:cNvSpPr>
            <a:spLocks noChangeArrowheads="1"/>
          </p:cNvSpPr>
          <p:nvPr/>
        </p:nvSpPr>
        <p:spPr bwMode="auto">
          <a:xfrm>
            <a:off x="1231900" y="73418"/>
            <a:ext cx="7696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it-IT" altLang="it-IT" sz="4000" b="1" i="1" dirty="0">
              <a:solidFill>
                <a:srgbClr val="EF2E24"/>
              </a:solidFill>
              <a:latin typeface="Verdana" panose="020B0604030504040204" pitchFamily="34" charset="0"/>
            </a:endParaRPr>
          </a:p>
        </p:txBody>
      </p:sp>
      <p:cxnSp>
        <p:nvCxnSpPr>
          <p:cNvPr id="4" name="Connettore 1 3"/>
          <p:cNvCxnSpPr/>
          <p:nvPr/>
        </p:nvCxnSpPr>
        <p:spPr>
          <a:xfrm>
            <a:off x="0" y="6248400"/>
            <a:ext cx="9144000" cy="0"/>
          </a:xfrm>
          <a:prstGeom prst="line">
            <a:avLst/>
          </a:prstGeom>
          <a:ln w="19050">
            <a:solidFill>
              <a:srgbClr val="0E9161"/>
            </a:solidFill>
          </a:ln>
        </p:spPr>
        <p:style>
          <a:lnRef idx="1">
            <a:schemeClr val="accent1"/>
          </a:lnRef>
          <a:fillRef idx="0">
            <a:schemeClr val="accent1"/>
          </a:fillRef>
          <a:effectRef idx="0">
            <a:schemeClr val="accent1"/>
          </a:effectRef>
          <a:fontRef idx="minor">
            <a:schemeClr val="tx1"/>
          </a:fontRef>
        </p:style>
      </p:cxnSp>
      <p:pic>
        <p:nvPicPr>
          <p:cNvPr id="8" name="Immagine 7"/>
          <p:cNvPicPr>
            <a:picLocks noChangeAspect="1"/>
          </p:cNvPicPr>
          <p:nvPr/>
        </p:nvPicPr>
        <p:blipFill>
          <a:blip r:embed="rId2"/>
          <a:stretch>
            <a:fillRect/>
          </a:stretch>
        </p:blipFill>
        <p:spPr>
          <a:xfrm>
            <a:off x="93630" y="6339821"/>
            <a:ext cx="2213040" cy="426757"/>
          </a:xfrm>
          <a:prstGeom prst="rect">
            <a:avLst/>
          </a:prstGeom>
        </p:spPr>
      </p:pic>
      <p:sp>
        <p:nvSpPr>
          <p:cNvPr id="7" name="Rectangle 5"/>
          <p:cNvSpPr>
            <a:spLocks noChangeArrowheads="1"/>
          </p:cNvSpPr>
          <p:nvPr/>
        </p:nvSpPr>
        <p:spPr bwMode="auto">
          <a:xfrm>
            <a:off x="215900" y="76200"/>
            <a:ext cx="8680450" cy="852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600"/>
              </a:spcBef>
            </a:pPr>
            <a:endParaRPr lang="it-IT" altLang="it-IT" sz="2800" b="1" i="1" dirty="0" smtClean="0">
              <a:solidFill>
                <a:srgbClr val="EF2E24"/>
              </a:solidFill>
              <a:latin typeface="Verdana" panose="020B0604030504040204" pitchFamily="34" charset="0"/>
            </a:endParaRPr>
          </a:p>
          <a:p>
            <a:pPr algn="ctr" eaLnBrk="1" hangingPunct="1">
              <a:spcBef>
                <a:spcPts val="600"/>
              </a:spcBef>
            </a:pPr>
            <a:r>
              <a:rPr lang="it-IT" altLang="it-IT" sz="2400" b="1" i="1" dirty="0" smtClean="0">
                <a:solidFill>
                  <a:srgbClr val="FF0000"/>
                </a:solidFill>
                <a:latin typeface="Verdana" panose="020B0604030504040204" pitchFamily="34" charset="0"/>
              </a:rPr>
              <a:t>Il settore delle comunicazioni in Italia:</a:t>
            </a:r>
          </a:p>
          <a:p>
            <a:pPr algn="ctr" eaLnBrk="1" hangingPunct="1">
              <a:spcBef>
                <a:spcPts val="0"/>
              </a:spcBef>
            </a:pPr>
            <a:r>
              <a:rPr lang="it-IT" altLang="it-IT" sz="2400" b="1" i="1" dirty="0">
                <a:solidFill>
                  <a:srgbClr val="FF0000"/>
                </a:solidFill>
                <a:latin typeface="Verdana" panose="020B0604030504040204" pitchFamily="34" charset="0"/>
              </a:rPr>
              <a:t>i</a:t>
            </a:r>
            <a:r>
              <a:rPr lang="it-IT" altLang="it-IT" sz="2400" b="1" i="1" dirty="0" smtClean="0">
                <a:solidFill>
                  <a:srgbClr val="FF0000"/>
                </a:solidFill>
                <a:latin typeface="Verdana" panose="020B0604030504040204" pitchFamily="34" charset="0"/>
              </a:rPr>
              <a:t> prezzi nelle telecomunicazioni</a:t>
            </a:r>
          </a:p>
          <a:p>
            <a:pPr algn="ctr" eaLnBrk="1" hangingPunct="1"/>
            <a:endParaRPr lang="it-IT" altLang="it-IT" sz="2800" b="1" i="1" dirty="0" smtClean="0">
              <a:solidFill>
                <a:srgbClr val="EF2E24"/>
              </a:solidFill>
              <a:latin typeface="Verdana" panose="020B0604030504040204" pitchFamily="34" charset="0"/>
            </a:endParaRPr>
          </a:p>
        </p:txBody>
      </p:sp>
      <p:sp>
        <p:nvSpPr>
          <p:cNvPr id="10" name="Rectangle 6"/>
          <p:cNvSpPr>
            <a:spLocks noChangeArrowheads="1"/>
          </p:cNvSpPr>
          <p:nvPr/>
        </p:nvSpPr>
        <p:spPr bwMode="auto">
          <a:xfrm>
            <a:off x="215900" y="1066800"/>
            <a:ext cx="8712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ts val="3000"/>
              </a:lnSpc>
            </a:pPr>
            <a:endParaRPr lang="it-IT" altLang="it-IT" dirty="0">
              <a:latin typeface="Verdana" panose="020B0604030504040204" pitchFamily="34" charset="0"/>
            </a:endParaRPr>
          </a:p>
        </p:txBody>
      </p:sp>
      <p:sp>
        <p:nvSpPr>
          <p:cNvPr id="11" name="CasellaDiTesto 10"/>
          <p:cNvSpPr txBox="1"/>
          <p:nvPr/>
        </p:nvSpPr>
        <p:spPr>
          <a:xfrm>
            <a:off x="533400" y="4765535"/>
            <a:ext cx="8077200" cy="1374735"/>
          </a:xfrm>
          <a:prstGeom prst="rect">
            <a:avLst/>
          </a:prstGeom>
          <a:noFill/>
        </p:spPr>
        <p:txBody>
          <a:bodyPr wrap="square" rtlCol="0">
            <a:spAutoFit/>
          </a:bodyPr>
          <a:lstStyle/>
          <a:p>
            <a:pPr algn="just" eaLnBrk="1" hangingPunct="1">
              <a:lnSpc>
                <a:spcPts val="2500"/>
              </a:lnSpc>
            </a:pPr>
            <a:r>
              <a:rPr lang="it-IT" altLang="it-IT" dirty="0" smtClean="0">
                <a:latin typeface="Verdana" panose="020B0604030504040204" pitchFamily="34" charset="0"/>
              </a:rPr>
              <a:t>L’andamento dei prezzi nelle telecomunicazioni negli ultimi anni risulta in diminuzione, con grandi benefici per i consumatori. La forbice rispetto all’indice generale dei prezzi si è allargata nel tempo.</a:t>
            </a:r>
            <a:endParaRPr lang="it-IT" dirty="0"/>
          </a:p>
        </p:txBody>
      </p:sp>
      <p:sp>
        <p:nvSpPr>
          <p:cNvPr id="18" name="Rectangle 8"/>
          <p:cNvSpPr>
            <a:spLocks noChangeArrowheads="1"/>
          </p:cNvSpPr>
          <p:nvPr/>
        </p:nvSpPr>
        <p:spPr bwMode="auto">
          <a:xfrm>
            <a:off x="2133601" y="4325779"/>
            <a:ext cx="48005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it-IT" altLang="it-IT" sz="1000" i="1" dirty="0" smtClean="0">
                <a:latin typeface="Verdana" panose="020B0604030504040204" pitchFamily="34" charset="0"/>
                <a:ea typeface="Calibri" panose="020F0502020204030204" pitchFamily="34" charset="0"/>
                <a:cs typeface="Times New Roman" panose="02020603050405020304" pitchFamily="18" charset="0"/>
              </a:rPr>
              <a:t>Fonte: elaborazioni dell’Autorità su dati Istat (2010 = 100)</a:t>
            </a:r>
            <a:endParaRPr lang="it-IT" altLang="it-IT" sz="1000" i="1" dirty="0">
              <a:latin typeface="Verdana" panose="020B0604030504040204" pitchFamily="34" charset="0"/>
              <a:ea typeface="Calibri" panose="020F0502020204030204" pitchFamily="34" charset="0"/>
              <a:cs typeface="Times New Roman" panose="02020603050405020304" pitchFamily="18" charset="0"/>
            </a:endParaRPr>
          </a:p>
        </p:txBody>
      </p:sp>
      <p:pic>
        <p:nvPicPr>
          <p:cNvPr id="13" name="Immagine 1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1353859"/>
            <a:ext cx="5410200" cy="2895720"/>
          </a:xfrm>
          <a:prstGeom prst="rect">
            <a:avLst/>
          </a:prstGeom>
          <a:noFill/>
          <a:ln>
            <a:noFill/>
          </a:ln>
        </p:spPr>
      </p:pic>
    </p:spTree>
    <p:extLst>
      <p:ext uri="{BB962C8B-B14F-4D97-AF65-F5344CB8AC3E}">
        <p14:creationId xmlns:p14="http://schemas.microsoft.com/office/powerpoint/2010/main" val="127303099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5"/>
          <p:cNvSpPr>
            <a:spLocks noChangeArrowheads="1"/>
          </p:cNvSpPr>
          <p:nvPr/>
        </p:nvSpPr>
        <p:spPr bwMode="auto">
          <a:xfrm>
            <a:off x="609600" y="914400"/>
            <a:ext cx="8151812"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endParaRPr lang="it-IT" altLang="it-IT" sz="3000" i="1" u="sng" dirty="0">
              <a:latin typeface="Verdana" panose="020B0604030504040204" pitchFamily="34" charset="0"/>
            </a:endParaRPr>
          </a:p>
        </p:txBody>
      </p:sp>
      <p:sp>
        <p:nvSpPr>
          <p:cNvPr id="5124" name="Rectangle 8"/>
          <p:cNvSpPr>
            <a:spLocks noChangeArrowheads="1"/>
          </p:cNvSpPr>
          <p:nvPr/>
        </p:nvSpPr>
        <p:spPr bwMode="auto">
          <a:xfrm>
            <a:off x="1231900" y="73418"/>
            <a:ext cx="7696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it-IT" altLang="it-IT" sz="4000" b="1" i="1" dirty="0">
              <a:solidFill>
                <a:srgbClr val="EF2E24"/>
              </a:solidFill>
              <a:latin typeface="Verdana" panose="020B0604030504040204" pitchFamily="34" charset="0"/>
            </a:endParaRPr>
          </a:p>
        </p:txBody>
      </p:sp>
      <p:pic>
        <p:nvPicPr>
          <p:cNvPr id="8" name="Immagine 7"/>
          <p:cNvPicPr>
            <a:picLocks noChangeAspect="1"/>
          </p:cNvPicPr>
          <p:nvPr/>
        </p:nvPicPr>
        <p:blipFill>
          <a:blip r:embed="rId2"/>
          <a:stretch>
            <a:fillRect/>
          </a:stretch>
        </p:blipFill>
        <p:spPr>
          <a:xfrm>
            <a:off x="93630" y="6339821"/>
            <a:ext cx="2213040" cy="426757"/>
          </a:xfrm>
          <a:prstGeom prst="rect">
            <a:avLst/>
          </a:prstGeom>
        </p:spPr>
      </p:pic>
      <p:sp>
        <p:nvSpPr>
          <p:cNvPr id="7" name="Rectangle 5"/>
          <p:cNvSpPr>
            <a:spLocks noChangeArrowheads="1"/>
          </p:cNvSpPr>
          <p:nvPr/>
        </p:nvSpPr>
        <p:spPr bwMode="auto">
          <a:xfrm>
            <a:off x="215900" y="76200"/>
            <a:ext cx="8680450" cy="852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600"/>
              </a:spcBef>
            </a:pPr>
            <a:endParaRPr lang="it-IT" altLang="it-IT" sz="2800" b="1" i="1" dirty="0" smtClean="0">
              <a:solidFill>
                <a:srgbClr val="EF2E24"/>
              </a:solidFill>
              <a:latin typeface="Verdana" panose="020B0604030504040204" pitchFamily="34" charset="0"/>
            </a:endParaRPr>
          </a:p>
          <a:p>
            <a:pPr algn="ctr" eaLnBrk="1" hangingPunct="1">
              <a:spcBef>
                <a:spcPts val="600"/>
              </a:spcBef>
            </a:pPr>
            <a:r>
              <a:rPr lang="it-IT" altLang="it-IT" sz="2400" b="1" i="1" dirty="0" smtClean="0">
                <a:solidFill>
                  <a:srgbClr val="EF2E24"/>
                </a:solidFill>
                <a:latin typeface="Verdana" panose="020B0604030504040204" pitchFamily="34" charset="0"/>
              </a:rPr>
              <a:t>Le telecomunicazioni</a:t>
            </a:r>
          </a:p>
          <a:p>
            <a:pPr algn="ctr" eaLnBrk="1" hangingPunct="1"/>
            <a:endParaRPr lang="it-IT" altLang="it-IT" sz="2800" b="1" i="1" dirty="0" smtClean="0">
              <a:solidFill>
                <a:srgbClr val="EF2E24"/>
              </a:solidFill>
              <a:latin typeface="Verdana" panose="020B0604030504040204" pitchFamily="34" charset="0"/>
            </a:endParaRPr>
          </a:p>
        </p:txBody>
      </p:sp>
      <p:sp>
        <p:nvSpPr>
          <p:cNvPr id="10" name="Rectangle 6"/>
          <p:cNvSpPr>
            <a:spLocks noChangeArrowheads="1"/>
          </p:cNvSpPr>
          <p:nvPr/>
        </p:nvSpPr>
        <p:spPr bwMode="auto">
          <a:xfrm>
            <a:off x="215900" y="1066800"/>
            <a:ext cx="8712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ts val="3000"/>
              </a:lnSpc>
            </a:pPr>
            <a:endParaRPr lang="it-IT" altLang="it-IT" dirty="0">
              <a:latin typeface="Verdana" panose="020B0604030504040204" pitchFamily="34" charset="0"/>
            </a:endParaRPr>
          </a:p>
        </p:txBody>
      </p:sp>
      <p:sp>
        <p:nvSpPr>
          <p:cNvPr id="18" name="Rectangle 8"/>
          <p:cNvSpPr>
            <a:spLocks noChangeArrowheads="1"/>
          </p:cNvSpPr>
          <p:nvPr/>
        </p:nvSpPr>
        <p:spPr bwMode="auto">
          <a:xfrm>
            <a:off x="2306671" y="5923525"/>
            <a:ext cx="3941730" cy="24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it-IT" altLang="it-IT" sz="1000" b="1" i="1" dirty="0" smtClean="0">
                <a:latin typeface="Verdana" panose="020B0604030504040204" pitchFamily="34" charset="0"/>
                <a:ea typeface="Calibri" panose="020F0502020204030204" pitchFamily="34" charset="0"/>
                <a:cs typeface="Times New Roman" panose="02020603050405020304" pitchFamily="18" charset="0"/>
              </a:rPr>
              <a:t>Ricavi complessivi (</a:t>
            </a:r>
            <a:r>
              <a:rPr lang="it-IT" altLang="it-IT" sz="1000" b="1" i="1" dirty="0" err="1" smtClean="0">
                <a:latin typeface="Verdana" panose="020B0604030504040204" pitchFamily="34" charset="0"/>
                <a:ea typeface="Calibri" panose="020F0502020204030204" pitchFamily="34" charset="0"/>
                <a:cs typeface="Times New Roman" panose="02020603050405020304" pitchFamily="18" charset="0"/>
              </a:rPr>
              <a:t>mld</a:t>
            </a:r>
            <a:r>
              <a:rPr lang="it-IT" altLang="it-IT" sz="1000" b="1" i="1" dirty="0">
                <a:latin typeface="Verdana" panose="020B0604030504040204" pitchFamily="34" charset="0"/>
                <a:ea typeface="Calibri" panose="020F0502020204030204" pitchFamily="34" charset="0"/>
                <a:cs typeface="Times New Roman" panose="02020603050405020304" pitchFamily="18" charset="0"/>
              </a:rPr>
              <a:t> </a:t>
            </a:r>
            <a:r>
              <a:rPr lang="it-IT" altLang="it-IT" sz="1000" b="1" i="1" dirty="0" smtClean="0">
                <a:latin typeface="Verdana" panose="020B0604030504040204" pitchFamily="34" charset="0"/>
                <a:ea typeface="Calibri" panose="020F0502020204030204" pitchFamily="34" charset="0"/>
                <a:cs typeface="Times New Roman" panose="02020603050405020304" pitchFamily="18" charset="0"/>
              </a:rPr>
              <a:t>€)</a:t>
            </a:r>
            <a:endParaRPr lang="it-IT" altLang="it-IT" sz="1000" dirty="0">
              <a:latin typeface="Verdana" panose="020B0604030504040204" pitchFamily="34" charset="0"/>
              <a:ea typeface="Calibri" panose="020F0502020204030204" pitchFamily="34" charset="0"/>
              <a:cs typeface="Times New Roman" panose="02020603050405020304" pitchFamily="18" charset="0"/>
            </a:endParaRPr>
          </a:p>
        </p:txBody>
      </p:sp>
      <p:sp>
        <p:nvSpPr>
          <p:cNvPr id="55" name="Rectangle 8"/>
          <p:cNvSpPr>
            <a:spLocks noChangeArrowheads="1"/>
          </p:cNvSpPr>
          <p:nvPr/>
        </p:nvSpPr>
        <p:spPr bwMode="auto">
          <a:xfrm>
            <a:off x="93631" y="914400"/>
            <a:ext cx="35639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it-IT" altLang="it-IT" sz="1000" b="1" i="1" dirty="0" smtClean="0">
                <a:latin typeface="Verdana" panose="020B0604030504040204" pitchFamily="34" charset="0"/>
                <a:ea typeface="Calibri" panose="020F0502020204030204" pitchFamily="34" charset="0"/>
                <a:cs typeface="Times New Roman" panose="02020603050405020304" pitchFamily="18" charset="0"/>
              </a:rPr>
              <a:t>Spesa finale utenti residenziali e affari (</a:t>
            </a:r>
            <a:r>
              <a:rPr lang="it-IT" altLang="it-IT" sz="1000" b="1" i="1" dirty="0" err="1" smtClean="0">
                <a:latin typeface="Verdana" panose="020B0604030504040204" pitchFamily="34" charset="0"/>
                <a:ea typeface="Calibri" panose="020F0502020204030204" pitchFamily="34" charset="0"/>
                <a:cs typeface="Times New Roman" panose="02020603050405020304" pitchFamily="18" charset="0"/>
              </a:rPr>
              <a:t>mld</a:t>
            </a:r>
            <a:r>
              <a:rPr lang="it-IT" altLang="it-IT" sz="1000" b="1" i="1" dirty="0">
                <a:latin typeface="Verdana" panose="020B0604030504040204" pitchFamily="34" charset="0"/>
                <a:ea typeface="Calibri" panose="020F0502020204030204" pitchFamily="34" charset="0"/>
                <a:cs typeface="Times New Roman" panose="02020603050405020304" pitchFamily="18" charset="0"/>
              </a:rPr>
              <a:t> </a:t>
            </a:r>
            <a:r>
              <a:rPr lang="it-IT" altLang="it-IT" sz="1000" b="1" i="1" dirty="0" smtClean="0">
                <a:latin typeface="Verdana" panose="020B0604030504040204" pitchFamily="34" charset="0"/>
                <a:ea typeface="Calibri" panose="020F0502020204030204" pitchFamily="34" charset="0"/>
                <a:cs typeface="Times New Roman" panose="02020603050405020304" pitchFamily="18" charset="0"/>
              </a:rPr>
              <a:t>€)</a:t>
            </a:r>
            <a:endParaRPr lang="it-IT" altLang="it-IT" sz="1000" dirty="0">
              <a:latin typeface="Verdana" panose="020B0604030504040204" pitchFamily="34" charset="0"/>
              <a:ea typeface="Calibri" panose="020F0502020204030204" pitchFamily="34" charset="0"/>
              <a:cs typeface="Times New Roman" panose="02020603050405020304" pitchFamily="18" charset="0"/>
            </a:endParaRPr>
          </a:p>
        </p:txBody>
      </p:sp>
      <p:sp>
        <p:nvSpPr>
          <p:cNvPr id="56" name="Rectangle 8"/>
          <p:cNvSpPr>
            <a:spLocks noChangeArrowheads="1"/>
          </p:cNvSpPr>
          <p:nvPr/>
        </p:nvSpPr>
        <p:spPr bwMode="auto">
          <a:xfrm>
            <a:off x="4324161" y="896779"/>
            <a:ext cx="48005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it-IT" altLang="it-IT" sz="1000" b="1" i="1" dirty="0" smtClean="0">
                <a:latin typeface="Verdana" panose="020B0604030504040204" pitchFamily="34" charset="0"/>
                <a:ea typeface="Calibri" panose="020F0502020204030204" pitchFamily="34" charset="0"/>
                <a:cs typeface="Times New Roman" panose="02020603050405020304" pitchFamily="18" charset="0"/>
              </a:rPr>
              <a:t>Ricavi da servizi intermedi (</a:t>
            </a:r>
            <a:r>
              <a:rPr lang="it-IT" altLang="it-IT" sz="1000" b="1" i="1" dirty="0" err="1" smtClean="0">
                <a:latin typeface="Verdana" panose="020B0604030504040204" pitchFamily="34" charset="0"/>
                <a:ea typeface="Calibri" panose="020F0502020204030204" pitchFamily="34" charset="0"/>
                <a:cs typeface="Times New Roman" panose="02020603050405020304" pitchFamily="18" charset="0"/>
              </a:rPr>
              <a:t>mld</a:t>
            </a:r>
            <a:r>
              <a:rPr lang="it-IT" altLang="it-IT" sz="1000" b="1" i="1" dirty="0">
                <a:latin typeface="Verdana" panose="020B0604030504040204" pitchFamily="34" charset="0"/>
                <a:ea typeface="Calibri" panose="020F0502020204030204" pitchFamily="34" charset="0"/>
                <a:cs typeface="Times New Roman" panose="02020603050405020304" pitchFamily="18" charset="0"/>
              </a:rPr>
              <a:t> </a:t>
            </a:r>
            <a:r>
              <a:rPr lang="it-IT" altLang="it-IT" sz="1000" b="1" i="1" dirty="0" smtClean="0">
                <a:latin typeface="Verdana" panose="020B0604030504040204" pitchFamily="34" charset="0"/>
                <a:ea typeface="Calibri" panose="020F0502020204030204" pitchFamily="34" charset="0"/>
                <a:cs typeface="Times New Roman" panose="02020603050405020304" pitchFamily="18" charset="0"/>
              </a:rPr>
              <a:t>€)</a:t>
            </a:r>
            <a:endParaRPr lang="it-IT" altLang="it-IT" sz="1000" dirty="0">
              <a:latin typeface="Verdana" panose="020B0604030504040204" pitchFamily="34" charset="0"/>
              <a:ea typeface="Calibri" panose="020F0502020204030204" pitchFamily="34" charset="0"/>
              <a:cs typeface="Times New Roman" panose="02020603050405020304" pitchFamily="18" charset="0"/>
            </a:endParaRPr>
          </a:p>
        </p:txBody>
      </p:sp>
      <p:cxnSp>
        <p:nvCxnSpPr>
          <p:cNvPr id="57" name="Connettore 1 56"/>
          <p:cNvCxnSpPr/>
          <p:nvPr/>
        </p:nvCxnSpPr>
        <p:spPr>
          <a:xfrm>
            <a:off x="0" y="6248400"/>
            <a:ext cx="9144000" cy="0"/>
          </a:xfrm>
          <a:prstGeom prst="line">
            <a:avLst/>
          </a:prstGeom>
          <a:ln w="19050">
            <a:solidFill>
              <a:srgbClr val="0E9161"/>
            </a:solidFill>
          </a:ln>
        </p:spPr>
        <p:style>
          <a:lnRef idx="1">
            <a:schemeClr val="accent1"/>
          </a:lnRef>
          <a:fillRef idx="0">
            <a:schemeClr val="accent1"/>
          </a:fillRef>
          <a:effectRef idx="0">
            <a:schemeClr val="accent1"/>
          </a:effectRef>
          <a:fontRef idx="minor">
            <a:schemeClr val="tx1"/>
          </a:fontRef>
        </p:style>
      </p:cxnSp>
      <p:sp>
        <p:nvSpPr>
          <p:cNvPr id="6" name="CasellaDiTesto 5"/>
          <p:cNvSpPr txBox="1"/>
          <p:nvPr/>
        </p:nvSpPr>
        <p:spPr>
          <a:xfrm>
            <a:off x="4038600" y="1752600"/>
            <a:ext cx="990600" cy="1015663"/>
          </a:xfrm>
          <a:prstGeom prst="rect">
            <a:avLst/>
          </a:prstGeom>
          <a:noFill/>
        </p:spPr>
        <p:txBody>
          <a:bodyPr wrap="square" rtlCol="0">
            <a:spAutoFit/>
          </a:bodyPr>
          <a:lstStyle/>
          <a:p>
            <a:pPr algn="ctr"/>
            <a:r>
              <a:rPr lang="it-IT" sz="6000" b="1" dirty="0" smtClean="0">
                <a:solidFill>
                  <a:srgbClr val="0E9161"/>
                </a:solidFill>
                <a:latin typeface="Verdana" panose="020B0604030504040204" pitchFamily="34" charset="0"/>
                <a:ea typeface="Verdana" panose="020B0604030504040204" pitchFamily="34" charset="0"/>
                <a:cs typeface="Verdana" panose="020B0604030504040204" pitchFamily="34" charset="0"/>
              </a:rPr>
              <a:t>+</a:t>
            </a:r>
            <a:endParaRPr lang="it-IT" sz="6000" b="1" dirty="0">
              <a:solidFill>
                <a:srgbClr val="0E916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CasellaDiTesto 3"/>
          <p:cNvSpPr txBox="1"/>
          <p:nvPr/>
        </p:nvSpPr>
        <p:spPr>
          <a:xfrm>
            <a:off x="6400800" y="5110692"/>
            <a:ext cx="2664005" cy="1077218"/>
          </a:xfrm>
          <a:prstGeom prst="rect">
            <a:avLst/>
          </a:prstGeom>
          <a:noFill/>
        </p:spPr>
        <p:txBody>
          <a:bodyPr wrap="square" rtlCol="0">
            <a:spAutoFit/>
          </a:bodyPr>
          <a:lstStyle/>
          <a:p>
            <a:pPr algn="ctr"/>
            <a:r>
              <a:rPr lang="it-IT" sz="1600" dirty="0" smtClean="0">
                <a:latin typeface="Verdana" panose="020B0604030504040204" pitchFamily="34" charset="0"/>
                <a:ea typeface="Verdana" panose="020B0604030504040204" pitchFamily="34" charset="0"/>
                <a:cs typeface="Verdana" panose="020B0604030504040204" pitchFamily="34" charset="0"/>
              </a:rPr>
              <a:t>I ricavi degli operatori sono equamente distribuiti tra rete fissa e mobile</a:t>
            </a:r>
            <a:endParaRPr lang="it-IT" sz="1600" dirty="0">
              <a:latin typeface="Verdana" panose="020B0604030504040204" pitchFamily="34" charset="0"/>
              <a:ea typeface="Verdana" panose="020B0604030504040204" pitchFamily="34" charset="0"/>
              <a:cs typeface="Verdana" panose="020B0604030504040204" pitchFamily="34" charset="0"/>
            </a:endParaRPr>
          </a:p>
        </p:txBody>
      </p:sp>
      <p:sp>
        <p:nvSpPr>
          <p:cNvPr id="11" name="Uguale 10"/>
          <p:cNvSpPr/>
          <p:nvPr/>
        </p:nvSpPr>
        <p:spPr>
          <a:xfrm>
            <a:off x="4159909" y="3048000"/>
            <a:ext cx="733320" cy="582120"/>
          </a:xfrm>
          <a:prstGeom prst="mathEqual">
            <a:avLst/>
          </a:prstGeom>
          <a:solidFill>
            <a:srgbClr val="0E9161"/>
          </a:solidFill>
          <a:ln w="1587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pic>
        <p:nvPicPr>
          <p:cNvPr id="17" name="Immagine 1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9521" y="1294210"/>
            <a:ext cx="3711892" cy="2134790"/>
          </a:xfrm>
          <a:prstGeom prst="rect">
            <a:avLst/>
          </a:prstGeom>
          <a:noFill/>
          <a:ln>
            <a:noFill/>
          </a:ln>
        </p:spPr>
      </p:pic>
      <p:pic>
        <p:nvPicPr>
          <p:cNvPr id="19" name="Immagine 1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6252" y="1213868"/>
            <a:ext cx="4016774" cy="2215132"/>
          </a:xfrm>
          <a:prstGeom prst="rect">
            <a:avLst/>
          </a:prstGeom>
          <a:noFill/>
          <a:ln>
            <a:noFill/>
          </a:ln>
        </p:spPr>
      </p:pic>
      <p:pic>
        <p:nvPicPr>
          <p:cNvPr id="20" name="Immagine 1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16183" y="3630121"/>
            <a:ext cx="4032217" cy="2340912"/>
          </a:xfrm>
          <a:prstGeom prst="rect">
            <a:avLst/>
          </a:prstGeom>
          <a:noFill/>
          <a:ln>
            <a:noFill/>
          </a:ln>
        </p:spPr>
      </p:pic>
    </p:spTree>
    <p:extLst>
      <p:ext uri="{BB962C8B-B14F-4D97-AF65-F5344CB8AC3E}">
        <p14:creationId xmlns:p14="http://schemas.microsoft.com/office/powerpoint/2010/main" val="65446620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6B3589E940AC1346894845BE411D113D" ma:contentTypeVersion="" ma:contentTypeDescription="Creare un nuovo documento." ma:contentTypeScope="" ma:versionID="a4ec54538c9c12f53fa31d55cfe33e06">
  <xsd:schema xmlns:xsd="http://www.w3.org/2001/XMLSchema" xmlns:xs="http://www.w3.org/2001/XMLSchema" xmlns:p="http://schemas.microsoft.com/office/2006/metadata/properties" targetNamespace="http://schemas.microsoft.com/office/2006/metadata/properties" ma:root="true" ma:fieldsID="a18840ef4907589901dd41a68d25d74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1EA8AE5-475D-4AA5-BC9A-11AF2EA26023}">
  <ds:schemaRefs>
    <ds:schemaRef ds:uri="http://schemas.microsoft.com/sharepoint/v3/contenttype/forms"/>
  </ds:schemaRefs>
</ds:datastoreItem>
</file>

<file path=customXml/itemProps2.xml><?xml version="1.0" encoding="utf-8"?>
<ds:datastoreItem xmlns:ds="http://schemas.openxmlformats.org/officeDocument/2006/customXml" ds:itemID="{EC3D3DDF-41F5-4362-8E83-726B0C6C58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7B26F608-9007-42C5-8E7B-202E8BB948C1}">
  <ds:schemaRefs>
    <ds:schemaRef ds:uri="http://schemas.microsoft.com/office/2006/documentManagement/types"/>
    <ds:schemaRef ds:uri="http://purl.org/dc/terms/"/>
    <ds:schemaRef ds:uri="http://purl.org/dc/elements/1.1/"/>
    <ds:schemaRef ds:uri="http://schemas.openxmlformats.org/package/2006/metadata/core-properties"/>
    <ds:schemaRef ds:uri="http://schemas.microsoft.com/office/infopath/2007/PartnerControls"/>
    <ds:schemaRef ds:uri="http://purl.org/dc/dcmitype/"/>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5422</TotalTime>
  <Words>3552</Words>
  <Application>Microsoft Office PowerPoint</Application>
  <PresentationFormat>Presentazione su schermo (4:3)</PresentationFormat>
  <Paragraphs>544</Paragraphs>
  <Slides>43</Slides>
  <Notes>7</Notes>
  <HiddenSlides>0</HiddenSlides>
  <MMClips>0</MMClips>
  <ScaleCrop>false</ScaleCrop>
  <HeadingPairs>
    <vt:vector size="4" baseType="variant">
      <vt:variant>
        <vt:lpstr>Tema</vt:lpstr>
      </vt:variant>
      <vt:variant>
        <vt:i4>1</vt:i4>
      </vt:variant>
      <vt:variant>
        <vt:lpstr>Titoli diapositive</vt:lpstr>
      </vt:variant>
      <vt:variant>
        <vt:i4>43</vt:i4>
      </vt:variant>
    </vt:vector>
  </HeadingPairs>
  <TitlesOfParts>
    <vt:vector size="44" baseType="lpstr">
      <vt:lpstr>Struttura predefinita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Annalisa D’Orazio</dc:creator>
  <cp:lastModifiedBy>Alessandra Talarico</cp:lastModifiedBy>
  <cp:revision>280</cp:revision>
  <cp:lastPrinted>2016-06-30T11:10:31Z</cp:lastPrinted>
  <dcterms:created xsi:type="dcterms:W3CDTF">1601-01-01T00:00:00Z</dcterms:created>
  <dcterms:modified xsi:type="dcterms:W3CDTF">2016-07-05T08:47:49Z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ContentTypeId">
    <vt:lpwstr>0x0101006B3589E940AC1346894845BE411D113D</vt:lpwstr>
  </property>
</Properties>
</file>