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334" r:id="rId3"/>
    <p:sldId id="317" r:id="rId4"/>
    <p:sldId id="336" r:id="rId5"/>
    <p:sldId id="337" r:id="rId6"/>
    <p:sldId id="339" r:id="rId7"/>
    <p:sldId id="335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2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B9A"/>
    <a:srgbClr val="4C5966"/>
    <a:srgbClr val="3C4654"/>
    <a:srgbClr val="0D397C"/>
    <a:srgbClr val="0A4C8F"/>
    <a:srgbClr val="0E3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2" autoAdjust="0"/>
    <p:restoredTop sz="94650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956" y="114"/>
      </p:cViewPr>
      <p:guideLst>
        <p:guide orient="horz" pos="1212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F7A5-9F8A-F54E-9562-9EBA19B0F469}" type="datetimeFigureOut">
              <a:rPr lang="it-IT" smtClean="0"/>
              <a:t>14/07/2016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903A-2DDD-414C-B8A7-D1F78E08C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89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6676-532A-DE48-85E7-C1CB8A1C9309}" type="datetimeFigureOut">
              <a:rPr lang="it-IT" smtClean="0"/>
              <a:t>14/07/2016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6C22-177E-E044-B58A-38F5F6FE1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9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base_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testata.jpg" TargetMode="Externa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testat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testat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base_2.jpg" TargetMode="Externa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e_1.jpg" descr="/Users/mario/Lavori/Infocamere/ppt_15_1_16/bas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217863"/>
            <a:ext cx="7246800" cy="108464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84B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Presentazione sottotitolo</a:t>
            </a:r>
            <a:endParaRPr lang="it-IT" dirty="0"/>
          </a:p>
        </p:txBody>
      </p:sp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929314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Presentazione 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Sommario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852608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Agenda/Sommario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D:\INFOCAMERE\lavoro\presentaz. ISTITUZIONALE 2016\grafiche utili\agenda sommario_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7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615952" y="6178534"/>
            <a:ext cx="8170871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615951" y="1320913"/>
            <a:ext cx="8161354" cy="4733501"/>
          </a:xfrm>
          <a:prstGeom prst="rect">
            <a:avLst/>
          </a:prstGeom>
        </p:spPr>
        <p:txBody>
          <a:bodyPr vert="horz" lIns="0" tIns="0" rIns="0" bIns="0" numCol="2" spcCol="473418" rtlCol="0">
            <a:normAutofit/>
          </a:bodyPr>
          <a:lstStyle>
            <a:lvl1pPr>
              <a:defRPr lang="it-IT" sz="1600" b="0" i="0" dirty="0" smtClean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7567260" y="208615"/>
            <a:ext cx="1207340" cy="3264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4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49"/>
            <a:ext cx="5463573" cy="2511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600" b="0" i="1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700" b="0" i="0" noProof="0" dirty="0" smtClean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marL="0" marR="0" lvl="0" indent="0" defTabSz="457144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15951" y="61100"/>
            <a:ext cx="4323001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it-IT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202846" y="6747505"/>
            <a:ext cx="574471" cy="123111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456498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/>
              <a:pPr defTabSz="456498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06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616572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48869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615951" y="1320913"/>
            <a:ext cx="8161354" cy="4733501"/>
          </a:xfrm>
          <a:prstGeom prst="rect">
            <a:avLst/>
          </a:prstGeom>
        </p:spPr>
        <p:txBody>
          <a:bodyPr vert="horz" lIns="0" tIns="0" rIns="0" bIns="0" numCol="2" spcCol="473418" rtlCol="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50"/>
            <a:ext cx="5463573" cy="243656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18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15951" y="61099"/>
            <a:ext cx="4323001" cy="7814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6795868" y="6498114"/>
            <a:ext cx="1317344" cy="223130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02/10/2015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3070636" y="6498114"/>
            <a:ext cx="3609795" cy="223130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Continuità Prima e Dopo: proposta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202846" y="6424357"/>
            <a:ext cx="574471" cy="446259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456498" fontAlgn="base">
              <a:spcBef>
                <a:spcPct val="0"/>
              </a:spcBef>
              <a:spcAft>
                <a:spcPct val="0"/>
              </a:spcAft>
              <a:defRPr smtClean="0">
                <a:latin typeface="Titillium Web" pitchFamily="2" charset="0"/>
                <a:ea typeface="MS PGothic" pitchFamily="34" charset="-128"/>
              </a:defRPr>
            </a:lvl1pPr>
          </a:lstStyle>
          <a:p>
            <a:fld id="{FBEE2D5E-C198-4E98-B627-847D1197764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66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616572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48869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615951" y="1320913"/>
            <a:ext cx="8161354" cy="4733501"/>
          </a:xfrm>
          <a:prstGeom prst="rect">
            <a:avLst/>
          </a:prstGeom>
        </p:spPr>
        <p:txBody>
          <a:bodyPr vert="horz" lIns="0" tIns="0" rIns="0" bIns="0" numCol="2" spcCol="473418" rtlCol="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7567260" y="208615"/>
            <a:ext cx="1207340" cy="3264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4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49"/>
            <a:ext cx="5463573" cy="2511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6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202846" y="6747505"/>
            <a:ext cx="574471" cy="123111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456498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/>
              <a:pPr defTabSz="456498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42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1"/>
            <a:ext cx="8534400" cy="36282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8" tIns="45715" rIns="91428" bIns="4571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6724680" y="6431736"/>
            <a:ext cx="2133600" cy="276902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F254-0CC7-4150-A769-0B787034B5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i+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951" y="50260"/>
            <a:ext cx="6917625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it-IT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49"/>
            <a:ext cx="3838574" cy="48731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1500" b="1" i="0">
                <a:solidFill>
                  <a:schemeClr val="tx1"/>
                </a:solidFill>
                <a:latin typeface="+mn-lt"/>
                <a:cs typeface="Titillium Web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700" b="0" i="0" noProof="0" smtClean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marL="0" marR="0" lvl="0" indent="0" defTabSz="457144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1"/>
          </p:nvPr>
        </p:nvSpPr>
        <p:spPr>
          <a:xfrm>
            <a:off x="4948829" y="886049"/>
            <a:ext cx="3838574" cy="48731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1500" b="1" i="0">
                <a:solidFill>
                  <a:schemeClr val="tx1"/>
                </a:solidFill>
                <a:latin typeface="+mn-lt"/>
                <a:cs typeface="Titillium Web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2"/>
          </p:nvPr>
        </p:nvSpPr>
        <p:spPr>
          <a:xfrm>
            <a:off x="615952" y="1360372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3"/>
          </p:nvPr>
        </p:nvSpPr>
        <p:spPr>
          <a:xfrm>
            <a:off x="4949449" y="1360372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9" name="Segnaposto grafico 18"/>
          <p:cNvSpPr>
            <a:spLocks noGrp="1"/>
          </p:cNvSpPr>
          <p:nvPr>
            <p:ph type="chart" sz="quarter" idx="24"/>
          </p:nvPr>
        </p:nvSpPr>
        <p:spPr>
          <a:xfrm>
            <a:off x="616572" y="3096465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 dirty="0"/>
          </a:p>
        </p:txBody>
      </p:sp>
      <p:sp>
        <p:nvSpPr>
          <p:cNvPr id="20" name="Segnaposto grafico 18"/>
          <p:cNvSpPr>
            <a:spLocks noGrp="1"/>
          </p:cNvSpPr>
          <p:nvPr>
            <p:ph type="chart" sz="quarter" idx="25"/>
          </p:nvPr>
        </p:nvSpPr>
        <p:spPr>
          <a:xfrm>
            <a:off x="4952000" y="3096465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28"/>
          </p:nvPr>
        </p:nvSpPr>
        <p:spPr>
          <a:xfrm>
            <a:off x="8024518" y="6598364"/>
            <a:ext cx="662281" cy="123111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456498" fontAlgn="base">
              <a:spcBef>
                <a:spcPct val="0"/>
              </a:spcBef>
              <a:spcAft>
                <a:spcPct val="0"/>
              </a:spcAft>
            </a:pPr>
            <a:fld id="{D7510EF7-6A27-47CC-918B-0EC57E1C7121}" type="slidenum">
              <a:rPr lang="it-IT" smtClean="0"/>
              <a:pPr defTabSz="456498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/>
          </a:p>
        </p:txBody>
      </p:sp>
      <p:sp>
        <p:nvSpPr>
          <p:cNvPr id="17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7567260" y="208615"/>
            <a:ext cx="1207340" cy="3264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defRPr lang="it-IT" sz="1400" b="0" i="0" dirty="0" smtClean="0">
                <a:latin typeface="+mn-lt"/>
                <a:cs typeface="Titillium WebLight" pitchFamily="2" charset="0"/>
              </a:defRPr>
            </a:lvl1pPr>
          </a:lstStyle>
          <a:p>
            <a:pPr lvl="0" algn="r">
              <a:spcBef>
                <a:spcPts val="0"/>
              </a:spcBef>
            </a:pPr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21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4B9A"/>
                </a:solidFill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468000" y="2664001"/>
            <a:ext cx="8229600" cy="2901778"/>
          </a:xfr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600">
                <a:solidFill>
                  <a:srgbClr val="4C5966"/>
                </a:solidFill>
              </a:defRPr>
            </a:lvl1pPr>
            <a:lvl2pPr>
              <a:lnSpc>
                <a:spcPts val="1900"/>
              </a:lnSpc>
              <a:defRPr sz="1600">
                <a:solidFill>
                  <a:srgbClr val="4C5966"/>
                </a:solidFill>
              </a:defRPr>
            </a:lvl2pPr>
            <a:lvl3pPr>
              <a:lnSpc>
                <a:spcPts val="1900"/>
              </a:lnSpc>
              <a:defRPr sz="1600">
                <a:solidFill>
                  <a:srgbClr val="4C5966"/>
                </a:solidFill>
              </a:defRPr>
            </a:lvl3pPr>
            <a:lvl4pPr>
              <a:lnSpc>
                <a:spcPts val="1900"/>
              </a:lnSpc>
              <a:defRPr sz="1600">
                <a:solidFill>
                  <a:srgbClr val="4C5966"/>
                </a:solidFill>
              </a:defRPr>
            </a:lvl4pPr>
            <a:lvl5pPr>
              <a:lnSpc>
                <a:spcPts val="1900"/>
              </a:lnSpc>
              <a:defRPr sz="1600">
                <a:solidFill>
                  <a:srgbClr val="4C5966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1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92000"/>
            <a:ext cx="4038600" cy="3873779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4038600" cy="3873779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8218798" cy="4144596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85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tabella 13"/>
          <p:cNvSpPr>
            <a:spLocks noGrp="1"/>
          </p:cNvSpPr>
          <p:nvPr>
            <p:ph type="tbl" sz="quarter" idx="22"/>
          </p:nvPr>
        </p:nvSpPr>
        <p:spPr>
          <a:xfrm>
            <a:off x="615952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  <p:sp>
        <p:nvSpPr>
          <p:cNvPr id="10" name="Segnaposto tabella 13"/>
          <p:cNvSpPr>
            <a:spLocks noGrp="1"/>
          </p:cNvSpPr>
          <p:nvPr>
            <p:ph type="tbl" sz="quarter" idx="23"/>
          </p:nvPr>
        </p:nvSpPr>
        <p:spPr>
          <a:xfrm>
            <a:off x="4949449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1" name="Segnaposto grafico 18"/>
          <p:cNvSpPr>
            <a:spLocks noGrp="1"/>
          </p:cNvSpPr>
          <p:nvPr>
            <p:ph type="chart" sz="quarter" idx="24"/>
          </p:nvPr>
        </p:nvSpPr>
        <p:spPr>
          <a:xfrm>
            <a:off x="616572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 dirty="0"/>
          </a:p>
        </p:txBody>
      </p:sp>
      <p:sp>
        <p:nvSpPr>
          <p:cNvPr id="12" name="Segnaposto grafico 18"/>
          <p:cNvSpPr>
            <a:spLocks noGrp="1"/>
          </p:cNvSpPr>
          <p:nvPr>
            <p:ph type="chart" sz="quarter" idx="25"/>
          </p:nvPr>
        </p:nvSpPr>
        <p:spPr>
          <a:xfrm>
            <a:off x="4952000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133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sz="half" idx="18"/>
          </p:nvPr>
        </p:nvSpPr>
        <p:spPr>
          <a:xfrm>
            <a:off x="468000" y="4838700"/>
            <a:ext cx="8218798" cy="136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33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4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testo 2"/>
          <p:cNvSpPr>
            <a:spLocks noGrp="1"/>
          </p:cNvSpPr>
          <p:nvPr>
            <p:ph idx="13"/>
          </p:nvPr>
        </p:nvSpPr>
        <p:spPr>
          <a:xfrm>
            <a:off x="615951" y="1671502"/>
            <a:ext cx="3838353" cy="4382912"/>
          </a:xfrm>
          <a:prstGeom prst="rect">
            <a:avLst/>
          </a:prstGeom>
        </p:spPr>
        <p:txBody>
          <a:bodyPr vert="horz" lIns="0" tIns="0" rIns="0" bIns="0" numCol="1" spcCol="0" rtlCol="0">
            <a:normAutofit/>
          </a:bodyPr>
          <a:lstStyle>
            <a:lvl1pPr>
              <a:spcBef>
                <a:spcPts val="0"/>
              </a:spcBef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abella 4"/>
          <p:cNvSpPr>
            <a:spLocks noGrp="1"/>
          </p:cNvSpPr>
          <p:nvPr>
            <p:ph type="tbl" sz="quarter" idx="21"/>
          </p:nvPr>
        </p:nvSpPr>
        <p:spPr>
          <a:xfrm>
            <a:off x="4939363" y="3325353"/>
            <a:ext cx="3835238" cy="272906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2" name="Segnaposto tabella 2"/>
          <p:cNvSpPr>
            <a:spLocks noGrp="1"/>
          </p:cNvSpPr>
          <p:nvPr>
            <p:ph type="tbl" sz="quarter" idx="20"/>
          </p:nvPr>
        </p:nvSpPr>
        <p:spPr>
          <a:xfrm>
            <a:off x="4939363" y="885322"/>
            <a:ext cx="3835238" cy="226196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1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pic>
        <p:nvPicPr>
          <p:cNvPr id="4" name="base_1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852608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86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84B9A"/>
                </a:solidFill>
                <a:latin typeface="Arial"/>
                <a:cs typeface="Arial"/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34124"/>
            <a:ext cx="77549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84" r:id="rId5"/>
    <p:sldLayoutId id="2147483682" r:id="rId6"/>
    <p:sldLayoutId id="2147483683" r:id="rId7"/>
    <p:sldLayoutId id="2147483685" r:id="rId8"/>
    <p:sldLayoutId id="2147483672" r:id="rId9"/>
    <p:sldLayoutId id="2147483692" r:id="rId10"/>
    <p:sldLayoutId id="2147483655" r:id="rId11"/>
    <p:sldLayoutId id="2147483686" r:id="rId12"/>
    <p:sldLayoutId id="2147483687" r:id="rId13"/>
    <p:sldLayoutId id="2147483688" r:id="rId14"/>
    <p:sldLayoutId id="2147483690" r:id="rId15"/>
    <p:sldLayoutId id="2147483691" r:id="rId16"/>
  </p:sldLayoutIdLst>
  <p:hf hdr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b="1" kern="1200">
          <a:solidFill>
            <a:srgbClr val="184B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oimprese.it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050587" y="3217863"/>
            <a:ext cx="7830765" cy="1084644"/>
          </a:xfrm>
        </p:spPr>
        <p:txBody>
          <a:bodyPr/>
          <a:lstStyle/>
          <a:p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Ghezzi</a:t>
            </a:r>
          </a:p>
          <a:p>
            <a:r>
              <a:rPr lang="it-IT" sz="1800" dirty="0" smtClean="0"/>
              <a:t>Roma, 13 Luglio 2016</a:t>
            </a:r>
            <a:endParaRPr lang="it-IT" sz="1800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050587" y="1918025"/>
            <a:ext cx="7830765" cy="1111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latin typeface="+mj-lt"/>
              </a:rPr>
              <a:t>InfoCamere: </a:t>
            </a:r>
            <a:r>
              <a:rPr lang="it-IT" sz="2400" dirty="0" smtClean="0">
                <a:latin typeface="+mj-lt"/>
              </a:rPr>
              <a:t>contributo al «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rinascimento digitale del Paese</a:t>
            </a:r>
            <a:r>
              <a:rPr lang="it-IT" sz="2400" dirty="0" smtClean="0">
                <a:latin typeface="+mj-lt"/>
              </a:rPr>
              <a:t>»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8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InfoCamere: cambiare innovando è possibile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</a:t>
            </a:fld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395847" y="1315843"/>
            <a:ext cx="8290952" cy="4690924"/>
            <a:chOff x="-4533900" y="2740025"/>
            <a:chExt cx="10993201" cy="6219825"/>
          </a:xfrm>
        </p:grpSpPr>
        <p:pic>
          <p:nvPicPr>
            <p:cNvPr id="8" name="Picture 5" descr="D:\INFOCAMERE\lavoro\presentaz. Territori Digitali_ Treviso 3 Dicembre 2015_ Gabriele Da Rin_19-11-2015\numeri-con-Itali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33900" y="2740025"/>
              <a:ext cx="6934200" cy="621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INFOCAMERE\lavoro\presentaz. Territori Digitali_ Treviso 3 Dicembre 2015_ Gabriele Da Rin_19-11-2015\dat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2958084"/>
              <a:ext cx="4059001" cy="568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9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singolo angolo arrotondato 43"/>
          <p:cNvSpPr/>
          <p:nvPr/>
        </p:nvSpPr>
        <p:spPr>
          <a:xfrm>
            <a:off x="8059296" y="0"/>
            <a:ext cx="1084704" cy="6858000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orda 42"/>
          <p:cNvSpPr/>
          <p:nvPr/>
        </p:nvSpPr>
        <p:spPr>
          <a:xfrm>
            <a:off x="5705517" y="-203220"/>
            <a:ext cx="7302070" cy="7302070"/>
          </a:xfrm>
          <a:prstGeom prst="chord">
            <a:avLst>
              <a:gd name="adj1" fmla="val 6585143"/>
              <a:gd name="adj2" fmla="val 150076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184B9A"/>
                </a:solidFill>
              </a:rPr>
              <a:t>2016-2017</a:t>
            </a:r>
            <a:endParaRPr lang="it-IT" b="1" dirty="0">
              <a:solidFill>
                <a:srgbClr val="184B9A"/>
              </a:solidFill>
            </a:endParaRPr>
          </a:p>
        </p:txBody>
      </p:sp>
      <p:sp>
        <p:nvSpPr>
          <p:cNvPr id="138" name="Ovale 137"/>
          <p:cNvSpPr/>
          <p:nvPr/>
        </p:nvSpPr>
        <p:spPr>
          <a:xfrm>
            <a:off x="6126967" y="773862"/>
            <a:ext cx="1144380" cy="11443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Ovale 75"/>
          <p:cNvSpPr/>
          <p:nvPr/>
        </p:nvSpPr>
        <p:spPr>
          <a:xfrm>
            <a:off x="7155420" y="1366632"/>
            <a:ext cx="1166774" cy="11667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Picture 16" descr="D:\INFOCAMERE\lavoro\presentaz. ISTITUZIONALE 2016\grafiche utili\vlcsnap-2016-02-12-16h14m12s101_ritagl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3519880"/>
            <a:ext cx="3150521" cy="30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999" y="432000"/>
            <a:ext cx="8503855" cy="465854"/>
          </a:xfrm>
        </p:spPr>
        <p:txBody>
          <a:bodyPr>
            <a:noAutofit/>
          </a:bodyPr>
          <a:lstStyle/>
          <a:p>
            <a:r>
              <a:rPr lang="it-IT" dirty="0" smtClean="0"/>
              <a:t>La digitalizzazione come fattore di sviluppo nel tempo</a:t>
            </a:r>
            <a:endParaRPr lang="it-IT" dirty="0"/>
          </a:p>
        </p:txBody>
      </p:sp>
      <p:sp>
        <p:nvSpPr>
          <p:cNvPr id="10245" name="Segnaposto numero diapositiva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44"/>
            <a:fld id="{CEF5591A-F17D-4A4B-88F2-48691E6F0B35}" type="slidenum">
              <a:rPr lang="it-IT" altLang="it-IT">
                <a:latin typeface="Kozuka Gothic Pro R"/>
                <a:ea typeface="Kozuka Gothic Pro R"/>
                <a:cs typeface="Kozuka Gothic Pro R"/>
              </a:rPr>
              <a:pPr defTabSz="457144"/>
              <a:t>2</a:t>
            </a:fld>
            <a:endParaRPr lang="it-IT" altLang="it-IT" dirty="0">
              <a:latin typeface="Kozuka Gothic Pro R"/>
              <a:ea typeface="Kozuka Gothic Pro R"/>
              <a:cs typeface="Kozuka Gothic Pro R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390355" y="1763841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1600" b="1" dirty="0" smtClean="0">
                <a:ea typeface="Kozuka Gothic Pro M" pitchFamily="34" charset="-128"/>
              </a:rPr>
              <a:t>SPID</a:t>
            </a:r>
            <a:endParaRPr lang="it-IT" altLang="it-IT" sz="1600" b="1" dirty="0">
              <a:ea typeface="Kozuka Gothic Pro M" pitchFamily="34" charset="-128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7810604" y="2368907"/>
            <a:ext cx="1267189" cy="1078908"/>
            <a:chOff x="7749974" y="2071818"/>
            <a:chExt cx="1267189" cy="1078908"/>
          </a:xfrm>
        </p:grpSpPr>
        <p:sp>
          <p:nvSpPr>
            <p:cNvPr id="77" name="Ovale 76"/>
            <p:cNvSpPr/>
            <p:nvPr/>
          </p:nvSpPr>
          <p:spPr>
            <a:xfrm>
              <a:off x="7836633" y="2071818"/>
              <a:ext cx="1048909" cy="10789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7749974" y="2428080"/>
              <a:ext cx="126718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t-IT" altLang="it-IT" sz="1600" b="1" dirty="0" err="1">
                  <a:ea typeface="Kozuka Gothic Pro M" pitchFamily="34" charset="-128"/>
                </a:rPr>
                <a:t>PagoPA</a:t>
              </a:r>
              <a:endParaRPr lang="it-IT" sz="1600" dirty="0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7721536" y="3497096"/>
            <a:ext cx="1250319" cy="1250319"/>
            <a:chOff x="7710397" y="3167103"/>
            <a:chExt cx="1250319" cy="1250319"/>
          </a:xfrm>
        </p:grpSpPr>
        <p:sp>
          <p:nvSpPr>
            <p:cNvPr id="74" name="Ovale 73"/>
            <p:cNvSpPr/>
            <p:nvPr/>
          </p:nvSpPr>
          <p:spPr>
            <a:xfrm>
              <a:off x="7710397" y="3167103"/>
              <a:ext cx="1250319" cy="12503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8243190" y="3499874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it-IT" sz="1600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7390355" y="4777239"/>
            <a:ext cx="1462196" cy="1099441"/>
            <a:chOff x="7383035" y="4557370"/>
            <a:chExt cx="1462196" cy="1099441"/>
          </a:xfrm>
        </p:grpSpPr>
        <p:sp>
          <p:nvSpPr>
            <p:cNvPr id="78" name="Ovale 77"/>
            <p:cNvSpPr/>
            <p:nvPr/>
          </p:nvSpPr>
          <p:spPr>
            <a:xfrm>
              <a:off x="7559601" y="4557370"/>
              <a:ext cx="1099441" cy="1099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7383035" y="4746004"/>
              <a:ext cx="14621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altLang="it-IT" sz="1400" b="1" dirty="0" smtClean="0">
                  <a:ea typeface="Kozuka Gothic Pro M" pitchFamily="34" charset="-128"/>
                </a:rPr>
                <a:t>Alternanza </a:t>
              </a:r>
              <a:r>
                <a:rPr lang="it-IT" altLang="it-IT" sz="1400" b="1" dirty="0" err="1" smtClean="0">
                  <a:ea typeface="Kozuka Gothic Pro M" pitchFamily="34" charset="-128"/>
                </a:rPr>
                <a:t>ScuolaLavoro</a:t>
              </a:r>
              <a:endParaRPr lang="it-IT" altLang="it-IT" sz="1400" b="1" dirty="0" smtClean="0">
                <a:ea typeface="Kozuka Gothic Pro M" pitchFamily="34" charset="-128"/>
              </a:endParaRPr>
            </a:p>
            <a:p>
              <a:pPr lvl="0" algn="ctr"/>
              <a:r>
                <a:rPr lang="it-IT" sz="1400" b="1" i="1" dirty="0" err="1" smtClean="0">
                  <a:ea typeface="Kozuka Gothic Pro M" pitchFamily="34" charset="-128"/>
                </a:rPr>
                <a:t>placement</a:t>
              </a:r>
              <a:endParaRPr lang="it-IT" sz="1400" i="1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237158" y="5359990"/>
            <a:ext cx="1755579" cy="1250319"/>
            <a:chOff x="5916802" y="5446009"/>
            <a:chExt cx="1755579" cy="1250319"/>
          </a:xfrm>
        </p:grpSpPr>
        <p:sp>
          <p:nvSpPr>
            <p:cNvPr id="79" name="Ovale 78"/>
            <p:cNvSpPr/>
            <p:nvPr/>
          </p:nvSpPr>
          <p:spPr>
            <a:xfrm>
              <a:off x="6159190" y="5446009"/>
              <a:ext cx="1250319" cy="12503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5916802" y="5652013"/>
              <a:ext cx="175557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altLang="it-IT" sz="1400" b="1" dirty="0">
                  <a:ea typeface="Kozuka Gothic Pro M" pitchFamily="34" charset="-128"/>
                </a:rPr>
                <a:t>Data Center</a:t>
              </a:r>
            </a:p>
            <a:p>
              <a:pPr lvl="0" algn="ctr"/>
              <a:r>
                <a:rPr lang="it-IT" sz="1400" i="1" dirty="0" err="1"/>
                <a:t>Continuous</a:t>
              </a:r>
              <a:r>
                <a:rPr lang="it-IT" sz="1400" i="1" dirty="0"/>
                <a:t> </a:t>
              </a:r>
              <a:r>
                <a:rPr lang="it-IT" sz="1400" i="1" dirty="0" err="1"/>
                <a:t>Availability</a:t>
              </a:r>
              <a:endParaRPr lang="it-IT" sz="1400" i="1" dirty="0"/>
            </a:p>
            <a:p>
              <a:pPr lvl="0" algn="ctr"/>
              <a:endParaRPr lang="it-IT" sz="1600" b="1" dirty="0">
                <a:ea typeface="Kozuka Gothic Pro M" pitchFamily="34" charset="-128"/>
                <a:cs typeface="Verdana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0" y="1458452"/>
            <a:ext cx="6934778" cy="4104320"/>
            <a:chOff x="0" y="1155917"/>
            <a:chExt cx="6934778" cy="4104320"/>
          </a:xfrm>
        </p:grpSpPr>
        <p:cxnSp>
          <p:nvCxnSpPr>
            <p:cNvPr id="85" name="Connettore 1 84"/>
            <p:cNvCxnSpPr/>
            <p:nvPr/>
          </p:nvCxnSpPr>
          <p:spPr>
            <a:xfrm flipV="1">
              <a:off x="0" y="2301650"/>
              <a:ext cx="6934778" cy="17012"/>
            </a:xfrm>
            <a:prstGeom prst="line">
              <a:avLst/>
            </a:prstGeom>
            <a:ln w="76200">
              <a:solidFill>
                <a:srgbClr val="4C59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39"/>
            <p:cNvGrpSpPr/>
            <p:nvPr/>
          </p:nvGrpSpPr>
          <p:grpSpPr>
            <a:xfrm>
              <a:off x="164317" y="1155917"/>
              <a:ext cx="6770461" cy="4104320"/>
              <a:chOff x="164317" y="1155917"/>
              <a:chExt cx="6770461" cy="4104320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501580" y="2157719"/>
                <a:ext cx="554361" cy="410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ttangolo 79"/>
              <p:cNvSpPr/>
              <p:nvPr/>
            </p:nvSpPr>
            <p:spPr>
              <a:xfrm>
                <a:off x="1574869" y="2166680"/>
                <a:ext cx="554361" cy="410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38" name="Gruppo 37"/>
              <p:cNvGrpSpPr/>
              <p:nvPr/>
            </p:nvGrpSpPr>
            <p:grpSpPr>
              <a:xfrm>
                <a:off x="164317" y="1155917"/>
                <a:ext cx="6770461" cy="4104320"/>
                <a:chOff x="164317" y="1155917"/>
                <a:chExt cx="6770461" cy="4104320"/>
              </a:xfrm>
            </p:grpSpPr>
            <p:grpSp>
              <p:nvGrpSpPr>
                <p:cNvPr id="10262" name="Gruppo 41"/>
                <p:cNvGrpSpPr>
                  <a:grpSpLocks/>
                </p:cNvGrpSpPr>
                <p:nvPr/>
              </p:nvGrpSpPr>
              <p:grpSpPr bwMode="auto">
                <a:xfrm>
                  <a:off x="5133551" y="1375964"/>
                  <a:ext cx="762769" cy="480789"/>
                  <a:chOff x="8868955" y="2728843"/>
                  <a:chExt cx="1033836" cy="464148"/>
                </a:xfrm>
                <a:solidFill>
                  <a:srgbClr val="184B9A"/>
                </a:solidFill>
              </p:grpSpPr>
              <p:sp>
                <p:nvSpPr>
                  <p:cNvPr id="29" name="Fumetto 1 28"/>
                  <p:cNvSpPr/>
                  <p:nvPr/>
                </p:nvSpPr>
                <p:spPr>
                  <a:xfrm>
                    <a:off x="8916945" y="2728843"/>
                    <a:ext cx="976883" cy="464148"/>
                  </a:xfrm>
                  <a:prstGeom prst="wedgeRectCallout">
                    <a:avLst>
                      <a:gd name="adj1" fmla="val -20833"/>
                      <a:gd name="adj2" fmla="val 68900"/>
                    </a:avLst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 b="1"/>
                  </a:p>
                </p:txBody>
              </p:sp>
              <p:sp>
                <p:nvSpPr>
                  <p:cNvPr id="10281" name="CasellaDiTesto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68955" y="2774699"/>
                    <a:ext cx="1033836" cy="334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130046" tIns="65023" rIns="130046" bIns="65023">
                    <a:spAutoFit/>
                  </a:bodyPr>
                  <a:lstStyle>
                    <a:lvl1pPr eaLnBrk="0" hangingPunct="0"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it-IT" altLang="it-IT" sz="1400" b="1" dirty="0">
                        <a:solidFill>
                          <a:schemeClr val="bg1"/>
                        </a:solidFill>
                        <a:latin typeface="+mn-lt"/>
                        <a:ea typeface="Kozuka Gothic Pro M" pitchFamily="34" charset="-128"/>
                      </a:rPr>
                      <a:t>SUAP</a:t>
                    </a:r>
                  </a:p>
                </p:txBody>
              </p:sp>
            </p:grpSp>
            <p:grpSp>
              <p:nvGrpSpPr>
                <p:cNvPr id="16" name="Gruppo 15"/>
                <p:cNvGrpSpPr/>
                <p:nvPr/>
              </p:nvGrpSpPr>
              <p:grpSpPr>
                <a:xfrm>
                  <a:off x="5080532" y="2782518"/>
                  <a:ext cx="1317472" cy="2477719"/>
                  <a:chOff x="5187826" y="2870184"/>
                  <a:chExt cx="1317472" cy="2477719"/>
                </a:xfrm>
              </p:grpSpPr>
              <p:grpSp>
                <p:nvGrpSpPr>
                  <p:cNvPr id="10263" name="Gruppo 5"/>
                  <p:cNvGrpSpPr>
                    <a:grpSpLocks/>
                  </p:cNvGrpSpPr>
                  <p:nvPr/>
                </p:nvGrpSpPr>
                <p:grpSpPr bwMode="auto">
                  <a:xfrm>
                    <a:off x="5187826" y="2870184"/>
                    <a:ext cx="1317472" cy="840030"/>
                    <a:chOff x="9399878" y="5458250"/>
                    <a:chExt cx="1787168" cy="811390"/>
                  </a:xfrm>
                  <a:solidFill>
                    <a:srgbClr val="184B9A"/>
                  </a:solidFill>
                </p:grpSpPr>
                <p:sp>
                  <p:nvSpPr>
                    <p:cNvPr id="31" name="Fumetto 1 30"/>
                    <p:cNvSpPr/>
                    <p:nvPr/>
                  </p:nvSpPr>
                  <p:spPr>
                    <a:xfrm rot="10800000">
                      <a:off x="9445907" y="5458250"/>
                      <a:ext cx="1682414" cy="811390"/>
                    </a:xfrm>
                    <a:prstGeom prst="wedgeRectCallout">
                      <a:avLst>
                        <a:gd name="adj1" fmla="val 20866"/>
                        <a:gd name="adj2" fmla="val 64305"/>
                      </a:avLst>
                    </a:prstGeom>
                    <a:grpFill/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 b="1"/>
                    </a:p>
                  </p:txBody>
                </p:sp>
                <p:sp>
                  <p:nvSpPr>
                    <p:cNvPr id="10279" name="CasellaDiTesto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99878" y="5535474"/>
                      <a:ext cx="1787168" cy="546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30046" tIns="65023" rIns="130046" bIns="6502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it-IT" altLang="it-IT" sz="1400" b="1" dirty="0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Fatturazione</a:t>
                      </a:r>
                    </a:p>
                    <a:p>
                      <a:pPr eaLnBrk="1" hangingPunct="1"/>
                      <a:r>
                        <a:rPr lang="it-IT" altLang="it-IT" sz="1400" b="1" dirty="0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elettronica</a:t>
                      </a:r>
                    </a:p>
                  </p:txBody>
                </p:sp>
              </p:grpSp>
              <p:grpSp>
                <p:nvGrpSpPr>
                  <p:cNvPr id="10264" name="Gruppo 4"/>
                  <p:cNvGrpSpPr>
                    <a:grpSpLocks/>
                  </p:cNvGrpSpPr>
                  <p:nvPr/>
                </p:nvGrpSpPr>
                <p:grpSpPr bwMode="auto">
                  <a:xfrm>
                    <a:off x="5213858" y="3598278"/>
                    <a:ext cx="1240249" cy="841675"/>
                    <a:chOff x="9446056" y="6527675"/>
                    <a:chExt cx="1682081" cy="811415"/>
                  </a:xfrm>
                  <a:solidFill>
                    <a:srgbClr val="184B9A"/>
                  </a:solidFill>
                </p:grpSpPr>
                <p:sp>
                  <p:nvSpPr>
                    <p:cNvPr id="33" name="Fumetto 1 32"/>
                    <p:cNvSpPr/>
                    <p:nvPr/>
                  </p:nvSpPr>
                  <p:spPr>
                    <a:xfrm rot="10800000">
                      <a:off x="9446056" y="6527675"/>
                      <a:ext cx="1682081" cy="811415"/>
                    </a:xfrm>
                    <a:prstGeom prst="wedgeRectCallout">
                      <a:avLst>
                        <a:gd name="adj1" fmla="val 20866"/>
                        <a:gd name="adj2" fmla="val 64305"/>
                      </a:avLst>
                    </a:prstGeom>
                    <a:grpFill/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 b="1"/>
                    </a:p>
                  </p:txBody>
                </p:sp>
                <p:sp>
                  <p:nvSpPr>
                    <p:cNvPr id="10277" name="CasellaDiTesto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84988" y="6582003"/>
                      <a:ext cx="1624846" cy="54199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30046" tIns="65023" rIns="130046" bIns="6502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it-IT" altLang="it-IT" sz="1400" b="1" dirty="0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Istituto di </a:t>
                      </a:r>
                      <a:r>
                        <a:rPr lang="it-IT" altLang="it-IT" sz="1400" dirty="0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pagamento</a:t>
                      </a:r>
                    </a:p>
                  </p:txBody>
                </p:sp>
              </p:grpSp>
              <p:grpSp>
                <p:nvGrpSpPr>
                  <p:cNvPr id="10265" name="Gruppo 3"/>
                  <p:cNvGrpSpPr>
                    <a:grpSpLocks/>
                  </p:cNvGrpSpPr>
                  <p:nvPr/>
                </p:nvGrpSpPr>
                <p:grpSpPr bwMode="auto">
                  <a:xfrm>
                    <a:off x="5213858" y="4301479"/>
                    <a:ext cx="1240249" cy="534264"/>
                    <a:chOff x="9446055" y="7535941"/>
                    <a:chExt cx="1682081" cy="516318"/>
                  </a:xfrm>
                  <a:solidFill>
                    <a:srgbClr val="184B9A"/>
                  </a:solidFill>
                </p:grpSpPr>
                <p:sp>
                  <p:nvSpPr>
                    <p:cNvPr id="35" name="Fumetto 1 34"/>
                    <p:cNvSpPr/>
                    <p:nvPr/>
                  </p:nvSpPr>
                  <p:spPr>
                    <a:xfrm rot="10800000">
                      <a:off x="9446055" y="7535941"/>
                      <a:ext cx="1682081" cy="516318"/>
                    </a:xfrm>
                    <a:prstGeom prst="wedgeRectCallout">
                      <a:avLst>
                        <a:gd name="adj1" fmla="val 20866"/>
                        <a:gd name="adj2" fmla="val 64305"/>
                      </a:avLst>
                    </a:prstGeom>
                    <a:grpFill/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 b="1"/>
                    </a:p>
                  </p:txBody>
                </p:sp>
                <p:sp>
                  <p:nvSpPr>
                    <p:cNvPr id="10275" name="CasellaDiTesto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84987" y="7613165"/>
                      <a:ext cx="799272" cy="3351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30046" tIns="65023" rIns="130046" bIns="6502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it-IT" altLang="it-IT" sz="1400" b="1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LEI</a:t>
                      </a:r>
                    </a:p>
                  </p:txBody>
                </p:sp>
              </p:grpSp>
              <p:grpSp>
                <p:nvGrpSpPr>
                  <p:cNvPr id="10266" name="Gruppo 2"/>
                  <p:cNvGrpSpPr>
                    <a:grpSpLocks/>
                  </p:cNvGrpSpPr>
                  <p:nvPr/>
                </p:nvGrpSpPr>
                <p:grpSpPr bwMode="auto">
                  <a:xfrm>
                    <a:off x="5225235" y="4811994"/>
                    <a:ext cx="1239079" cy="535909"/>
                    <a:chOff x="9427429" y="8333184"/>
                    <a:chExt cx="1682081" cy="516318"/>
                  </a:xfrm>
                  <a:solidFill>
                    <a:srgbClr val="184B9A"/>
                  </a:solidFill>
                </p:grpSpPr>
                <p:sp>
                  <p:nvSpPr>
                    <p:cNvPr id="37" name="Fumetto 1 36"/>
                    <p:cNvSpPr/>
                    <p:nvPr/>
                  </p:nvSpPr>
                  <p:spPr>
                    <a:xfrm rot="10800000">
                      <a:off x="9427429" y="8333184"/>
                      <a:ext cx="1682081" cy="516318"/>
                    </a:xfrm>
                    <a:prstGeom prst="wedgeRectCallout">
                      <a:avLst>
                        <a:gd name="adj1" fmla="val 20866"/>
                        <a:gd name="adj2" fmla="val 64305"/>
                      </a:avLst>
                    </a:prstGeom>
                    <a:grpFill/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 b="1"/>
                    </a:p>
                  </p:txBody>
                </p:sp>
                <p:sp>
                  <p:nvSpPr>
                    <p:cNvPr id="10273" name="CasellaDiTesto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66360" y="8410410"/>
                      <a:ext cx="1517438" cy="33408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30046" tIns="65023" rIns="130046" bIns="6502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it-IT" altLang="it-IT" sz="1400" b="1" dirty="0">
                          <a:solidFill>
                            <a:schemeClr val="bg1"/>
                          </a:solidFill>
                          <a:latin typeface="+mn-lt"/>
                          <a:ea typeface="Kozuka Gothic Pro M" pitchFamily="34" charset="-128"/>
                        </a:rPr>
                        <a:t>INI-PEC</a:t>
                      </a:r>
                    </a:p>
                  </p:txBody>
                </p:sp>
              </p:grpSp>
            </p:grpSp>
            <p:grpSp>
              <p:nvGrpSpPr>
                <p:cNvPr id="17" name="Gruppo 16"/>
                <p:cNvGrpSpPr/>
                <p:nvPr/>
              </p:nvGrpSpPr>
              <p:grpSpPr>
                <a:xfrm>
                  <a:off x="164317" y="1155917"/>
                  <a:ext cx="4663499" cy="2061428"/>
                  <a:chOff x="164317" y="2950134"/>
                  <a:chExt cx="4663499" cy="2061428"/>
                </a:xfrm>
              </p:grpSpPr>
              <p:grpSp>
                <p:nvGrpSpPr>
                  <p:cNvPr id="12" name="Gruppo 11"/>
                  <p:cNvGrpSpPr/>
                  <p:nvPr/>
                </p:nvGrpSpPr>
                <p:grpSpPr>
                  <a:xfrm>
                    <a:off x="1355140" y="3063783"/>
                    <a:ext cx="1216164" cy="1947779"/>
                    <a:chOff x="1355140" y="3063783"/>
                    <a:chExt cx="1216164" cy="1947779"/>
                  </a:xfrm>
                </p:grpSpPr>
                <p:grpSp>
                  <p:nvGrpSpPr>
                    <p:cNvPr id="10259" name="Gruppo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2948" y="3063783"/>
                      <a:ext cx="1028356" cy="554850"/>
                      <a:chOff x="2787254" y="4784635"/>
                      <a:chExt cx="1600606" cy="879295"/>
                    </a:xfrm>
                    <a:solidFill>
                      <a:srgbClr val="184B9A"/>
                    </a:solidFill>
                  </p:grpSpPr>
                  <p:sp>
                    <p:nvSpPr>
                      <p:cNvPr id="23" name="Fumetto 1 22"/>
                      <p:cNvSpPr/>
                      <p:nvPr/>
                    </p:nvSpPr>
                    <p:spPr>
                      <a:xfrm>
                        <a:off x="2787254" y="4784635"/>
                        <a:ext cx="1600606" cy="879295"/>
                      </a:xfrm>
                      <a:prstGeom prst="wedgeRectCallout">
                        <a:avLst>
                          <a:gd name="adj1" fmla="val -20833"/>
                          <a:gd name="adj2" fmla="val 68900"/>
                        </a:avLst>
                      </a:prstGeom>
                      <a:grpFill/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it-IT" sz="1600"/>
                      </a:p>
                    </p:txBody>
                  </p:sp>
                  <p:sp>
                    <p:nvSpPr>
                      <p:cNvPr id="10287" name="CasellaDiTesto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87254" y="4880392"/>
                        <a:ext cx="1531542" cy="744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130046" tIns="65023" rIns="130046" bIns="65023">
                        <a:spAutoFit/>
                      </a:bodyPr>
                      <a:lstStyle>
                        <a:lvl1pPr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Pratiche</a:t>
                        </a:r>
                      </a:p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telematiche</a:t>
                        </a:r>
                      </a:p>
                    </p:txBody>
                  </p:sp>
                </p:grpSp>
                <p:sp>
                  <p:nvSpPr>
                    <p:cNvPr id="10268" name="CasellaDiTesto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5140" y="4469526"/>
                      <a:ext cx="993819" cy="5420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wrap="square" lIns="91426" tIns="45713" rIns="91426" bIns="4571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it-IT" altLang="it-IT" sz="1400" b="1" dirty="0" err="1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Disaster</a:t>
                      </a:r>
                      <a:endParaRPr lang="it-IT" altLang="it-IT" sz="1400" b="1" dirty="0">
                        <a:solidFill>
                          <a:srgbClr val="4C5966"/>
                        </a:solidFill>
                        <a:latin typeface="+mn-lt"/>
                        <a:ea typeface="Kozuka Gothic Pro M" pitchFamily="34" charset="-128"/>
                      </a:endParaRPr>
                    </a:p>
                    <a:p>
                      <a:pPr algn="ctr" eaLnBrk="1" hangingPunct="1"/>
                      <a:r>
                        <a:rPr lang="it-IT" altLang="it-IT" sz="1400" b="1" dirty="0" err="1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Recovery</a:t>
                      </a:r>
                      <a:endParaRPr lang="it-IT" altLang="it-IT" sz="1400" b="1" dirty="0">
                        <a:solidFill>
                          <a:srgbClr val="4C5966"/>
                        </a:solidFill>
                        <a:latin typeface="+mn-lt"/>
                        <a:ea typeface="Kozuka Gothic Pro M" pitchFamily="34" charset="-128"/>
                      </a:endParaRPr>
                    </a:p>
                  </p:txBody>
                </p:sp>
                <p:grpSp>
                  <p:nvGrpSpPr>
                    <p:cNvPr id="59" name="Gruppo 58"/>
                    <p:cNvGrpSpPr/>
                    <p:nvPr/>
                  </p:nvGrpSpPr>
                  <p:grpSpPr>
                    <a:xfrm>
                      <a:off x="1565716" y="3845700"/>
                      <a:ext cx="554694" cy="550996"/>
                      <a:chOff x="-252944" y="1726933"/>
                      <a:chExt cx="554694" cy="550996"/>
                    </a:xfrm>
                  </p:grpSpPr>
                  <p:pic>
                    <p:nvPicPr>
                      <p:cNvPr id="60" name="Picture 2" descr="D:\INFOCAMERE\lavoro\----AI utili\esempi\set x ppt esterni\calendario-generico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944" y="1726933"/>
                        <a:ext cx="554694" cy="550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1" name="Rettangolo 60"/>
                      <p:cNvSpPr/>
                      <p:nvPr/>
                    </p:nvSpPr>
                    <p:spPr>
                      <a:xfrm>
                        <a:off x="-237849" y="1915787"/>
                        <a:ext cx="524503" cy="23339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ts val="1100"/>
                          </a:lnSpc>
                        </a:pPr>
                        <a:r>
                          <a:rPr lang="it-IT" altLang="it-IT" sz="1200" dirty="0" smtClean="0">
                            <a:solidFill>
                              <a:srgbClr val="184B9A"/>
                            </a:solidFill>
                            <a:ea typeface="Kozuka Gothic Pro M" pitchFamily="34" charset="-128"/>
                          </a:rPr>
                          <a:t>2001</a:t>
                        </a:r>
                        <a:endParaRPr lang="it-IT" altLang="it-IT" sz="1200" dirty="0">
                          <a:solidFill>
                            <a:srgbClr val="184B9A"/>
                          </a:solidFill>
                          <a:ea typeface="Kozuka Gothic Pro M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5" name="Gruppo 14"/>
                  <p:cNvGrpSpPr/>
                  <p:nvPr/>
                </p:nvGrpSpPr>
                <p:grpSpPr>
                  <a:xfrm>
                    <a:off x="164317" y="3039227"/>
                    <a:ext cx="1270278" cy="1952388"/>
                    <a:chOff x="164317" y="3039227"/>
                    <a:chExt cx="1270278" cy="1952388"/>
                  </a:xfrm>
                </p:grpSpPr>
                <p:grpSp>
                  <p:nvGrpSpPr>
                    <p:cNvPr id="10258" name="Gruppo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559" y="3039227"/>
                      <a:ext cx="843701" cy="554850"/>
                      <a:chOff x="1369925" y="4661919"/>
                      <a:chExt cx="1312381" cy="879295"/>
                    </a:xfrm>
                    <a:solidFill>
                      <a:srgbClr val="184B9A"/>
                    </a:solidFill>
                  </p:grpSpPr>
                  <p:sp>
                    <p:nvSpPr>
                      <p:cNvPr id="2" name="Fumetto 1 1"/>
                      <p:cNvSpPr/>
                      <p:nvPr/>
                    </p:nvSpPr>
                    <p:spPr>
                      <a:xfrm>
                        <a:off x="1369925" y="4661919"/>
                        <a:ext cx="1312381" cy="879295"/>
                      </a:xfrm>
                      <a:prstGeom prst="wedgeRectCallout">
                        <a:avLst>
                          <a:gd name="adj1" fmla="val -20833"/>
                          <a:gd name="adj2" fmla="val 68900"/>
                        </a:avLst>
                      </a:prstGeom>
                      <a:grpFill/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it-IT" sz="1600"/>
                      </a:p>
                    </p:txBody>
                  </p:sp>
                  <p:sp>
                    <p:nvSpPr>
                      <p:cNvPr id="10289" name="CasellaDiTesto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13096" y="4728131"/>
                        <a:ext cx="1226386" cy="744623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130046" tIns="65023" rIns="130046" bIns="65023">
                        <a:spAutoFit/>
                      </a:bodyPr>
                      <a:lstStyle>
                        <a:lvl1pPr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Registro</a:t>
                        </a:r>
                      </a:p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Imprese</a:t>
                        </a:r>
                      </a:p>
                    </p:txBody>
                  </p:sp>
                </p:grpSp>
                <p:sp>
                  <p:nvSpPr>
                    <p:cNvPr id="10267" name="CasellaDiTesto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317" y="4468409"/>
                      <a:ext cx="1270278" cy="5232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/>
                  </p:spPr>
                  <p:txBody>
                    <a:bodyPr wrap="square" lIns="91426" tIns="45713" rIns="91426" bIns="4571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it-IT" altLang="it-IT" sz="1400" b="1" dirty="0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Dismissione</a:t>
                      </a:r>
                    </a:p>
                    <a:p>
                      <a:pPr algn="ctr" eaLnBrk="1" hangingPunct="1"/>
                      <a:r>
                        <a:rPr lang="it-IT" altLang="it-IT" sz="1400" b="1" dirty="0" err="1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MainFrame</a:t>
                      </a:r>
                      <a:endParaRPr lang="it-IT" altLang="it-IT" sz="1400" b="1" dirty="0">
                        <a:solidFill>
                          <a:srgbClr val="4C5966"/>
                        </a:solidFill>
                        <a:latin typeface="+mn-lt"/>
                        <a:ea typeface="Kozuka Gothic Pro M" pitchFamily="34" charset="-128"/>
                      </a:endParaRPr>
                    </a:p>
                  </p:txBody>
                </p:sp>
                <p:grpSp>
                  <p:nvGrpSpPr>
                    <p:cNvPr id="62" name="Gruppo 61"/>
                    <p:cNvGrpSpPr/>
                    <p:nvPr/>
                  </p:nvGrpSpPr>
                  <p:grpSpPr>
                    <a:xfrm>
                      <a:off x="501247" y="3845700"/>
                      <a:ext cx="554694" cy="550996"/>
                      <a:chOff x="-86694" y="1726933"/>
                      <a:chExt cx="554694" cy="550996"/>
                    </a:xfrm>
                  </p:grpSpPr>
                  <p:pic>
                    <p:nvPicPr>
                      <p:cNvPr id="63" name="Picture 2" descr="D:\INFOCAMERE\lavoro\----AI utili\esempi\set x ppt esterni\calendario-generico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694" y="1726933"/>
                        <a:ext cx="554694" cy="550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4" name="Rettangolo 63"/>
                      <p:cNvSpPr/>
                      <p:nvPr/>
                    </p:nvSpPr>
                    <p:spPr>
                      <a:xfrm>
                        <a:off x="-86361" y="1953476"/>
                        <a:ext cx="524503" cy="23339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ts val="1100"/>
                          </a:lnSpc>
                        </a:pPr>
                        <a:r>
                          <a:rPr lang="it-IT" altLang="it-IT" sz="1200" dirty="0" smtClean="0">
                            <a:solidFill>
                              <a:srgbClr val="184B9A"/>
                            </a:solidFill>
                            <a:ea typeface="Kozuka Gothic Pro M" pitchFamily="34" charset="-128"/>
                          </a:rPr>
                          <a:t>1999</a:t>
                        </a:r>
                        <a:endParaRPr lang="it-IT" altLang="it-IT" sz="1200" dirty="0">
                          <a:solidFill>
                            <a:srgbClr val="184B9A"/>
                          </a:solidFill>
                          <a:ea typeface="Kozuka Gothic Pro M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" name="Gruppo 13"/>
                  <p:cNvGrpSpPr/>
                  <p:nvPr/>
                </p:nvGrpSpPr>
                <p:grpSpPr>
                  <a:xfrm>
                    <a:off x="3858325" y="2950134"/>
                    <a:ext cx="969491" cy="1923395"/>
                    <a:chOff x="3858325" y="2950134"/>
                    <a:chExt cx="969491" cy="1923395"/>
                  </a:xfrm>
                </p:grpSpPr>
                <p:grpSp>
                  <p:nvGrpSpPr>
                    <p:cNvPr id="10261" name="Gruppo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7771" y="2950134"/>
                      <a:ext cx="760045" cy="724109"/>
                      <a:chOff x="6955296" y="3292846"/>
                      <a:chExt cx="1182572" cy="1146924"/>
                    </a:xfrm>
                    <a:solidFill>
                      <a:srgbClr val="184B9A"/>
                    </a:solidFill>
                  </p:grpSpPr>
                  <p:sp>
                    <p:nvSpPr>
                      <p:cNvPr id="27" name="Fumetto 1 26"/>
                      <p:cNvSpPr/>
                      <p:nvPr/>
                    </p:nvSpPr>
                    <p:spPr>
                      <a:xfrm>
                        <a:off x="6955296" y="3292846"/>
                        <a:ext cx="1182572" cy="1146924"/>
                      </a:xfrm>
                      <a:prstGeom prst="wedgeRectCallout">
                        <a:avLst>
                          <a:gd name="adj1" fmla="val -22022"/>
                          <a:gd name="adj2" fmla="val 67673"/>
                        </a:avLst>
                      </a:prstGeom>
                      <a:grpFill/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it-IT" sz="1600"/>
                      </a:p>
                    </p:txBody>
                  </p:sp>
                  <p:sp>
                    <p:nvSpPr>
                      <p:cNvPr id="10283" name="CasellaDiTesto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55296" y="3388297"/>
                        <a:ext cx="1116974" cy="101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130046" tIns="65023" rIns="130046" bIns="65023">
                        <a:spAutoFit/>
                      </a:bodyPr>
                      <a:lstStyle>
                        <a:lvl1pPr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CNS e </a:t>
                        </a:r>
                      </a:p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Firma </a:t>
                        </a:r>
                      </a:p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digitale</a:t>
                        </a:r>
                      </a:p>
                    </p:txBody>
                  </p:sp>
                </p:grpSp>
                <p:sp>
                  <p:nvSpPr>
                    <p:cNvPr id="49" name="CasellaDiTesto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8325" y="4554767"/>
                      <a:ext cx="969268" cy="3187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/>
                  </p:spPr>
                  <p:txBody>
                    <a:bodyPr wrap="square" lIns="91426" tIns="45713" rIns="91426" bIns="4571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it-IT" altLang="it-IT" sz="1400" b="1" dirty="0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NEXT DC</a:t>
                      </a:r>
                    </a:p>
                  </p:txBody>
                </p:sp>
                <p:grpSp>
                  <p:nvGrpSpPr>
                    <p:cNvPr id="10" name="Gruppo 9"/>
                    <p:cNvGrpSpPr/>
                    <p:nvPr/>
                  </p:nvGrpSpPr>
                  <p:grpSpPr>
                    <a:xfrm>
                      <a:off x="4023523" y="3845700"/>
                      <a:ext cx="566669" cy="550996"/>
                      <a:chOff x="4023523" y="3829497"/>
                      <a:chExt cx="566669" cy="550996"/>
                    </a:xfrm>
                  </p:grpSpPr>
                  <p:sp>
                    <p:nvSpPr>
                      <p:cNvPr id="66" name="Rettangolo 65"/>
                      <p:cNvSpPr/>
                      <p:nvPr/>
                    </p:nvSpPr>
                    <p:spPr>
                      <a:xfrm>
                        <a:off x="4023523" y="3935733"/>
                        <a:ext cx="524503" cy="444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grpSp>
                    <p:nvGrpSpPr>
                      <p:cNvPr id="7" name="Gruppo 6"/>
                      <p:cNvGrpSpPr/>
                      <p:nvPr/>
                    </p:nvGrpSpPr>
                    <p:grpSpPr>
                      <a:xfrm>
                        <a:off x="4035498" y="3829497"/>
                        <a:ext cx="554694" cy="550996"/>
                        <a:chOff x="1283438" y="1136488"/>
                        <a:chExt cx="554694" cy="550996"/>
                      </a:xfrm>
                    </p:grpSpPr>
                    <p:pic>
                      <p:nvPicPr>
                        <p:cNvPr id="6146" name="Picture 2" descr="D:\INFOCAMERE\lavoro\----AI utili\esempi\set x ppt esterni\calendario-generico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3438" y="1136488"/>
                          <a:ext cx="554694" cy="5509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4" name="Rettangolo 3"/>
                        <p:cNvSpPr/>
                        <p:nvPr/>
                      </p:nvSpPr>
                      <p:spPr>
                        <a:xfrm>
                          <a:off x="1307521" y="1363031"/>
                          <a:ext cx="524503" cy="23339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ts val="1100"/>
                            </a:lnSpc>
                          </a:pPr>
                          <a:r>
                            <a:rPr lang="it-IT" altLang="it-IT" sz="1200" dirty="0" smtClean="0">
                              <a:solidFill>
                                <a:srgbClr val="184B9A"/>
                              </a:solidFill>
                              <a:ea typeface="Kozuka Gothic Pro M" pitchFamily="34" charset="-128"/>
                            </a:rPr>
                            <a:t>2007</a:t>
                          </a:r>
                          <a:endParaRPr lang="it-IT" altLang="it-IT" sz="1200" dirty="0">
                            <a:solidFill>
                              <a:srgbClr val="184B9A"/>
                            </a:solidFill>
                            <a:ea typeface="Kozuka Gothic Pro M" pitchFamily="34" charset="-128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3" name="Gruppo 12"/>
                  <p:cNvGrpSpPr/>
                  <p:nvPr/>
                </p:nvGrpSpPr>
                <p:grpSpPr>
                  <a:xfrm>
                    <a:off x="2392894" y="3105876"/>
                    <a:ext cx="1558104" cy="1789621"/>
                    <a:chOff x="2392894" y="3105876"/>
                    <a:chExt cx="1558104" cy="1789621"/>
                  </a:xfrm>
                </p:grpSpPr>
                <p:grpSp>
                  <p:nvGrpSpPr>
                    <p:cNvPr id="10260" name="Gruppo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4961" y="3105876"/>
                      <a:ext cx="1226037" cy="554850"/>
                      <a:chOff x="4885871" y="4429486"/>
                      <a:chExt cx="1907542" cy="879295"/>
                    </a:xfrm>
                    <a:solidFill>
                      <a:srgbClr val="184B9A"/>
                    </a:solidFill>
                  </p:grpSpPr>
                  <p:sp>
                    <p:nvSpPr>
                      <p:cNvPr id="25" name="Fumetto 1 24"/>
                      <p:cNvSpPr/>
                      <p:nvPr/>
                    </p:nvSpPr>
                    <p:spPr>
                      <a:xfrm>
                        <a:off x="4933490" y="4429486"/>
                        <a:ext cx="1758706" cy="879295"/>
                      </a:xfrm>
                      <a:prstGeom prst="wedgeRectCallout">
                        <a:avLst>
                          <a:gd name="adj1" fmla="val -20833"/>
                          <a:gd name="adj2" fmla="val 68900"/>
                        </a:avLst>
                      </a:prstGeom>
                      <a:grpFill/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it-IT" sz="1600"/>
                      </a:p>
                    </p:txBody>
                  </p:sp>
                  <p:sp>
                    <p:nvSpPr>
                      <p:cNvPr id="10285" name="CasellaDiTesto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85871" y="4495698"/>
                        <a:ext cx="1907542" cy="744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130046" tIns="65023" rIns="130046" bIns="65023">
                        <a:spAutoFit/>
                      </a:bodyPr>
                      <a:lstStyle>
                        <a:lvl1pPr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defTabSz="1300163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Telemaco/</a:t>
                        </a:r>
                      </a:p>
                      <a:p>
                        <a:pPr eaLnBrk="1" hangingPunct="1"/>
                        <a:r>
                          <a:rPr lang="it-IT" altLang="it-IT" sz="1100" dirty="0">
                            <a:solidFill>
                              <a:schemeClr val="bg1"/>
                            </a:solidFill>
                            <a:latin typeface="+mn-lt"/>
                            <a:ea typeface="Kozuka Gothic Pro M" pitchFamily="34" charset="-128"/>
                          </a:rPr>
                          <a:t>Accesso diretto</a:t>
                        </a:r>
                      </a:p>
                    </p:txBody>
                  </p:sp>
                </p:grpSp>
                <p:sp>
                  <p:nvSpPr>
                    <p:cNvPr id="10269" name="CasellaDiTesto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92894" y="4576735"/>
                      <a:ext cx="1511881" cy="3187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wrap="square" lIns="91426" tIns="45713" rIns="91426" bIns="45713">
                      <a:spAutoFit/>
                    </a:bodyPr>
                    <a:lstStyle>
                      <a:lvl1pPr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13001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it-IT" altLang="it-IT" sz="1400" b="1" dirty="0">
                          <a:solidFill>
                            <a:srgbClr val="4C5966"/>
                          </a:solidFill>
                          <a:latin typeface="+mn-lt"/>
                          <a:ea typeface="Kozuka Gothic Pro M" pitchFamily="34" charset="-128"/>
                        </a:rPr>
                        <a:t>Virtualizzazione</a:t>
                      </a:r>
                    </a:p>
                  </p:txBody>
                </p:sp>
                <p:grpSp>
                  <p:nvGrpSpPr>
                    <p:cNvPr id="11" name="Gruppo 10"/>
                    <p:cNvGrpSpPr/>
                    <p:nvPr/>
                  </p:nvGrpSpPr>
                  <p:grpSpPr>
                    <a:xfrm>
                      <a:off x="2856393" y="3845700"/>
                      <a:ext cx="554694" cy="550996"/>
                      <a:chOff x="2856393" y="3845700"/>
                      <a:chExt cx="554694" cy="550996"/>
                    </a:xfrm>
                  </p:grpSpPr>
                  <p:sp>
                    <p:nvSpPr>
                      <p:cNvPr id="8" name="Rettangolo 7"/>
                      <p:cNvSpPr/>
                      <p:nvPr/>
                    </p:nvSpPr>
                    <p:spPr>
                      <a:xfrm>
                        <a:off x="2886584" y="3935733"/>
                        <a:ext cx="524503" cy="444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grpSp>
                    <p:nvGrpSpPr>
                      <p:cNvPr id="6" name="Gruppo 5"/>
                      <p:cNvGrpSpPr/>
                      <p:nvPr/>
                    </p:nvGrpSpPr>
                    <p:grpSpPr>
                      <a:xfrm>
                        <a:off x="2856393" y="3845700"/>
                        <a:ext cx="554694" cy="550996"/>
                        <a:chOff x="-242209" y="1726933"/>
                        <a:chExt cx="554694" cy="550996"/>
                      </a:xfrm>
                    </p:grpSpPr>
                    <p:pic>
                      <p:nvPicPr>
                        <p:cNvPr id="55" name="Picture 2" descr="D:\INFOCAMERE\lavoro\----AI utili\esempi\set x ppt esterni\calendario-generico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2209" y="1726933"/>
                          <a:ext cx="554694" cy="5509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56" name="Rettangolo 55"/>
                        <p:cNvSpPr/>
                        <p:nvPr/>
                      </p:nvSpPr>
                      <p:spPr>
                        <a:xfrm>
                          <a:off x="-218126" y="1953476"/>
                          <a:ext cx="524503" cy="23339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ts val="1100"/>
                            </a:lnSpc>
                          </a:pPr>
                          <a:r>
                            <a:rPr lang="it-IT" altLang="it-IT" sz="1200" dirty="0" smtClean="0">
                              <a:solidFill>
                                <a:srgbClr val="184B9A"/>
                              </a:solidFill>
                              <a:ea typeface="Kozuka Gothic Pro M" pitchFamily="34" charset="-128"/>
                            </a:rPr>
                            <a:t>2005</a:t>
                          </a:r>
                          <a:endParaRPr lang="it-IT" altLang="it-IT" sz="1200" dirty="0">
                            <a:solidFill>
                              <a:srgbClr val="184B9A"/>
                            </a:solidFill>
                            <a:ea typeface="Kozuka Gothic Pro M" pitchFamily="34" charset="-128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9" name="Gruppo 8"/>
                <p:cNvGrpSpPr/>
                <p:nvPr/>
              </p:nvGrpSpPr>
              <p:grpSpPr>
                <a:xfrm>
                  <a:off x="5168958" y="2054823"/>
                  <a:ext cx="580359" cy="550996"/>
                  <a:chOff x="5393272" y="1840114"/>
                  <a:chExt cx="580359" cy="550996"/>
                </a:xfrm>
              </p:grpSpPr>
              <p:sp>
                <p:nvSpPr>
                  <p:cNvPr id="67" name="Rettangolo 66"/>
                  <p:cNvSpPr/>
                  <p:nvPr/>
                </p:nvSpPr>
                <p:spPr>
                  <a:xfrm>
                    <a:off x="5405328" y="1919947"/>
                    <a:ext cx="524503" cy="4447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5" name="Gruppo 4"/>
                  <p:cNvGrpSpPr/>
                  <p:nvPr/>
                </p:nvGrpSpPr>
                <p:grpSpPr>
                  <a:xfrm>
                    <a:off x="5393272" y="1840114"/>
                    <a:ext cx="580359" cy="550996"/>
                    <a:chOff x="1340370" y="1317736"/>
                    <a:chExt cx="580359" cy="550996"/>
                  </a:xfrm>
                </p:grpSpPr>
                <p:pic>
                  <p:nvPicPr>
                    <p:cNvPr id="51" name="Picture 2" descr="D:\INFOCAMERE\lavoro\----AI utili\esempi\set x ppt esterni\calendario-generic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0370" y="1317736"/>
                      <a:ext cx="554694" cy="5509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52" name="Rettangolo 51"/>
                    <p:cNvSpPr/>
                    <p:nvPr/>
                  </p:nvSpPr>
                  <p:spPr>
                    <a:xfrm>
                      <a:off x="1344930" y="1485646"/>
                      <a:ext cx="575799" cy="37446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it-IT" altLang="it-IT" sz="1200" b="1" dirty="0" smtClean="0">
                          <a:solidFill>
                            <a:srgbClr val="184B9A"/>
                          </a:solidFill>
                          <a:ea typeface="Kozuka Gothic Pro M" pitchFamily="34" charset="-128"/>
                        </a:rPr>
                        <a:t>2010-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it-IT" altLang="it-IT" sz="1200" b="1" dirty="0" smtClean="0">
                          <a:solidFill>
                            <a:srgbClr val="184B9A"/>
                          </a:solidFill>
                          <a:ea typeface="Kozuka Gothic Pro M" pitchFamily="34" charset="-128"/>
                        </a:rPr>
                        <a:t>2014</a:t>
                      </a:r>
                      <a:endParaRPr lang="it-IT" altLang="it-IT" sz="1200" b="1" dirty="0">
                        <a:solidFill>
                          <a:srgbClr val="184B9A"/>
                        </a:solidFill>
                        <a:ea typeface="Kozuka Gothic Pro M" pitchFamily="34" charset="-128"/>
                      </a:endParaRPr>
                    </a:p>
                  </p:txBody>
                </p:sp>
              </p:grpSp>
            </p:grpSp>
            <p:sp>
              <p:nvSpPr>
                <p:cNvPr id="89" name="Ovale 88"/>
                <p:cNvSpPr/>
                <p:nvPr/>
              </p:nvSpPr>
              <p:spPr>
                <a:xfrm>
                  <a:off x="6699157" y="2183839"/>
                  <a:ext cx="235621" cy="235621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4C59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88" name="Rettangolo 87"/>
          <p:cNvSpPr/>
          <p:nvPr/>
        </p:nvSpPr>
        <p:spPr>
          <a:xfrm>
            <a:off x="5830747" y="1176775"/>
            <a:ext cx="1755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dirty="0" err="1" smtClean="0">
                <a:ea typeface="Kozuka Gothic Pro M" pitchFamily="34" charset="-128"/>
                <a:cs typeface="Verdana" pitchFamily="34" charset="0"/>
              </a:rPr>
              <a:t>ItaliaLogin</a:t>
            </a:r>
            <a:endParaRPr lang="it-IT" sz="1600" b="1" dirty="0"/>
          </a:p>
        </p:txBody>
      </p:sp>
      <p:sp>
        <p:nvSpPr>
          <p:cNvPr id="90" name="Rettangolo 89"/>
          <p:cNvSpPr/>
          <p:nvPr/>
        </p:nvSpPr>
        <p:spPr>
          <a:xfrm>
            <a:off x="7633055" y="3816188"/>
            <a:ext cx="1462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ea typeface="Kozuka Gothic Pro M" pitchFamily="34" charset="-128"/>
              </a:rPr>
              <a:t>Start-up</a:t>
            </a:r>
          </a:p>
          <a:p>
            <a:pPr lvl="0" algn="ctr"/>
            <a:r>
              <a:rPr lang="it-IT" altLang="it-IT" sz="1400" b="1" dirty="0" smtClean="0">
                <a:ea typeface="Kozuka Gothic Pro M" pitchFamily="34" charset="-128"/>
              </a:rPr>
              <a:t>#</a:t>
            </a:r>
            <a:r>
              <a:rPr lang="it-IT" altLang="it-IT" sz="1400" b="1" dirty="0" err="1" smtClean="0">
                <a:ea typeface="Kozuka Gothic Pro M" pitchFamily="34" charset="-128"/>
              </a:rPr>
              <a:t>ItalyFrontiers</a:t>
            </a:r>
            <a:endParaRPr lang="it-IT" altLang="it-IT" sz="1400" b="1" dirty="0" smtClean="0"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SPID </a:t>
            </a:r>
            <a:r>
              <a:rPr lang="it-IT" dirty="0" smtClean="0"/>
              <a:t>- contributo all’avvio dell’Identità digitale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3</a:t>
            </a:fld>
            <a:endParaRPr lang="it-IT"/>
          </a:p>
        </p:txBody>
      </p:sp>
      <p:sp>
        <p:nvSpPr>
          <p:cNvPr id="9" name="AutoShape 8" descr="data:image/png;base64,iVBORw0KGgoAAAANSUhEUgAAANcAAADrCAMAAADNG/NRAAABg1BMVEUAAAAAM5gHaJM5gtgAc4EEhDL///8EhzMANZ0Ha5cmetYAcoEAb34tfdcyf9c5g9lEitt4puPq9PWfvuoAankAXo0AWYqxzdGDsrnP4uWBquPe7e4AZHXM3PRYkpwAYo9noKmcv8X2+f0AHpLH1uAAfiEAGEgAehS5z+9ald4ACBgAgSoAFUAAJZQAEDEtZ6sDYCQAL4sAJW8AU10AH10AHyMGW4Ayc8ADcisFTm4BLhEEO1QEfjAAYWwAUVoAKnsAEjYLGy0BHgsERmMAcgAACh4BDQUABRAANz0AG1Dk8ukDVyCTwaAAGBsYN1zg6/kALja31sAoXJlLnWMATYOu0LgDZSYokUrR5NYBGSQSKkUBJQ4BPxiDqsEDMEQBNhSJmMYCSxsCJTSiv89BhKYaPWVpmbWXtskTLEpWj60PIzcBHCUENkIaO2EGUW4GW3gYPWklT3YdTohhp3V5tIlbpXC/x99vgbvCyuFkeLaBkcIwT6QbQp6os9QAGhkASEYANDMQtlZpAAATs0lEQVR4nO2ci1/a2LqGlwJRq1N73NSZjp3x1ArsASRyB5GLIoR7EVFQKVZbZ7tttdXaTmd69rR/+vlWAprLAhISuewfb1tIIjTr8Vvfu66A0P3Lave4os6xsTFn1OWxJ3pwxx4o4XGOTU6ONQWHTs/wozmiPKZbtMlorN8FUyWHUwLVZHM6+l247uVqRcWSufpdvC7VOlhDHbJ0eyqWLN3vQiqXpzMWgHn6XUylkoU1fGAyKuEwgtnlYgGYvd+FlS9GNhWWtd/Fla2o/HBhu+93ceXKrARriNzeqQgL1O8Cy5NMi+cFbDg8sUXhn6+MjeF/wxowcnY9//r5xdLSi7+eE5mHIcOiRKxXFKdlYsSGwBIZUrhW/qCa+kKK2OTgD6CJPaiVpVsu6k/CC4agIpLGkpN/3mFRn0kBi/a72B1FarxWXvG4XhCto9/F7iRi13DlP524Jvtd7k5yENPrr45cgz4lECNxTX7lcf2H5PST5n4XvIPII6/nv9xxfSWSD7ohknsbk/93a/SvhrPH0WKMsvL1RTuswedqNQMwufLH5y9fXn0lYw0+F9E3uJA9f/58peW09qD7RqIVFsfV6ocD7/MtRl9jKyt/ff7y+dVkC7KBb5cReVL++Z8NQ/yDnGCDP1AhrqGs3HV8/yQ2y4O/tkI0RN44ZYlYDQfdNhAxwXjDSqiJpIANwdwoYVJU0J8njb8Gf/hFrIgrr758xvqC9Uoar+GYoyeMLHHb1RShGg6+G2IpnMYegk5UQwrnsYdm4YE4Zm7DNRTZhdV2f4MEa/Db5FspqYnDUguxWvfqpRr8qV6eWg/DxLVwaJKLk8yV82HoGAoV+2+MFlan7VFANTbwo2SiOmwLmIwy/S5hlzKPtSabHBuS3hNRnhZkk2ND1BqTxHicko2wcMEzBAPJToq5AG2SpWOfna4hdEGymJjHFcVyeez/BZEaQHlTKXcYFEkV8/0uSwslNzeTit6QT4Wn9TzNuFP3VLQutVlbDRgaCqzWNmW9yRvWE+SWHTW7x+yIwbOo0WU87KccEuAZafxkvvu52aHESJLZwASoyYUPA8cd31UkUmGFvbJuyzjt9pjdYXY47cicsJpj9hiyQ7mt0bQzwSQcUTuKmhMOlwfFzAh+Br8IZ0x+73dt7w7JwGNbbRu0ZEsqrIisOzujsbQHvNzpcbmc6agz6rR6omlkdSGnK+ExgyVGPU6HK+pwetIupwPBq+xyG+lNElUDbbV1shXbUYGMskLmcJrTniiU1eVyeWLpmCcWdaURM+Yyu6weswdFXSgKXPY0ciXgIYpcZpkb9Y4NLahYMkOtxdsiHbBAMgwEWikzBCLtgrBAc5W2e+xOQElATNLOMbvTaYZX4HiNRc1OZwJ5nGNmWfFKBtpQsWR7xPe1rYNNuTve3mptPFjZRwb/sTKcj8AzXGPAQBh8FZ+zr5XTsV9b74AFYOuELJOFJQfsfnTUCYqrixIwmVgywWKQZgn+GfKA5yXMZsaKTxLcgDIhf1y51jFYDYnA3HKx5NliFPLJjBxQ8gRyMulElHFADpmdHmciDcQxe9SRcECvETnkjS0PZVJBVRTYYko+ll5flMEVc4J7g6LOxFjaZQZriJoRNsMYXBzDDQFccaThBXKwkutyuQwTAd77vEqw9NOdC+JKOzxsC2aNIidED8wc2rAml8uediEP5op6ZHERnNBmYmWTgq3evU+cXDOgaSITq84pFgU/t0Oz5UoAVzqKxtLY6+1OYIEQmc1AHHU5Yx5opWVgHYuxbCbDp9w2KLcDh2Kwo+b7RLVwWv8rVhuyju2zA8ViDBNzJBguxyCbHA4YhsXA3aGOJqzWWCLmYBLwks5YSXHJLTvbFJUBrGqGorYrYrL15htnRMWmFkBLC3rx9VuFZfySWyrtVPg5gD1huEyVKlX9aLLgamgx3VSp3QlhbZxodIMl4Zp7ajQ+fUYtTLeMmAzr0EybIqyPVLVyl1c2006G2hGFjHujUcIFV4zPKKp1xFQFTKFWBVyWGypnEcTHZtqlPgnAuICJzfCOC8BaRayHXAIs0w310SLJtxy1I0BlM0zcJHNcM5gLwFqodyPoGp/LtkPdiOocC7ZLVQQBW0NS19BPLyyBuN0WPxpJVL2siIK2y5LZlkSLu17lX5/IEttko5H1DawnLbh6VhEFJg+1kEQFcawIa+K6tAs1YzTyuZ5yp5KgypsVUC9Bh9cylyPUQvYn21XBTzbFo8mZn+Ya4iriAnfykxisVwmW5XFBdkmJcDMGjwZBvKDPIbIN4xOKpAVxfZQ32aFefJc37W5LwmWqZjLQnuUymRseGDh9uDuuXo0vA4J42So2g80APSfgs8FDxWSitnNz1a1Mtcpnhs6vcZrI9eNPnJ614OqVIfJHKDbcLTRV56jq1nYmk9nNUXBE3WztZkzUx1zGIuAStbxy42XsEZeg0lGfwDm2tiaoCmWaoAxUxUJ9pG4s1eoOVbmhhFzi8g4wVwVAtnOQSsCVgz4GtWWp5rC/fYKTnIhrpjuuXtVDYbx2tqrQtTBRE7vV3UqFsmxloLu4U9mqQhFF9dAo5Zr7Uai5AeEygTtAqLar1M12dTdnq2aqlAl3rCxUbivHb8CAi+CHvz4VSt9HP+T7hqlavamYKrmdnZ0MVMddy81NxfYJ9ww/VizVXSEXof36Vf+Mr19JXL1qv/iDSmilYIhiA1Woj5XMrslmw3ZvYD2f+sRvv7LifhTLNTPN1wyJq1cjy6xgmEJVbA3CaibH72DYbihBf6MmXmzg4vUrX3oSV69WMUXDlN1PjSO298RPPUHPEQ9UhKN9lmv6f/kicfXK5oWzABCVjIEkkzBc7EyA0Dgw18JPQj2RcvUqvUTGkavOCcLU5K0Ih5vs5GhKwiWj/erVMEWUYDaweimYzTYnHG5yExwzyrl6Vg0ROhQYh81AVW2iSV6TIZMRXWIn6QUjsLvxl0DPhN2SXm4QCAhKbDNk5ir84NgsHylRDBsLfElBkWfIEr6mh1hCR8SVbpvarli4GUSbybJTpXKiOY+JQ+6dwiHzNEnC7Ortfg7xYorlU4aq5naA0LCTy+BZUhHW7ZJKywlrsnqYXVhHkmUHy85uhsv7TK5iEa+pNMOlcPmrl2bISbpMBM2yobKzU7EJW2cOq81CUVv1ru1qSLKg0sw04uV1/lsV1MRezs03VJO7uiyohVj5Nst4QvU4uThlZYNNiPZKeWWCzSjbG6eV9mSC4RlsoeStMRv7tRtRHpgUC6piq6l4nvqQW03JASNhIRmu2HMn5Euyei6hmmi186tdOzatn+nl6itBHXZITQTa7EFss++mr8HitNpq+yHeGtV+02i+BVlkILYvH7bYWNl2W2VTqWae3Vp/eHA2Lm+uGsRoExPrWZmtTzESNhrx8MRodEf6nFYSHa2u4y29DRkC2TWF/0GyP22wDG2u1bKroGxtbWDLOFJXSkm9gfucQ76IUtgMB8c7FCkcThZTXoznTaW8Xm+qmNd78wBTdKMwXEIRVEzlU4NmIp3kjUS8xogRRYxFfSTsDhcjxu/6Yjjihp+gcHHGHQnD2dtIL3cQSZRca219h2QDiRiffgsDgDvsNYa/u5PvInCGjJFv4PlwOZwHrm8o0l+u40Agi6D8Sc6qk9wxPllNHpO5wt79cBg9LRqN3566U+G/I+EZrxEqZwoxxnD477A3EvbOhCNh/fdegoh0fJTcywaytcDEcWAdGQLrgWw2EKitrx+tB/Y6fqwIqp/wQlJy0CdBvI6ye6vZ7Prm6noygAJoDziPj45rq6gzVyrS6wknucrCQMRwHFhbPz7eg0cUSALXMebay8rgSv2dx7bn5fDyg2OBh1D2tdpR9njvuHa0eYTW0FqyVtvcPNw8lNHx0Ef03hQqelPf3alkMe91owH7LOJRIHDY+VUShZH7W8QdmY6kwuCPem/knbsvk1AkJZOETivrjZ1zH7i+RyLucAoS7V1E/zYCNthvx2goEAis4enczWPEm8rAFl9rNQdwJ73bWIRYpVLfoIF264ExPABjZVZ7a8m17NH63qohYMiuB8Af1wyGtewmHHb+jCX4RTIZ/h5OJVERTvL5poP0X3urx2vZPXDELNpD4IcoUMseHa8ClAwuVtBpGpC6x1egVsNctc3AYeAQuGrrR9na8WotcCSXazBVy2Y3j5JZyK61GmTUZhbc/nDtCKLVpuc40kgjjTTSSCONNNJII4000kgjjTTSSCONNNJII4000pCJ6ekXuZ+Egr7F8amp8XFfMF6/n3uclWm/Xzc7q9P56evTHuDVg1NTGIkTPvaFtL5tgQYiLJ2uceAvb2h8D4GY+Pgd062mxoNabu8o+zkivuACfaDhPYQCKglUI2xxre5R1kmgmmj0/cSs3oqKi5kmiXbgb0HFkV1rcQ+Rgm2oWLKg+nuU21CxZH6tv7ye8XXAAjCf2iyj21NhMJ22Wbbfrg7eaV/VTfwdsXBdPNUICWtfDhTWWxU3kYOFwQqaYSG5WOPj3Tdl8rAw2JlWWJ1zq6kpX7f36Jxbt2A6jfw+Lhure1f8IBsLu6ImWCdkrMePyWBdtWMbOgVcOm3aMR+5/MvLLULWzT3k10IO7Fw9VogYrscvKeolMWLddKkKyrB0s7R6LiLV+O/LFLX8+ziRTPk9hF74A1FCMNWeSAjX4tRy89thlt8sahCwMyHWz/8g6ZG2AZOGY/Hf/O+9+bcUTHHAhNn14BfiF+wIuHSzKr2eYIZTcJMnL99MvXnzEn/FD+EFCi1xQ5g8wLX0s0j/lHCptERpL/4xVMLX82yUFudfQ1WU5JjSNkzUdmEu3UNBbj34WcKlsg2TmjyEa2H+FhIi9kZtRaSlXCJ/fCjhUlkR9yXhWsQGf5tTi79T1L8kGTZ1ougmOinXDw+EInB9UMNVJ1ZD/kViRQwpuceBKDjYN34R6YWUq6SGS9o1XJyj5ubvTh8vUEsqE+yUwNXRD1UmmNQ2poQBwuGTJpiiXn1ZyrX026NHjyBqs48a+oeUS6eGS2obb8ANeQm1+C9SE6aIq0Tgmn348AFwPWhc+oHEpWbWUsKFjeL3ReH5S3Vc4j5vww9/aM+lUzUKk5R48bWo3uH4SXuJQ8cltsPxx9D5kHAtasXVlNZc0noIdiiAnScZokb18MU/myL4vE7NVKKE6424vSIaonrfYLna+rwqPxS3X49fi20CG4c4wZS1X+KpDV68Hv3WEMEPVbVf4tHXIvziRLGZWpL06ZWNwMSDZR7Xg4ecCPmlbgQmGqawffnyvEBl3KefF3IpGqgk2nA1LpHaL1X9KEYYrZfEHg4l6fsqm8/2E/vznbjUTfsKjAM3XmQJvUTh5GhJygXDrweYqzn+Ivi8ukVSYYJNvV5mtUQtPQHBE3e+LHyVwgmOgpQLT2hQ3BOrXyTjSpUTHIwowViVn1BzOMvmqCdl7oowvZSuPui6mN9Qu6xCmpvHnd3lKTwrJe0aKq+G4or48Lf/IUnwGnWtF5Z0ZIm1wP0OF0hYymeyRY74kChhuFS5ISvyNDY7g0ieye5iSUXc5egkdZ0oTuRlh8dvXr4kzIl2FS6ENpRyabHw0GLBfJFI1eUKmHjM3ClcGmApWa3E6m6NWe5qJcelzYol2TrI6m75C9dE+WAamAYn+QuW3W/iEM9KtcHSZrkSq9OeFPVY8lNMQyy5YN2vmmNdy9vn4Nd095wcMLU7iTrtIroHrFbLsQIs1XvaLjqunmuxACvSSfutRJpsaNtob/ezs2X195AqTthTqVUdbKpNXZyd9d/TptH9IJlsasqnbscXT0xJulu0QaXhxiix3gYlG2HhPKhsvauDNko6MRqc0/dIxaoeZHcrNzUerGu/W7pQ8s/yRX+4123LTTH1UDwIiofugampQvm6RNN0qdwbppFG6r/ib0/wl1cyeWudCYbwvJOiJfKOOiiggwv+hXKJbYrhoaDtnQRiFi9DIWsoH/Lt10Pv69790IkP6EKa+XyhhM4uDsoX6OIUnX1A6Iw+ODs4P9soo1M6eHovvQ0sJhgMvfOF4M/5ZegyXvRhrvfx0KJW37xXuEanECL6gqbj/nIJleLnp+XT6wL9gQYuel6j24jFBOu+dz70/iSeuDx/Fyq+R+gSvQ/G45pxQWCuSsn5Ml2u+8unqHyF/OWL6zP6+uDDFV26r4AxPjT1Lui73B8PXZ6HQsUgPKP3IZ+qcRdfBZ2/NF9KlkJ+/7nff4X2dX7/mU53hh+udH7te/MjDaX2Q63d9kTNhx0a2ijfpRD+lN4+mP5BmZ1WO6jfT8+3zrZWl/H36OQE7dfzb5n9/fpbgMF/6ygYP1H5tcxnBwjRHz7g5wP8r7xfKJxfwVjzwn9eKICfXFkLZ2jjovP/pETxuA9ML5RCYPC+oi9ev6yHgpfjwff1S7BIXwi3AKpu8IH2n6ASfVGg6fpsiWZo+rw0e0GjgxK6LuhKpcLVPLzE67/W1jx88SDmKoKt5+vxODqJn4eC6DJ5CT37d3AcOlHJVSqVoHk/94OdH/hRKVSiUXl+o4QOaFQqACZwlU/K7/xXWs2Kcor78EgfLD1U9y16fcGTRYhR8jL/vg7Hl/U4NNbquE79NIOuaf+Bn877UWH2gD6YhfYZMX7an/cn6IurUrkOXPSVNkBN7eOhPoMf9/PwjM8Z9k/jYF/tUGzjHP9j8DOMuDbQPj7D60H4GrIyjJVBVsScazblMJz6f4NryCELuoklAAAAAElFTkSuQmCC"/>
          <p:cNvSpPr>
            <a:spLocks noChangeAspect="1" noChangeArrowheads="1"/>
          </p:cNvSpPr>
          <p:nvPr/>
        </p:nvSpPr>
        <p:spPr bwMode="auto">
          <a:xfrm>
            <a:off x="155575" y="185611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0" descr="data:image/png;base64,iVBORw0KGgoAAAANSUhEUgAAANcAAADrCAMAAADNG/NRAAABg1BMVEUAAAAAM5gHaJM5gtgAc4EEhDL///8EhzMANZ0Ha5cmetYAcoEAb34tfdcyf9c5g9lEitt4puPq9PWfvuoAankAXo0AWYqxzdGDsrnP4uWBquPe7e4AZHXM3PRYkpwAYo9noKmcv8X2+f0AHpLH1uAAfiEAGEgAehS5z+9ald4ACBgAgSoAFUAAJZQAEDEtZ6sDYCQAL4sAJW8AU10AH10AHyMGW4Ayc8ADcisFTm4BLhEEO1QEfjAAYWwAUVoAKnsAEjYLGy0BHgsERmMAcgAACh4BDQUABRAANz0AG1Dk8ukDVyCTwaAAGBsYN1zg6/kALja31sAoXJlLnWMATYOu0LgDZSYokUrR5NYBGSQSKkUBJQ4BPxiDqsEDMEQBNhSJmMYCSxsCJTSiv89BhKYaPWVpmbWXtskTLEpWj60PIzcBHCUENkIaO2EGUW4GW3gYPWklT3YdTohhp3V5tIlbpXC/x99vgbvCyuFkeLaBkcIwT6QbQp6os9QAGhkASEYANDMQtlZpAAATs0lEQVR4nO2ci1/a2LqGlwJRq1N73NSZjp3x1ArsASRyB5GLIoR7EVFQKVZbZ7tttdXaTmd69rR/+vlWAprLAhISuewfb1tIIjTr8Vvfu66A0P3Lave4os6xsTFn1OWxJ3pwxx4o4XGOTU6ONQWHTs/wozmiPKZbtMlorN8FUyWHUwLVZHM6+l247uVqRcWSufpdvC7VOlhDHbJ0eyqWLN3vQiqXpzMWgHn6XUylkoU1fGAyKuEwgtnlYgGYvd+FlS9GNhWWtd/Fla2o/HBhu+93ceXKrARriNzeqQgL1O8Cy5NMi+cFbDg8sUXhn6+MjeF/wxowcnY9//r5xdLSi7+eE5mHIcOiRKxXFKdlYsSGwBIZUrhW/qCa+kKK2OTgD6CJPaiVpVsu6k/CC4agIpLGkpN/3mFRn0kBi/a72B1FarxWXvG4XhCto9/F7iRi13DlP524Jvtd7k5yENPrr45cgz4lECNxTX7lcf2H5PST5n4XvIPII6/nv9xxfSWSD7ohknsbk/93a/SvhrPH0WKMsvL1RTuswedqNQMwufLH5y9fXn0lYw0+F9E3uJA9f/58peW09qD7RqIVFsfV6ocD7/MtRl9jKyt/ff7y+dVkC7KBb5cReVL++Z8NQ/yDnGCDP1AhrqGs3HV8/yQ2y4O/tkI0RN44ZYlYDQfdNhAxwXjDSqiJpIANwdwoYVJU0J8njb8Gf/hFrIgrr758xvqC9Uoar+GYoyeMLHHb1RShGg6+G2IpnMYegk5UQwrnsYdm4YE4Zm7DNRTZhdV2f4MEa/Db5FspqYnDUguxWvfqpRr8qV6eWg/DxLVwaJKLk8yV82HoGAoV+2+MFlan7VFANTbwo2SiOmwLmIwy/S5hlzKPtSabHBuS3hNRnhZkk2ND1BqTxHicko2wcMEzBAPJToq5AG2SpWOfna4hdEGymJjHFcVyeez/BZEaQHlTKXcYFEkV8/0uSwslNzeTit6QT4Wn9TzNuFP3VLQutVlbDRgaCqzWNmW9yRvWE+SWHTW7x+yIwbOo0WU87KccEuAZafxkvvu52aHESJLZwASoyYUPA8cd31UkUmGFvbJuyzjt9pjdYXY47cicsJpj9hiyQ7mt0bQzwSQcUTuKmhMOlwfFzAh+Br8IZ0x+73dt7w7JwGNbbRu0ZEsqrIisOzujsbQHvNzpcbmc6agz6rR6omlkdSGnK+ExgyVGPU6HK+pwetIupwPBq+xyG+lNElUDbbV1shXbUYGMskLmcJrTniiU1eVyeWLpmCcWdaURM+Yyu6weswdFXSgKXPY0ciXgIYpcZpkb9Y4NLahYMkOtxdsiHbBAMgwEWikzBCLtgrBAc5W2e+xOQElATNLOMbvTaYZX4HiNRc1OZwJ5nGNmWfFKBtpQsWR7xPe1rYNNuTve3mptPFjZRwb/sTKcj8AzXGPAQBh8FZ+zr5XTsV9b74AFYOuELJOFJQfsfnTUCYqrixIwmVgywWKQZgn+GfKA5yXMZsaKTxLcgDIhf1y51jFYDYnA3HKx5NliFPLJjBxQ8gRyMulElHFADpmdHmciDcQxe9SRcECvETnkjS0PZVJBVRTYYko+ll5flMEVc4J7g6LOxFjaZQZriJoRNsMYXBzDDQFccaThBXKwkutyuQwTAd77vEqw9NOdC+JKOzxsC2aNIidED8wc2rAml8uediEP5op6ZHERnNBmYmWTgq3evU+cXDOgaSITq84pFgU/t0Oz5UoAVzqKxtLY6+1OYIEQmc1AHHU5Yx5opWVgHYuxbCbDp9w2KLcDh2Kwo+b7RLVwWv8rVhuyju2zA8ViDBNzJBguxyCbHA4YhsXA3aGOJqzWWCLmYBLwks5YSXHJLTvbFJUBrGqGorYrYrL15htnRMWmFkBLC3rx9VuFZfySWyrtVPg5gD1huEyVKlX9aLLgamgx3VSp3QlhbZxodIMl4Zp7ajQ+fUYtTLeMmAzr0EybIqyPVLVyl1c2006G2hGFjHujUcIFV4zPKKp1xFQFTKFWBVyWGypnEcTHZtqlPgnAuICJzfCOC8BaRayHXAIs0w310SLJtxy1I0BlM0zcJHNcM5gLwFqodyPoGp/LtkPdiOocC7ZLVQQBW0NS19BPLyyBuN0WPxpJVL2siIK2y5LZlkSLu17lX5/IEttko5H1DawnLbh6VhEFJg+1kEQFcawIa+K6tAs1YzTyuZ5yp5KgypsVUC9Bh9cylyPUQvYn21XBTzbFo8mZn+Ya4iriAnfykxisVwmW5XFBdkmJcDMGjwZBvKDPIbIN4xOKpAVxfZQ32aFefJc37W5LwmWqZjLQnuUymRseGDh9uDuuXo0vA4J42So2g80APSfgs8FDxWSitnNz1a1Mtcpnhs6vcZrI9eNPnJ614OqVIfJHKDbcLTRV56jq1nYmk9nNUXBE3WztZkzUx1zGIuAStbxy42XsEZeg0lGfwDm2tiaoCmWaoAxUxUJ9pG4s1eoOVbmhhFzi8g4wVwVAtnOQSsCVgz4GtWWp5rC/fYKTnIhrpjuuXtVDYbx2tqrQtTBRE7vV3UqFsmxloLu4U9mqQhFF9dAo5Zr7Uai5AeEygTtAqLar1M12dTdnq2aqlAl3rCxUbivHb8CAi+CHvz4VSt9HP+T7hqlavamYKrmdnZ0MVMddy81NxfYJ9ww/VizVXSEXof36Vf+Mr19JXL1qv/iDSmilYIhiA1Woj5XMrslmw3ZvYD2f+sRvv7LifhTLNTPN1wyJq1cjy6xgmEJVbA3CaibH72DYbihBf6MmXmzg4vUrX3oSV69WMUXDlN1PjSO298RPPUHPEQ9UhKN9lmv6f/kicfXK5oWzABCVjIEkkzBc7EyA0Dgw18JPQj2RcvUqvUTGkavOCcLU5K0Ih5vs5GhKwiWj/erVMEWUYDaweimYzTYnHG5yExwzyrl6Vg0ROhQYh81AVW2iSV6TIZMRXWIn6QUjsLvxl0DPhN2SXm4QCAhKbDNk5ir84NgsHylRDBsLfElBkWfIEr6mh1hCR8SVbpvarli4GUSbybJTpXKiOY+JQ+6dwiHzNEnC7Ortfg7xYorlU4aq5naA0LCTy+BZUhHW7ZJKywlrsnqYXVhHkmUHy85uhsv7TK5iEa+pNMOlcPmrl2bISbpMBM2yobKzU7EJW2cOq81CUVv1ru1qSLKg0sw04uV1/lsV1MRezs03VJO7uiyohVj5Nst4QvU4uThlZYNNiPZKeWWCzSjbG6eV9mSC4RlsoeStMRv7tRtRHpgUC6piq6l4nvqQW03JASNhIRmu2HMn5Euyei6hmmi186tdOzatn+nl6itBHXZITQTa7EFss++mr8HitNpq+yHeGtV+02i+BVlkILYvH7bYWNl2W2VTqWae3Vp/eHA2Lm+uGsRoExPrWZmtTzESNhrx8MRodEf6nFYSHa2u4y29DRkC2TWF/0GyP22wDG2u1bKroGxtbWDLOFJXSkm9gfucQ76IUtgMB8c7FCkcThZTXoznTaW8Xm+qmNd78wBTdKMwXEIRVEzlU4NmIp3kjUS8xogRRYxFfSTsDhcjxu/6Yjjihp+gcHHGHQnD2dtIL3cQSZRca219h2QDiRiffgsDgDvsNYa/u5PvInCGjJFv4PlwOZwHrm8o0l+u40Agi6D8Sc6qk9wxPllNHpO5wt79cBg9LRqN3566U+G/I+EZrxEqZwoxxnD477A3EvbOhCNh/fdegoh0fJTcywaytcDEcWAdGQLrgWw2EKitrx+tB/Y6fqwIqp/wQlJy0CdBvI6ye6vZ7Prm6noygAJoDziPj45rq6gzVyrS6wknucrCQMRwHFhbPz7eg0cUSALXMebay8rgSv2dx7bn5fDyg2OBh1D2tdpR9njvuHa0eYTW0FqyVtvcPNw8lNHx0Ef03hQqelPf3alkMe91owH7LOJRIHDY+VUShZH7W8QdmY6kwuCPem/knbsvk1AkJZOETivrjZ1zH7i+RyLucAoS7V1E/zYCNthvx2goEAis4enczWPEm8rAFl9rNQdwJ73bWIRYpVLfoIF264ExPABjZVZ7a8m17NH63qohYMiuB8Af1wyGtewmHHb+jCX4RTIZ/h5OJVERTvL5poP0X3urx2vZPXDELNpD4IcoUMseHa8ClAwuVtBpGpC6x1egVsNctc3AYeAQuGrrR9na8WotcCSXazBVy2Y3j5JZyK61GmTUZhbc/nDtCKLVpuc40kgjjTTSSCONNNJII4000kgjjTTSSCONNNJII4000pCJ6ekXuZ+Egr7F8amp8XFfMF6/n3uclWm/Xzc7q9P56evTHuDVg1NTGIkTPvaFtL5tgQYiLJ2uceAvb2h8D4GY+Pgd062mxoNabu8o+zkivuACfaDhPYQCKglUI2xxre5R1kmgmmj0/cSs3oqKi5kmiXbgb0HFkV1rcQ+Rgm2oWLKg+nuU21CxZH6tv7ye8XXAAjCf2iyj21NhMJ22Wbbfrg7eaV/VTfwdsXBdPNUICWtfDhTWWxU3kYOFwQqaYSG5WOPj3Tdl8rAw2JlWWJ1zq6kpX7f36Jxbt2A6jfw+Lhure1f8IBsLu6ImWCdkrMePyWBdtWMbOgVcOm3aMR+5/MvLLULWzT3k10IO7Fw9VogYrscvKeolMWLddKkKyrB0s7R6LiLV+O/LFLX8+ziRTPk9hF74A1FCMNWeSAjX4tRy89thlt8sahCwMyHWz/8g6ZG2AZOGY/Hf/O+9+bcUTHHAhNn14BfiF+wIuHSzKr2eYIZTcJMnL99MvXnzEn/FD+EFCi1xQ5g8wLX0s0j/lHCptERpL/4xVMLX82yUFudfQ1WU5JjSNkzUdmEu3UNBbj34WcKlsg2TmjyEa2H+FhIi9kZtRaSlXCJ/fCjhUlkR9yXhWsQGf5tTi79T1L8kGTZ1ougmOinXDw+EInB9UMNVJ1ZD/kViRQwpuceBKDjYN34R6YWUq6SGS9o1XJyj5ubvTh8vUEsqE+yUwNXRD1UmmNQ2poQBwuGTJpiiXn1ZyrX026NHjyBqs48a+oeUS6eGS2obb8ANeQm1+C9SE6aIq0Tgmn348AFwPWhc+oHEpWbWUsKFjeL3ReH5S3Vc4j5vww9/aM+lUzUKk5R48bWo3uH4SXuJQ8cltsPxx9D5kHAtasXVlNZc0noIdiiAnScZokb18MU/myL4vE7NVKKE6424vSIaonrfYLna+rwqPxS3X49fi20CG4c4wZS1X+KpDV68Hv3WEMEPVbVf4tHXIvziRLGZWpL06ZWNwMSDZR7Xg4ecCPmlbgQmGqawffnyvEBl3KefF3IpGqgk2nA1LpHaL1X9KEYYrZfEHg4l6fsqm8/2E/vznbjUTfsKjAM3XmQJvUTh5GhJygXDrweYqzn+Ivi8ukVSYYJNvV5mtUQtPQHBE3e+LHyVwgmOgpQLT2hQ3BOrXyTjSpUTHIwowViVn1BzOMvmqCdl7oowvZSuPui6mN9Qu6xCmpvHnd3lKTwrJe0aKq+G4or48Lf/IUnwGnWtF5Z0ZIm1wP0OF0hYymeyRY74kChhuFS5ISvyNDY7g0ieye5iSUXc5egkdZ0oTuRlh8dvXr4kzIl2FS6ENpRyabHw0GLBfJFI1eUKmHjM3ClcGmApWa3E6m6NWe5qJcelzYol2TrI6m75C9dE+WAamAYn+QuW3W/iEM9KtcHSZrkSq9OeFPVY8lNMQyy5YN2vmmNdy9vn4Nd095wcMLU7iTrtIroHrFbLsQIs1XvaLjqunmuxACvSSfutRJpsaNtob/ezs2X195AqTthTqVUdbKpNXZyd9d/TptH9IJlsasqnbscXT0xJulu0QaXhxiix3gYlG2HhPKhsvauDNko6MRqc0/dIxaoeZHcrNzUerGu/W7pQ8s/yRX+4123LTTH1UDwIiofugampQvm6RNN0qdwbppFG6r/ib0/wl1cyeWudCYbwvJOiJfKOOiiggwv+hXKJbYrhoaDtnQRiFi9DIWsoH/Lt10Pv69790IkP6EKa+XyhhM4uDsoX6OIUnX1A6Iw+ODs4P9soo1M6eHovvQ0sJhgMvfOF4M/5ZegyXvRhrvfx0KJW37xXuEanECL6gqbj/nIJleLnp+XT6wL9gQYuel6j24jFBOu+dz70/iSeuDx/Fyq+R+gSvQ/G45pxQWCuSsn5Ml2u+8unqHyF/OWL6zP6+uDDFV26r4AxPjT1Lui73B8PXZ6HQsUgPKP3IZ+qcRdfBZ2/NF9KlkJ+/7nff4X2dX7/mU53hh+udH7te/MjDaX2Q63d9kTNhx0a2ijfpRD+lN4+mP5BmZ1WO6jfT8+3zrZWl/H36OQE7dfzb5n9/fpbgMF/6ygYP1H5tcxnBwjRHz7g5wP8r7xfKJxfwVjzwn9eKICfXFkLZ2jjovP/pETxuA9ML5RCYPC+oi9ev6yHgpfjwff1S7BIXwi3AKpu8IH2n6ASfVGg6fpsiWZo+rw0e0GjgxK6LuhKpcLVPLzE67/W1jx88SDmKoKt5+vxODqJn4eC6DJ5CT37d3AcOlHJVSqVoHk/94OdH/hRKVSiUXl+o4QOaFQqACZwlU/K7/xXWs2Kcor78EgfLD1U9y16fcGTRYhR8jL/vg7Hl/U4NNbquE79NIOuaf+Bn877UWH2gD6YhfYZMX7an/cn6IurUrkOXPSVNkBN7eOhPoMf9/PwjM8Z9k/jYF/tUGzjHP9j8DOMuDbQPj7D60H4GrIyjJVBVsScazblMJz6f4NryCELuoklAAAAAElFTkSuQmCC"/>
          <p:cNvSpPr>
            <a:spLocks noChangeAspect="1" noChangeArrowheads="1"/>
          </p:cNvSpPr>
          <p:nvPr/>
        </p:nvSpPr>
        <p:spPr bwMode="auto">
          <a:xfrm>
            <a:off x="465330" y="2233824"/>
            <a:ext cx="4310829" cy="13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184B9A"/>
              </a:buClr>
              <a:buFont typeface="Wingdings" pitchFamily="2" charset="2"/>
              <a:buChar char="ü"/>
            </a:pPr>
            <a:r>
              <a:rPr lang="it-IT" dirty="0" smtClean="0">
                <a:solidFill>
                  <a:srgbClr val="4C5966"/>
                </a:solidFill>
              </a:rPr>
              <a:t>Le Camere di Commercio consentiranno il rilascio di identità </a:t>
            </a:r>
            <a:r>
              <a:rPr lang="it-IT" dirty="0">
                <a:solidFill>
                  <a:srgbClr val="4C5966"/>
                </a:solidFill>
              </a:rPr>
              <a:t>digitali SPID presso i propri </a:t>
            </a:r>
            <a:r>
              <a:rPr lang="it-IT" dirty="0" smtClean="0">
                <a:solidFill>
                  <a:srgbClr val="4C5966"/>
                </a:solidFill>
              </a:rPr>
              <a:t>sportelli (già iniziati i primi rilasci)</a:t>
            </a:r>
          </a:p>
          <a:p>
            <a:pPr>
              <a:buClr>
                <a:srgbClr val="184B9A"/>
              </a:buClr>
            </a:pPr>
            <a:endParaRPr lang="it-IT" dirty="0" smtClean="0">
              <a:solidFill>
                <a:srgbClr val="4C5966"/>
              </a:solidFill>
            </a:endParaRPr>
          </a:p>
        </p:txBody>
      </p:sp>
      <p:pic>
        <p:nvPicPr>
          <p:cNvPr id="2050" name="Picture 2" descr="D:\Documenti\SPID\materiali\1_accesso_serviz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7" y="3728803"/>
            <a:ext cx="4547683" cy="26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1087986" y="1090486"/>
            <a:ext cx="6905199" cy="1849317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600" dirty="0">
              <a:solidFill>
                <a:srgbClr val="4C59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32" y="1081471"/>
            <a:ext cx="3838456" cy="255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203370" y="4167663"/>
            <a:ext cx="3483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84B9A"/>
              </a:buClr>
              <a:buFont typeface="Wingdings" pitchFamily="2" charset="2"/>
              <a:buChar char="ü"/>
            </a:pPr>
            <a:r>
              <a:rPr lang="it-IT" dirty="0">
                <a:solidFill>
                  <a:srgbClr val="4C5966"/>
                </a:solidFill>
              </a:rPr>
              <a:t>Sottoscritte le prime convenzioni con i gestori di identità digitale</a:t>
            </a:r>
          </a:p>
          <a:p>
            <a:pPr marL="285750" indent="-285750">
              <a:buClr>
                <a:srgbClr val="184B9A"/>
              </a:buClr>
              <a:buFont typeface="Wingdings" pitchFamily="2" charset="2"/>
              <a:buChar char="ü"/>
            </a:pPr>
            <a:endParaRPr lang="it-IT" dirty="0">
              <a:solidFill>
                <a:srgbClr val="4C5966"/>
              </a:solidFill>
            </a:endParaRPr>
          </a:p>
          <a:p>
            <a:pPr marL="285750" indent="-285750">
              <a:buClr>
                <a:srgbClr val="184B9A"/>
              </a:buClr>
              <a:buFont typeface="Wingdings" pitchFamily="2" charset="2"/>
              <a:buChar char="ü"/>
            </a:pPr>
            <a:r>
              <a:rPr lang="it-IT" dirty="0">
                <a:solidFill>
                  <a:srgbClr val="4C5966"/>
                </a:solidFill>
              </a:rPr>
              <a:t>Iniziate sessioni formative in modalità "</a:t>
            </a:r>
            <a:r>
              <a:rPr lang="it-IT" i="1" dirty="0">
                <a:solidFill>
                  <a:srgbClr val="4C5966"/>
                </a:solidFill>
              </a:rPr>
              <a:t>web training</a:t>
            </a:r>
            <a:r>
              <a:rPr lang="it-IT" dirty="0">
                <a:solidFill>
                  <a:srgbClr val="4C5966"/>
                </a:solidFill>
              </a:rPr>
              <a:t>"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-1" y="1698597"/>
            <a:ext cx="2203451" cy="0"/>
          </a:xfrm>
          <a:prstGeom prst="line">
            <a:avLst/>
          </a:prstGeom>
          <a:ln w="76200">
            <a:solidFill>
              <a:srgbClr val="4C59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1723449" y="1059699"/>
            <a:ext cx="1166774" cy="11667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958384" y="1511338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1600" b="1" dirty="0" smtClean="0">
                <a:ea typeface="Kozuka Gothic Pro M" pitchFamily="34" charset="-128"/>
              </a:rPr>
              <a:t>SPID</a:t>
            </a:r>
            <a:endParaRPr lang="it-IT" altLang="it-IT" sz="1600" b="1" dirty="0"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it-IT" dirty="0" err="1" smtClean="0"/>
              <a:t>ItaliaLogin</a:t>
            </a:r>
            <a:r>
              <a:rPr lang="it-IT" dirty="0" smtClean="0"/>
              <a:t>: contributo all’avvio di </a:t>
            </a:r>
            <a:r>
              <a:rPr lang="it-IT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impresa.italia.it</a:t>
            </a:r>
            <a:endParaRPr lang="it-IT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0375" y="1096813"/>
            <a:ext cx="8218799" cy="707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chemeClr val="tx1"/>
                </a:solidFill>
                <a:latin typeface="+mn-lt"/>
                <a:cs typeface="+mn-cs"/>
              </a:rPr>
              <a:t>Obiettivo comune</a:t>
            </a:r>
            <a:r>
              <a:rPr lang="it-IT" sz="2000" dirty="0">
                <a:solidFill>
                  <a:schemeClr val="tx1"/>
                </a:solidFill>
                <a:latin typeface="+mn-lt"/>
                <a:cs typeface="+mn-cs"/>
              </a:rPr>
              <a:t>: creare un punto di accesso ad informazioni, documentazione e servizi correlati alle attività di impresa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08" y="2314657"/>
            <a:ext cx="7896849" cy="430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AutoShape 2" descr="https://s3.invisionapp-cdn.com/storage.invisionapp.com/boards/files/102518131.jpg?x-amz-meta-iv=2&amp;x-amz-meta-ck=c38ae0619cc5c462e31501df3aa2e71a&amp;AWSAccessKeyId=AKIAJFUMDU3L6GTLUDYA&amp;Expires=1470024000&amp;Signature=ZLkSi%2BR%2BRAtjLxrj%2B%2Fs7iWO1ybA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710543" y="1964994"/>
            <a:ext cx="5708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 smtClean="0">
                <a:solidFill>
                  <a:srgbClr val="4C5966"/>
                </a:solidFill>
              </a:rPr>
              <a:t>rilascio </a:t>
            </a:r>
            <a:r>
              <a:rPr lang="it-IT" dirty="0">
                <a:solidFill>
                  <a:srgbClr val="4C5966"/>
                </a:solidFill>
              </a:rPr>
              <a:t>per il </a:t>
            </a:r>
            <a:r>
              <a:rPr lang="it-IT" i="1" dirty="0">
                <a:solidFill>
                  <a:srgbClr val="4C5966"/>
                </a:solidFill>
              </a:rPr>
              <a:t>kick-off </a:t>
            </a:r>
            <a:r>
              <a:rPr lang="it-IT" dirty="0" smtClean="0">
                <a:solidFill>
                  <a:srgbClr val="4C5966"/>
                </a:solidFill>
              </a:rPr>
              <a:t>di una «</a:t>
            </a:r>
            <a:r>
              <a:rPr lang="it-IT" dirty="0" err="1" smtClean="0">
                <a:solidFill>
                  <a:srgbClr val="4C5966"/>
                </a:solidFill>
              </a:rPr>
              <a:t>app</a:t>
            </a:r>
            <a:r>
              <a:rPr lang="it-IT" dirty="0" smtClean="0">
                <a:solidFill>
                  <a:srgbClr val="4C5966"/>
                </a:solidFill>
              </a:rPr>
              <a:t>» conforme </a:t>
            </a:r>
            <a:r>
              <a:rPr lang="it-IT" dirty="0">
                <a:solidFill>
                  <a:srgbClr val="4C5966"/>
                </a:solidFill>
              </a:rPr>
              <a:t>alle linee guida “design.italia.it”, destinata a cittadini imprenditori per la consultazione delle informazioni di impresa</a:t>
            </a:r>
          </a:p>
        </p:txBody>
      </p:sp>
      <p:pic>
        <p:nvPicPr>
          <p:cNvPr id="8" name="Picture 2" descr="D:\INFOCAMERE\lavoro\ITALIALOGIN_L.Pallottini-Risuleo-Dainese-Tonini\maggio 2016\exp\home page_nuovo-servizio-per-cittadino-imprendit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5" y="2414211"/>
            <a:ext cx="2300404" cy="24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-2" y="4868354"/>
            <a:ext cx="9383485" cy="0"/>
            <a:chOff x="-2" y="5266265"/>
            <a:chExt cx="9383485" cy="0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-2" y="5266265"/>
              <a:ext cx="2884716" cy="0"/>
            </a:xfrm>
            <a:prstGeom prst="line">
              <a:avLst/>
            </a:prstGeom>
            <a:ln w="76200">
              <a:solidFill>
                <a:srgbClr val="184B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8784769" y="5266265"/>
              <a:ext cx="598714" cy="0"/>
            </a:xfrm>
            <a:prstGeom prst="line">
              <a:avLst/>
            </a:prstGeom>
            <a:ln w="76200">
              <a:solidFill>
                <a:srgbClr val="184B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9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255264" y="1619008"/>
            <a:ext cx="2056965" cy="2056965"/>
            <a:chOff x="3255264" y="1619008"/>
            <a:chExt cx="2056965" cy="2056965"/>
          </a:xfrm>
        </p:grpSpPr>
        <p:sp>
          <p:nvSpPr>
            <p:cNvPr id="50" name="Ovale 49"/>
            <p:cNvSpPr/>
            <p:nvPr/>
          </p:nvSpPr>
          <p:spPr>
            <a:xfrm>
              <a:off x="3255264" y="1619008"/>
              <a:ext cx="2056965" cy="20569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7" name="Picture 2" descr="D:\INFOCAMERE\lavoro\presentaz. ISTITUZIONALE 2016\grafiche utili\QR COD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605" y="1774788"/>
              <a:ext cx="1803985" cy="175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www.registroimprese.it</a:t>
            </a:r>
            <a:r>
              <a:rPr lang="it-IT" dirty="0"/>
              <a:t> </a:t>
            </a:r>
            <a:r>
              <a:rPr lang="it-IT" dirty="0" smtClean="0"/>
              <a:t>– Italia (e non solo)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5</a:t>
            </a:fld>
            <a:endParaRPr lang="it-IT"/>
          </a:p>
        </p:txBody>
      </p:sp>
      <p:sp>
        <p:nvSpPr>
          <p:cNvPr id="10" name="Rettangolo con angoli arrotondati sullo stesso lato 9"/>
          <p:cNvSpPr/>
          <p:nvPr/>
        </p:nvSpPr>
        <p:spPr>
          <a:xfrm rot="10800000">
            <a:off x="733395" y="936452"/>
            <a:ext cx="1787624" cy="964927"/>
          </a:xfrm>
          <a:prstGeom prst="round2SameRect">
            <a:avLst>
              <a:gd name="adj1" fmla="val 913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91323" y="1098697"/>
            <a:ext cx="491104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it-IT" sz="2200" b="1" dirty="0" smtClean="0">
                <a:solidFill>
                  <a:srgbClr val="184B9A"/>
                </a:solidFill>
                <a:ea typeface="Kozuka Gothic Pro M" pitchFamily="34" charset="-128"/>
              </a:rPr>
              <a:t>NUMERI</a:t>
            </a:r>
            <a:r>
              <a:rPr lang="it-IT" sz="2000" b="1" dirty="0" smtClean="0">
                <a:solidFill>
                  <a:srgbClr val="184B9A"/>
                </a:solidFill>
                <a:ea typeface="Kozuka Gothic Pro M" pitchFamily="34" charset="-128"/>
              </a:rPr>
              <a:t> </a:t>
            </a:r>
            <a:r>
              <a:rPr lang="it-IT" b="1" dirty="0" smtClean="0">
                <a:solidFill>
                  <a:srgbClr val="184B9A"/>
                </a:solidFill>
                <a:ea typeface="Kozuka Gothic Pro M" pitchFamily="34" charset="-128"/>
              </a:rPr>
              <a:t>in</a:t>
            </a:r>
            <a:r>
              <a:rPr lang="it-IT" sz="2000" b="1" dirty="0" smtClean="0">
                <a:solidFill>
                  <a:srgbClr val="184B9A"/>
                </a:solidFill>
                <a:ea typeface="Kozuka Gothic Pro M" pitchFamily="34" charset="-128"/>
              </a:rPr>
              <a:t> </a:t>
            </a:r>
            <a:r>
              <a:rPr lang="it-IT" sz="2100" dirty="0" smtClean="0">
                <a:solidFill>
                  <a:srgbClr val="184B9A"/>
                </a:solidFill>
                <a:ea typeface="Kozuka Gothic Pro M" pitchFamily="34" charset="-128"/>
              </a:rPr>
              <a:t>COSTANTE</a:t>
            </a:r>
            <a:r>
              <a:rPr lang="it-IT" b="1" dirty="0" smtClean="0">
                <a:solidFill>
                  <a:srgbClr val="184B9A"/>
                </a:solidFill>
                <a:ea typeface="Kozuka Gothic Pro M" pitchFamily="34" charset="-128"/>
              </a:rPr>
              <a:t> </a:t>
            </a:r>
            <a:r>
              <a:rPr lang="it-IT" sz="2200" b="1" dirty="0" smtClean="0">
                <a:solidFill>
                  <a:srgbClr val="184B9A"/>
                </a:solidFill>
                <a:ea typeface="Kozuka Gothic Pro M" pitchFamily="34" charset="-128"/>
              </a:rPr>
              <a:t>CRESCITA</a:t>
            </a:r>
            <a:endParaRPr lang="it-IT" sz="2200" b="1" dirty="0">
              <a:solidFill>
                <a:srgbClr val="184B9A"/>
              </a:solidFill>
              <a:ea typeface="Kozuka Gothic Pro M" pitchFamily="34" charset="-128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-40710" y="1901380"/>
            <a:ext cx="2371232" cy="4120217"/>
            <a:chOff x="928455" y="2583517"/>
            <a:chExt cx="2371232" cy="4120217"/>
          </a:xfrm>
        </p:grpSpPr>
        <p:grpSp>
          <p:nvGrpSpPr>
            <p:cNvPr id="25" name="Gruppo 24"/>
            <p:cNvGrpSpPr/>
            <p:nvPr/>
          </p:nvGrpSpPr>
          <p:grpSpPr>
            <a:xfrm>
              <a:off x="928455" y="2583517"/>
              <a:ext cx="2371232" cy="2108406"/>
              <a:chOff x="1191633" y="3406188"/>
              <a:chExt cx="2371232" cy="2108406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1191633" y="3426274"/>
                <a:ext cx="2371232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4000" b="1" dirty="0" smtClean="0">
                    <a:solidFill>
                      <a:srgbClr val="184B9A"/>
                    </a:solidFill>
                    <a:ea typeface="Kozuka Gothic Pro M" pitchFamily="34" charset="-128"/>
                  </a:rPr>
                  <a:t>19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it-IT" sz="3300" b="1" dirty="0" smtClean="0">
                    <a:solidFill>
                      <a:srgbClr val="184B9A"/>
                    </a:solidFill>
                    <a:ea typeface="Kozuka Gothic Pro M" pitchFamily="34" charset="-128"/>
                  </a:rPr>
                  <a:t>Milioni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it-IT" sz="2000" dirty="0" smtClean="0">
                    <a:solidFill>
                      <a:schemeClr val="accent5"/>
                    </a:solidFill>
                    <a:ea typeface="Kozuka Gothic Pro M" pitchFamily="34" charset="-128"/>
                  </a:rPr>
                  <a:t>VISURE EROGATE</a:t>
                </a:r>
              </a:p>
              <a:p>
                <a:pPr algn="ctr">
                  <a:lnSpc>
                    <a:spcPts val="2700"/>
                  </a:lnSpc>
                </a:pPr>
                <a:r>
                  <a:rPr lang="it-IT" sz="2800" b="1" dirty="0" smtClean="0">
                    <a:solidFill>
                      <a:schemeClr val="accent5"/>
                    </a:solidFill>
                    <a:ea typeface="Kozuka Gothic Pro M" pitchFamily="34" charset="-128"/>
                  </a:rPr>
                  <a:t>2015</a:t>
                </a:r>
                <a:endParaRPr lang="it-IT" sz="2800" b="1" dirty="0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35" name="Gruppo 34"/>
              <p:cNvGrpSpPr/>
              <p:nvPr/>
            </p:nvGrpSpPr>
            <p:grpSpPr>
              <a:xfrm>
                <a:off x="1471796" y="5436445"/>
                <a:ext cx="1761684" cy="78149"/>
                <a:chOff x="1101906" y="5744762"/>
                <a:chExt cx="1761684" cy="78149"/>
              </a:xfrm>
            </p:grpSpPr>
            <p:cxnSp>
              <p:nvCxnSpPr>
                <p:cNvPr id="39" name="Connettore 1 38"/>
                <p:cNvCxnSpPr/>
                <p:nvPr/>
              </p:nvCxnSpPr>
              <p:spPr>
                <a:xfrm>
                  <a:off x="1101906" y="5744762"/>
                  <a:ext cx="1761683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1 39"/>
                <p:cNvCxnSpPr/>
                <p:nvPr/>
              </p:nvCxnSpPr>
              <p:spPr>
                <a:xfrm>
                  <a:off x="1101907" y="5822911"/>
                  <a:ext cx="1761683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o 35"/>
              <p:cNvGrpSpPr/>
              <p:nvPr/>
            </p:nvGrpSpPr>
            <p:grpSpPr>
              <a:xfrm>
                <a:off x="1414985" y="3406188"/>
                <a:ext cx="1763180" cy="61030"/>
                <a:chOff x="1042110" y="5151532"/>
                <a:chExt cx="1763180" cy="61030"/>
              </a:xfrm>
            </p:grpSpPr>
            <p:cxnSp>
              <p:nvCxnSpPr>
                <p:cNvPr id="37" name="Connettore 1 36"/>
                <p:cNvCxnSpPr/>
                <p:nvPr/>
              </p:nvCxnSpPr>
              <p:spPr>
                <a:xfrm>
                  <a:off x="1043607" y="5151532"/>
                  <a:ext cx="1761683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1 37"/>
                <p:cNvCxnSpPr/>
                <p:nvPr/>
              </p:nvCxnSpPr>
              <p:spPr>
                <a:xfrm>
                  <a:off x="1042110" y="5212562"/>
                  <a:ext cx="1761683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Rettangolo 25"/>
            <p:cNvSpPr/>
            <p:nvPr/>
          </p:nvSpPr>
          <p:spPr>
            <a:xfrm>
              <a:off x="1179377" y="4861248"/>
              <a:ext cx="1872208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it-IT" sz="4000" b="1" dirty="0" smtClean="0">
                  <a:solidFill>
                    <a:srgbClr val="184B9A"/>
                  </a:solidFill>
                  <a:ea typeface="Kozuka Gothic Pro M" pitchFamily="34" charset="-128"/>
                </a:rPr>
                <a:t>3</a:t>
              </a:r>
            </a:p>
            <a:p>
              <a:pPr algn="ctr">
                <a:lnSpc>
                  <a:spcPts val="2700"/>
                </a:lnSpc>
              </a:pPr>
              <a:r>
                <a:rPr lang="it-IT" sz="3300" b="1" dirty="0" smtClean="0">
                  <a:solidFill>
                    <a:srgbClr val="184B9A"/>
                  </a:solidFill>
                  <a:ea typeface="Kozuka Gothic Pro M" pitchFamily="34" charset="-128"/>
                </a:rPr>
                <a:t>Milioni </a:t>
              </a:r>
            </a:p>
            <a:p>
              <a:pPr algn="ctr"/>
              <a:r>
                <a:rPr lang="it-IT" b="1" dirty="0" smtClean="0">
                  <a:solidFill>
                    <a:schemeClr val="accent5"/>
                  </a:solidFill>
                  <a:ea typeface="Kozuka Gothic Pro M" pitchFamily="34" charset="-128"/>
                </a:rPr>
                <a:t>PRATICHE </a:t>
              </a:r>
              <a:r>
                <a:rPr lang="it-IT" b="1" dirty="0" err="1" smtClean="0">
                  <a:solidFill>
                    <a:schemeClr val="accent5"/>
                  </a:solidFill>
                  <a:ea typeface="Kozuka Gothic Pro M" pitchFamily="34" charset="-128"/>
                </a:rPr>
                <a:t>ComUnica</a:t>
              </a:r>
              <a:endParaRPr lang="it-IT" b="1" dirty="0" smtClean="0">
                <a:solidFill>
                  <a:schemeClr val="accent5"/>
                </a:solidFill>
                <a:ea typeface="Kozuka Gothic Pro M" pitchFamily="34" charset="-128"/>
              </a:endParaRPr>
            </a:p>
            <a:p>
              <a:pPr algn="ctr"/>
              <a:r>
                <a:rPr lang="it-IT" sz="2800" b="1" dirty="0" smtClean="0">
                  <a:solidFill>
                    <a:schemeClr val="accent5"/>
                  </a:solidFill>
                  <a:ea typeface="Kozuka Gothic Pro M" pitchFamily="34" charset="-128"/>
                </a:rPr>
                <a:t>2015</a:t>
              </a: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1145452" y="6612041"/>
              <a:ext cx="1761684" cy="91693"/>
              <a:chOff x="1304205" y="2916145"/>
              <a:chExt cx="1761684" cy="91693"/>
            </a:xfrm>
          </p:grpSpPr>
          <p:cxnSp>
            <p:nvCxnSpPr>
              <p:cNvPr id="30" name="Connettore 1 29"/>
              <p:cNvCxnSpPr/>
              <p:nvPr/>
            </p:nvCxnSpPr>
            <p:spPr>
              <a:xfrm>
                <a:off x="1304206" y="2916145"/>
                <a:ext cx="1761683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1304205" y="3007838"/>
                <a:ext cx="1761683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Picture 2" descr="D:\INFOCAMERE\lavoro\presentaz. Territori Digitali_ Treviso 3 Dicembre 2015_ P.GHEZZI_19-11-2015\visura TRENTO 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1" y="3914363"/>
            <a:ext cx="1790308" cy="21315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INFOCAMERE\lavoro\presentaz. convention mondiale CCIAA Trieste_24-27 ottibre 2015_P.Ghezzi\planisfero paesi richiedenti_dotted_03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85" y="3818098"/>
            <a:ext cx="4969412" cy="24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ttore 1 42"/>
          <p:cNvCxnSpPr>
            <a:stCxn id="46" idx="4"/>
          </p:cNvCxnSpPr>
          <p:nvPr/>
        </p:nvCxnSpPr>
        <p:spPr>
          <a:xfrm flipH="1">
            <a:off x="2710136" y="3145535"/>
            <a:ext cx="1902" cy="1404694"/>
          </a:xfrm>
          <a:prstGeom prst="line">
            <a:avLst/>
          </a:prstGeom>
          <a:ln w="38100">
            <a:solidFill>
              <a:srgbClr val="184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492385" y="4640242"/>
            <a:ext cx="486607" cy="486928"/>
          </a:xfrm>
          <a:prstGeom prst="ellipse">
            <a:avLst/>
          </a:prstGeom>
          <a:noFill/>
          <a:ln w="38100">
            <a:solidFill>
              <a:srgbClr val="184B9A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2168811" y="1998346"/>
            <a:ext cx="1086453" cy="11471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ts val="2300"/>
              </a:lnSpc>
              <a:spcBef>
                <a:spcPts val="684"/>
              </a:spcBef>
              <a:defRPr/>
            </a:pPr>
            <a:r>
              <a:rPr lang="it-IT" b="1" dirty="0">
                <a:solidFill>
                  <a:schemeClr val="accent5"/>
                </a:solidFill>
              </a:rPr>
              <a:t>QR </a:t>
            </a:r>
          </a:p>
          <a:p>
            <a:pPr marL="0" lvl="1" algn="ctr">
              <a:lnSpc>
                <a:spcPts val="2300"/>
              </a:lnSpc>
              <a:spcBef>
                <a:spcPts val="684"/>
              </a:spcBef>
              <a:defRPr/>
            </a:pPr>
            <a:r>
              <a:rPr lang="it-IT" b="1" dirty="0">
                <a:solidFill>
                  <a:schemeClr val="accent5"/>
                </a:solidFill>
              </a:rPr>
              <a:t>Code</a:t>
            </a: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3255264" y="2761616"/>
            <a:ext cx="695722" cy="0"/>
          </a:xfrm>
          <a:prstGeom prst="line">
            <a:avLst/>
          </a:prstGeom>
          <a:ln w="38100">
            <a:solidFill>
              <a:srgbClr val="184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25" y="1159580"/>
            <a:ext cx="3386938" cy="236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218564" y="6203043"/>
            <a:ext cx="4313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5"/>
                </a:solidFill>
              </a:rPr>
              <a:t>Richieste provenienti da 82 paesi esteri !!</a:t>
            </a:r>
            <a:endParaRPr lang="it-IT" sz="1600" b="1" i="1" dirty="0">
              <a:solidFill>
                <a:schemeClr val="accent5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59" y="5575466"/>
            <a:ext cx="964776" cy="4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e 50"/>
          <p:cNvSpPr/>
          <p:nvPr/>
        </p:nvSpPr>
        <p:spPr>
          <a:xfrm>
            <a:off x="4022087" y="2492829"/>
            <a:ext cx="418344" cy="418344"/>
          </a:xfrm>
          <a:prstGeom prst="ellipse">
            <a:avLst/>
          </a:prstGeom>
          <a:noFill/>
          <a:ln w="28575">
            <a:solidFill>
              <a:srgbClr val="184B9A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440000" y="2844800"/>
            <a:ext cx="7246800" cy="1084644"/>
          </a:xfrm>
        </p:spPr>
        <p:txBody>
          <a:bodyPr>
            <a:noAutofit/>
          </a:bodyPr>
          <a:lstStyle/>
          <a:p>
            <a:r>
              <a:rPr lang="it-IT" sz="1500" b="1" dirty="0" smtClean="0">
                <a:solidFill>
                  <a:srgbClr val="184B9A"/>
                </a:solidFill>
              </a:rPr>
              <a:t>Paolo Ghezzi</a:t>
            </a:r>
          </a:p>
          <a:p>
            <a:r>
              <a:rPr lang="it-IT" sz="1500" dirty="0" smtClean="0">
                <a:solidFill>
                  <a:srgbClr val="184B9A"/>
                </a:solidFill>
              </a:rPr>
              <a:t>paolo.ghezzi@infocamere.it</a:t>
            </a:r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twitter.com</a:t>
            </a:r>
            <a:r>
              <a:rPr lang="it-IT" sz="1500" dirty="0">
                <a:solidFill>
                  <a:srgbClr val="184B9A"/>
                </a:solidFill>
              </a:rPr>
              <a:t>/</a:t>
            </a:r>
            <a:r>
              <a:rPr lang="it-IT" sz="1500" dirty="0" err="1">
                <a:solidFill>
                  <a:srgbClr val="184B9A"/>
                </a:solidFill>
              </a:rPr>
              <a:t>infocamere</a:t>
            </a:r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infocamere.it</a:t>
            </a:r>
            <a:endParaRPr lang="it-IT" sz="1500" dirty="0">
              <a:solidFill>
                <a:srgbClr val="184B9A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l’attenzione.</a:t>
            </a:r>
          </a:p>
        </p:txBody>
      </p:sp>
    </p:spTree>
    <p:extLst>
      <p:ext uri="{BB962C8B-B14F-4D97-AF65-F5344CB8AC3E}">
        <p14:creationId xmlns:p14="http://schemas.microsoft.com/office/powerpoint/2010/main" val="21988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_Pres_1InfoCamere">
  <a:themeElements>
    <a:clrScheme name="colori nuovo logo">
      <a:dk1>
        <a:srgbClr val="184B9A"/>
      </a:dk1>
      <a:lt1>
        <a:sysClr val="window" lastClr="FFFFFF"/>
      </a:lt1>
      <a:dk2>
        <a:srgbClr val="184B9A"/>
      </a:dk2>
      <a:lt2>
        <a:srgbClr val="FFFFFF"/>
      </a:lt2>
      <a:accent1>
        <a:srgbClr val="4F81BD"/>
      </a:accent1>
      <a:accent2>
        <a:srgbClr val="FFC800"/>
      </a:accent2>
      <a:accent3>
        <a:srgbClr val="BBBB14"/>
      </a:accent3>
      <a:accent4>
        <a:srgbClr val="6BA634"/>
      </a:accent4>
      <a:accent5>
        <a:srgbClr val="962D45"/>
      </a:accent5>
      <a:accent6>
        <a:srgbClr val="5B6770"/>
      </a:accent6>
      <a:hlink>
        <a:srgbClr val="184B9A"/>
      </a:hlink>
      <a:folHlink>
        <a:srgbClr val="8CB2ED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GEN_Pres_1InfoCamere</Template>
  <TotalTime>0</TotalTime>
  <Words>223</Words>
  <Application>Microsoft Office PowerPoint</Application>
  <PresentationFormat>Presentazione su schermo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MS PGothic</vt:lpstr>
      <vt:lpstr>Arial</vt:lpstr>
      <vt:lpstr>Calibri</vt:lpstr>
      <vt:lpstr>Kozuka Gothic Pro M</vt:lpstr>
      <vt:lpstr>Kozuka Gothic Pro R</vt:lpstr>
      <vt:lpstr>Titillium Web</vt:lpstr>
      <vt:lpstr>Titillium WebBold</vt:lpstr>
      <vt:lpstr>Titillium WebLight</vt:lpstr>
      <vt:lpstr>Titillium WebLight Italic</vt:lpstr>
      <vt:lpstr>Verdana</vt:lpstr>
      <vt:lpstr>Wingdings</vt:lpstr>
      <vt:lpstr>GEN_Pres_1InfoCamere</vt:lpstr>
      <vt:lpstr>InfoCamere: contributo al «rinascimento digitale del Paese»</vt:lpstr>
      <vt:lpstr>InfoCamere: cambiare innovando è possibile</vt:lpstr>
      <vt:lpstr>La digitalizzazione come fattore di sviluppo nel tempo</vt:lpstr>
      <vt:lpstr>SPID - contributo all’avvio dell’Identità digitale</vt:lpstr>
      <vt:lpstr>ItaliaLogin: contributo all’avvio di impresa.italia.it</vt:lpstr>
      <vt:lpstr>www.registroimprese.it – Italia (e non solo)</vt:lpstr>
      <vt:lpstr>Grazie per l’attenzione.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2016-04-14T11:49:33Z</dcterms:created>
  <dcterms:modified xsi:type="dcterms:W3CDTF">2016-07-14T10:09:38Z</dcterms:modified>
</cp:coreProperties>
</file>