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72" r:id="rId2"/>
    <p:sldId id="292" r:id="rId3"/>
    <p:sldId id="291" r:id="rId4"/>
    <p:sldId id="259" r:id="rId5"/>
    <p:sldId id="260" r:id="rId6"/>
    <p:sldId id="278" r:id="rId7"/>
    <p:sldId id="287" r:id="rId8"/>
    <p:sldId id="286" r:id="rId9"/>
    <p:sldId id="276" r:id="rId10"/>
    <p:sldId id="282" r:id="rId11"/>
    <p:sldId id="284" r:id="rId12"/>
    <p:sldId id="275" r:id="rId13"/>
    <p:sldId id="264" r:id="rId14"/>
    <p:sldId id="290" r:id="rId15"/>
    <p:sldId id="288" r:id="rId16"/>
    <p:sldId id="289" r:id="rId17"/>
    <p:sldId id="274" r:id="rId18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  <a:srgbClr val="DCE6F2"/>
    <a:srgbClr val="000000"/>
    <a:srgbClr val="CCCCFF"/>
    <a:srgbClr val="FFFFFF"/>
    <a:srgbClr val="2540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28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85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5" d="100"/>
          <a:sy n="75" d="100"/>
        </p:scale>
        <p:origin x="395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27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862" cy="497333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294" y="1"/>
            <a:ext cx="2945862" cy="497333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r">
              <a:defRPr sz="1200"/>
            </a:lvl1pPr>
          </a:lstStyle>
          <a:p>
            <a:fld id="{BCA6F077-D9A2-4F2D-BAAB-B66DE0E149A3}" type="datetimeFigureOut">
              <a:rPr lang="it-IT" smtClean="0"/>
              <a:pPr/>
              <a:t>13/06/2017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9305"/>
            <a:ext cx="2945862" cy="497333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294" y="9429305"/>
            <a:ext cx="2945862" cy="497333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r">
              <a:defRPr sz="1200"/>
            </a:lvl1pPr>
          </a:lstStyle>
          <a:p>
            <a:fld id="{83A99D33-0A9A-4641-A367-6A8FEC2E81E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07189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43B74BD4-43F9-49CA-8F6C-54A666C51A52}" type="datetimeFigureOut">
              <a:rPr lang="it-IT" smtClean="0"/>
              <a:pPr/>
              <a:t>13/06/2017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8055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4D2F2C38-930E-4C85-93F0-713F5A3DDC9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5935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4EF2-0BBA-46FC-94A1-351C80F29B58}" type="datetimeFigureOut">
              <a:rPr lang="it-IT" smtClean="0"/>
              <a:pPr/>
              <a:t>13/06/2017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57419-60C4-407C-98AE-BD83E4740E8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492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4EF2-0BBA-46FC-94A1-351C80F29B58}" type="datetimeFigureOut">
              <a:rPr lang="it-IT" smtClean="0"/>
              <a:pPr/>
              <a:t>13/06/2017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57419-60C4-407C-98AE-BD83E4740E8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6677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4EF2-0BBA-46FC-94A1-351C80F29B58}" type="datetimeFigureOut">
              <a:rPr lang="it-IT" smtClean="0"/>
              <a:pPr/>
              <a:t>13/06/2017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57419-60C4-407C-98AE-BD83E4740E8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4198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4EF2-0BBA-46FC-94A1-351C80F29B58}" type="datetimeFigureOut">
              <a:rPr lang="it-IT" smtClean="0"/>
              <a:pPr/>
              <a:t>13/06/2017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57419-60C4-407C-98AE-BD83E4740E8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8701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4EF2-0BBA-46FC-94A1-351C80F29B58}" type="datetimeFigureOut">
              <a:rPr lang="it-IT" smtClean="0"/>
              <a:pPr/>
              <a:t>13/06/2017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57419-60C4-407C-98AE-BD83E4740E8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9043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4EF2-0BBA-46FC-94A1-351C80F29B58}" type="datetimeFigureOut">
              <a:rPr lang="it-IT" smtClean="0"/>
              <a:pPr/>
              <a:t>13/06/2017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57419-60C4-407C-98AE-BD83E4740E8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2251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4EF2-0BBA-46FC-94A1-351C80F29B58}" type="datetimeFigureOut">
              <a:rPr lang="it-IT" smtClean="0"/>
              <a:pPr/>
              <a:t>13/06/2017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57419-60C4-407C-98AE-BD83E4740E8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6555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4EF2-0BBA-46FC-94A1-351C80F29B58}" type="datetimeFigureOut">
              <a:rPr lang="it-IT" smtClean="0"/>
              <a:pPr/>
              <a:t>13/06/2017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57419-60C4-407C-98AE-BD83E4740E8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7916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4EF2-0BBA-46FC-94A1-351C80F29B58}" type="datetimeFigureOut">
              <a:rPr lang="it-IT" smtClean="0"/>
              <a:pPr/>
              <a:t>13/06/2017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57419-60C4-407C-98AE-BD83E4740E8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1694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4EF2-0BBA-46FC-94A1-351C80F29B58}" type="datetimeFigureOut">
              <a:rPr lang="it-IT" smtClean="0"/>
              <a:pPr/>
              <a:t>13/06/2017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57419-60C4-407C-98AE-BD83E4740E8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1927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4EF2-0BBA-46FC-94A1-351C80F29B58}" type="datetimeFigureOut">
              <a:rPr lang="it-IT" smtClean="0"/>
              <a:pPr/>
              <a:t>13/06/2017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57419-60C4-407C-98AE-BD83E4740E8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7306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12"/>
          <p:cNvSpPr/>
          <p:nvPr userDrawn="1"/>
        </p:nvSpPr>
        <p:spPr>
          <a:xfrm>
            <a:off x="43130" y="43130"/>
            <a:ext cx="972000" cy="676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4" name="Connettore diritto 13"/>
          <p:cNvCxnSpPr/>
          <p:nvPr userDrawn="1"/>
        </p:nvCxnSpPr>
        <p:spPr>
          <a:xfrm>
            <a:off x="1061049" y="284671"/>
            <a:ext cx="0" cy="6300000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C4EF2-0BBA-46FC-94A1-351C80F29B58}" type="datetimeFigureOut">
              <a:rPr lang="it-IT" smtClean="0"/>
              <a:pPr/>
              <a:t>13/06/2017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57419-60C4-407C-98AE-BD83E4740E87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2" name="CasellaDiTesto 11"/>
          <p:cNvSpPr txBox="1"/>
          <p:nvPr userDrawn="1"/>
        </p:nvSpPr>
        <p:spPr>
          <a:xfrm rot="16200000">
            <a:off x="-2721639" y="3099777"/>
            <a:ext cx="6497575" cy="67710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 anchor="ctr" anchorCtr="0">
            <a:spAutoFit/>
          </a:bodyPr>
          <a:lstStyle/>
          <a:p>
            <a:pPr algn="l"/>
            <a:r>
              <a:rPr lang="it-I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Dove</a:t>
            </a:r>
            <a:r>
              <a:rPr lang="it-IT" sz="2400" b="1" i="1" baseline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va il cinema italiano?</a:t>
            </a:r>
            <a:endParaRPr lang="it-I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  <a:p>
            <a:pPr algn="l"/>
            <a:r>
              <a:rPr lang="it-IT" sz="1400" b="0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Roma - </a:t>
            </a:r>
            <a:r>
              <a:rPr lang="it-IT" sz="1400" b="0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13 giugno 2017</a:t>
            </a:r>
            <a:endParaRPr lang="it-IT" sz="1400" b="0" i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460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hyperlink" Target="https://www.lesechos.fr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4.png"/><Relationship Id="rId7" Type="http://schemas.openxmlformats.org/officeDocument/2006/relationships/image" Target="../media/image1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o 4"/>
          <p:cNvGrpSpPr/>
          <p:nvPr/>
        </p:nvGrpSpPr>
        <p:grpSpPr>
          <a:xfrm>
            <a:off x="3439062" y="577970"/>
            <a:ext cx="6443932" cy="5727939"/>
            <a:chOff x="3338423" y="577970"/>
            <a:chExt cx="6443932" cy="5727939"/>
          </a:xfrm>
        </p:grpSpPr>
        <p:pic>
          <p:nvPicPr>
            <p:cNvPr id="6" name="Immagin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12389" y="755889"/>
              <a:ext cx="6096000" cy="5372100"/>
            </a:xfrm>
            <a:prstGeom prst="rect">
              <a:avLst/>
            </a:prstGeom>
          </p:spPr>
        </p:pic>
        <p:sp>
          <p:nvSpPr>
            <p:cNvPr id="7" name="Rettangolo 6"/>
            <p:cNvSpPr/>
            <p:nvPr/>
          </p:nvSpPr>
          <p:spPr>
            <a:xfrm>
              <a:off x="3338423" y="577970"/>
              <a:ext cx="6443932" cy="5727939"/>
            </a:xfrm>
            <a:prstGeom prst="rect">
              <a:avLst/>
            </a:prstGeom>
            <a:solidFill>
              <a:srgbClr val="FFFFFF">
                <a:alpha val="8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4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ntipasto" panose="02000506000000020004" pitchFamily="2" charset="0"/>
              </a:rPr>
              <a:t>DOVE VA IL CINEMA ITALIANO? </a:t>
            </a:r>
            <a:r>
              <a:rPr lang="it-IT" sz="4400" dirty="0">
                <a:solidFill>
                  <a:schemeClr val="tx2">
                    <a:lumMod val="60000"/>
                    <a:lumOff val="40000"/>
                  </a:schemeClr>
                </a:solidFill>
                <a:latin typeface="Antipasto" panose="02000506000000020004" pitchFamily="2" charset="0"/>
              </a:rPr>
              <a:t/>
            </a:r>
            <a:br>
              <a:rPr lang="it-IT" sz="4400" dirty="0">
                <a:solidFill>
                  <a:schemeClr val="tx2">
                    <a:lumMod val="60000"/>
                    <a:lumOff val="40000"/>
                  </a:schemeClr>
                </a:solidFill>
                <a:latin typeface="Antipasto" panose="02000506000000020004" pitchFamily="2" charset="0"/>
              </a:rPr>
            </a:br>
            <a:endParaRPr lang="it-IT" sz="4400" b="1" dirty="0">
              <a:solidFill>
                <a:schemeClr val="tx2">
                  <a:lumMod val="60000"/>
                  <a:lumOff val="40000"/>
                </a:schemeClr>
              </a:solidFill>
              <a:latin typeface="Antipasto" panose="02000506000000020004" pitchFamily="2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415772"/>
            <a:ext cx="9144000" cy="1655762"/>
          </a:xfrm>
        </p:spPr>
        <p:txBody>
          <a:bodyPr>
            <a:normAutofit/>
          </a:bodyPr>
          <a:lstStyle/>
          <a:p>
            <a:endParaRPr lang="it-IT" dirty="0" smtClean="0"/>
          </a:p>
          <a:p>
            <a:r>
              <a:rPr lang="it-IT" b="1" dirty="0">
                <a:latin typeface="Antipasto" panose="02000506000000020004" pitchFamily="2" charset="0"/>
              </a:rPr>
              <a:t>Il contesto italiano, la normativa in corso di attuazione, le opportunità che l’industria deve </a:t>
            </a:r>
            <a:r>
              <a:rPr lang="it-IT" b="1" dirty="0" smtClean="0">
                <a:latin typeface="Antipasto" panose="02000506000000020004" pitchFamily="2" charset="0"/>
              </a:rPr>
              <a:t>cogliere</a:t>
            </a:r>
            <a:endParaRPr lang="it-IT" b="1" dirty="0">
              <a:latin typeface="Antipasto" panose="02000506000000020004" pitchFamily="2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4876702" y="5589601"/>
            <a:ext cx="294317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dirty="0" smtClean="0">
                <a:latin typeface="Antipasto" panose="02000506000000020004" pitchFamily="2" charset="0"/>
              </a:rPr>
              <a:t>Elena Cappuccio</a:t>
            </a:r>
          </a:p>
          <a:p>
            <a:pPr algn="ctr"/>
            <a:r>
              <a:rPr lang="it-IT" dirty="0" smtClean="0">
                <a:latin typeface="Antipasto" panose="02000506000000020004" pitchFamily="2" charset="0"/>
              </a:rPr>
              <a:t>Martedì </a:t>
            </a:r>
            <a:r>
              <a:rPr lang="it-IT" dirty="0">
                <a:latin typeface="Antipasto" panose="02000506000000020004" pitchFamily="2" charset="0"/>
              </a:rPr>
              <a:t>13 giugno </a:t>
            </a:r>
            <a:r>
              <a:rPr lang="it-IT" dirty="0" smtClean="0">
                <a:latin typeface="Antipasto" panose="02000506000000020004" pitchFamily="2" charset="0"/>
              </a:rPr>
              <a:t>2017 - </a:t>
            </a:r>
            <a:r>
              <a:rPr lang="it-IT" dirty="0">
                <a:latin typeface="Antipasto" panose="02000506000000020004" pitchFamily="2" charset="0"/>
              </a:rPr>
              <a:t>Roma</a:t>
            </a:r>
          </a:p>
        </p:txBody>
      </p:sp>
    </p:spTree>
    <p:extLst>
      <p:ext uri="{BB962C8B-B14F-4D97-AF65-F5344CB8AC3E}">
        <p14:creationId xmlns:p14="http://schemas.microsoft.com/office/powerpoint/2010/main" val="118352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365126"/>
            <a:ext cx="10726634" cy="737282"/>
          </a:xfrm>
        </p:spPr>
        <p:txBody>
          <a:bodyPr>
            <a:normAutofit/>
          </a:bodyPr>
          <a:lstStyle/>
          <a:p>
            <a:pPr algn="r"/>
            <a:r>
              <a:rPr lang="it-IT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tipasto" panose="02000506000000020004" pitchFamily="2" charset="0"/>
              </a:rPr>
              <a:t>Cinema in TV </a:t>
            </a:r>
            <a:endParaRPr lang="it-IT" sz="2800" b="1" dirty="0">
              <a:solidFill>
                <a:schemeClr val="tx2">
                  <a:lumMod val="60000"/>
                  <a:lumOff val="40000"/>
                </a:schemeClr>
              </a:solidFill>
              <a:latin typeface="Antipasto" panose="02000506000000020004" pitchFamily="2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2200" y="2333002"/>
            <a:ext cx="3478743" cy="2115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1338" y="2333002"/>
            <a:ext cx="3595818" cy="2115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CasellaDiTesto 9"/>
          <p:cNvSpPr txBox="1"/>
          <p:nvPr/>
        </p:nvSpPr>
        <p:spPr>
          <a:xfrm>
            <a:off x="1092200" y="1943858"/>
            <a:ext cx="13825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tipasto" panose="02000506000000020004" pitchFamily="2" charset="0"/>
              </a:rPr>
              <a:t>Top 10 2014</a:t>
            </a:r>
            <a:endParaRPr lang="it-IT" sz="2000" b="1" dirty="0">
              <a:solidFill>
                <a:schemeClr val="tx2">
                  <a:lumMod val="60000"/>
                  <a:lumOff val="40000"/>
                </a:schemeClr>
              </a:solidFill>
              <a:latin typeface="Antipasto" panose="02000506000000020004" pitchFamily="2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4711338" y="1932892"/>
            <a:ext cx="14413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tipasto" panose="02000506000000020004" pitchFamily="2" charset="0"/>
              </a:rPr>
              <a:t>Top 10 2015</a:t>
            </a:r>
            <a:endParaRPr lang="it-IT" sz="2000" b="1" dirty="0">
              <a:solidFill>
                <a:schemeClr val="tx2">
                  <a:lumMod val="60000"/>
                  <a:lumOff val="40000"/>
                </a:schemeClr>
              </a:solidFill>
              <a:latin typeface="Antipasto" panose="02000506000000020004" pitchFamily="2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1255600" y="4848790"/>
            <a:ext cx="979425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2000" dirty="0" smtClean="0">
                <a:latin typeface="Antipasto" panose="02000506000000020004" pitchFamily="2" charset="0"/>
              </a:rPr>
              <a:t>Nel 2014 e 2015 i film più visti in televisione (prime time) sono stati tutti (tranne 1) prodotti con il contributo (produttore e/o distributore) del </a:t>
            </a:r>
            <a:r>
              <a:rPr lang="it-IT" sz="2000" dirty="0" err="1" smtClean="0">
                <a:latin typeface="Antipasto" panose="02000506000000020004" pitchFamily="2" charset="0"/>
              </a:rPr>
              <a:t>broadcaster</a:t>
            </a:r>
            <a:r>
              <a:rPr lang="it-IT" sz="2000" dirty="0" smtClean="0">
                <a:latin typeface="Antipasto" panose="02000506000000020004" pitchFamily="2" charset="0"/>
              </a:rPr>
              <a:t> che li ha trasmessi.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2000" dirty="0" smtClean="0">
                <a:latin typeface="Antipasto" panose="02000506000000020004" pitchFamily="2" charset="0"/>
              </a:rPr>
              <a:t>I film registrano un’audience media di 4,9 milioni nel 2014, 4,3 nel 2015.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2000" dirty="0" smtClean="0">
                <a:latin typeface="Antipasto" panose="02000506000000020004" pitchFamily="2" charset="0"/>
              </a:rPr>
              <a:t>Nel 2016 è maggiore la presenza di film di produttori e distributori esteri, nonostante i titoli di richiamo 4,8 milioni l’audience media.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52274" y="2333002"/>
            <a:ext cx="3594654" cy="2115678"/>
          </a:xfrm>
          <a:prstGeom prst="rect">
            <a:avLst/>
          </a:prstGeom>
        </p:spPr>
      </p:pic>
      <p:sp>
        <p:nvSpPr>
          <p:cNvPr id="13" name="CasellaDiTesto 12"/>
          <p:cNvSpPr txBox="1"/>
          <p:nvPr/>
        </p:nvSpPr>
        <p:spPr>
          <a:xfrm>
            <a:off x="8447551" y="1926766"/>
            <a:ext cx="14413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tipasto" panose="02000506000000020004" pitchFamily="2" charset="0"/>
              </a:rPr>
              <a:t>Top 10 2016</a:t>
            </a:r>
            <a:endParaRPr lang="it-IT" sz="2000" b="1" dirty="0">
              <a:solidFill>
                <a:schemeClr val="tx2">
                  <a:lumMod val="60000"/>
                  <a:lumOff val="40000"/>
                </a:schemeClr>
              </a:solidFill>
              <a:latin typeface="Antipasto" panose="02000506000000020004" pitchFamily="2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6799" y="398991"/>
            <a:ext cx="10769125" cy="771783"/>
          </a:xfrm>
        </p:spPr>
        <p:txBody>
          <a:bodyPr>
            <a:normAutofit/>
          </a:bodyPr>
          <a:lstStyle/>
          <a:p>
            <a:pPr algn="r"/>
            <a:r>
              <a:rPr lang="it-IT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tipasto" panose="02000506000000020004" pitchFamily="2" charset="0"/>
              </a:rPr>
              <a:t>Fiction in TV</a:t>
            </a:r>
            <a:endParaRPr lang="it-IT" sz="2800" b="1" dirty="0">
              <a:solidFill>
                <a:schemeClr val="tx2">
                  <a:lumMod val="60000"/>
                  <a:lumOff val="40000"/>
                </a:schemeClr>
              </a:solidFill>
              <a:latin typeface="Antipasto" panose="02000506000000020004" pitchFamily="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34533" y="1724554"/>
            <a:ext cx="10515600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sz="2000" dirty="0" smtClean="0">
                <a:latin typeface="Antipasto" panose="02000506000000020004" pitchFamily="2" charset="0"/>
              </a:rPr>
              <a:t>Dall’autunno 2015 alla primavera 2016 sono state trasmesse in prime </a:t>
            </a:r>
            <a:r>
              <a:rPr lang="it-IT" sz="2000" dirty="0" err="1" smtClean="0">
                <a:latin typeface="Antipasto" panose="02000506000000020004" pitchFamily="2" charset="0"/>
              </a:rPr>
              <a:t>time</a:t>
            </a:r>
            <a:r>
              <a:rPr lang="it-IT" sz="2000" dirty="0" smtClean="0">
                <a:latin typeface="Antipasto" panose="02000506000000020004" pitchFamily="2" charset="0"/>
              </a:rPr>
              <a:t> 22 serie TV con un ascolto medio di circa 4,5 milioni.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000" dirty="0" smtClean="0">
                <a:latin typeface="Antipasto" panose="02000506000000020004" pitchFamily="2" charset="0"/>
              </a:rPr>
              <a:t>Il computo non include le grandi coproduzioni internazionali «Medici» (Lux Vide) e «The Young Pope» (</a:t>
            </a:r>
            <a:r>
              <a:rPr lang="it-IT" sz="2000" dirty="0" err="1" smtClean="0">
                <a:latin typeface="Antipasto" panose="02000506000000020004" pitchFamily="2" charset="0"/>
              </a:rPr>
              <a:t>Wildside</a:t>
            </a:r>
            <a:r>
              <a:rPr lang="it-IT" sz="2000" dirty="0" smtClean="0">
                <a:latin typeface="Antipasto" panose="02000506000000020004" pitchFamily="2" charset="0"/>
              </a:rPr>
              <a:t>). </a:t>
            </a:r>
            <a:endParaRPr lang="it-IT" sz="2000" dirty="0">
              <a:latin typeface="Antipasto" panose="02000506000000020004" pitchFamily="2" charset="0"/>
            </a:endParaRPr>
          </a:p>
        </p:txBody>
      </p:sp>
      <p:pic>
        <p:nvPicPr>
          <p:cNvPr id="4" name="Segnaposto contenuto 3" descr="http://www.lastampa.it/r/Pub/p4/2016/11/26/Spettacoli/Foto/RitagliWeb/tabella1-kWNI-U110043641555QAI-680x247%40LaStampa.it.JPG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60117" y="3344389"/>
            <a:ext cx="9760527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19" name="Picture 3" descr="Recherche �tendu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38125" cy="247650"/>
          </a:xfrm>
          <a:prstGeom prst="rect">
            <a:avLst/>
          </a:prstGeom>
          <a:noFill/>
        </p:spPr>
      </p:pic>
      <p:sp>
        <p:nvSpPr>
          <p:cNvPr id="5" name="CasellaDiTesto 4"/>
          <p:cNvSpPr txBox="1"/>
          <p:nvPr/>
        </p:nvSpPr>
        <p:spPr>
          <a:xfrm>
            <a:off x="5755593" y="6086100"/>
            <a:ext cx="13915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i="1" dirty="0" smtClean="0">
                <a:latin typeface="Antipasto" panose="02000506000000020004" pitchFamily="2" charset="0"/>
              </a:rPr>
              <a:t>Fonte: Barometro</a:t>
            </a:r>
            <a:endParaRPr lang="it-IT" sz="1400" i="1" dirty="0">
              <a:latin typeface="Antipasto" panose="02000506000000020004" pitchFamily="2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365125"/>
            <a:ext cx="10795000" cy="780011"/>
          </a:xfrm>
        </p:spPr>
        <p:txBody>
          <a:bodyPr>
            <a:normAutofit/>
          </a:bodyPr>
          <a:lstStyle/>
          <a:p>
            <a:pPr algn="r"/>
            <a:r>
              <a:rPr lang="it-IT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tipasto" panose="02000506000000020004" pitchFamily="2" charset="0"/>
              </a:rPr>
              <a:t>Oltre il cinema e la TV</a:t>
            </a:r>
            <a:endParaRPr lang="it-IT" sz="2800" b="1" dirty="0">
              <a:solidFill>
                <a:schemeClr val="tx2">
                  <a:lumMod val="60000"/>
                  <a:lumOff val="40000"/>
                </a:schemeClr>
              </a:solidFill>
              <a:latin typeface="Antipasto" panose="02000506000000020004" pitchFamily="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37478" y="1364152"/>
            <a:ext cx="1064972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>
                <a:latin typeface="Antipasto" panose="02000506000000020004" pitchFamily="2" charset="0"/>
              </a:rPr>
              <a:t>Cinema e TV in  Italia sono già interconnessi: </a:t>
            </a:r>
          </a:p>
          <a:p>
            <a:pPr marL="0" indent="0">
              <a:buNone/>
            </a:pPr>
            <a:endParaRPr lang="it-IT" dirty="0">
              <a:latin typeface="Antipasto" panose="02000506000000020004" pitchFamily="2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it-IT" dirty="0">
                <a:latin typeface="Antipasto" panose="02000506000000020004" pitchFamily="2" charset="0"/>
              </a:rPr>
              <a:t>P</a:t>
            </a:r>
            <a:r>
              <a:rPr lang="it-IT" dirty="0" smtClean="0">
                <a:latin typeface="Antipasto" panose="02000506000000020004" pitchFamily="2" charset="0"/>
              </a:rPr>
              <a:t>roduzione e distribuzione cinematografica attraverso le società controllate (Rai Cinema/01 Distribution</a:t>
            </a:r>
            <a:r>
              <a:rPr lang="it-IT" dirty="0">
                <a:latin typeface="Antipasto" panose="02000506000000020004" pitchFamily="2" charset="0"/>
              </a:rPr>
              <a:t>, </a:t>
            </a:r>
            <a:r>
              <a:rPr lang="it-IT" dirty="0" smtClean="0">
                <a:latin typeface="Antipasto" panose="02000506000000020004" pitchFamily="2" charset="0"/>
              </a:rPr>
              <a:t>Medusa Film)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it-IT" dirty="0" smtClean="0">
                <a:latin typeface="Antipasto" panose="02000506000000020004" pitchFamily="2" charset="0"/>
              </a:rPr>
              <a:t>Il modello partecipativo di Vision Distribution (</a:t>
            </a:r>
            <a:r>
              <a:rPr lang="it-IT" dirty="0" err="1" smtClean="0">
                <a:latin typeface="Antipasto" panose="02000506000000020004" pitchFamily="2" charset="0"/>
              </a:rPr>
              <a:t>Sky</a:t>
            </a:r>
            <a:r>
              <a:rPr lang="it-IT" dirty="0" smtClean="0">
                <a:latin typeface="Antipasto" panose="02000506000000020004" pitchFamily="2" charset="0"/>
              </a:rPr>
              <a:t> con Cattleya, </a:t>
            </a:r>
            <a:r>
              <a:rPr lang="it-IT" dirty="0" err="1" smtClean="0">
                <a:latin typeface="Antipasto" panose="02000506000000020004" pitchFamily="2" charset="0"/>
              </a:rPr>
              <a:t>Wildside</a:t>
            </a:r>
            <a:r>
              <a:rPr lang="it-IT" dirty="0">
                <a:latin typeface="Antipasto" panose="02000506000000020004" pitchFamily="2" charset="0"/>
              </a:rPr>
              <a:t>, Lucisano Group, </a:t>
            </a:r>
            <a:r>
              <a:rPr lang="it-IT" dirty="0" err="1">
                <a:latin typeface="Antipasto" panose="02000506000000020004" pitchFamily="2" charset="0"/>
              </a:rPr>
              <a:t>Palomar</a:t>
            </a:r>
            <a:r>
              <a:rPr lang="it-IT" dirty="0">
                <a:latin typeface="Antipasto" panose="02000506000000020004" pitchFamily="2" charset="0"/>
              </a:rPr>
              <a:t> e Indiana </a:t>
            </a:r>
            <a:r>
              <a:rPr lang="it-IT" dirty="0" smtClean="0">
                <a:latin typeface="Antipasto" panose="02000506000000020004" pitchFamily="2" charset="0"/>
              </a:rPr>
              <a:t>Production)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it-IT" dirty="0" smtClean="0">
                <a:latin typeface="Antipasto" panose="02000506000000020004" pitchFamily="2" charset="0"/>
              </a:rPr>
              <a:t>La produzione «dipendente»: Mediaset, </a:t>
            </a:r>
            <a:r>
              <a:rPr lang="it-IT" dirty="0" err="1" smtClean="0">
                <a:latin typeface="Antipasto" panose="02000506000000020004" pitchFamily="2" charset="0"/>
              </a:rPr>
              <a:t>Taodue</a:t>
            </a:r>
            <a:r>
              <a:rPr lang="it-IT" dirty="0" smtClean="0">
                <a:latin typeface="Antipasto" panose="02000506000000020004" pitchFamily="2" charset="0"/>
              </a:rPr>
              <a:t>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it-IT" dirty="0" smtClean="0">
                <a:latin typeface="Antipasto" panose="02000506000000020004" pitchFamily="2" charset="0"/>
              </a:rPr>
              <a:t>Produttori a cavallo di cinema e TV: i maggiori produttori sono presenti nella produzione cinematografica e televisiva (soprattutto film e fiction).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it-IT" sz="1000" dirty="0" smtClean="0">
              <a:latin typeface="Antipasto" panose="02000506000000020004" pitchFamily="2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it-IT" dirty="0">
              <a:latin typeface="Antipasto" panose="02000506000000020004" pitchFamily="2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Immagine 3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4047" y="6577093"/>
            <a:ext cx="1163941" cy="192238"/>
          </a:xfrm>
          <a:prstGeom prst="rect">
            <a:avLst/>
          </a:prstGeom>
        </p:spPr>
      </p:pic>
      <p:sp>
        <p:nvSpPr>
          <p:cNvPr id="4" name="Titolo 1"/>
          <p:cNvSpPr txBox="1">
            <a:spLocks/>
          </p:cNvSpPr>
          <p:nvPr/>
        </p:nvSpPr>
        <p:spPr>
          <a:xfrm>
            <a:off x="1502432" y="71829"/>
            <a:ext cx="10260000" cy="432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it-IT" sz="20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016301" y="2761020"/>
            <a:ext cx="1739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AUDIENCE DTT</a:t>
            </a:r>
            <a:endParaRPr lang="it-IT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pic>
        <p:nvPicPr>
          <p:cNvPr id="6" name="Segnaposto contenuto 6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843936" y="3088032"/>
            <a:ext cx="4652081" cy="3489061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7950190" y="2761020"/>
            <a:ext cx="1540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OFFERTA DTT</a:t>
            </a:r>
            <a:endParaRPr lang="it-IT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0" name="Ovale 9"/>
          <p:cNvSpPr/>
          <p:nvPr/>
        </p:nvSpPr>
        <p:spPr>
          <a:xfrm>
            <a:off x="8755976" y="4421722"/>
            <a:ext cx="828000" cy="864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130 </a:t>
            </a:r>
          </a:p>
          <a:p>
            <a:pPr algn="ctr"/>
            <a:r>
              <a:rPr lang="it-IT" sz="1400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Canali </a:t>
            </a:r>
          </a:p>
          <a:p>
            <a:pPr algn="ctr"/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N</a:t>
            </a:r>
            <a:r>
              <a:rPr lang="it-IT" sz="1400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azionali</a:t>
            </a:r>
            <a:endParaRPr lang="it-IT" sz="14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15" name="Immagine 14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82426" y="3720414"/>
            <a:ext cx="4701758" cy="2350879"/>
          </a:xfrm>
          <a:prstGeom prst="rect">
            <a:avLst/>
          </a:prstGeom>
        </p:spPr>
      </p:pic>
      <p:sp>
        <p:nvSpPr>
          <p:cNvPr id="13" name="Titolo 1"/>
          <p:cNvSpPr txBox="1">
            <a:spLocks/>
          </p:cNvSpPr>
          <p:nvPr/>
        </p:nvSpPr>
        <p:spPr>
          <a:xfrm>
            <a:off x="1143000" y="292328"/>
            <a:ext cx="10735654" cy="68394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tipasto" panose="02000506000000020004" pitchFamily="2" charset="0"/>
              </a:rPr>
              <a:t>Oltre il cinema e la TV</a:t>
            </a:r>
            <a:endParaRPr lang="it-IT" sz="2800" b="1" dirty="0">
              <a:solidFill>
                <a:schemeClr val="tx2">
                  <a:lumMod val="60000"/>
                  <a:lumOff val="40000"/>
                </a:schemeClr>
              </a:solidFill>
              <a:latin typeface="Antipasto" panose="02000506000000020004" pitchFamily="2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1357738" y="1261625"/>
            <a:ext cx="1054938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2000" dirty="0" smtClean="0">
                <a:latin typeface="Antipasto" panose="02000506000000020004" pitchFamily="2" charset="0"/>
              </a:rPr>
              <a:t>La crescita della tv multicanale tematica e la varietà dei generi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2000" dirty="0" smtClean="0">
                <a:latin typeface="Antipasto" panose="02000506000000020004" pitchFamily="2" charset="0"/>
              </a:rPr>
              <a:t>Nuove TV sul DTT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2000" dirty="0" smtClean="0">
                <a:latin typeface="Antipasto" panose="02000506000000020004" pitchFamily="2" charset="0"/>
              </a:rPr>
              <a:t>Nuove risorse per la TV (es. </a:t>
            </a:r>
            <a:r>
              <a:rPr lang="it-IT" sz="2000" dirty="0" err="1" smtClean="0">
                <a:latin typeface="Antipasto" panose="02000506000000020004" pitchFamily="2" charset="0"/>
              </a:rPr>
              <a:t>branded</a:t>
            </a:r>
            <a:r>
              <a:rPr lang="it-IT" sz="2000" dirty="0" smtClean="0">
                <a:latin typeface="Antipasto" panose="02000506000000020004" pitchFamily="2" charset="0"/>
              </a:rPr>
              <a:t> entertainment)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2000" dirty="0">
                <a:latin typeface="Antipasto" panose="02000506000000020004" pitchFamily="2" charset="0"/>
              </a:rPr>
              <a:t>I</a:t>
            </a:r>
            <a:r>
              <a:rPr lang="it-IT" sz="2000" dirty="0" smtClean="0">
                <a:latin typeface="Antipasto" panose="02000506000000020004" pitchFamily="2" charset="0"/>
              </a:rPr>
              <a:t>bridazione </a:t>
            </a:r>
            <a:r>
              <a:rPr lang="it-IT" sz="2000" dirty="0">
                <a:latin typeface="Antipasto" panose="02000506000000020004" pitchFamily="2" charset="0"/>
              </a:rPr>
              <a:t>dei generi </a:t>
            </a:r>
            <a:r>
              <a:rPr lang="it-IT" sz="2000" dirty="0" smtClean="0">
                <a:latin typeface="Antipasto" panose="02000506000000020004" pitchFamily="2" charset="0"/>
              </a:rPr>
              <a:t>(format, </a:t>
            </a:r>
            <a:r>
              <a:rPr lang="it-IT" sz="2000" dirty="0" err="1" smtClean="0">
                <a:latin typeface="Antipasto" panose="02000506000000020004" pitchFamily="2" charset="0"/>
              </a:rPr>
              <a:t>factual</a:t>
            </a:r>
            <a:r>
              <a:rPr lang="it-IT" sz="2000" dirty="0">
                <a:latin typeface="Antipasto" panose="02000506000000020004" pitchFamily="2" charset="0"/>
              </a:rPr>
              <a:t>, </a:t>
            </a:r>
            <a:r>
              <a:rPr lang="it-IT" sz="2000" dirty="0" err="1">
                <a:latin typeface="Antipasto" panose="02000506000000020004" pitchFamily="2" charset="0"/>
              </a:rPr>
              <a:t>docufactual</a:t>
            </a:r>
            <a:r>
              <a:rPr lang="it-IT" sz="2000" dirty="0">
                <a:latin typeface="Antipasto" panose="02000506000000020004" pitchFamily="2" charset="0"/>
              </a:rPr>
              <a:t> e intrattenimento</a:t>
            </a:r>
            <a:r>
              <a:rPr lang="it-IT" sz="2000" dirty="0" smtClean="0">
                <a:latin typeface="Antipasto" panose="02000506000000020004" pitchFamily="2" charset="0"/>
              </a:rPr>
              <a:t>)</a:t>
            </a:r>
            <a:endParaRPr lang="it-IT" sz="2000" dirty="0">
              <a:latin typeface="Antipasto" panose="02000506000000020004" pitchFamily="2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682426" y="6423204"/>
            <a:ext cx="24421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i="1" dirty="0" smtClean="0">
                <a:latin typeface="Antipasto" panose="02000506000000020004" pitchFamily="2" charset="0"/>
              </a:rPr>
              <a:t>Elaborazioni CRTV su fonti varie  </a:t>
            </a:r>
            <a:endParaRPr lang="it-IT" sz="1400" i="1" dirty="0">
              <a:latin typeface="Antipasto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570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303868" y="604889"/>
            <a:ext cx="46696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Antipasto" panose="02000506000000020004" pitchFamily="2" charset="0"/>
              </a:rPr>
              <a:t>Top 50 </a:t>
            </a:r>
            <a:r>
              <a:rPr lang="en-US" b="1" dirty="0" err="1" smtClean="0">
                <a:solidFill>
                  <a:srgbClr val="0070C0"/>
                </a:solidFill>
                <a:latin typeface="Antipasto" panose="02000506000000020004" pitchFamily="2" charset="0"/>
              </a:rPr>
              <a:t>gruppi</a:t>
            </a:r>
            <a:r>
              <a:rPr lang="en-US" b="1" dirty="0" smtClean="0">
                <a:solidFill>
                  <a:srgbClr val="0070C0"/>
                </a:solidFill>
                <a:latin typeface="Antipasto" panose="02000506000000020004" pitchFamily="2" charset="0"/>
              </a:rPr>
              <a:t> AV </a:t>
            </a:r>
            <a:r>
              <a:rPr lang="en-US" b="1" dirty="0" err="1" smtClean="0">
                <a:solidFill>
                  <a:srgbClr val="0070C0"/>
                </a:solidFill>
                <a:latin typeface="Antipasto" panose="02000506000000020004" pitchFamily="2" charset="0"/>
              </a:rPr>
              <a:t>globali</a:t>
            </a:r>
            <a:r>
              <a:rPr lang="en-US" b="1" dirty="0" smtClean="0">
                <a:solidFill>
                  <a:srgbClr val="0070C0"/>
                </a:solidFill>
                <a:latin typeface="Antipasto" panose="02000506000000020004" pitchFamily="2" charset="0"/>
              </a:rPr>
              <a:t> </a:t>
            </a:r>
            <a:r>
              <a:rPr lang="en-US" sz="1400" b="1" dirty="0" smtClean="0">
                <a:solidFill>
                  <a:srgbClr val="0070C0"/>
                </a:solidFill>
                <a:latin typeface="Antipasto" panose="02000506000000020004" pitchFamily="2" charset="0"/>
              </a:rPr>
              <a:t>(per </a:t>
            </a:r>
            <a:r>
              <a:rPr lang="en-US" sz="1400" b="1" dirty="0" err="1" smtClean="0">
                <a:solidFill>
                  <a:srgbClr val="0070C0"/>
                </a:solidFill>
                <a:latin typeface="Antipasto" panose="02000506000000020004" pitchFamily="2" charset="0"/>
              </a:rPr>
              <a:t>fatturato</a:t>
            </a:r>
            <a:r>
              <a:rPr lang="en-US" sz="1400" b="1" dirty="0" smtClean="0">
                <a:solidFill>
                  <a:srgbClr val="0070C0"/>
                </a:solidFill>
                <a:latin typeface="Antipasto" panose="02000506000000020004" pitchFamily="2" charset="0"/>
              </a:rPr>
              <a:t> AV, </a:t>
            </a:r>
            <a:r>
              <a:rPr lang="en-US" sz="1400" b="1" dirty="0" err="1" smtClean="0">
                <a:solidFill>
                  <a:srgbClr val="0070C0"/>
                </a:solidFill>
                <a:latin typeface="Antipasto" panose="02000506000000020004" pitchFamily="2" charset="0"/>
              </a:rPr>
              <a:t>mln</a:t>
            </a:r>
            <a:r>
              <a:rPr lang="en-US" sz="1400" b="1" dirty="0" smtClean="0">
                <a:solidFill>
                  <a:srgbClr val="0070C0"/>
                </a:solidFill>
                <a:latin typeface="Antipasto" panose="02000506000000020004" pitchFamily="2" charset="0"/>
              </a:rPr>
              <a:t> euro)</a:t>
            </a:r>
            <a:endParaRPr lang="it-IT" sz="1400" b="1" dirty="0">
              <a:solidFill>
                <a:srgbClr val="0070C0"/>
              </a:solidFill>
              <a:latin typeface="Antipasto" panose="02000506000000020004" pitchFamily="2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7289074" y="6390632"/>
            <a:ext cx="31900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 smtClean="0">
                <a:latin typeface="Antipasto" panose="02000506000000020004" pitchFamily="2" charset="0"/>
              </a:rPr>
              <a:t>Fonte: </a:t>
            </a:r>
            <a:r>
              <a:rPr lang="it-IT" sz="1200" i="1" dirty="0" err="1" smtClean="0">
                <a:latin typeface="Antipasto" panose="02000506000000020004" pitchFamily="2" charset="0"/>
              </a:rPr>
              <a:t>European</a:t>
            </a:r>
            <a:r>
              <a:rPr lang="it-IT" sz="1200" i="1" dirty="0" smtClean="0">
                <a:latin typeface="Antipasto" panose="02000506000000020004" pitchFamily="2" charset="0"/>
              </a:rPr>
              <a:t> AV </a:t>
            </a:r>
            <a:r>
              <a:rPr lang="it-IT" sz="1200" i="1" dirty="0" err="1" smtClean="0">
                <a:latin typeface="Antipasto" panose="02000506000000020004" pitchFamily="2" charset="0"/>
              </a:rPr>
              <a:t>Observatory</a:t>
            </a:r>
            <a:r>
              <a:rPr lang="it-IT" sz="1200" i="1" dirty="0" smtClean="0">
                <a:latin typeface="Antipasto" panose="02000506000000020004" pitchFamily="2" charset="0"/>
              </a:rPr>
              <a:t> Yearbook 2016</a:t>
            </a:r>
            <a:endParaRPr lang="it-IT" sz="1200" i="1" dirty="0">
              <a:latin typeface="Antipasto" panose="02000506000000020004" pitchFamily="2" charset="0"/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1067964" y="564883"/>
            <a:ext cx="10810689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tipasto" panose="02000506000000020004" pitchFamily="2" charset="0"/>
              </a:rPr>
              <a:t>La sfida, globale ed estesa </a:t>
            </a:r>
            <a:endParaRPr lang="it-IT" sz="2800" b="1" dirty="0">
              <a:solidFill>
                <a:schemeClr val="tx2">
                  <a:lumMod val="60000"/>
                  <a:lumOff val="40000"/>
                </a:schemeClr>
              </a:solidFill>
              <a:latin typeface="Antipasto" panose="02000506000000020004" pitchFamily="2" charset="0"/>
            </a:endParaRPr>
          </a:p>
        </p:txBody>
      </p:sp>
      <p:pic>
        <p:nvPicPr>
          <p:cNvPr id="6" name="Immagine 5"/>
          <p:cNvPicPr/>
          <p:nvPr/>
        </p:nvPicPr>
        <p:blipFill>
          <a:blip r:embed="rId2"/>
          <a:stretch>
            <a:fillRect/>
          </a:stretch>
        </p:blipFill>
        <p:spPr>
          <a:xfrm>
            <a:off x="1434556" y="896983"/>
            <a:ext cx="5854518" cy="5770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9873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1251373" y="951299"/>
            <a:ext cx="45490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rgbClr val="0070C0"/>
                </a:solidFill>
                <a:latin typeface="Antipasto" panose="02000506000000020004" pitchFamily="2" charset="0"/>
              </a:rPr>
              <a:t>Top 40 produttori AV europei </a:t>
            </a:r>
            <a:r>
              <a:rPr lang="en-US" dirty="0" smtClean="0">
                <a:solidFill>
                  <a:srgbClr val="0070C0"/>
                </a:solidFill>
                <a:latin typeface="Antipasto" panose="02000506000000020004" pitchFamily="2" charset="0"/>
              </a:rPr>
              <a:t>(</a:t>
            </a:r>
            <a:r>
              <a:rPr lang="en-US" dirty="0" err="1" smtClean="0">
                <a:solidFill>
                  <a:srgbClr val="0070C0"/>
                </a:solidFill>
                <a:latin typeface="Antipasto" panose="02000506000000020004" pitchFamily="2" charset="0"/>
              </a:rPr>
              <a:t>fatturato</a:t>
            </a:r>
            <a:r>
              <a:rPr lang="en-US" dirty="0">
                <a:solidFill>
                  <a:srgbClr val="0070C0"/>
                </a:solidFill>
                <a:latin typeface="Antipasto" panose="02000506000000020004" pitchFamily="2" charset="0"/>
              </a:rPr>
              <a:t>, </a:t>
            </a:r>
            <a:r>
              <a:rPr lang="en-US" dirty="0" err="1">
                <a:solidFill>
                  <a:srgbClr val="0070C0"/>
                </a:solidFill>
                <a:latin typeface="Antipasto" panose="02000506000000020004" pitchFamily="2" charset="0"/>
              </a:rPr>
              <a:t>mln</a:t>
            </a:r>
            <a:r>
              <a:rPr lang="en-US" dirty="0">
                <a:solidFill>
                  <a:srgbClr val="0070C0"/>
                </a:solidFill>
                <a:latin typeface="Antipasto" panose="02000506000000020004" pitchFamily="2" charset="0"/>
              </a:rPr>
              <a:t> euro)</a:t>
            </a:r>
            <a:endParaRPr lang="it-IT" dirty="0">
              <a:solidFill>
                <a:srgbClr val="0070C0"/>
              </a:solidFill>
              <a:latin typeface="Antipasto" panose="02000506000000020004" pitchFamily="2" charset="0"/>
            </a:endParaRPr>
          </a:p>
          <a:p>
            <a:r>
              <a:rPr lang="it-IT" dirty="0" smtClean="0">
                <a:solidFill>
                  <a:srgbClr val="0070C0"/>
                </a:solidFill>
                <a:latin typeface="Antipasto" panose="02000506000000020004" pitchFamily="2" charset="0"/>
              </a:rPr>
              <a:t>                            </a:t>
            </a:r>
            <a:endParaRPr lang="it-IT" dirty="0">
              <a:solidFill>
                <a:srgbClr val="0070C0"/>
              </a:solidFill>
              <a:latin typeface="Antipasto" panose="02000506000000020004" pitchFamily="2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6420713" y="6460509"/>
            <a:ext cx="31900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 smtClean="0"/>
              <a:t>Fonte: </a:t>
            </a:r>
            <a:r>
              <a:rPr lang="it-IT" sz="1200" i="1" dirty="0" err="1" smtClean="0"/>
              <a:t>European</a:t>
            </a:r>
            <a:r>
              <a:rPr lang="it-IT" sz="1200" i="1" dirty="0" smtClean="0"/>
              <a:t> AV </a:t>
            </a:r>
            <a:r>
              <a:rPr lang="it-IT" sz="1200" i="1" dirty="0" err="1" smtClean="0"/>
              <a:t>Observatory</a:t>
            </a:r>
            <a:r>
              <a:rPr lang="it-IT" sz="1200" i="1" dirty="0" smtClean="0"/>
              <a:t> Yearbook 2016</a:t>
            </a:r>
            <a:endParaRPr lang="it-IT" sz="1200" i="1" dirty="0"/>
          </a:p>
        </p:txBody>
      </p:sp>
      <p:sp>
        <p:nvSpPr>
          <p:cNvPr id="8" name="Titolo 1"/>
          <p:cNvSpPr txBox="1">
            <a:spLocks/>
          </p:cNvSpPr>
          <p:nvPr/>
        </p:nvSpPr>
        <p:spPr>
          <a:xfrm>
            <a:off x="1478163" y="518949"/>
            <a:ext cx="10328564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2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ntipasto" panose="02000506000000020004" pitchFamily="2" charset="0"/>
              </a:rPr>
              <a:t>Size</a:t>
            </a:r>
            <a:r>
              <a:rPr lang="it-IT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tipasto" panose="02000506000000020004" pitchFamily="2" charset="0"/>
              </a:rPr>
              <a:t> </a:t>
            </a:r>
            <a:r>
              <a:rPr lang="it-IT" sz="2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ntipasto" panose="02000506000000020004" pitchFamily="2" charset="0"/>
              </a:rPr>
              <a:t>does</a:t>
            </a:r>
            <a:r>
              <a:rPr lang="it-IT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tipasto" panose="02000506000000020004" pitchFamily="2" charset="0"/>
              </a:rPr>
              <a:t> </a:t>
            </a:r>
            <a:r>
              <a:rPr lang="it-IT" sz="2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ntipasto" panose="02000506000000020004" pitchFamily="2" charset="0"/>
              </a:rPr>
              <a:t>matter</a:t>
            </a:r>
            <a:endParaRPr lang="it-IT" sz="2800" b="1" dirty="0">
              <a:solidFill>
                <a:schemeClr val="tx2">
                  <a:lumMod val="60000"/>
                  <a:lumOff val="40000"/>
                </a:schemeClr>
              </a:solidFill>
              <a:latin typeface="Antipasto" panose="02000506000000020004" pitchFamily="2" charset="0"/>
            </a:endParaRPr>
          </a:p>
        </p:txBody>
      </p:sp>
      <p:pic>
        <p:nvPicPr>
          <p:cNvPr id="9" name="Immagine 8"/>
          <p:cNvPicPr/>
          <p:nvPr/>
        </p:nvPicPr>
        <p:blipFill>
          <a:blip r:embed="rId2"/>
          <a:stretch>
            <a:fillRect/>
          </a:stretch>
        </p:blipFill>
        <p:spPr>
          <a:xfrm>
            <a:off x="1333455" y="1274464"/>
            <a:ext cx="8277298" cy="5186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3974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/>
          <p:nvPr/>
        </p:nvPicPr>
        <p:blipFill>
          <a:blip r:embed="rId2"/>
          <a:stretch>
            <a:fillRect/>
          </a:stretch>
        </p:blipFill>
        <p:spPr>
          <a:xfrm>
            <a:off x="1199102" y="934512"/>
            <a:ext cx="7789544" cy="5659331"/>
          </a:xfrm>
          <a:prstGeom prst="rect">
            <a:avLst/>
          </a:prstGeom>
        </p:spPr>
      </p:pic>
      <p:sp>
        <p:nvSpPr>
          <p:cNvPr id="3" name="Rettangolo 2"/>
          <p:cNvSpPr/>
          <p:nvPr/>
        </p:nvSpPr>
        <p:spPr>
          <a:xfrm>
            <a:off x="1199102" y="565180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Antipasto" panose="02000506000000020004" pitchFamily="2" charset="0"/>
              </a:rPr>
              <a:t>Top 40 </a:t>
            </a:r>
            <a:r>
              <a:rPr lang="en-US" b="1" dirty="0" err="1" smtClean="0">
                <a:solidFill>
                  <a:srgbClr val="0070C0"/>
                </a:solidFill>
                <a:latin typeface="Antipasto" panose="02000506000000020004" pitchFamily="2" charset="0"/>
              </a:rPr>
              <a:t>distributori</a:t>
            </a:r>
            <a:r>
              <a:rPr lang="en-US" b="1" dirty="0" smtClean="0">
                <a:solidFill>
                  <a:srgbClr val="0070C0"/>
                </a:solidFill>
                <a:latin typeface="Antipasto" panose="02000506000000020004" pitchFamily="2" charset="0"/>
              </a:rPr>
              <a:t> AV </a:t>
            </a:r>
            <a:r>
              <a:rPr lang="en-US" b="1" dirty="0" err="1" smtClean="0">
                <a:solidFill>
                  <a:srgbClr val="0070C0"/>
                </a:solidFill>
                <a:latin typeface="Antipasto" panose="02000506000000020004" pitchFamily="2" charset="0"/>
              </a:rPr>
              <a:t>Europei</a:t>
            </a:r>
            <a:r>
              <a:rPr lang="en-US" b="1" dirty="0">
                <a:solidFill>
                  <a:srgbClr val="0070C0"/>
                </a:solidFill>
                <a:latin typeface="Antipasto" panose="02000506000000020004" pitchFamily="2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Antipasto" panose="02000506000000020004" pitchFamily="2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Antipasto" panose="02000506000000020004" pitchFamily="2" charset="0"/>
              </a:rPr>
              <a:t>fatturato</a:t>
            </a:r>
            <a:r>
              <a:rPr lang="en-US" b="1" dirty="0" smtClean="0">
                <a:solidFill>
                  <a:srgbClr val="0070C0"/>
                </a:solidFill>
                <a:latin typeface="Antipasto" panose="02000506000000020004" pitchFamily="2" charset="0"/>
              </a:rPr>
              <a:t>, </a:t>
            </a:r>
            <a:r>
              <a:rPr lang="en-US" b="1" dirty="0" err="1" smtClean="0">
                <a:solidFill>
                  <a:srgbClr val="0070C0"/>
                </a:solidFill>
                <a:latin typeface="Antipasto" panose="02000506000000020004" pitchFamily="2" charset="0"/>
              </a:rPr>
              <a:t>mln</a:t>
            </a:r>
            <a:r>
              <a:rPr lang="en-US" b="1" dirty="0" smtClean="0">
                <a:solidFill>
                  <a:srgbClr val="0070C0"/>
                </a:solidFill>
                <a:latin typeface="Antipasto" panose="02000506000000020004" pitchFamily="2" charset="0"/>
              </a:rPr>
              <a:t> euro)</a:t>
            </a:r>
            <a:endParaRPr lang="it-IT" b="1" dirty="0">
              <a:solidFill>
                <a:srgbClr val="0070C0"/>
              </a:solidFill>
              <a:latin typeface="Antipasto" panose="02000506000000020004" pitchFamily="2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8988646" y="6316844"/>
            <a:ext cx="31900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 smtClean="0"/>
              <a:t>Fonte: </a:t>
            </a:r>
            <a:r>
              <a:rPr lang="it-IT" sz="1200" i="1" dirty="0" err="1" smtClean="0"/>
              <a:t>European</a:t>
            </a:r>
            <a:r>
              <a:rPr lang="it-IT" sz="1200" i="1" dirty="0" smtClean="0"/>
              <a:t> AV </a:t>
            </a:r>
            <a:r>
              <a:rPr lang="it-IT" sz="1200" i="1" dirty="0" err="1" smtClean="0"/>
              <a:t>Observatory</a:t>
            </a:r>
            <a:r>
              <a:rPr lang="it-IT" sz="1200" i="1" dirty="0" smtClean="0"/>
              <a:t> Yearbook 2016</a:t>
            </a:r>
            <a:endParaRPr lang="it-IT" sz="1200" i="1" dirty="0"/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1025235" y="365125"/>
            <a:ext cx="10827781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2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ntipasto" panose="02000506000000020004" pitchFamily="2" charset="0"/>
              </a:rPr>
              <a:t>Size</a:t>
            </a:r>
            <a:r>
              <a:rPr lang="it-IT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tipasto" panose="02000506000000020004" pitchFamily="2" charset="0"/>
              </a:rPr>
              <a:t> </a:t>
            </a:r>
            <a:r>
              <a:rPr lang="it-IT" sz="2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ntipasto" panose="02000506000000020004" pitchFamily="2" charset="0"/>
              </a:rPr>
              <a:t>does</a:t>
            </a:r>
            <a:r>
              <a:rPr lang="it-IT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tipasto" panose="02000506000000020004" pitchFamily="2" charset="0"/>
              </a:rPr>
              <a:t> </a:t>
            </a:r>
            <a:r>
              <a:rPr lang="it-IT" sz="2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ntipasto" panose="02000506000000020004" pitchFamily="2" charset="0"/>
              </a:rPr>
              <a:t>matter</a:t>
            </a:r>
            <a:endParaRPr lang="it-IT" sz="2800" b="1" dirty="0">
              <a:solidFill>
                <a:schemeClr val="tx2">
                  <a:lumMod val="60000"/>
                  <a:lumOff val="40000"/>
                </a:schemeClr>
              </a:solidFill>
              <a:latin typeface="Antipasto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25156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08363" y="365125"/>
            <a:ext cx="10727561" cy="891107"/>
          </a:xfrm>
        </p:spPr>
        <p:txBody>
          <a:bodyPr>
            <a:normAutofit/>
          </a:bodyPr>
          <a:lstStyle/>
          <a:p>
            <a:pPr algn="r"/>
            <a:r>
              <a:rPr lang="it-IT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tipasto" panose="02000506000000020004" pitchFamily="2" charset="0"/>
              </a:rPr>
              <a:t>L’eccellenza italiana</a:t>
            </a:r>
            <a:endParaRPr lang="it-IT" sz="2800" b="1" dirty="0">
              <a:solidFill>
                <a:schemeClr val="tx2">
                  <a:lumMod val="60000"/>
                  <a:lumOff val="40000"/>
                </a:schemeClr>
              </a:solidFill>
              <a:latin typeface="Antipasto" panose="02000506000000020004" pitchFamily="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7387" y="1329968"/>
            <a:ext cx="10618537" cy="5019557"/>
          </a:xfrm>
          <a:effectLst/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it-I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tipasto" panose="02000506000000020004" pitchFamily="2" charset="0"/>
              </a:rPr>
              <a:t>14 Oscar</a:t>
            </a:r>
            <a:r>
              <a:rPr lang="it-IT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ntipasto" panose="02000506000000020004" pitchFamily="2" charset="0"/>
              </a:rPr>
              <a:t>:</a:t>
            </a:r>
            <a:r>
              <a:rPr lang="it-I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tipasto" panose="02000506000000020004" pitchFamily="2" charset="0"/>
              </a:rPr>
              <a:t> </a:t>
            </a:r>
            <a:r>
              <a:rPr lang="it-IT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ntipasto" panose="02000506000000020004" pitchFamily="2" charset="0"/>
              </a:rPr>
              <a:t>l</a:t>
            </a:r>
            <a:r>
              <a:rPr lang="it-IT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tipasto" panose="02000506000000020004" pitchFamily="2" charset="0"/>
              </a:rPr>
              <a:t>’Italia è il paese che ha vinto più Oscar (“film straniero”, ossia non in lingua inglese) </a:t>
            </a:r>
          </a:p>
          <a:p>
            <a:pPr marL="0" indent="0">
              <a:buNone/>
            </a:pPr>
            <a:endParaRPr lang="it-IT" sz="1100" dirty="0" smtClean="0">
              <a:latin typeface="Antipasto" panose="02000506000000020004" pitchFamily="2" charset="0"/>
            </a:endParaRPr>
          </a:p>
          <a:p>
            <a:pPr marL="444500" lvl="1" indent="-444500">
              <a:buFont typeface="Wingdings" panose="05000000000000000000" pitchFamily="2" charset="2"/>
              <a:buChar char="Ø"/>
            </a:pPr>
            <a:r>
              <a:rPr lang="it-IT" dirty="0">
                <a:latin typeface="Antipasto" panose="02000506000000020004" pitchFamily="2" charset="0"/>
              </a:rPr>
              <a:t>Le nomination sono state in tutto 28, l’Italia ha ottenuto 1 Oscar ogni 2 nomination.</a:t>
            </a:r>
          </a:p>
          <a:p>
            <a:pPr marL="444500" lvl="1" indent="-444500">
              <a:buFont typeface="Wingdings" panose="05000000000000000000" pitchFamily="2" charset="2"/>
              <a:buChar char="Ø"/>
            </a:pPr>
            <a:r>
              <a:rPr lang="it-IT" dirty="0">
                <a:latin typeface="Antipasto" panose="02000506000000020004" pitchFamily="2" charset="0"/>
              </a:rPr>
              <a:t>L’Italia precede la Francia, 12 Oscar e 36 nomination, 1 Oscar ogni 3. Tutti gli altri Paesi seguono a distanza, con numeri più bassi. </a:t>
            </a:r>
          </a:p>
          <a:p>
            <a:pPr marL="444500" lvl="1" indent="-444500" fontAlgn="base">
              <a:buFont typeface="Wingdings" panose="05000000000000000000" pitchFamily="2" charset="2"/>
              <a:buChar char="Ø"/>
            </a:pPr>
            <a:r>
              <a:rPr lang="it-IT" dirty="0">
                <a:latin typeface="Antipasto" panose="02000506000000020004" pitchFamily="2" charset="0"/>
              </a:rPr>
              <a:t>Sono 33 gli Oscar vinti dall’Italia nelle Categorie «tecniche»: dai Costumi de La Dolce Vita (Piero Gherardi), alle Scenografie di Hugo </a:t>
            </a:r>
            <a:r>
              <a:rPr lang="it-IT" dirty="0" err="1">
                <a:latin typeface="Antipasto" panose="02000506000000020004" pitchFamily="2" charset="0"/>
              </a:rPr>
              <a:t>Cabret</a:t>
            </a:r>
            <a:r>
              <a:rPr lang="it-IT" dirty="0">
                <a:latin typeface="Antipasto" panose="02000506000000020004" pitchFamily="2" charset="0"/>
              </a:rPr>
              <a:t> (Dante Ferretti); la fotografia di </a:t>
            </a:r>
            <a:r>
              <a:rPr lang="it-IT" dirty="0" err="1">
                <a:latin typeface="Antipasto" panose="02000506000000020004" pitchFamily="2" charset="0"/>
              </a:rPr>
              <a:t>Apocalypse</a:t>
            </a:r>
            <a:r>
              <a:rPr lang="it-IT" dirty="0">
                <a:latin typeface="Antipasto" panose="02000506000000020004" pitchFamily="2" charset="0"/>
              </a:rPr>
              <a:t> </a:t>
            </a:r>
            <a:r>
              <a:rPr lang="it-IT" dirty="0" err="1">
                <a:latin typeface="Antipasto" panose="02000506000000020004" pitchFamily="2" charset="0"/>
              </a:rPr>
              <a:t>Now</a:t>
            </a:r>
            <a:r>
              <a:rPr lang="it-IT" dirty="0">
                <a:latin typeface="Antipasto" panose="02000506000000020004" pitchFamily="2" charset="0"/>
              </a:rPr>
              <a:t> (Vittorio </a:t>
            </a:r>
            <a:r>
              <a:rPr lang="it-IT" dirty="0" err="1">
                <a:latin typeface="Antipasto" panose="02000506000000020004" pitchFamily="2" charset="0"/>
              </a:rPr>
              <a:t>Storaro</a:t>
            </a:r>
            <a:r>
              <a:rPr lang="it-IT" dirty="0">
                <a:latin typeface="Antipasto" panose="02000506000000020004" pitchFamily="2" charset="0"/>
              </a:rPr>
              <a:t>); la creatura E.T.  e Alien (Carlo Rambaldi), le musiche di Ennio Morricone. Ma anche: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it-IT" dirty="0">
                <a:latin typeface="Antipasto" panose="02000506000000020004" pitchFamily="2" charset="0"/>
              </a:rPr>
              <a:t>2017: Alessandro </a:t>
            </a:r>
            <a:r>
              <a:rPr lang="it-IT" dirty="0" err="1">
                <a:latin typeface="Antipasto" panose="02000506000000020004" pitchFamily="2" charset="0"/>
              </a:rPr>
              <a:t>Bertolazzi</a:t>
            </a:r>
            <a:r>
              <a:rPr lang="it-IT" dirty="0">
                <a:latin typeface="Antipasto" panose="02000506000000020004" pitchFamily="2" charset="0"/>
              </a:rPr>
              <a:t> e Giorgio </a:t>
            </a:r>
            <a:r>
              <a:rPr lang="it-IT" dirty="0" err="1">
                <a:latin typeface="Antipasto" panose="02000506000000020004" pitchFamily="2" charset="0"/>
              </a:rPr>
              <a:t>Gregorini</a:t>
            </a:r>
            <a:r>
              <a:rPr lang="it-IT" dirty="0">
                <a:latin typeface="Antipasto" panose="02000506000000020004" pitchFamily="2" charset="0"/>
              </a:rPr>
              <a:t> </a:t>
            </a:r>
            <a:r>
              <a:rPr lang="it-IT" dirty="0" smtClean="0">
                <a:latin typeface="Antipasto" panose="02000506000000020004" pitchFamily="2" charset="0"/>
              </a:rPr>
              <a:t> per Trucco</a:t>
            </a:r>
            <a:r>
              <a:rPr lang="it-IT" dirty="0">
                <a:latin typeface="Antipasto" panose="02000506000000020004" pitchFamily="2" charset="0"/>
              </a:rPr>
              <a:t> e </a:t>
            </a:r>
            <a:r>
              <a:rPr lang="it-IT" dirty="0" smtClean="0">
                <a:latin typeface="Antipasto" panose="02000506000000020004" pitchFamily="2" charset="0"/>
              </a:rPr>
              <a:t>Acconciatura </a:t>
            </a:r>
            <a:r>
              <a:rPr lang="it-IT" dirty="0">
                <a:latin typeface="Antipasto" panose="02000506000000020004" pitchFamily="2" charset="0"/>
              </a:rPr>
              <a:t>(</a:t>
            </a:r>
            <a:r>
              <a:rPr lang="it-IT" i="1" dirty="0">
                <a:latin typeface="Antipasto" panose="02000506000000020004" pitchFamily="2" charset="0"/>
              </a:rPr>
              <a:t>Suicide Squad</a:t>
            </a:r>
            <a:r>
              <a:rPr lang="it-IT" dirty="0">
                <a:latin typeface="Antipasto" panose="02000506000000020004" pitchFamily="2" charset="0"/>
              </a:rPr>
              <a:t>)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it-IT" dirty="0" smtClean="0">
                <a:latin typeface="Antipasto" panose="02000506000000020004" pitchFamily="2" charset="0"/>
              </a:rPr>
              <a:t>2015</a:t>
            </a:r>
            <a:r>
              <a:rPr lang="it-IT" dirty="0">
                <a:latin typeface="Antipasto" panose="02000506000000020004" pitchFamily="2" charset="0"/>
              </a:rPr>
              <a:t>:</a:t>
            </a:r>
            <a:r>
              <a:rPr lang="it-IT" b="1" dirty="0">
                <a:latin typeface="Antipasto" panose="02000506000000020004" pitchFamily="2" charset="0"/>
              </a:rPr>
              <a:t> </a:t>
            </a:r>
            <a:r>
              <a:rPr lang="it-IT" dirty="0">
                <a:latin typeface="Antipasto" panose="02000506000000020004" pitchFamily="2" charset="0"/>
              </a:rPr>
              <a:t>Milena </a:t>
            </a:r>
            <a:r>
              <a:rPr lang="it-IT" dirty="0" err="1" smtClean="0">
                <a:latin typeface="Antipasto" panose="02000506000000020004" pitchFamily="2" charset="0"/>
              </a:rPr>
              <a:t>Canonero</a:t>
            </a:r>
            <a:r>
              <a:rPr lang="it-IT" dirty="0" smtClean="0">
                <a:latin typeface="Antipasto" panose="02000506000000020004" pitchFamily="2" charset="0"/>
              </a:rPr>
              <a:t>, Migliori </a:t>
            </a:r>
            <a:r>
              <a:rPr lang="it-IT" dirty="0">
                <a:latin typeface="Antipasto" panose="02000506000000020004" pitchFamily="2" charset="0"/>
              </a:rPr>
              <a:t>Costumi (</a:t>
            </a:r>
            <a:r>
              <a:rPr lang="it-IT" i="1" dirty="0">
                <a:latin typeface="Antipasto" panose="02000506000000020004" pitchFamily="2" charset="0"/>
              </a:rPr>
              <a:t>Gran Budapest Hotel</a:t>
            </a:r>
            <a:r>
              <a:rPr lang="it-IT" dirty="0">
                <a:latin typeface="Antipasto" panose="02000506000000020004" pitchFamily="2" charset="0"/>
              </a:rPr>
              <a:t>) - </a:t>
            </a:r>
            <a:r>
              <a:rPr lang="it-IT" dirty="0" smtClean="0">
                <a:latin typeface="Antipasto" panose="02000506000000020004" pitchFamily="2" charset="0"/>
              </a:rPr>
              <a:t>Oscar </a:t>
            </a:r>
            <a:r>
              <a:rPr lang="it-IT" dirty="0">
                <a:latin typeface="Antipasto" panose="02000506000000020004" pitchFamily="2" charset="0"/>
              </a:rPr>
              <a:t>vinto altre 3 volte: </a:t>
            </a:r>
            <a:r>
              <a:rPr lang="it-IT" i="1" dirty="0">
                <a:latin typeface="Antipasto" panose="02000506000000020004" pitchFamily="2" charset="0"/>
              </a:rPr>
              <a:t>Barry Lindon</a:t>
            </a:r>
            <a:r>
              <a:rPr lang="it-IT" dirty="0">
                <a:latin typeface="Antipasto" panose="02000506000000020004" pitchFamily="2" charset="0"/>
              </a:rPr>
              <a:t> (1976), </a:t>
            </a:r>
            <a:r>
              <a:rPr lang="it-IT" i="1" dirty="0">
                <a:latin typeface="Antipasto" panose="02000506000000020004" pitchFamily="2" charset="0"/>
              </a:rPr>
              <a:t>Momenti di Gloria</a:t>
            </a:r>
            <a:r>
              <a:rPr lang="it-IT" dirty="0">
                <a:latin typeface="Antipasto" panose="02000506000000020004" pitchFamily="2" charset="0"/>
              </a:rPr>
              <a:t> (1982), </a:t>
            </a:r>
            <a:r>
              <a:rPr lang="it-IT" i="1" dirty="0">
                <a:latin typeface="Antipasto" panose="02000506000000020004" pitchFamily="2" charset="0"/>
              </a:rPr>
              <a:t>Marie Antoinette</a:t>
            </a:r>
            <a:r>
              <a:rPr lang="it-IT" dirty="0">
                <a:latin typeface="Antipasto" panose="02000506000000020004" pitchFamily="2" charset="0"/>
              </a:rPr>
              <a:t> (2007</a:t>
            </a:r>
            <a:r>
              <a:rPr lang="it-IT" dirty="0" smtClean="0">
                <a:latin typeface="Antipasto" panose="02000506000000020004" pitchFamily="2" charset="0"/>
              </a:rPr>
              <a:t>)</a:t>
            </a:r>
            <a:endParaRPr lang="it-IT" dirty="0">
              <a:latin typeface="Antipasto" panose="02000506000000020004" pitchFamily="2" charset="0"/>
            </a:endParaRPr>
          </a:p>
          <a:p>
            <a:pPr lvl="2">
              <a:buFont typeface="Wingdings" panose="05000000000000000000" pitchFamily="2" charset="2"/>
              <a:buChar char="ü"/>
            </a:pPr>
            <a:r>
              <a:rPr lang="it-IT" dirty="0">
                <a:latin typeface="Antipasto" panose="02000506000000020004" pitchFamily="2" charset="0"/>
              </a:rPr>
              <a:t>2010: Mauro Fiore</a:t>
            </a:r>
            <a:r>
              <a:rPr lang="it-IT" b="1" dirty="0">
                <a:latin typeface="Antipasto" panose="02000506000000020004" pitchFamily="2" charset="0"/>
              </a:rPr>
              <a:t> </a:t>
            </a:r>
            <a:r>
              <a:rPr lang="it-IT" dirty="0">
                <a:latin typeface="Antipasto" panose="02000506000000020004" pitchFamily="2" charset="0"/>
              </a:rPr>
              <a:t>- </a:t>
            </a:r>
            <a:r>
              <a:rPr lang="it-IT" dirty="0" smtClean="0">
                <a:latin typeface="Antipasto" panose="02000506000000020004" pitchFamily="2" charset="0"/>
              </a:rPr>
              <a:t>Oscar </a:t>
            </a:r>
            <a:r>
              <a:rPr lang="it-IT" dirty="0">
                <a:latin typeface="Antipasto" panose="02000506000000020004" pitchFamily="2" charset="0"/>
              </a:rPr>
              <a:t>alla Fotografia per </a:t>
            </a:r>
            <a:r>
              <a:rPr lang="it-IT" i="1" dirty="0">
                <a:latin typeface="Antipasto" panose="02000506000000020004" pitchFamily="2" charset="0"/>
              </a:rPr>
              <a:t>Avatar</a:t>
            </a:r>
            <a:endParaRPr lang="it-IT" dirty="0">
              <a:latin typeface="Antipasto" panose="02000506000000020004" pitchFamily="2" charset="0"/>
            </a:endParaRPr>
          </a:p>
          <a:p>
            <a:pPr lvl="2">
              <a:buFont typeface="Wingdings" panose="05000000000000000000" pitchFamily="2" charset="2"/>
              <a:buChar char="ü"/>
            </a:pPr>
            <a:r>
              <a:rPr lang="it-IT" dirty="0" smtClean="0">
                <a:latin typeface="Antipasto" panose="02000506000000020004" pitchFamily="2" charset="0"/>
              </a:rPr>
              <a:t>1994 </a:t>
            </a:r>
            <a:r>
              <a:rPr lang="it-IT" dirty="0">
                <a:latin typeface="Antipasto" panose="02000506000000020004" pitchFamily="2" charset="0"/>
              </a:rPr>
              <a:t>- Gabriella </a:t>
            </a:r>
            <a:r>
              <a:rPr lang="it-IT" dirty="0" err="1">
                <a:latin typeface="Antipasto" panose="02000506000000020004" pitchFamily="2" charset="0"/>
              </a:rPr>
              <a:t>Pescucci</a:t>
            </a:r>
            <a:r>
              <a:rPr lang="it-IT" dirty="0">
                <a:latin typeface="Antipasto" panose="02000506000000020004" pitchFamily="2" charset="0"/>
              </a:rPr>
              <a:t> </a:t>
            </a:r>
            <a:r>
              <a:rPr lang="it-IT" b="1" dirty="0">
                <a:latin typeface="Antipasto" panose="02000506000000020004" pitchFamily="2" charset="0"/>
              </a:rPr>
              <a:t>- </a:t>
            </a:r>
            <a:r>
              <a:rPr lang="it-IT" dirty="0">
                <a:latin typeface="Antipasto" panose="02000506000000020004" pitchFamily="2" charset="0"/>
              </a:rPr>
              <a:t>O</a:t>
            </a:r>
            <a:r>
              <a:rPr lang="it-IT" dirty="0" smtClean="0">
                <a:latin typeface="Antipasto" panose="02000506000000020004" pitchFamily="2" charset="0"/>
              </a:rPr>
              <a:t>scar </a:t>
            </a:r>
            <a:r>
              <a:rPr lang="it-IT" dirty="0">
                <a:latin typeface="Antipasto" panose="02000506000000020004" pitchFamily="2" charset="0"/>
              </a:rPr>
              <a:t>ai Costumi per </a:t>
            </a:r>
            <a:r>
              <a:rPr lang="it-IT" i="1" dirty="0">
                <a:latin typeface="Antipasto" panose="02000506000000020004" pitchFamily="2" charset="0"/>
              </a:rPr>
              <a:t>L’età dell’innocenza</a:t>
            </a:r>
            <a:r>
              <a:rPr lang="it-IT" dirty="0">
                <a:latin typeface="Antipasto" panose="02000506000000020004" pitchFamily="2" charset="0"/>
              </a:rPr>
              <a:t> 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it-IT" dirty="0" smtClean="0">
                <a:latin typeface="Antipasto" panose="02000506000000020004" pitchFamily="2" charset="0"/>
              </a:rPr>
              <a:t>1993 </a:t>
            </a:r>
            <a:r>
              <a:rPr lang="it-IT" dirty="0">
                <a:latin typeface="Antipasto" panose="02000506000000020004" pitchFamily="2" charset="0"/>
              </a:rPr>
              <a:t>- Luciana Arrighi</a:t>
            </a:r>
            <a:r>
              <a:rPr lang="it-IT" b="1" dirty="0">
                <a:latin typeface="Antipasto" panose="02000506000000020004" pitchFamily="2" charset="0"/>
              </a:rPr>
              <a:t> - </a:t>
            </a:r>
            <a:r>
              <a:rPr lang="it-IT" dirty="0">
                <a:latin typeface="Antipasto" panose="02000506000000020004" pitchFamily="2" charset="0"/>
              </a:rPr>
              <a:t>O</a:t>
            </a:r>
            <a:r>
              <a:rPr lang="it-IT" dirty="0" smtClean="0">
                <a:latin typeface="Antipasto" panose="02000506000000020004" pitchFamily="2" charset="0"/>
              </a:rPr>
              <a:t>scar </a:t>
            </a:r>
            <a:r>
              <a:rPr lang="it-IT" dirty="0">
                <a:latin typeface="Antipasto" panose="02000506000000020004" pitchFamily="2" charset="0"/>
              </a:rPr>
              <a:t>alla</a:t>
            </a:r>
            <a:r>
              <a:rPr lang="it-IT" b="1" dirty="0">
                <a:latin typeface="Antipasto" panose="02000506000000020004" pitchFamily="2" charset="0"/>
              </a:rPr>
              <a:t> </a:t>
            </a:r>
            <a:r>
              <a:rPr lang="it-IT" dirty="0">
                <a:latin typeface="Antipasto" panose="02000506000000020004" pitchFamily="2" charset="0"/>
              </a:rPr>
              <a:t>Scenografia per </a:t>
            </a:r>
            <a:r>
              <a:rPr lang="it-IT" i="1" dirty="0">
                <a:latin typeface="Antipasto" panose="02000506000000020004" pitchFamily="2" charset="0"/>
              </a:rPr>
              <a:t>Casa Howard </a:t>
            </a:r>
            <a:endParaRPr lang="it-IT" dirty="0">
              <a:latin typeface="Antipasto" panose="02000506000000020004" pitchFamily="2" charset="0"/>
            </a:endParaRPr>
          </a:p>
          <a:p>
            <a:pPr lvl="2">
              <a:buFont typeface="Wingdings" panose="05000000000000000000" pitchFamily="2" charset="2"/>
              <a:buChar char="ü"/>
            </a:pPr>
            <a:r>
              <a:rPr lang="it-IT" dirty="0" smtClean="0">
                <a:latin typeface="Antipasto" panose="02000506000000020004" pitchFamily="2" charset="0"/>
              </a:rPr>
              <a:t>1991 </a:t>
            </a:r>
            <a:r>
              <a:rPr lang="it-IT" dirty="0">
                <a:latin typeface="Antipasto" panose="02000506000000020004" pitchFamily="2" charset="0"/>
              </a:rPr>
              <a:t>-Francesca Squarciapino </a:t>
            </a:r>
            <a:r>
              <a:rPr lang="it-IT" b="1" dirty="0">
                <a:latin typeface="Antipasto" panose="02000506000000020004" pitchFamily="2" charset="0"/>
              </a:rPr>
              <a:t>- </a:t>
            </a:r>
            <a:r>
              <a:rPr lang="it-IT" dirty="0">
                <a:latin typeface="Antipasto" panose="02000506000000020004" pitchFamily="2" charset="0"/>
              </a:rPr>
              <a:t>O</a:t>
            </a:r>
            <a:r>
              <a:rPr lang="it-IT" dirty="0" smtClean="0">
                <a:latin typeface="Antipasto" panose="02000506000000020004" pitchFamily="2" charset="0"/>
              </a:rPr>
              <a:t>scar </a:t>
            </a:r>
            <a:r>
              <a:rPr lang="it-IT" dirty="0">
                <a:latin typeface="Antipasto" panose="02000506000000020004" pitchFamily="2" charset="0"/>
              </a:rPr>
              <a:t>a</a:t>
            </a:r>
            <a:r>
              <a:rPr lang="it-IT" b="1" dirty="0">
                <a:latin typeface="Antipasto" panose="02000506000000020004" pitchFamily="2" charset="0"/>
              </a:rPr>
              <a:t>i </a:t>
            </a:r>
            <a:r>
              <a:rPr lang="it-IT" dirty="0">
                <a:latin typeface="Antipasto" panose="02000506000000020004" pitchFamily="2" charset="0"/>
              </a:rPr>
              <a:t>Costumi per </a:t>
            </a:r>
            <a:r>
              <a:rPr lang="it-IT" i="1" dirty="0" err="1">
                <a:latin typeface="Antipasto" panose="02000506000000020004" pitchFamily="2" charset="0"/>
              </a:rPr>
              <a:t>Cyrano</a:t>
            </a:r>
            <a:r>
              <a:rPr lang="it-IT" i="1" dirty="0">
                <a:latin typeface="Antipasto" panose="02000506000000020004" pitchFamily="2" charset="0"/>
              </a:rPr>
              <a:t> de Bergerac</a:t>
            </a:r>
            <a:r>
              <a:rPr lang="it-IT" dirty="0">
                <a:latin typeface="Antipasto" panose="02000506000000020004" pitchFamily="2" charset="0"/>
              </a:rPr>
              <a:t> 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it-IT" dirty="0" smtClean="0">
                <a:latin typeface="Antipasto" panose="02000506000000020004" pitchFamily="2" charset="0"/>
              </a:rPr>
              <a:t>1988 </a:t>
            </a:r>
            <a:r>
              <a:rPr lang="it-IT" dirty="0">
                <a:latin typeface="Antipasto" panose="02000506000000020004" pitchFamily="2" charset="0"/>
              </a:rPr>
              <a:t>- per </a:t>
            </a:r>
            <a:r>
              <a:rPr lang="it-IT" i="1" dirty="0">
                <a:latin typeface="Antipasto" panose="02000506000000020004" pitchFamily="2" charset="0"/>
              </a:rPr>
              <a:t>L’ultimo </a:t>
            </a:r>
            <a:r>
              <a:rPr lang="it-IT" i="1" dirty="0" smtClean="0">
                <a:latin typeface="Antipasto" panose="02000506000000020004" pitchFamily="2" charset="0"/>
              </a:rPr>
              <a:t>imperatore,</a:t>
            </a:r>
            <a:r>
              <a:rPr lang="it-IT" dirty="0" smtClean="0">
                <a:latin typeface="Antipasto" panose="02000506000000020004" pitchFamily="2" charset="0"/>
              </a:rPr>
              <a:t> Gabriella Cristiani (Miglior montaggio), Ferdinando </a:t>
            </a:r>
            <a:r>
              <a:rPr lang="it-IT" dirty="0">
                <a:latin typeface="Antipasto" panose="02000506000000020004" pitchFamily="2" charset="0"/>
              </a:rPr>
              <a:t>Scarfiotti, Bruno Cesari, Osvaldo Desideri </a:t>
            </a:r>
            <a:r>
              <a:rPr lang="it-IT" dirty="0" smtClean="0">
                <a:latin typeface="Antipasto" panose="02000506000000020004" pitchFamily="2" charset="0"/>
              </a:rPr>
              <a:t>(Scenografia)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it-IT" i="1" dirty="0" smtClean="0">
                <a:latin typeface="Antipasto" panose="02000506000000020004" pitchFamily="2" charset="0"/>
              </a:rPr>
              <a:t>Compositori, colonne sonore: </a:t>
            </a:r>
            <a:r>
              <a:rPr lang="it-IT" dirty="0" smtClean="0">
                <a:latin typeface="Antipasto" panose="02000506000000020004" pitchFamily="2" charset="0"/>
              </a:rPr>
              <a:t>Dario </a:t>
            </a:r>
            <a:r>
              <a:rPr lang="it-IT" dirty="0">
                <a:latin typeface="Antipasto" panose="02000506000000020004" pitchFamily="2" charset="0"/>
              </a:rPr>
              <a:t>Marianelli</a:t>
            </a:r>
            <a:r>
              <a:rPr lang="it-IT" b="1" dirty="0">
                <a:latin typeface="Antipasto" panose="02000506000000020004" pitchFamily="2" charset="0"/>
              </a:rPr>
              <a:t> </a:t>
            </a:r>
            <a:r>
              <a:rPr lang="it-IT" dirty="0" smtClean="0">
                <a:latin typeface="Antipasto" panose="02000506000000020004" pitchFamily="2" charset="0"/>
              </a:rPr>
              <a:t>per</a:t>
            </a:r>
            <a:r>
              <a:rPr lang="it-IT" dirty="0">
                <a:latin typeface="Antipasto" panose="02000506000000020004" pitchFamily="2" charset="0"/>
              </a:rPr>
              <a:t> </a:t>
            </a:r>
            <a:r>
              <a:rPr lang="it-IT" i="1" dirty="0">
                <a:latin typeface="Antipasto" panose="02000506000000020004" pitchFamily="2" charset="0"/>
              </a:rPr>
              <a:t>Espiazione</a:t>
            </a:r>
            <a:r>
              <a:rPr lang="it-IT" dirty="0">
                <a:latin typeface="Antipasto" panose="02000506000000020004" pitchFamily="2" charset="0"/>
              </a:rPr>
              <a:t> (2006</a:t>
            </a:r>
            <a:r>
              <a:rPr lang="it-IT" dirty="0" smtClean="0">
                <a:latin typeface="Antipasto" panose="02000506000000020004" pitchFamily="2" charset="0"/>
              </a:rPr>
              <a:t>); Nicola </a:t>
            </a:r>
            <a:r>
              <a:rPr lang="it-IT" dirty="0">
                <a:latin typeface="Antipasto" panose="02000506000000020004" pitchFamily="2" charset="0"/>
              </a:rPr>
              <a:t>Piovani </a:t>
            </a:r>
            <a:r>
              <a:rPr lang="it-IT" dirty="0" smtClean="0">
                <a:latin typeface="Antipasto" panose="02000506000000020004" pitchFamily="2" charset="0"/>
              </a:rPr>
              <a:t>per</a:t>
            </a:r>
            <a:r>
              <a:rPr lang="it-IT" dirty="0">
                <a:latin typeface="Antipasto" panose="02000506000000020004" pitchFamily="2" charset="0"/>
              </a:rPr>
              <a:t> </a:t>
            </a:r>
            <a:r>
              <a:rPr lang="it-IT" i="1" dirty="0">
                <a:latin typeface="Antipasto" panose="02000506000000020004" pitchFamily="2" charset="0"/>
              </a:rPr>
              <a:t>La vita è bella</a:t>
            </a:r>
            <a:r>
              <a:rPr lang="it-IT" dirty="0">
                <a:latin typeface="Antipasto" panose="02000506000000020004" pitchFamily="2" charset="0"/>
              </a:rPr>
              <a:t> (1999</a:t>
            </a:r>
            <a:r>
              <a:rPr lang="it-IT" dirty="0" smtClean="0">
                <a:latin typeface="Antipasto" panose="02000506000000020004" pitchFamily="2" charset="0"/>
              </a:rPr>
              <a:t>). Nino </a:t>
            </a:r>
            <a:r>
              <a:rPr lang="it-IT" dirty="0">
                <a:latin typeface="Antipasto" panose="02000506000000020004" pitchFamily="2" charset="0"/>
              </a:rPr>
              <a:t>Rota </a:t>
            </a:r>
            <a:r>
              <a:rPr lang="it-IT" dirty="0" smtClean="0">
                <a:latin typeface="Antipasto" panose="02000506000000020004" pitchFamily="2" charset="0"/>
              </a:rPr>
              <a:t>per</a:t>
            </a:r>
            <a:r>
              <a:rPr lang="it-IT" dirty="0">
                <a:latin typeface="Antipasto" panose="02000506000000020004" pitchFamily="2" charset="0"/>
              </a:rPr>
              <a:t> </a:t>
            </a:r>
            <a:r>
              <a:rPr lang="it-IT" i="1" dirty="0">
                <a:latin typeface="Antipasto" panose="02000506000000020004" pitchFamily="2" charset="0"/>
              </a:rPr>
              <a:t>Il padrino parte II</a:t>
            </a:r>
            <a:r>
              <a:rPr lang="it-IT" dirty="0">
                <a:latin typeface="Antipasto" panose="02000506000000020004" pitchFamily="2" charset="0"/>
              </a:rPr>
              <a:t> (1974</a:t>
            </a:r>
            <a:r>
              <a:rPr lang="it-IT" dirty="0"/>
              <a:t>).</a:t>
            </a:r>
          </a:p>
          <a:p>
            <a:pPr lvl="1" fontAlgn="base">
              <a:buFont typeface="Wingdings" panose="05000000000000000000" pitchFamily="2" charset="2"/>
              <a:buChar char="§"/>
            </a:pPr>
            <a:endParaRPr lang="it-IT" sz="2000" dirty="0" smtClean="0">
              <a:latin typeface="Antipasto" panose="02000506000000020004" pitchFamily="2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i="1" dirty="0" smtClean="0">
                <a:latin typeface="Antipasto" panose="02000506000000020004" pitchFamily="2" charset="0"/>
              </a:rPr>
              <a:t>« Les </a:t>
            </a:r>
            <a:r>
              <a:rPr lang="fr-FR" sz="2400" i="1" dirty="0">
                <a:latin typeface="Antipasto" panose="02000506000000020004" pitchFamily="2" charset="0"/>
              </a:rPr>
              <a:t>séries TV italiennes à la conquête du </a:t>
            </a:r>
            <a:r>
              <a:rPr lang="fr-FR" sz="2400" i="1" dirty="0" smtClean="0">
                <a:latin typeface="Antipasto" panose="02000506000000020004" pitchFamily="2" charset="0"/>
              </a:rPr>
              <a:t>monde » </a:t>
            </a:r>
            <a:r>
              <a:rPr lang="fr-FR" sz="2400" dirty="0" smtClean="0">
                <a:latin typeface="Antipasto" panose="02000506000000020004" pitchFamily="2" charset="0"/>
              </a:rPr>
              <a:t> </a:t>
            </a:r>
          </a:p>
          <a:p>
            <a:pPr marL="0" indent="0">
              <a:buNone/>
            </a:pPr>
            <a:r>
              <a:rPr lang="fr-FR" sz="2400" dirty="0" smtClean="0">
                <a:latin typeface="Antipasto" panose="02000506000000020004" pitchFamily="2" charset="0"/>
              </a:rPr>
              <a:t>      </a:t>
            </a:r>
            <a:r>
              <a:rPr lang="it-IT" sz="2400" dirty="0" smtClean="0">
                <a:latin typeface="Antipasto" panose="02000506000000020004" pitchFamily="2" charset="0"/>
              </a:rPr>
              <a:t>(The Young Pope, </a:t>
            </a:r>
            <a:r>
              <a:rPr lang="it-IT" sz="2400" dirty="0" err="1" smtClean="0">
                <a:latin typeface="Antipasto" panose="02000506000000020004" pitchFamily="2" charset="0"/>
              </a:rPr>
              <a:t>Gomorra</a:t>
            </a:r>
            <a:r>
              <a:rPr lang="it-IT" sz="2400" dirty="0" smtClean="0">
                <a:latin typeface="Antipasto" panose="02000506000000020004" pitchFamily="2" charset="0"/>
              </a:rPr>
              <a:t>, Roma, I Medici, Borgia…)</a:t>
            </a:r>
            <a:endParaRPr lang="fr-FR" sz="2400" i="1" dirty="0" smtClean="0">
              <a:latin typeface="Antipasto" panose="02000506000000020004" pitchFamily="2" charset="0"/>
            </a:endParaRPr>
          </a:p>
        </p:txBody>
      </p:sp>
      <p:pic>
        <p:nvPicPr>
          <p:cNvPr id="5" name="Picture 2" descr="Logo Les �chos">
            <a:hlinkClick r:id="rId2" tooltip="Les �chos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22418" y="5448061"/>
            <a:ext cx="2048014" cy="342578"/>
          </a:xfrm>
          <a:prstGeom prst="rect">
            <a:avLst/>
          </a:prstGeom>
          <a:noFill/>
        </p:spPr>
      </p:pic>
      <p:sp>
        <p:nvSpPr>
          <p:cNvPr id="4" name="CasellaDiTesto 3"/>
          <p:cNvSpPr txBox="1"/>
          <p:nvPr/>
        </p:nvSpPr>
        <p:spPr>
          <a:xfrm>
            <a:off x="2411233" y="6211669"/>
            <a:ext cx="762785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tipasto" panose="02000506000000020004" pitchFamily="2" charset="0"/>
              </a:rPr>
              <a:t>Valorizzare </a:t>
            </a:r>
            <a:r>
              <a:rPr lang="it-IT" b="1" dirty="0">
                <a:solidFill>
                  <a:schemeClr val="tx2">
                    <a:lumMod val="60000"/>
                    <a:lumOff val="40000"/>
                  </a:schemeClr>
                </a:solidFill>
                <a:latin typeface="Antipasto" panose="02000506000000020004" pitchFamily="2" charset="0"/>
              </a:rPr>
              <a:t>patrimonio, </a:t>
            </a:r>
            <a:r>
              <a:rPr lang="it-IT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tipasto" panose="02000506000000020004" pitchFamily="2" charset="0"/>
              </a:rPr>
              <a:t>location. Sviluppare competenze </a:t>
            </a:r>
            <a:r>
              <a:rPr lang="it-IT" b="1" dirty="0">
                <a:solidFill>
                  <a:schemeClr val="tx2">
                    <a:lumMod val="60000"/>
                    <a:lumOff val="40000"/>
                  </a:schemeClr>
                </a:solidFill>
                <a:latin typeface="Antipasto" panose="02000506000000020004" pitchFamily="2" charset="0"/>
              </a:rPr>
              <a:t>per attrarre </a:t>
            </a:r>
            <a:r>
              <a:rPr lang="it-IT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tipasto" panose="02000506000000020004" pitchFamily="2" charset="0"/>
              </a:rPr>
              <a:t>investimenti</a:t>
            </a:r>
            <a:endParaRPr lang="it-IT" b="1" dirty="0">
              <a:solidFill>
                <a:schemeClr val="tx2">
                  <a:lumMod val="60000"/>
                  <a:lumOff val="40000"/>
                </a:schemeClr>
              </a:solidFill>
              <a:latin typeface="Antipasto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777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20395" y="365125"/>
            <a:ext cx="11015529" cy="797103"/>
          </a:xfrm>
        </p:spPr>
        <p:txBody>
          <a:bodyPr>
            <a:normAutofit/>
          </a:bodyPr>
          <a:lstStyle/>
          <a:p>
            <a:pPr algn="r"/>
            <a:r>
              <a:rPr lang="it-IT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tipasto" panose="02000506000000020004" pitchFamily="2" charset="0"/>
              </a:rPr>
              <a:t>Di cosa parleremo</a:t>
            </a:r>
            <a:endParaRPr lang="it-IT" sz="2800" b="1" dirty="0">
              <a:solidFill>
                <a:schemeClr val="tx2">
                  <a:lumMod val="60000"/>
                  <a:lumOff val="40000"/>
                </a:schemeClr>
              </a:solidFill>
              <a:latin typeface="Antipasto" panose="02000506000000020004" pitchFamily="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22048" y="1825625"/>
            <a:ext cx="10613875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sz="2400" dirty="0" smtClean="0">
                <a:latin typeface="Antipasto" panose="02000506000000020004" pitchFamily="2" charset="0"/>
              </a:rPr>
              <a:t>TV, la ripresa fra </a:t>
            </a:r>
            <a:r>
              <a:rPr lang="it-IT" sz="2400" dirty="0">
                <a:latin typeface="Antipasto" panose="02000506000000020004" pitchFamily="2" charset="0"/>
              </a:rPr>
              <a:t>fattori </a:t>
            </a:r>
            <a:r>
              <a:rPr lang="it-IT" sz="2400" dirty="0" smtClean="0">
                <a:latin typeface="Antipasto" panose="02000506000000020004" pitchFamily="2" charset="0"/>
              </a:rPr>
              <a:t>congiunturali e strutturali </a:t>
            </a:r>
          </a:p>
          <a:p>
            <a:pPr marL="0" indent="0">
              <a:buNone/>
            </a:pPr>
            <a:endParaRPr lang="it-IT" sz="800" dirty="0">
              <a:latin typeface="Antipasto" panose="02000506000000020004" pitchFamily="2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sz="2400" dirty="0" smtClean="0">
                <a:latin typeface="Antipasto" panose="02000506000000020004" pitchFamily="2" charset="0"/>
              </a:rPr>
              <a:t>Cinema italiano, la ripresa fra luci e ombre</a:t>
            </a:r>
          </a:p>
          <a:p>
            <a:pPr marL="0" indent="0">
              <a:buNone/>
            </a:pPr>
            <a:endParaRPr lang="it-IT" sz="800" dirty="0" smtClean="0">
              <a:latin typeface="Antipasto" panose="02000506000000020004" pitchFamily="2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sz="2400" dirty="0" smtClean="0">
                <a:latin typeface="Antipasto" panose="02000506000000020004" pitchFamily="2" charset="0"/>
              </a:rPr>
              <a:t>Cinema e TV: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it-IT" sz="2000" dirty="0" smtClean="0">
                <a:latin typeface="Antipasto" panose="02000506000000020004" pitchFamily="2" charset="0"/>
              </a:rPr>
              <a:t>Gli investimenti della TV nei contenuti «</a:t>
            </a:r>
            <a:r>
              <a:rPr lang="it-IT" sz="2000" dirty="0" err="1" smtClean="0">
                <a:latin typeface="Antipasto" panose="02000506000000020004" pitchFamily="2" charset="0"/>
              </a:rPr>
              <a:t>scripted</a:t>
            </a:r>
            <a:r>
              <a:rPr lang="it-IT" sz="2000" dirty="0" smtClean="0">
                <a:latin typeface="Antipasto" panose="02000506000000020004" pitchFamily="2" charset="0"/>
              </a:rPr>
              <a:t>»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it-IT" sz="2000" dirty="0" smtClean="0">
                <a:latin typeface="Antipasto" panose="02000506000000020004" pitchFamily="2" charset="0"/>
              </a:rPr>
              <a:t>Cinema e fiction in TV</a:t>
            </a:r>
          </a:p>
          <a:p>
            <a:pPr marL="457200" lvl="1" indent="0">
              <a:buNone/>
            </a:pPr>
            <a:endParaRPr lang="it-IT" sz="800" dirty="0" smtClean="0">
              <a:latin typeface="Antipasto" panose="02000506000000020004" pitchFamily="2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sz="2400" dirty="0" smtClean="0">
                <a:latin typeface="Antipasto" panose="02000506000000020004" pitchFamily="2" charset="0"/>
              </a:rPr>
              <a:t>Oltre il cinema e la TV, sfide globali</a:t>
            </a:r>
          </a:p>
          <a:p>
            <a:pPr>
              <a:buFont typeface="Wingdings" panose="05000000000000000000" pitchFamily="2" charset="2"/>
              <a:buChar char="Ø"/>
            </a:pPr>
            <a:endParaRPr lang="it-IT" sz="800" dirty="0" smtClean="0">
              <a:latin typeface="Antipasto" panose="02000506000000020004" pitchFamily="2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sz="2400" dirty="0" smtClean="0">
                <a:latin typeface="Antipasto" panose="02000506000000020004" pitchFamily="2" charset="0"/>
              </a:rPr>
              <a:t>Costruire sulle eccellenze italiane</a:t>
            </a:r>
          </a:p>
          <a:p>
            <a:pPr marL="0" indent="0">
              <a:buNone/>
            </a:pPr>
            <a:endParaRPr lang="it-IT" b="1" dirty="0" smtClean="0">
              <a:solidFill>
                <a:schemeClr val="tx2">
                  <a:lumMod val="60000"/>
                  <a:lumOff val="40000"/>
                </a:schemeClr>
              </a:solidFill>
              <a:latin typeface="Antipasto" panose="02000506000000020004" pitchFamily="2" charset="0"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1258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82766" y="322474"/>
            <a:ext cx="10912901" cy="1361047"/>
          </a:xfrm>
        </p:spPr>
        <p:txBody>
          <a:bodyPr>
            <a:normAutofit/>
          </a:bodyPr>
          <a:lstStyle/>
          <a:p>
            <a:pPr algn="r"/>
            <a:r>
              <a:rPr lang="it-IT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ntipasto" panose="02000506000000020004" pitchFamily="2" charset="0"/>
              </a:rPr>
              <a:t>La ripresa della tv fra </a:t>
            </a:r>
            <a:r>
              <a:rPr lang="it-IT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tipasto" panose="02000506000000020004" pitchFamily="2" charset="0"/>
              </a:rPr>
              <a:t>fattori </a:t>
            </a:r>
            <a:r>
              <a:rPr lang="it-IT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ntipasto" panose="02000506000000020004" pitchFamily="2" charset="0"/>
              </a:rPr>
              <a:t>strutturali e congiunturali</a:t>
            </a:r>
            <a:r>
              <a:rPr lang="it-IT" sz="2800" dirty="0"/>
              <a:t/>
            </a:r>
            <a:br>
              <a:rPr lang="it-IT" sz="2800" dirty="0"/>
            </a:br>
            <a:endParaRPr lang="it-IT" sz="2800" dirty="0"/>
          </a:p>
        </p:txBody>
      </p:sp>
      <p:pic>
        <p:nvPicPr>
          <p:cNvPr id="20" name="Immagin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1349" y="2187722"/>
            <a:ext cx="8284802" cy="4248015"/>
          </a:xfrm>
          <a:prstGeom prst="rect">
            <a:avLst/>
          </a:prstGeom>
        </p:spPr>
      </p:pic>
      <p:sp>
        <p:nvSpPr>
          <p:cNvPr id="21" name="CasellaDiTesto 20"/>
          <p:cNvSpPr txBox="1"/>
          <p:nvPr/>
        </p:nvSpPr>
        <p:spPr>
          <a:xfrm>
            <a:off x="1295399" y="1202822"/>
            <a:ext cx="106002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dirty="0">
                <a:latin typeface="Antipasto" panose="02000506000000020004" pitchFamily="2" charset="0"/>
              </a:rPr>
              <a:t>Le risorse </a:t>
            </a:r>
            <a:r>
              <a:rPr lang="it-IT" dirty="0" smtClean="0">
                <a:latin typeface="Antipasto" panose="02000506000000020004" pitchFamily="2" charset="0"/>
              </a:rPr>
              <a:t>del settore: canone sostanzialmente stabile, abbonamenti </a:t>
            </a:r>
            <a:r>
              <a:rPr lang="it-IT" dirty="0" smtClean="0">
                <a:latin typeface="Antipasto" panose="02000506000000020004" pitchFamily="2" charset="0"/>
              </a:rPr>
              <a:t>attestati intorno al 38%, risorse </a:t>
            </a:r>
            <a:r>
              <a:rPr lang="it-IT" smtClean="0">
                <a:latin typeface="Antipasto" panose="02000506000000020004" pitchFamily="2" charset="0"/>
              </a:rPr>
              <a:t>pubblicitarie in </a:t>
            </a:r>
            <a:r>
              <a:rPr lang="it-IT" dirty="0" smtClean="0">
                <a:latin typeface="Antipasto" panose="02000506000000020004" pitchFamily="2" charset="0"/>
              </a:rPr>
              <a:t>ripresa negli ultimi 2 anni </a:t>
            </a:r>
            <a:r>
              <a:rPr lang="it-IT" dirty="0">
                <a:latin typeface="Antipasto" panose="02000506000000020004" pitchFamily="2" charset="0"/>
              </a:rPr>
              <a:t>ma </a:t>
            </a:r>
            <a:r>
              <a:rPr lang="it-IT" dirty="0" smtClean="0">
                <a:latin typeface="Antipasto" panose="02000506000000020004" pitchFamily="2" charset="0"/>
              </a:rPr>
              <a:t>ben </a:t>
            </a:r>
            <a:r>
              <a:rPr lang="it-IT" dirty="0">
                <a:latin typeface="Antipasto" panose="02000506000000020004" pitchFamily="2" charset="0"/>
              </a:rPr>
              <a:t>al di sotto dei livelli </a:t>
            </a:r>
            <a:r>
              <a:rPr lang="it-IT" dirty="0" smtClean="0">
                <a:latin typeface="Antipasto" panose="02000506000000020004" pitchFamily="2" charset="0"/>
              </a:rPr>
              <a:t>pre-crisi.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dirty="0" smtClean="0">
                <a:latin typeface="Antipasto" panose="02000506000000020004" pitchFamily="2" charset="0"/>
              </a:rPr>
              <a:t>L’ascesa </a:t>
            </a:r>
            <a:r>
              <a:rPr lang="it-IT" dirty="0" smtClean="0">
                <a:latin typeface="Antipasto" panose="02000506000000020004" pitchFamily="2" charset="0"/>
              </a:rPr>
              <a:t>della pubblicità online come elemento strutturale del sistema.</a:t>
            </a:r>
            <a:endParaRPr lang="it-IT" dirty="0">
              <a:latin typeface="Antipasto" panose="02000506000000020004" pitchFamily="2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295399" y="6497307"/>
            <a:ext cx="10884219" cy="205629"/>
          </a:xfrm>
          <a:prstGeom prst="rect">
            <a:avLst/>
          </a:prstGeom>
          <a:noFill/>
        </p:spPr>
        <p:txBody>
          <a:bodyPr wrap="square" lIns="18000" tIns="18000" rIns="18000" bIns="18000" rtlCol="0" anchor="ctr" anchorCtr="0">
            <a:noAutofit/>
          </a:bodyPr>
          <a:lstStyle/>
          <a:p>
            <a:r>
              <a:rPr lang="it-IT" sz="800" i="1" dirty="0">
                <a:latin typeface="Century Gothic" panose="020B0502020202020204" pitchFamily="34" charset="0"/>
              </a:rPr>
              <a:t>Nota: elaborazioni Confindustria Radio Televisioni (CRTV) su varie fonti. Non è incluso il Direct Marketing</a:t>
            </a:r>
            <a:r>
              <a:rPr lang="it-IT" sz="800" dirty="0">
                <a:latin typeface="Century Gothic" panose="020B0502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4011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96796" y="1102060"/>
            <a:ext cx="9733164" cy="4866582"/>
          </a:xfrm>
          <a:prstGeom prst="rect">
            <a:avLst/>
          </a:prstGeom>
        </p:spPr>
      </p:pic>
      <p:pic>
        <p:nvPicPr>
          <p:cNvPr id="23" name="Immagine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4047" y="6577093"/>
            <a:ext cx="1163941" cy="192238"/>
          </a:xfrm>
          <a:prstGeom prst="rect">
            <a:avLst/>
          </a:prstGeom>
        </p:spPr>
      </p:pic>
      <p:sp>
        <p:nvSpPr>
          <p:cNvPr id="9" name="CasellaDiTesto 8"/>
          <p:cNvSpPr txBox="1"/>
          <p:nvPr/>
        </p:nvSpPr>
        <p:spPr>
          <a:xfrm>
            <a:off x="3079227" y="515068"/>
            <a:ext cx="8824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ntipasto" panose="02000506000000020004" pitchFamily="2" charset="0"/>
              </a:rPr>
              <a:t>EUROPA: investimenti pubblicitari </a:t>
            </a:r>
            <a:r>
              <a:rPr lang="it-IT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tipasto" panose="02000506000000020004" pitchFamily="2" charset="0"/>
              </a:rPr>
              <a:t>(tot. mezzi, BIG5</a:t>
            </a:r>
            <a:r>
              <a:rPr lang="it-IT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ntipasto" panose="02000506000000020004" pitchFamily="2" charset="0"/>
              </a:rPr>
              <a:t>)</a:t>
            </a:r>
          </a:p>
        </p:txBody>
      </p:sp>
      <p:sp>
        <p:nvSpPr>
          <p:cNvPr id="7" name="Ovale 6"/>
          <p:cNvSpPr/>
          <p:nvPr/>
        </p:nvSpPr>
        <p:spPr>
          <a:xfrm rot="900000">
            <a:off x="10909622" y="1518215"/>
            <a:ext cx="180000" cy="180000"/>
          </a:xfrm>
          <a:prstGeom prst="ellipse">
            <a:avLst/>
          </a:prstGeom>
          <a:blipFill>
            <a:blip r:embed="rId4" cstate="print"/>
            <a:stretch>
              <a:fillRect/>
            </a:stretch>
          </a:blip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Ovale 9"/>
          <p:cNvSpPr/>
          <p:nvPr/>
        </p:nvSpPr>
        <p:spPr>
          <a:xfrm rot="900000">
            <a:off x="10672673" y="1575008"/>
            <a:ext cx="180000" cy="180000"/>
          </a:xfrm>
          <a:prstGeom prst="ellipse">
            <a:avLst/>
          </a:prstGeom>
          <a:blipFill>
            <a:blip r:embed="rId5" cstate="print"/>
            <a:stretch>
              <a:fillRect/>
            </a:stretch>
          </a:blip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Ovale 10"/>
          <p:cNvSpPr/>
          <p:nvPr/>
        </p:nvSpPr>
        <p:spPr>
          <a:xfrm rot="900000">
            <a:off x="10419228" y="1624973"/>
            <a:ext cx="180000" cy="180000"/>
          </a:xfrm>
          <a:prstGeom prst="ellipse">
            <a:avLst/>
          </a:prstGeom>
          <a:blipFill>
            <a:blip r:embed="rId6" cstate="print"/>
            <a:stretch>
              <a:fillRect/>
            </a:stretch>
          </a:blip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Ovale 11"/>
          <p:cNvSpPr/>
          <p:nvPr/>
        </p:nvSpPr>
        <p:spPr>
          <a:xfrm rot="900000">
            <a:off x="10134502" y="1664638"/>
            <a:ext cx="180000" cy="180000"/>
          </a:xfrm>
          <a:prstGeom prst="ellipse">
            <a:avLst/>
          </a:prstGeom>
          <a:blipFill>
            <a:blip r:embed="rId7" cstate="print"/>
            <a:stretch>
              <a:fillRect/>
            </a:stretch>
          </a:blip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Ovale 12"/>
          <p:cNvSpPr/>
          <p:nvPr/>
        </p:nvSpPr>
        <p:spPr>
          <a:xfrm rot="900000">
            <a:off x="9889684" y="1733646"/>
            <a:ext cx="180000" cy="180000"/>
          </a:xfrm>
          <a:prstGeom prst="ellipse">
            <a:avLst/>
          </a:prstGeom>
          <a:blipFill>
            <a:blip r:embed="rId8" cstate="print"/>
            <a:stretch>
              <a:fillRect/>
            </a:stretch>
          </a:blip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4084331" y="5950150"/>
            <a:ext cx="5558095" cy="432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72000" tIns="72000" rIns="72000" bIns="72000" rtlCol="0" anchor="ctr" anchorCtr="0">
            <a:noAutofit/>
          </a:bodyPr>
          <a:lstStyle/>
          <a:p>
            <a:pPr algn="ctr"/>
            <a:r>
              <a:rPr lang="it-IT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Antipasto" panose="02000506000000020004" pitchFamily="2" charset="0"/>
              </a:rPr>
              <a:t>Investimenti TOTALI nel 2016</a:t>
            </a:r>
            <a:r>
              <a:rPr lang="it-IT" b="1" dirty="0">
                <a:solidFill>
                  <a:schemeClr val="tx2">
                    <a:lumMod val="60000"/>
                    <a:lumOff val="40000"/>
                  </a:schemeClr>
                </a:solidFill>
                <a:latin typeface="Antipasto" panose="02000506000000020004" pitchFamily="2" charset="0"/>
              </a:rPr>
              <a:t>: </a:t>
            </a:r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  <a:latin typeface="Antipasto" panose="02000506000000020004" pitchFamily="2" charset="0"/>
              </a:rPr>
              <a:t>70,3 </a:t>
            </a:r>
            <a:r>
              <a:rPr lang="it-IT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ntipasto" panose="02000506000000020004" pitchFamily="2" charset="0"/>
              </a:rPr>
              <a:t>Mld</a:t>
            </a:r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  <a:latin typeface="Antipasto" panose="02000506000000020004" pitchFamily="2" charset="0"/>
              </a:rPr>
              <a:t> Euro</a:t>
            </a:r>
          </a:p>
        </p:txBody>
      </p:sp>
      <p:sp>
        <p:nvSpPr>
          <p:cNvPr id="19" name="Parentesi graffa chiusa 18"/>
          <p:cNvSpPr/>
          <p:nvPr/>
        </p:nvSpPr>
        <p:spPr>
          <a:xfrm rot="16200000">
            <a:off x="6844399" y="389223"/>
            <a:ext cx="108000" cy="2880000"/>
          </a:xfrm>
          <a:prstGeom prst="rightBrace">
            <a:avLst/>
          </a:prstGeom>
          <a:ln>
            <a:solidFill>
              <a:schemeClr val="accent2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Rettangolo 20"/>
          <p:cNvSpPr/>
          <p:nvPr/>
        </p:nvSpPr>
        <p:spPr>
          <a:xfrm>
            <a:off x="6117849" y="1418023"/>
            <a:ext cx="1579278" cy="261610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it-IT" sz="1100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Mercato stazionario</a:t>
            </a:r>
          </a:p>
        </p:txBody>
      </p:sp>
      <p:sp>
        <p:nvSpPr>
          <p:cNvPr id="22" name="CasellaDiTesto 21"/>
          <p:cNvSpPr txBox="1"/>
          <p:nvPr/>
        </p:nvSpPr>
        <p:spPr>
          <a:xfrm>
            <a:off x="1233577" y="6573328"/>
            <a:ext cx="10884219" cy="205629"/>
          </a:xfrm>
          <a:prstGeom prst="rect">
            <a:avLst/>
          </a:prstGeom>
          <a:noFill/>
        </p:spPr>
        <p:txBody>
          <a:bodyPr wrap="square" lIns="18000" tIns="18000" rIns="18000" bIns="18000" rtlCol="0" anchor="ctr" anchorCtr="0">
            <a:noAutofit/>
          </a:bodyPr>
          <a:lstStyle/>
          <a:p>
            <a:r>
              <a:rPr lang="it-IT" sz="800" i="1" dirty="0">
                <a:latin typeface="Century Gothic" panose="020B0502020202020204" pitchFamily="34" charset="0"/>
              </a:rPr>
              <a:t>Nota: elaborazioni Confindustria Radio Televisioni (CRTV) su varie fonti. Non è incluso il Direct Marketing</a:t>
            </a:r>
            <a:r>
              <a:rPr lang="it-IT" sz="800" dirty="0">
                <a:latin typeface="Century Gothic" panose="020B0502020202020204" pitchFamily="34" charset="0"/>
              </a:rPr>
              <a:t>.</a:t>
            </a:r>
          </a:p>
        </p:txBody>
      </p:sp>
      <p:sp>
        <p:nvSpPr>
          <p:cNvPr id="16" name="Freccia in giù 15"/>
          <p:cNvSpPr/>
          <p:nvPr/>
        </p:nvSpPr>
        <p:spPr>
          <a:xfrm>
            <a:off x="4473809" y="1665382"/>
            <a:ext cx="362310" cy="349296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16"/>
          <p:cNvSpPr/>
          <p:nvPr/>
        </p:nvSpPr>
        <p:spPr>
          <a:xfrm>
            <a:off x="4164057" y="1176755"/>
            <a:ext cx="989374" cy="430887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it-IT" sz="1100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Crisi </a:t>
            </a:r>
          </a:p>
          <a:p>
            <a:pPr algn="ctr"/>
            <a:r>
              <a:rPr lang="it-IT" sz="1100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economica</a:t>
            </a:r>
          </a:p>
        </p:txBody>
      </p:sp>
      <p:sp>
        <p:nvSpPr>
          <p:cNvPr id="18" name="Parentesi graffa chiusa 17"/>
          <p:cNvSpPr/>
          <p:nvPr/>
        </p:nvSpPr>
        <p:spPr>
          <a:xfrm rot="16200000">
            <a:off x="9704598" y="113235"/>
            <a:ext cx="108000" cy="2520000"/>
          </a:xfrm>
          <a:prstGeom prst="rightBrace">
            <a:avLst/>
          </a:prstGeom>
          <a:ln>
            <a:solidFill>
              <a:schemeClr val="accent2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Rettangolo 19"/>
          <p:cNvSpPr/>
          <p:nvPr/>
        </p:nvSpPr>
        <p:spPr>
          <a:xfrm>
            <a:off x="9395924" y="977927"/>
            <a:ext cx="678391" cy="261610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it-IT" sz="1100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Ripresa</a:t>
            </a:r>
          </a:p>
        </p:txBody>
      </p:sp>
      <p:sp>
        <p:nvSpPr>
          <p:cNvPr id="26" name="Ovale 25"/>
          <p:cNvSpPr/>
          <p:nvPr/>
        </p:nvSpPr>
        <p:spPr>
          <a:xfrm rot="900000">
            <a:off x="11265387" y="4681303"/>
            <a:ext cx="180000" cy="180000"/>
          </a:xfrm>
          <a:prstGeom prst="ellipse">
            <a:avLst/>
          </a:prstGeom>
          <a:blipFill>
            <a:blip r:embed="rId7" cstate="print"/>
            <a:stretch>
              <a:fillRect/>
            </a:stretch>
          </a:blip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Titolo 1"/>
          <p:cNvSpPr txBox="1">
            <a:spLocks/>
          </p:cNvSpPr>
          <p:nvPr/>
        </p:nvSpPr>
        <p:spPr>
          <a:xfrm>
            <a:off x="1123442" y="365125"/>
            <a:ext cx="10231945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it-IT" sz="2800" dirty="0">
              <a:solidFill>
                <a:schemeClr val="tx2">
                  <a:lumMod val="60000"/>
                  <a:lumOff val="40000"/>
                </a:schemeClr>
              </a:solidFill>
              <a:latin typeface="Antipasto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899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magine 16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90838" y="959882"/>
            <a:ext cx="10080000" cy="5040000"/>
          </a:xfrm>
          <a:prstGeom prst="rect">
            <a:avLst/>
          </a:prstGeom>
        </p:spPr>
      </p:pic>
      <p:pic>
        <p:nvPicPr>
          <p:cNvPr id="23" name="Immagine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4047" y="6577093"/>
            <a:ext cx="1163941" cy="192238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3062136" y="497983"/>
            <a:ext cx="8824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ntipasto" panose="02000506000000020004" pitchFamily="2" charset="0"/>
              </a:rPr>
              <a:t>EUROPA: investimenti pubblicitari </a:t>
            </a:r>
            <a:r>
              <a:rPr lang="it-IT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tipasto" panose="02000506000000020004" pitchFamily="2" charset="0"/>
              </a:rPr>
              <a:t>(per mezzi, BIG5</a:t>
            </a:r>
            <a:r>
              <a:rPr lang="it-IT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ntipasto" panose="02000506000000020004" pitchFamily="2" charset="0"/>
              </a:rPr>
              <a:t>)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4110838" y="5958780"/>
            <a:ext cx="5040000" cy="432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72000" tIns="72000" rIns="72000" bIns="72000" rtlCol="0" anchor="ctr" anchorCtr="0">
            <a:noAutofit/>
          </a:bodyPr>
          <a:lstStyle/>
          <a:p>
            <a:pPr algn="ctr"/>
            <a:r>
              <a:rPr lang="it-IT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Antipasto" panose="02000506000000020004" pitchFamily="2" charset="0"/>
              </a:rPr>
              <a:t>Internet è il </a:t>
            </a:r>
            <a:r>
              <a:rPr lang="it-IT" sz="20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Antipasto" panose="02000506000000020004" pitchFamily="2" charset="0"/>
              </a:rPr>
              <a:t>#</a:t>
            </a:r>
            <a:r>
              <a:rPr lang="it-IT" sz="20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tipasto" panose="02000506000000020004" pitchFamily="2" charset="0"/>
              </a:rPr>
              <a:t>1 mezzo</a:t>
            </a:r>
            <a:r>
              <a:rPr lang="it-IT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tipasto" panose="02000506000000020004" pitchFamily="2" charset="0"/>
              </a:rPr>
              <a:t> </a:t>
            </a:r>
            <a:r>
              <a:rPr lang="it-IT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Antipasto" panose="02000506000000020004" pitchFamily="2" charset="0"/>
              </a:rPr>
              <a:t>in Europa dal 2014</a:t>
            </a:r>
          </a:p>
        </p:txBody>
      </p:sp>
      <p:pic>
        <p:nvPicPr>
          <p:cNvPr id="19" name="Picture 6" descr="http://www.icone-png.com/png/24/23831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11014750" y="2096200"/>
            <a:ext cx="288000" cy="28800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20" name="Picture 9" descr="https://cdn2.iconfinder.com/data/icons/windows-8-metro-style/512/radio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1158750" y="4199378"/>
            <a:ext cx="288000" cy="28800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21" name="Picture 12" descr="http://s3.amazonaws.com/libapps/sites/178/icons/5877/black-white-metro-globe-icon.png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1037680" y="1324491"/>
            <a:ext cx="288000" cy="28800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22" name="Picture 4" descr="Image result for autobus icona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3196" y="3936930"/>
            <a:ext cx="428822" cy="43200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6" descr="Image result for newspaper icon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5220" y="2909137"/>
            <a:ext cx="288000" cy="28800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8" descr="Image result for movie icons"/>
          <p:cNvPicPr>
            <a:picLocks noChangeAspect="1" noChangeArrowheads="1"/>
          </p:cNvPicPr>
          <p:nvPr/>
        </p:nvPicPr>
        <p:blipFill>
          <a:blip r:embed="rId9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2870" y="4543955"/>
            <a:ext cx="288000" cy="28800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Freccia in giù 25"/>
          <p:cNvSpPr/>
          <p:nvPr/>
        </p:nvSpPr>
        <p:spPr>
          <a:xfrm>
            <a:off x="9031856" y="1959914"/>
            <a:ext cx="362310" cy="349296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Rettangolo 26"/>
          <p:cNvSpPr/>
          <p:nvPr/>
        </p:nvSpPr>
        <p:spPr>
          <a:xfrm>
            <a:off x="8797444" y="1471287"/>
            <a:ext cx="838691" cy="430887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it-IT" sz="1100" b="1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INTERNET </a:t>
            </a:r>
          </a:p>
          <a:p>
            <a:pPr algn="ctr"/>
            <a:r>
              <a:rPr lang="it-IT" sz="1100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1#mezzo </a:t>
            </a:r>
            <a:endParaRPr lang="it-IT" sz="11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8" name="Freccia in giù 27"/>
          <p:cNvSpPr/>
          <p:nvPr/>
        </p:nvSpPr>
        <p:spPr>
          <a:xfrm>
            <a:off x="4473809" y="1855158"/>
            <a:ext cx="362310" cy="349296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" name="Rettangolo 28"/>
          <p:cNvSpPr/>
          <p:nvPr/>
        </p:nvSpPr>
        <p:spPr>
          <a:xfrm>
            <a:off x="4164057" y="1366531"/>
            <a:ext cx="989374" cy="430887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it-IT" sz="1100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Crisi </a:t>
            </a:r>
          </a:p>
          <a:p>
            <a:pPr algn="ctr"/>
            <a:r>
              <a:rPr lang="it-IT" sz="1100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economica</a:t>
            </a:r>
          </a:p>
        </p:txBody>
      </p:sp>
      <p:sp>
        <p:nvSpPr>
          <p:cNvPr id="30" name="CasellaDiTesto 29"/>
          <p:cNvSpPr txBox="1"/>
          <p:nvPr/>
        </p:nvSpPr>
        <p:spPr>
          <a:xfrm>
            <a:off x="1233577" y="6573328"/>
            <a:ext cx="10884219" cy="205629"/>
          </a:xfrm>
          <a:prstGeom prst="rect">
            <a:avLst/>
          </a:prstGeom>
          <a:noFill/>
        </p:spPr>
        <p:txBody>
          <a:bodyPr wrap="square" lIns="18000" tIns="18000" rIns="18000" bIns="18000" rtlCol="0" anchor="ctr" anchorCtr="0">
            <a:noAutofit/>
          </a:bodyPr>
          <a:lstStyle/>
          <a:p>
            <a:r>
              <a:rPr lang="it-IT" sz="800" i="1" dirty="0">
                <a:latin typeface="Century Gothic" panose="020B0502020202020204" pitchFamily="34" charset="0"/>
              </a:rPr>
              <a:t>Nota: elaborazioni Confindustria Radio Televisioni (CRTV) su varie fonti. Non è incluso il Direct Marketing.</a:t>
            </a:r>
          </a:p>
        </p:txBody>
      </p:sp>
    </p:spTree>
    <p:extLst>
      <p:ext uri="{BB962C8B-B14F-4D97-AF65-F5344CB8AC3E}">
        <p14:creationId xmlns:p14="http://schemas.microsoft.com/office/powerpoint/2010/main" val="147158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23442" y="365126"/>
            <a:ext cx="10729575" cy="754374"/>
          </a:xfrm>
        </p:spPr>
        <p:txBody>
          <a:bodyPr>
            <a:normAutofit/>
          </a:bodyPr>
          <a:lstStyle/>
          <a:p>
            <a:pPr algn="r"/>
            <a:r>
              <a:rPr lang="it-IT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tipasto" panose="02000506000000020004" pitchFamily="2" charset="0"/>
              </a:rPr>
              <a:t>Cinema, la ripresa fra luci e ombre</a:t>
            </a:r>
            <a:endParaRPr lang="it-IT" sz="2800" b="1" dirty="0">
              <a:solidFill>
                <a:schemeClr val="tx2">
                  <a:lumMod val="60000"/>
                  <a:lumOff val="40000"/>
                </a:schemeClr>
              </a:solidFill>
              <a:latin typeface="Antipasto" panose="02000506000000020004" pitchFamily="2" charset="0"/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33055" y="2360422"/>
            <a:ext cx="4942620" cy="799571"/>
          </a:xfrm>
        </p:spPr>
        <p:txBody>
          <a:bodyPr>
            <a:normAutofit/>
          </a:bodyPr>
          <a:lstStyle/>
          <a:p>
            <a:pPr algn="ctr"/>
            <a:r>
              <a:rPr lang="it-IT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tipasto" panose="02000506000000020004" pitchFamily="2" charset="0"/>
              </a:rPr>
              <a:t>Box office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259821" y="2287106"/>
            <a:ext cx="5249853" cy="837962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tipasto" panose="02000506000000020004" pitchFamily="2" charset="0"/>
              </a:rPr>
              <a:t>Presenze</a:t>
            </a:r>
            <a:endParaRPr lang="it-IT" dirty="0">
              <a:solidFill>
                <a:schemeClr val="tx2">
                  <a:lumMod val="60000"/>
                  <a:lumOff val="40000"/>
                </a:schemeClr>
              </a:solidFill>
              <a:latin typeface="Antipasto" panose="02000506000000020004" pitchFamily="2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3442" y="3125068"/>
            <a:ext cx="5237805" cy="3151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61247" y="3122949"/>
            <a:ext cx="5323602" cy="3202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asellaDiTesto 3"/>
          <p:cNvSpPr txBox="1"/>
          <p:nvPr/>
        </p:nvSpPr>
        <p:spPr>
          <a:xfrm>
            <a:off x="1233054" y="1300894"/>
            <a:ext cx="1056014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2000" dirty="0" smtClean="0">
                <a:latin typeface="Antipasto" panose="02000506000000020004" pitchFamily="2" charset="0"/>
              </a:rPr>
              <a:t>Anche il cinema appare in ripresa, ma i ricavi da sala sono al di sotto dei livelli 2010.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2000" dirty="0" smtClean="0">
                <a:latin typeface="Antipasto" panose="02000506000000020004" pitchFamily="2" charset="0"/>
              </a:rPr>
              <a:t>In maggiore ripresa le presenze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2000" dirty="0" smtClean="0">
                <a:latin typeface="Antipasto" panose="02000506000000020004" pitchFamily="2" charset="0"/>
              </a:rPr>
              <a:t>Necessario consolidare il prodotto italiano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2000" dirty="0" smtClean="0">
                <a:latin typeface="Antipasto" panose="02000506000000020004" pitchFamily="2" charset="0"/>
              </a:rPr>
              <a:t>Aumentano i film italiani distribuiti, scende l’incasso medio e la media copia.</a:t>
            </a:r>
            <a:endParaRPr lang="it-IT" sz="2000" dirty="0">
              <a:latin typeface="Antipasto" panose="02000506000000020004" pitchFamily="2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5639378" y="6325946"/>
            <a:ext cx="11462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i="1" dirty="0" smtClean="0">
                <a:latin typeface="Antipasto" panose="02000506000000020004" pitchFamily="2" charset="0"/>
              </a:rPr>
              <a:t>Fonte: </a:t>
            </a:r>
            <a:r>
              <a:rPr lang="it-IT" sz="1400" i="1" dirty="0" err="1" smtClean="0">
                <a:latin typeface="Antipasto" panose="02000506000000020004" pitchFamily="2" charset="0"/>
              </a:rPr>
              <a:t>Cinetel</a:t>
            </a:r>
            <a:endParaRPr lang="it-IT" sz="1400" i="1" dirty="0">
              <a:latin typeface="Antipasto" panose="02000506000000020004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16000" y="346883"/>
            <a:ext cx="10871200" cy="785232"/>
          </a:xfrm>
        </p:spPr>
        <p:txBody>
          <a:bodyPr>
            <a:normAutofit/>
          </a:bodyPr>
          <a:lstStyle/>
          <a:p>
            <a:pPr algn="r"/>
            <a:r>
              <a:rPr lang="it-IT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ntipasto" panose="02000506000000020004" pitchFamily="2" charset="0"/>
              </a:rPr>
              <a:t>Cinema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35819"/>
              </p:ext>
            </p:extLst>
          </p:nvPr>
        </p:nvGraphicFramePr>
        <p:xfrm>
          <a:off x="1087657" y="2004734"/>
          <a:ext cx="5365394" cy="4303981"/>
        </p:xfrm>
        <a:graphic>
          <a:graphicData uri="http://schemas.openxmlformats.org/drawingml/2006/table">
            <a:tbl>
              <a:tblPr/>
              <a:tblGrid>
                <a:gridCol w="178033"/>
                <a:gridCol w="2245801"/>
                <a:gridCol w="555412"/>
                <a:gridCol w="1175657"/>
                <a:gridCol w="557349"/>
                <a:gridCol w="653142"/>
              </a:tblGrid>
              <a:tr h="165220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Film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Nazione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Distributore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Incasso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Presenze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220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QUO VADO?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ITA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Medusa Film 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€ </a:t>
                      </a:r>
                      <a:r>
                        <a:rPr lang="it-IT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65,4</a:t>
                      </a:r>
                      <a:endParaRPr lang="it-IT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9,4</a:t>
                      </a:r>
                      <a:endParaRPr lang="it-IT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220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PERFETTI SCONOSCIUTI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ITA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Medusa Film 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€ </a:t>
                      </a:r>
                      <a:r>
                        <a:rPr lang="it-IT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17,3</a:t>
                      </a:r>
                      <a:endParaRPr lang="it-IT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2,7</a:t>
                      </a:r>
                      <a:endParaRPr lang="it-IT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220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ALLA RICERCA DI DORY 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USA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Walt Disney 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 </a:t>
                      </a:r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220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ANIMALI FANTASTICI E DOVE TROVARLI 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GBR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Warner </a:t>
                      </a:r>
                      <a:r>
                        <a:rPr lang="it-IT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Bros</a:t>
                      </a:r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Ita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 </a:t>
                      </a:r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220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REVENANT - REDIVIVO 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USA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20th Century Fox </a:t>
                      </a:r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Ita 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 </a:t>
                      </a:r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220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PETS - VITA DA ANIMALI 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USA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Universal 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 </a:t>
                      </a:r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220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INFERNO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USA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Warner </a:t>
                      </a:r>
                      <a:r>
                        <a:rPr lang="it-IT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Bros</a:t>
                      </a:r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Ita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 </a:t>
                      </a:r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220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SUICIDE SQUAD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USA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Warner </a:t>
                      </a:r>
                      <a:r>
                        <a:rPr lang="it-IT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Bros</a:t>
                      </a:r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Ita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 </a:t>
                      </a:r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220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ZOOTROPOLIS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USA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Walt Disney 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 </a:t>
                      </a:r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220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CAPTAIN AMERICA: CIVIL WAR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USA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Walt Disney 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 </a:t>
                      </a:r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220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BATMAN V SUPERMAN: DAWN OF JUSTICE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USA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Warner </a:t>
                      </a:r>
                      <a:r>
                        <a:rPr lang="it-IT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Bros</a:t>
                      </a:r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Ita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 </a:t>
                      </a:r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220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IL LIBRO DELLA GIUNGLA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USA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Walt Disney 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 </a:t>
                      </a:r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220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IL PICCOLO PRINCIPE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ITA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Lucky Red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€ </a:t>
                      </a:r>
                      <a:r>
                        <a:rPr lang="it-IT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9,5</a:t>
                      </a:r>
                      <a:endParaRPr lang="it-IT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1,5</a:t>
                      </a:r>
                      <a:endParaRPr lang="it-IT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220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L'ERA GLACIALE: IN ROTTA DI COLLISIONE 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USA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20th Century Fox </a:t>
                      </a:r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Ita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 </a:t>
                      </a:r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220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HATEFUL EIGHT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USA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Distribution 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 </a:t>
                      </a:r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220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ROGUE ONE: A STAR WARS STORY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USA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Walt Disney 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 </a:t>
                      </a:r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220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KUNG FU PANDA 3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USA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20th Century Fox </a:t>
                      </a:r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Ita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 </a:t>
                      </a:r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220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L'ABBIAMO FATTA GROSSA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ITA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Filmauro/Universal 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€ </a:t>
                      </a:r>
                      <a:r>
                        <a:rPr lang="it-IT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7,7</a:t>
                      </a:r>
                      <a:endParaRPr lang="it-IT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1,2</a:t>
                      </a:r>
                      <a:endParaRPr lang="it-IT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220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DEADPOOL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USA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20th Century Fox </a:t>
                      </a:r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Ita 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 </a:t>
                      </a:r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220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DOCTOR STRANGE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USA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Walt Disney 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 </a:t>
                      </a:r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220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OCEANIA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USA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Walt Disney 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 </a:t>
                      </a:r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220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IO PRIMA DI TE 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USA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Warner </a:t>
                      </a:r>
                      <a:r>
                        <a:rPr lang="it-IT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Bros</a:t>
                      </a:r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Ita 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 </a:t>
                      </a:r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220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ALICE ATTRAVERSO LO SPECCHIO 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USA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Walt Disney 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 </a:t>
                      </a:r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220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SULLY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USA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Warner </a:t>
                      </a:r>
                      <a:r>
                        <a:rPr lang="it-IT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Bros</a:t>
                      </a:r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Ita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€ </a:t>
                      </a:r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481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352" marR="8352" marT="835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LA PAZZA GIOIA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ITA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01 Distribution 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€ </a:t>
                      </a:r>
                      <a:r>
                        <a:rPr lang="it-IT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6,2</a:t>
                      </a:r>
                      <a:endParaRPr lang="it-IT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  <a:endParaRPr lang="it-IT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6104446"/>
              </p:ext>
            </p:extLst>
          </p:nvPr>
        </p:nvGraphicFramePr>
        <p:xfrm>
          <a:off x="6513873" y="2016587"/>
          <a:ext cx="5652001" cy="42539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5467"/>
                <a:gridCol w="2367574"/>
                <a:gridCol w="722812"/>
                <a:gridCol w="1132114"/>
                <a:gridCol w="627017"/>
                <a:gridCol w="627017"/>
              </a:tblGrid>
              <a:tr h="136676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 dirty="0">
                          <a:effectLst/>
                        </a:rPr>
                        <a:t>#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Film</a:t>
                      </a:r>
                      <a:endParaRPr lang="it-IT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Nazione</a:t>
                      </a:r>
                      <a:endParaRPr lang="it-IT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Distributore</a:t>
                      </a:r>
                      <a:endParaRPr lang="it-IT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Incasso</a:t>
                      </a:r>
                      <a:endParaRPr lang="it-IT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Presenze</a:t>
                      </a:r>
                      <a:endParaRPr lang="it-IT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</a:tr>
              <a:tr h="163402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>
                          <a:effectLst/>
                        </a:rPr>
                        <a:t>1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 dirty="0">
                          <a:effectLst/>
                        </a:rPr>
                        <a:t>INSIDE OUT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USA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Walt Disney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>
                          <a:effectLst/>
                        </a:rPr>
                        <a:t>€ </a:t>
                      </a:r>
                      <a:r>
                        <a:rPr lang="it-IT" sz="1000" u="none" strike="noStrike" dirty="0" smtClean="0">
                          <a:effectLst/>
                        </a:rPr>
                        <a:t>25,3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 smtClean="0">
                          <a:effectLst/>
                        </a:rPr>
                        <a:t>4,0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</a:tr>
              <a:tr h="163402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>
                          <a:effectLst/>
                        </a:rPr>
                        <a:t>2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MINIONS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USA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Universal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>
                          <a:effectLst/>
                        </a:rPr>
                        <a:t>€ </a:t>
                      </a:r>
                      <a:r>
                        <a:rPr lang="it-IT" sz="1000" u="none" strike="noStrike" dirty="0" smtClean="0">
                          <a:effectLst/>
                        </a:rPr>
                        <a:t>23,4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 smtClean="0">
                          <a:effectLst/>
                        </a:rPr>
                        <a:t>3,6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</a:tr>
              <a:tr h="163402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>
                          <a:effectLst/>
                        </a:rPr>
                        <a:t>3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STAR WARS: IL RISVEGLIO DELLA FORZA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USA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Walt Disney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>
                          <a:effectLst/>
                        </a:rPr>
                        <a:t>€ </a:t>
                      </a:r>
                      <a:r>
                        <a:rPr lang="it-IT" sz="1000" u="none" strike="noStrike" dirty="0" smtClean="0">
                          <a:effectLst/>
                        </a:rPr>
                        <a:t>20,2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 smtClean="0">
                          <a:effectLst/>
                        </a:rPr>
                        <a:t>2,6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</a:tr>
              <a:tr h="163402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>
                          <a:effectLst/>
                        </a:rPr>
                        <a:t>4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CINQUANTA SFUMATURE DI GRIGIO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USA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Universal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>
                          <a:effectLst/>
                        </a:rPr>
                        <a:t>€ </a:t>
                      </a:r>
                      <a:r>
                        <a:rPr lang="it-IT" sz="1000" u="none" strike="noStrike" dirty="0" smtClean="0">
                          <a:effectLst/>
                        </a:rPr>
                        <a:t>19,6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 smtClean="0">
                          <a:effectLst/>
                        </a:rPr>
                        <a:t>2,8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</a:tr>
              <a:tr h="163402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>
                          <a:effectLst/>
                        </a:rPr>
                        <a:t>5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AMERICAN SNIPER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USA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 dirty="0">
                          <a:effectLst/>
                        </a:rPr>
                        <a:t>Warner </a:t>
                      </a:r>
                      <a:r>
                        <a:rPr lang="it-IT" sz="1000" u="none" strike="noStrike" dirty="0" err="1">
                          <a:effectLst/>
                        </a:rPr>
                        <a:t>Bros</a:t>
                      </a:r>
                      <a:r>
                        <a:rPr lang="it-IT" sz="1000" u="none" strike="noStrike" dirty="0">
                          <a:effectLst/>
                        </a:rPr>
                        <a:t> </a:t>
                      </a:r>
                      <a:r>
                        <a:rPr lang="it-IT" sz="1000" u="none" strike="noStrike" dirty="0" smtClean="0">
                          <a:effectLst/>
                        </a:rPr>
                        <a:t>Ita 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>
                          <a:effectLst/>
                        </a:rPr>
                        <a:t>€ </a:t>
                      </a:r>
                      <a:r>
                        <a:rPr lang="it-IT" sz="1000" u="none" strike="noStrike" dirty="0" smtClean="0">
                          <a:effectLst/>
                        </a:rPr>
                        <a:t>19,1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 smtClean="0">
                          <a:effectLst/>
                        </a:rPr>
                        <a:t>2,8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</a:tr>
              <a:tr h="163402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>
                          <a:effectLst/>
                        </a:rPr>
                        <a:t>6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 dirty="0">
                          <a:effectLst/>
                        </a:rPr>
                        <a:t>FAST &amp; FURIOUS 7 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USA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Universal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>
                          <a:effectLst/>
                        </a:rPr>
                        <a:t>€ </a:t>
                      </a:r>
                      <a:r>
                        <a:rPr lang="it-IT" sz="1000" u="none" strike="noStrike" dirty="0" smtClean="0">
                          <a:effectLst/>
                        </a:rPr>
                        <a:t>18,7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 smtClean="0">
                          <a:effectLst/>
                        </a:rPr>
                        <a:t>2,7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</a:tr>
              <a:tr h="163402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>
                          <a:effectLst/>
                        </a:rPr>
                        <a:t>7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AVENGERS: AGE OF ULTRON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USA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Walt Disney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>
                          <a:effectLst/>
                        </a:rPr>
                        <a:t>€ </a:t>
                      </a:r>
                      <a:r>
                        <a:rPr lang="it-IT" sz="1000" u="none" strike="noStrike" dirty="0" smtClean="0">
                          <a:effectLst/>
                        </a:rPr>
                        <a:t>16,</a:t>
                      </a:r>
                      <a:r>
                        <a:rPr lang="it-IT" sz="1000" u="none" strike="noStrike" baseline="0" dirty="0" smtClean="0">
                          <a:effectLst/>
                        </a:rPr>
                        <a:t>6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 smtClean="0">
                          <a:effectLst/>
                        </a:rPr>
                        <a:t>2,3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</a:tr>
              <a:tr h="163402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>
                          <a:effectLst/>
                        </a:rPr>
                        <a:t>8</a:t>
                      </a:r>
                      <a:endParaRPr lang="it-IT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SI ACCETTANO MIRACOLI</a:t>
                      </a:r>
                      <a:endParaRPr lang="it-IT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ITA</a:t>
                      </a:r>
                      <a:endParaRPr lang="it-IT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01 Distribution </a:t>
                      </a:r>
                      <a:endParaRPr lang="it-IT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€ </a:t>
                      </a:r>
                      <a:r>
                        <a:rPr lang="it-IT" sz="10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15,5</a:t>
                      </a:r>
                      <a:endParaRPr lang="it-IT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2,4</a:t>
                      </a:r>
                      <a:endParaRPr lang="it-IT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</a:tr>
              <a:tr h="163402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>
                          <a:effectLst/>
                        </a:rPr>
                        <a:t>9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CENERENTOLA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>
                          <a:effectLst/>
                        </a:rPr>
                        <a:t>USA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 dirty="0">
                          <a:effectLst/>
                        </a:rPr>
                        <a:t>Walt Disney 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>
                          <a:effectLst/>
                        </a:rPr>
                        <a:t>€ </a:t>
                      </a:r>
                      <a:r>
                        <a:rPr lang="it-IT" sz="1000" u="none" strike="noStrike" dirty="0" smtClean="0">
                          <a:effectLst/>
                        </a:rPr>
                        <a:t>15,</a:t>
                      </a:r>
                      <a:r>
                        <a:rPr lang="it-IT" sz="1000" u="none" strike="noStrike" baseline="0" dirty="0" smtClean="0">
                          <a:effectLst/>
                        </a:rPr>
                        <a:t>0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 smtClean="0">
                          <a:effectLst/>
                        </a:rPr>
                        <a:t>2,4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</a:tr>
              <a:tr h="163402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>
                          <a:effectLst/>
                        </a:rPr>
                        <a:t>10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JURASSIC WORLD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USA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Universal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>
                          <a:effectLst/>
                        </a:rPr>
                        <a:t>€ </a:t>
                      </a:r>
                      <a:r>
                        <a:rPr lang="it-IT" sz="1000" u="none" strike="noStrike" dirty="0" smtClean="0">
                          <a:effectLst/>
                        </a:rPr>
                        <a:t>14,7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 smtClean="0">
                          <a:effectLst/>
                        </a:rPr>
                        <a:t>2,1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</a:tr>
              <a:tr h="163402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>
                          <a:effectLst/>
                        </a:rPr>
                        <a:t>11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 dirty="0">
                          <a:effectLst/>
                        </a:rPr>
                        <a:t>SPECTRE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GBR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 dirty="0">
                          <a:effectLst/>
                        </a:rPr>
                        <a:t>Warner </a:t>
                      </a:r>
                      <a:r>
                        <a:rPr lang="it-IT" sz="1000" u="none" strike="noStrike" dirty="0" err="1">
                          <a:effectLst/>
                        </a:rPr>
                        <a:t>Bros</a:t>
                      </a:r>
                      <a:r>
                        <a:rPr lang="it-IT" sz="1000" u="none" strike="noStrike" dirty="0">
                          <a:effectLst/>
                        </a:rPr>
                        <a:t> </a:t>
                      </a:r>
                      <a:r>
                        <a:rPr lang="it-IT" sz="1000" u="none" strike="noStrike" dirty="0" smtClean="0">
                          <a:effectLst/>
                        </a:rPr>
                        <a:t>Ita 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>
                          <a:effectLst/>
                        </a:rPr>
                        <a:t>€ </a:t>
                      </a:r>
                      <a:r>
                        <a:rPr lang="it-IT" sz="1000" u="none" strike="noStrike" dirty="0" smtClean="0">
                          <a:effectLst/>
                        </a:rPr>
                        <a:t>12,4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 smtClean="0">
                          <a:effectLst/>
                        </a:rPr>
                        <a:t>1,8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</a:tr>
              <a:tr h="163402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>
                          <a:effectLst/>
                        </a:rPr>
                        <a:t>12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 dirty="0">
                          <a:effectLst/>
                        </a:rPr>
                        <a:t>HOTEL TRANSYLVANIA 2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USA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 dirty="0">
                          <a:effectLst/>
                        </a:rPr>
                        <a:t>Warner </a:t>
                      </a:r>
                      <a:r>
                        <a:rPr lang="it-IT" sz="1000" u="none" strike="noStrike" dirty="0" err="1">
                          <a:effectLst/>
                        </a:rPr>
                        <a:t>Bros</a:t>
                      </a:r>
                      <a:r>
                        <a:rPr lang="it-IT" sz="1000" u="none" strike="noStrike" dirty="0">
                          <a:effectLst/>
                        </a:rPr>
                        <a:t> </a:t>
                      </a:r>
                      <a:r>
                        <a:rPr lang="it-IT" sz="1000" u="none" strike="noStrike" dirty="0" smtClean="0">
                          <a:effectLst/>
                        </a:rPr>
                        <a:t>Ita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>
                          <a:effectLst/>
                        </a:rPr>
                        <a:t>€ </a:t>
                      </a:r>
                      <a:r>
                        <a:rPr lang="it-IT" sz="1000" u="none" strike="noStrike" dirty="0" smtClean="0">
                          <a:effectLst/>
                        </a:rPr>
                        <a:t>9,9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 smtClean="0">
                          <a:effectLst/>
                        </a:rPr>
                        <a:t>1,7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</a:tr>
              <a:tr h="163402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>
                          <a:effectLst/>
                        </a:rPr>
                        <a:t>13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 dirty="0">
                          <a:effectLst/>
                        </a:rPr>
                        <a:t>THE IMITATION GAME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GBR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Videa-Cde S.P.A.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>
                          <a:effectLst/>
                        </a:rPr>
                        <a:t>€ </a:t>
                      </a:r>
                      <a:r>
                        <a:rPr lang="it-IT" sz="1000" u="none" strike="noStrike" dirty="0" smtClean="0">
                          <a:effectLst/>
                        </a:rPr>
                        <a:t>8,4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 smtClean="0">
                          <a:effectLst/>
                        </a:rPr>
                        <a:t>1,3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</a:tr>
              <a:tr h="163402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>
                          <a:effectLst/>
                        </a:rPr>
                        <a:t>14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 dirty="0">
                          <a:effectLst/>
                        </a:rPr>
                        <a:t>HUNGER GAMES </a:t>
                      </a:r>
                      <a:r>
                        <a:rPr lang="it-IT" sz="1000" u="none" strike="noStrike" dirty="0" smtClean="0">
                          <a:effectLst/>
                        </a:rPr>
                        <a:t>ICANTO </a:t>
                      </a:r>
                      <a:r>
                        <a:rPr lang="it-IT" sz="1000" u="none" strike="noStrike" dirty="0">
                          <a:effectLst/>
                        </a:rPr>
                        <a:t>DELLA RIVOLTA: </a:t>
                      </a:r>
                      <a:r>
                        <a:rPr lang="it-IT" sz="1000" u="none" strike="noStrike" dirty="0" smtClean="0">
                          <a:effectLst/>
                        </a:rPr>
                        <a:t>p.2 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USA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Universal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>
                          <a:effectLst/>
                        </a:rPr>
                        <a:t>€ </a:t>
                      </a:r>
                      <a:r>
                        <a:rPr lang="it-IT" sz="1000" u="none" strike="noStrike" dirty="0" smtClean="0">
                          <a:effectLst/>
                        </a:rPr>
                        <a:t>8,2</a:t>
                      </a:r>
                      <a:r>
                        <a:rPr lang="it-IT" sz="1000" u="none" strike="noStrike" baseline="0" dirty="0" smtClean="0">
                          <a:effectLst/>
                        </a:rPr>
                        <a:t> 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 smtClean="0">
                          <a:effectLst/>
                        </a:rPr>
                        <a:t>1,2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</a:tr>
              <a:tr h="163402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>
                          <a:effectLst/>
                        </a:rPr>
                        <a:t>15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SOPRAVVISSUTO: THE MARTIAN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USA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 dirty="0">
                          <a:effectLst/>
                        </a:rPr>
                        <a:t>20th Century Fox </a:t>
                      </a:r>
                      <a:r>
                        <a:rPr lang="it-IT" sz="1000" u="none" strike="noStrike" dirty="0" smtClean="0">
                          <a:effectLst/>
                        </a:rPr>
                        <a:t>Ita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>
                          <a:effectLst/>
                        </a:rPr>
                        <a:t>€ </a:t>
                      </a:r>
                      <a:r>
                        <a:rPr lang="it-IT" sz="1000" u="none" strike="noStrike" dirty="0" smtClean="0">
                          <a:effectLst/>
                        </a:rPr>
                        <a:t>7,2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 smtClean="0">
                          <a:effectLst/>
                        </a:rPr>
                        <a:t>1,2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</a:tr>
              <a:tr h="163402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>
                          <a:effectLst/>
                        </a:rPr>
                        <a:t>16</a:t>
                      </a:r>
                      <a:endParaRPr lang="it-IT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VACANZE AI CARAIBI</a:t>
                      </a:r>
                      <a:endParaRPr lang="it-IT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ITA</a:t>
                      </a:r>
                      <a:endParaRPr lang="it-IT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Medusa Film </a:t>
                      </a:r>
                      <a:endParaRPr lang="it-IT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€ </a:t>
                      </a:r>
                      <a:r>
                        <a:rPr lang="it-IT" sz="10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6,6</a:t>
                      </a:r>
                      <a:endParaRPr lang="it-IT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1,0</a:t>
                      </a:r>
                      <a:endParaRPr lang="it-IT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</a:tr>
              <a:tr h="163402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>
                          <a:effectLst/>
                        </a:rPr>
                        <a:t>17</a:t>
                      </a:r>
                      <a:endParaRPr lang="it-IT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NATALE COL BOSS</a:t>
                      </a:r>
                      <a:endParaRPr lang="it-IT" sz="10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ITA</a:t>
                      </a:r>
                      <a:endParaRPr lang="it-IT" sz="10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Filmauro/Universal </a:t>
                      </a:r>
                      <a:endParaRPr lang="it-IT" sz="10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>
                          <a:effectLst/>
                        </a:rPr>
                        <a:t>€ </a:t>
                      </a:r>
                      <a:r>
                        <a:rPr lang="it-IT" sz="1000" u="none" strike="noStrike" dirty="0" smtClean="0">
                          <a:effectLst/>
                        </a:rPr>
                        <a:t>6,4</a:t>
                      </a:r>
                      <a:endParaRPr lang="it-IT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1,0</a:t>
                      </a:r>
                      <a:endParaRPr lang="it-IT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</a:tr>
              <a:tr h="163402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>
                          <a:effectLst/>
                        </a:rPr>
                        <a:t>18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EXODUS: DEI E RE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USA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 dirty="0">
                          <a:effectLst/>
                        </a:rPr>
                        <a:t>20th Century Fox </a:t>
                      </a:r>
                      <a:r>
                        <a:rPr lang="it-IT" sz="1000" u="none" strike="noStrike" dirty="0" smtClean="0">
                          <a:effectLst/>
                        </a:rPr>
                        <a:t>Ita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>
                          <a:effectLst/>
                        </a:rPr>
                        <a:t>€ </a:t>
                      </a:r>
                      <a:r>
                        <a:rPr lang="it-IT" sz="1000" u="none" strike="noStrike" dirty="0" smtClean="0">
                          <a:effectLst/>
                        </a:rPr>
                        <a:t>6,1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 smtClean="0">
                          <a:effectLst/>
                        </a:rPr>
                        <a:t>0,9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</a:tr>
              <a:tr h="163402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>
                          <a:effectLst/>
                        </a:rPr>
                        <a:t>19</a:t>
                      </a:r>
                      <a:endParaRPr lang="it-IT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YOUTH - LA GIOVINEZZA</a:t>
                      </a:r>
                      <a:endParaRPr lang="it-IT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ITA</a:t>
                      </a:r>
                      <a:endParaRPr lang="it-IT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Medusa Film </a:t>
                      </a:r>
                      <a:endParaRPr lang="it-IT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€ </a:t>
                      </a:r>
                      <a:r>
                        <a:rPr lang="it-IT" sz="10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6,1</a:t>
                      </a:r>
                      <a:r>
                        <a:rPr lang="it-IT" sz="1000" u="none" strike="noStrike" baseline="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endParaRPr lang="it-IT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1,0</a:t>
                      </a:r>
                      <a:endParaRPr lang="it-IT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</a:tr>
              <a:tr h="163402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>
                          <a:effectLst/>
                        </a:rPr>
                        <a:t>20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IL VIAGGIO DI ARLO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USA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Walt Disney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>
                          <a:effectLst/>
                        </a:rPr>
                        <a:t>€ </a:t>
                      </a:r>
                      <a:r>
                        <a:rPr lang="it-IT" sz="1000" u="none" strike="noStrike" dirty="0" smtClean="0">
                          <a:effectLst/>
                        </a:rPr>
                        <a:t>6,0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 smtClean="0">
                          <a:effectLst/>
                        </a:rPr>
                        <a:t>1,0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</a:tr>
              <a:tr h="163402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>
                          <a:effectLst/>
                        </a:rPr>
                        <a:t>21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 dirty="0">
                          <a:effectLst/>
                        </a:rPr>
                        <a:t>NOTTE AL MUSEO 3 </a:t>
                      </a:r>
                      <a:r>
                        <a:rPr lang="it-IT" sz="1000" u="none" strike="noStrike" dirty="0" smtClean="0">
                          <a:effectLst/>
                        </a:rPr>
                        <a:t>SEGRETO </a:t>
                      </a:r>
                      <a:r>
                        <a:rPr lang="it-IT" sz="1000" u="none" strike="noStrike" dirty="0">
                          <a:effectLst/>
                        </a:rPr>
                        <a:t>DEL FARAONE 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USA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 dirty="0">
                          <a:effectLst/>
                        </a:rPr>
                        <a:t>20th Century Fox </a:t>
                      </a:r>
                      <a:r>
                        <a:rPr lang="it-IT" sz="1000" u="none" strike="noStrike" dirty="0" smtClean="0">
                          <a:effectLst/>
                        </a:rPr>
                        <a:t>Ita 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>
                          <a:effectLst/>
                        </a:rPr>
                        <a:t>€ </a:t>
                      </a:r>
                      <a:r>
                        <a:rPr lang="it-IT" sz="1000" u="none" strike="noStrike" dirty="0" smtClean="0">
                          <a:effectLst/>
                        </a:rPr>
                        <a:t>5,8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 smtClean="0">
                          <a:effectLst/>
                        </a:rPr>
                        <a:t>0,9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</a:tr>
              <a:tr h="163402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>
                          <a:effectLst/>
                        </a:rPr>
                        <a:t>22</a:t>
                      </a:r>
                      <a:endParaRPr lang="it-IT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IL PROFESSOR CENERENTOLO</a:t>
                      </a:r>
                      <a:endParaRPr lang="it-IT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ITA</a:t>
                      </a:r>
                      <a:endParaRPr lang="it-IT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01 Distribution </a:t>
                      </a:r>
                      <a:endParaRPr lang="it-IT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€ </a:t>
                      </a:r>
                      <a:r>
                        <a:rPr lang="it-IT" sz="10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5,8</a:t>
                      </a:r>
                      <a:endParaRPr lang="it-IT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0,9</a:t>
                      </a:r>
                      <a:endParaRPr lang="it-IT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</a:tr>
              <a:tr h="163402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>
                          <a:effectLst/>
                        </a:rPr>
                        <a:t>23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LA TEORIA DEL TUTTO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GBR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Universal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>
                          <a:effectLst/>
                        </a:rPr>
                        <a:t>€ </a:t>
                      </a:r>
                      <a:r>
                        <a:rPr lang="it-IT" sz="1000" u="none" strike="noStrike" dirty="0" smtClean="0">
                          <a:effectLst/>
                        </a:rPr>
                        <a:t>5,6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 smtClean="0">
                          <a:effectLst/>
                        </a:rPr>
                        <a:t>0,9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</a:tr>
              <a:tr h="163402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>
                          <a:effectLst/>
                        </a:rPr>
                        <a:t>24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MISSION: IMPOSSIBLE - ROGUE NATION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USA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Universal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>
                          <a:effectLst/>
                        </a:rPr>
                        <a:t>€ </a:t>
                      </a:r>
                      <a:r>
                        <a:rPr lang="it-IT" sz="1000" u="none" strike="noStrike" dirty="0" smtClean="0">
                          <a:effectLst/>
                        </a:rPr>
                        <a:t>5,5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 smtClean="0">
                          <a:effectLst/>
                        </a:rPr>
                        <a:t>0,8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</a:tr>
              <a:tr h="171572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>
                          <a:effectLst/>
                        </a:rPr>
                        <a:t>25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IL PONTE DELLE SPIE 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USA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 dirty="0">
                          <a:effectLst/>
                        </a:rPr>
                        <a:t>20th Century Fox </a:t>
                      </a:r>
                      <a:r>
                        <a:rPr lang="it-IT" sz="1000" u="none" strike="noStrike" dirty="0" smtClean="0">
                          <a:effectLst/>
                        </a:rPr>
                        <a:t>Ita 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>
                          <a:effectLst/>
                        </a:rPr>
                        <a:t>€ </a:t>
                      </a:r>
                      <a:r>
                        <a:rPr lang="it-IT" sz="1000" u="none" strike="noStrike" dirty="0" smtClean="0">
                          <a:effectLst/>
                        </a:rPr>
                        <a:t>5,5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 smtClean="0">
                          <a:effectLst/>
                        </a:rPr>
                        <a:t>0,8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52" marR="8352" marT="8352" marB="0" anchor="b"/>
                </a:tc>
              </a:tr>
            </a:tbl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1166034" y="1635402"/>
            <a:ext cx="6540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tipasto" panose="02000506000000020004" pitchFamily="2" charset="0"/>
              </a:rPr>
              <a:t>2015</a:t>
            </a:r>
            <a:endParaRPr lang="it-IT" b="1" dirty="0">
              <a:solidFill>
                <a:schemeClr val="tx2">
                  <a:lumMod val="60000"/>
                  <a:lumOff val="40000"/>
                </a:schemeClr>
              </a:solidFill>
              <a:latin typeface="Antipasto" panose="02000506000000020004" pitchFamily="2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1560828" y="1654201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tipasto" panose="02000506000000020004" pitchFamily="2" charset="0"/>
              </a:rPr>
              <a:t>2016</a:t>
            </a:r>
            <a:endParaRPr lang="it-IT" b="1" dirty="0">
              <a:solidFill>
                <a:schemeClr val="tx2">
                  <a:lumMod val="60000"/>
                  <a:lumOff val="40000"/>
                </a:schemeClr>
              </a:solidFill>
              <a:latin typeface="Antipasto" panose="02000506000000020004" pitchFamily="2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6117321" y="6369803"/>
            <a:ext cx="11462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i="1" dirty="0" smtClean="0">
                <a:latin typeface="Antipasto" panose="02000506000000020004" pitchFamily="2" charset="0"/>
              </a:rPr>
              <a:t>Fonte: </a:t>
            </a:r>
            <a:r>
              <a:rPr lang="it-IT" sz="1400" i="1" dirty="0" err="1" smtClean="0">
                <a:latin typeface="Antipasto" panose="02000506000000020004" pitchFamily="2" charset="0"/>
              </a:rPr>
              <a:t>Cinetel</a:t>
            </a:r>
            <a:endParaRPr lang="it-IT" sz="1400" i="1" dirty="0">
              <a:latin typeface="Antipasto" panose="02000506000000020004" pitchFamily="2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5300880" y="1609566"/>
            <a:ext cx="27791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solidFill>
                  <a:schemeClr val="tx2">
                    <a:lumMod val="60000"/>
                    <a:lumOff val="40000"/>
                  </a:schemeClr>
                </a:solidFill>
                <a:latin typeface="Antipasto" panose="02000506000000020004" pitchFamily="2" charset="0"/>
              </a:rPr>
              <a:t>(mln di euro, mln di presenze)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521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93799" y="365126"/>
            <a:ext cx="10583413" cy="771466"/>
          </a:xfrm>
        </p:spPr>
        <p:txBody>
          <a:bodyPr>
            <a:normAutofit/>
          </a:bodyPr>
          <a:lstStyle/>
          <a:p>
            <a:pPr algn="r"/>
            <a:r>
              <a:rPr lang="it-IT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tipasto" panose="02000506000000020004" pitchFamily="2" charset="0"/>
              </a:rPr>
              <a:t>Cinema</a:t>
            </a:r>
            <a:endParaRPr lang="it-IT" sz="2800" b="1" dirty="0">
              <a:solidFill>
                <a:schemeClr val="tx2">
                  <a:lumMod val="60000"/>
                  <a:lumOff val="40000"/>
                </a:schemeClr>
              </a:solidFill>
              <a:latin typeface="Antipasto" panose="02000506000000020004" pitchFamily="2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303945" y="1426910"/>
            <a:ext cx="1047326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2400" dirty="0" smtClean="0">
                <a:latin typeface="Antipasto" panose="02000506000000020004" pitchFamily="2" charset="0"/>
              </a:rPr>
              <a:t>Si tratta anche di quantità, i volumi di produzione cinematografica nazionale non appaiono in linea con i maggiori mercati UE.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2400" dirty="0" smtClean="0">
                <a:latin typeface="Antipasto" panose="02000506000000020004" pitchFamily="2" charset="0"/>
              </a:rPr>
              <a:t>Negli altri mercati la produzione nazionale è stabile o in diminuzione, In Italia in aumento a risorse stabili /in diminuzione (con impatto sul budget medio per film). </a:t>
            </a:r>
            <a:endParaRPr lang="it-IT" sz="2400" dirty="0">
              <a:latin typeface="Antipasto" panose="02000506000000020004" pitchFamily="2" charset="0"/>
            </a:endParaRPr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0077102"/>
              </p:ext>
            </p:extLst>
          </p:nvPr>
        </p:nvGraphicFramePr>
        <p:xfrm>
          <a:off x="2555193" y="3070240"/>
          <a:ext cx="7708306" cy="30890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7077"/>
                <a:gridCol w="963538"/>
                <a:gridCol w="963538"/>
                <a:gridCol w="963538"/>
                <a:gridCol w="963538"/>
                <a:gridCol w="1927077"/>
              </a:tblGrid>
              <a:tr h="614050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NUMERO DI FILM NAZIONALI PRODOTTI </a:t>
                      </a:r>
                      <a:r>
                        <a:rPr lang="it-IT" sz="1000" u="none" strike="noStrike" dirty="0">
                          <a:effectLst/>
                        </a:rPr>
                        <a:t>(100% NO COPRODUZIONI)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61405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2012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2013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2015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2015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2016 (prev.)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9878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GERMANIA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86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79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84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76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82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3548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REGNO UNITO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210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194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177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136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107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5712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FRANCIA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116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122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124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126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125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5712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ITALIA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109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114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150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126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142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1248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SPAGNA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60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76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26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>
                          <a:effectLst/>
                        </a:rPr>
                        <a:t>69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98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4945558" y="6305174"/>
            <a:ext cx="21433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i="1" dirty="0" smtClean="0">
                <a:latin typeface="Antipasto" panose="02000506000000020004" pitchFamily="2" charset="0"/>
              </a:rPr>
              <a:t>Fonte: </a:t>
            </a:r>
            <a:r>
              <a:rPr lang="it-IT" sz="1200" i="1" dirty="0" err="1" smtClean="0">
                <a:latin typeface="Antipasto" panose="02000506000000020004" pitchFamily="2" charset="0"/>
              </a:rPr>
              <a:t>European</a:t>
            </a:r>
            <a:r>
              <a:rPr lang="it-IT" sz="1200" i="1" dirty="0" smtClean="0">
                <a:latin typeface="Antipasto" panose="02000506000000020004" pitchFamily="2" charset="0"/>
              </a:rPr>
              <a:t> AV </a:t>
            </a:r>
            <a:r>
              <a:rPr lang="it-IT" sz="1200" i="1" dirty="0" err="1" smtClean="0">
                <a:latin typeface="Antipasto" panose="02000506000000020004" pitchFamily="2" charset="0"/>
              </a:rPr>
              <a:t>Observatory</a:t>
            </a:r>
            <a:endParaRPr lang="it-IT" sz="1200" i="1" dirty="0">
              <a:latin typeface="Antipasto" panose="02000506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456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25235" y="365126"/>
            <a:ext cx="10802143" cy="745828"/>
          </a:xfrm>
        </p:spPr>
        <p:txBody>
          <a:bodyPr>
            <a:normAutofit/>
          </a:bodyPr>
          <a:lstStyle/>
          <a:p>
            <a:pPr algn="r"/>
            <a:r>
              <a:rPr lang="it-IT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tipasto" panose="02000506000000020004" pitchFamily="2" charset="0"/>
              </a:rPr>
              <a:t>Cinema e TV, investimenti</a:t>
            </a:r>
            <a:endParaRPr lang="it-IT" sz="2800" b="1" dirty="0">
              <a:solidFill>
                <a:schemeClr val="tx2">
                  <a:lumMod val="60000"/>
                  <a:lumOff val="40000"/>
                </a:schemeClr>
              </a:solidFill>
              <a:latin typeface="Antipasto" panose="02000506000000020004" pitchFamily="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06510" y="1404200"/>
            <a:ext cx="10620868" cy="4620585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sz="2600" dirty="0" smtClean="0">
                <a:latin typeface="Antipasto" panose="02000506000000020004" pitchFamily="2" charset="0"/>
              </a:rPr>
              <a:t>La TV (perimetro associati CRTV) ha investito in </a:t>
            </a:r>
            <a:r>
              <a:rPr lang="it-IT" sz="2600" b="1" dirty="0" smtClean="0">
                <a:latin typeface="Antipasto" panose="02000506000000020004" pitchFamily="2" charset="0"/>
              </a:rPr>
              <a:t>contenuti AV «</a:t>
            </a:r>
            <a:r>
              <a:rPr lang="it-IT" sz="2600" b="1" dirty="0" err="1" smtClean="0">
                <a:latin typeface="Antipasto" panose="02000506000000020004" pitchFamily="2" charset="0"/>
              </a:rPr>
              <a:t>scripted</a:t>
            </a:r>
            <a:r>
              <a:rPr lang="it-IT" sz="2600" b="1" dirty="0" smtClean="0">
                <a:latin typeface="Antipasto" panose="02000506000000020004" pitchFamily="2" charset="0"/>
              </a:rPr>
              <a:t>» </a:t>
            </a:r>
          </a:p>
          <a:p>
            <a:pPr marL="0" indent="0" algn="ctr">
              <a:buNone/>
            </a:pPr>
            <a:r>
              <a:rPr lang="it-IT" sz="2600" b="1" dirty="0" smtClean="0">
                <a:latin typeface="Antipasto" panose="02000506000000020004" pitchFamily="2" charset="0"/>
              </a:rPr>
              <a:t>10 miliardi di euro complessivamente nel decennio 2004-2014 (stime).</a:t>
            </a:r>
          </a:p>
          <a:p>
            <a:pPr marL="0" indent="0" algn="ctr">
              <a:buNone/>
            </a:pPr>
            <a:endParaRPr lang="it-IT" sz="900" b="1" dirty="0" smtClean="0">
              <a:latin typeface="Antipasto" panose="02000506000000020004" pitchFamily="2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sz="2600" dirty="0" smtClean="0">
                <a:latin typeface="Antipasto" panose="02000506000000020004" pitchFamily="2" charset="0"/>
              </a:rPr>
              <a:t>I dati si evincono dalla dichiarazioni all’AGCOM in tema di rispetto delle quote (del. 66/09/CONS e </a:t>
            </a:r>
            <a:r>
              <a:rPr lang="it-IT" sz="2600" dirty="0" err="1" smtClean="0">
                <a:latin typeface="Antipasto" panose="02000506000000020004" pitchFamily="2" charset="0"/>
              </a:rPr>
              <a:t>s.m</a:t>
            </a:r>
            <a:r>
              <a:rPr lang="it-IT" sz="2600" dirty="0" smtClean="0">
                <a:latin typeface="Antipasto" panose="02000506000000020004" pitchFamily="2" charset="0"/>
              </a:rPr>
              <a:t>.). Come noto: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sz="2100" dirty="0" smtClean="0">
                <a:latin typeface="Antipasto" panose="02000506000000020004" pitchFamily="2" charset="0"/>
              </a:rPr>
              <a:t>fino al 2009:  introiti investiti direttamente in produzione e acquisto di programmi audiovisivi europei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sz="2100" dirty="0" smtClean="0">
                <a:latin typeface="Antipasto" panose="02000506000000020004" pitchFamily="2" charset="0"/>
              </a:rPr>
              <a:t>dopo il 2009: investimenti in opere di produttori indipendenti </a:t>
            </a:r>
          </a:p>
          <a:p>
            <a:pPr marL="457200" lvl="1" indent="0">
              <a:buNone/>
            </a:pPr>
            <a:endParaRPr lang="it-IT" sz="900" dirty="0" smtClean="0">
              <a:latin typeface="Antipasto" panose="02000506000000020004" pitchFamily="2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sz="2600" dirty="0" smtClean="0">
                <a:latin typeface="Antipasto" panose="02000506000000020004" pitchFamily="2" charset="0"/>
              </a:rPr>
              <a:t>Andamento 2009-2014: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sz="1900" dirty="0" smtClean="0">
                <a:latin typeface="Antipasto" panose="02000506000000020004" pitchFamily="2" charset="0"/>
              </a:rPr>
              <a:t>Il picco degli investimenti si registra per Rai nel 2008, per Mediaset 2009, per La 7 nel 2012.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sz="1900" dirty="0" smtClean="0">
                <a:latin typeface="Antipasto" panose="02000506000000020004" pitchFamily="2" charset="0"/>
              </a:rPr>
              <a:t>Nei 6 anni si registra una contrazione degli investimenti del 2,5% annuo (media). </a:t>
            </a:r>
          </a:p>
          <a:p>
            <a:pPr marL="457200" lvl="1" indent="0">
              <a:buNone/>
            </a:pPr>
            <a:endParaRPr lang="it-IT" sz="900" dirty="0" smtClean="0">
              <a:latin typeface="Antipasto" panose="02000506000000020004" pitchFamily="2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sz="2600" dirty="0" smtClean="0">
                <a:latin typeface="Antipasto" panose="02000506000000020004" pitchFamily="2" charset="0"/>
              </a:rPr>
              <a:t>Nel triennio 2012-14: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sz="1900" dirty="0" smtClean="0">
                <a:latin typeface="Antipasto" panose="02000506000000020004" pitchFamily="2" charset="0"/>
              </a:rPr>
              <a:t>gli investimenti sono ancora in calo, ma a tasso più contenuto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it-IT" sz="1900" dirty="0" smtClean="0">
                <a:latin typeface="Antipasto" panose="02000506000000020004" pitchFamily="2" charset="0"/>
              </a:rPr>
              <a:t>si registra la crescita dei </a:t>
            </a:r>
            <a:r>
              <a:rPr lang="it-IT" sz="1900" b="1" dirty="0" smtClean="0">
                <a:latin typeface="Antipasto" panose="02000506000000020004" pitchFamily="2" charset="0"/>
              </a:rPr>
              <a:t>nuovi entranti (CRTV) che rappresentano nel 2014 circa l’8% degli investimenti TV</a:t>
            </a:r>
            <a:r>
              <a:rPr lang="it-IT" sz="1900" dirty="0" smtClean="0">
                <a:latin typeface="Antipasto" panose="02000506000000020004" pitchFamily="2" charset="0"/>
              </a:rPr>
              <a:t>. 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3838775" y="6024785"/>
            <a:ext cx="5356338" cy="369332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  <a:latin typeface="Antipasto" panose="02000506000000020004" pitchFamily="2" charset="0"/>
              </a:rPr>
              <a:t>Per il 2015 </a:t>
            </a:r>
            <a:r>
              <a:rPr lang="it-IT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tipasto" panose="02000506000000020004" pitchFamily="2" charset="0"/>
              </a:rPr>
              <a:t>si prevede un </a:t>
            </a:r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  <a:latin typeface="Antipasto" panose="02000506000000020004" pitchFamily="2" charset="0"/>
              </a:rPr>
              <a:t>consolidamento della </a:t>
            </a:r>
            <a:r>
              <a:rPr lang="it-IT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tipasto" panose="02000506000000020004" pitchFamily="2" charset="0"/>
              </a:rPr>
              <a:t>«ripresa».</a:t>
            </a:r>
            <a:endParaRPr lang="it-IT" dirty="0">
              <a:solidFill>
                <a:schemeClr val="tx2">
                  <a:lumMod val="60000"/>
                  <a:lumOff val="40000"/>
                </a:schemeClr>
              </a:solidFill>
              <a:latin typeface="Antipasto" panose="02000506000000020004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3507</TotalTime>
  <Words>1596</Words>
  <Application>Microsoft Office PowerPoint</Application>
  <PresentationFormat>Widescreen</PresentationFormat>
  <Paragraphs>474</Paragraphs>
  <Slides>17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4" baseType="lpstr">
      <vt:lpstr>Antipasto</vt:lpstr>
      <vt:lpstr>Arial</vt:lpstr>
      <vt:lpstr>Calibri</vt:lpstr>
      <vt:lpstr>Calibri Light</vt:lpstr>
      <vt:lpstr>Century Gothic</vt:lpstr>
      <vt:lpstr>Wingdings</vt:lpstr>
      <vt:lpstr>Tema di Office</vt:lpstr>
      <vt:lpstr>DOVE VA IL CINEMA ITALIANO?  </vt:lpstr>
      <vt:lpstr>Di cosa parleremo</vt:lpstr>
      <vt:lpstr>La ripresa della tv fra fattori strutturali e congiunturali </vt:lpstr>
      <vt:lpstr>Presentazione standard di PowerPoint</vt:lpstr>
      <vt:lpstr>Presentazione standard di PowerPoint</vt:lpstr>
      <vt:lpstr>Cinema, la ripresa fra luci e ombre</vt:lpstr>
      <vt:lpstr>Cinema</vt:lpstr>
      <vt:lpstr>Cinema</vt:lpstr>
      <vt:lpstr>Cinema e TV, investimenti</vt:lpstr>
      <vt:lpstr>Cinema in TV </vt:lpstr>
      <vt:lpstr>Fiction in TV</vt:lpstr>
      <vt:lpstr>Oltre il cinema e la TV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L’eccellenza italiana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Andrea Veronese</dc:creator>
  <cp:lastModifiedBy>Elena Cappuccio</cp:lastModifiedBy>
  <cp:revision>208</cp:revision>
  <cp:lastPrinted>2017-06-12T13:32:44Z</cp:lastPrinted>
  <dcterms:created xsi:type="dcterms:W3CDTF">2017-04-11T13:42:52Z</dcterms:created>
  <dcterms:modified xsi:type="dcterms:W3CDTF">2017-06-13T07:27:50Z</dcterms:modified>
</cp:coreProperties>
</file>