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2" r:id="rId2"/>
    <p:sldId id="292" r:id="rId3"/>
    <p:sldId id="291" r:id="rId4"/>
    <p:sldId id="259" r:id="rId5"/>
    <p:sldId id="260" r:id="rId6"/>
    <p:sldId id="278" r:id="rId7"/>
    <p:sldId id="287" r:id="rId8"/>
    <p:sldId id="286" r:id="rId9"/>
    <p:sldId id="276" r:id="rId10"/>
    <p:sldId id="282" r:id="rId11"/>
    <p:sldId id="284" r:id="rId12"/>
    <p:sldId id="275" r:id="rId13"/>
    <p:sldId id="264" r:id="rId14"/>
    <p:sldId id="290" r:id="rId15"/>
    <p:sldId id="288" r:id="rId16"/>
    <p:sldId id="289" r:id="rId17"/>
    <p:sldId id="274" r:id="rId1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DCE6F2"/>
    <a:srgbClr val="000000"/>
    <a:srgbClr val="CCCCFF"/>
    <a:srgbClr val="FFFFFF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9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CA6F077-D9A2-4F2D-BAAB-B66DE0E149A3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3A99D33-0A9A-4641-A367-6A8FEC2E8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718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3B74BD4-43F9-49CA-8F6C-54A666C51A52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D2F2C38-930E-4C85-93F0-713F5A3DDC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93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9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67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1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70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04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25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55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91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69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92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30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43130" y="43130"/>
            <a:ext cx="972000" cy="676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/>
          <p:cNvCxnSpPr/>
          <p:nvPr userDrawn="1"/>
        </p:nvCxnSpPr>
        <p:spPr>
          <a:xfrm>
            <a:off x="1061049" y="284671"/>
            <a:ext cx="0" cy="630000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4EF2-0BBA-46FC-94A1-351C80F29B58}" type="datetimeFigureOut">
              <a:rPr lang="it-IT" smtClean="0"/>
              <a:pPr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419-60C4-407C-98AE-BD83E4740E8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CasellaDiTesto 11"/>
          <p:cNvSpPr txBox="1"/>
          <p:nvPr userDrawn="1"/>
        </p:nvSpPr>
        <p:spPr>
          <a:xfrm rot="16200000">
            <a:off x="-2721639" y="3099777"/>
            <a:ext cx="6497575" cy="677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l"/>
            <a:r>
              <a:rPr lang="it-I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Dove</a:t>
            </a:r>
            <a:r>
              <a:rPr lang="it-IT" sz="2400" b="1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va il cinema italiano?</a:t>
            </a:r>
            <a:endParaRPr lang="it-I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l"/>
            <a:r>
              <a:rPr lang="it-IT" sz="1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Roma - </a:t>
            </a:r>
            <a:r>
              <a:rPr lang="it-IT" sz="14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13 giugno 2017</a:t>
            </a:r>
            <a:endParaRPr lang="it-IT" sz="1400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6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s://www.lesechos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3439062" y="577970"/>
            <a:ext cx="6443932" cy="5727939"/>
            <a:chOff x="3338423" y="577970"/>
            <a:chExt cx="6443932" cy="5727939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389" y="755889"/>
              <a:ext cx="6096000" cy="5372100"/>
            </a:xfrm>
            <a:prstGeom prst="rect">
              <a:avLst/>
            </a:prstGeom>
          </p:spPr>
        </p:pic>
        <p:sp>
          <p:nvSpPr>
            <p:cNvPr id="7" name="Rettangolo 6"/>
            <p:cNvSpPr/>
            <p:nvPr/>
          </p:nvSpPr>
          <p:spPr>
            <a:xfrm>
              <a:off x="3338423" y="577970"/>
              <a:ext cx="6443932" cy="5727939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DOVE VA IL CINEMA ITALIANO? </a:t>
            </a:r>
            <a:r>
              <a:rPr lang="it-IT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/>
            </a:r>
            <a:br>
              <a:rPr lang="it-IT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</a:br>
            <a:endParaRPr lang="it-IT" sz="44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415772"/>
            <a:ext cx="9144000" cy="1655762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>
                <a:latin typeface="Antipasto" panose="02000506000000020004" pitchFamily="2" charset="0"/>
              </a:rPr>
              <a:t>Il contesto italiano, la normativa in corso di attuazione, le opportunità che l’industria deve </a:t>
            </a:r>
            <a:r>
              <a:rPr lang="it-IT" b="1" dirty="0" smtClean="0">
                <a:latin typeface="Antipasto" panose="02000506000000020004" pitchFamily="2" charset="0"/>
              </a:rPr>
              <a:t>cogliere</a:t>
            </a:r>
            <a:endParaRPr lang="it-IT" b="1" dirty="0">
              <a:latin typeface="Antipasto" panose="02000506000000020004" pitchFamily="2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76702" y="5589601"/>
            <a:ext cx="2943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atin typeface="Antipasto" panose="02000506000000020004" pitchFamily="2" charset="0"/>
              </a:rPr>
              <a:t>Elena Cappuccio</a:t>
            </a:r>
          </a:p>
          <a:p>
            <a:pPr algn="ctr"/>
            <a:r>
              <a:rPr lang="it-IT" dirty="0" smtClean="0">
                <a:latin typeface="Antipasto" panose="02000506000000020004" pitchFamily="2" charset="0"/>
              </a:rPr>
              <a:t>Martedì </a:t>
            </a:r>
            <a:r>
              <a:rPr lang="it-IT" dirty="0">
                <a:latin typeface="Antipasto" panose="02000506000000020004" pitchFamily="2" charset="0"/>
              </a:rPr>
              <a:t>13 giugno </a:t>
            </a:r>
            <a:r>
              <a:rPr lang="it-IT" dirty="0" smtClean="0">
                <a:latin typeface="Antipasto" panose="02000506000000020004" pitchFamily="2" charset="0"/>
              </a:rPr>
              <a:t>2017 - </a:t>
            </a:r>
            <a:r>
              <a:rPr lang="it-IT" dirty="0">
                <a:latin typeface="Antipasto" panose="02000506000000020004" pitchFamily="2" charset="0"/>
              </a:rPr>
              <a:t>Roma</a:t>
            </a:r>
          </a:p>
        </p:txBody>
      </p:sp>
    </p:spTree>
    <p:extLst>
      <p:ext uri="{BB962C8B-B14F-4D97-AF65-F5344CB8AC3E}">
        <p14:creationId xmlns:p14="http://schemas.microsoft.com/office/powerpoint/2010/main" val="11835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365126"/>
            <a:ext cx="10726634" cy="737282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Cinema in TV 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200" y="2333002"/>
            <a:ext cx="3478743" cy="211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338" y="2333002"/>
            <a:ext cx="3595818" cy="211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1092200" y="1943858"/>
            <a:ext cx="1382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Top 10 2014</a:t>
            </a:r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11338" y="1932892"/>
            <a:ext cx="1441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Top 10 2015</a:t>
            </a:r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255600" y="4848790"/>
            <a:ext cx="97942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Nel 2014 e 2015 i film più visti in televisione (prime time) sono stati tutti (tranne 1) prodotti con il contributo (produttore e/o distributore) del </a:t>
            </a:r>
            <a:r>
              <a:rPr lang="it-IT" sz="2000" dirty="0" err="1" smtClean="0">
                <a:latin typeface="Antipasto" panose="02000506000000020004" pitchFamily="2" charset="0"/>
              </a:rPr>
              <a:t>broadcaster</a:t>
            </a:r>
            <a:r>
              <a:rPr lang="it-IT" sz="2000" dirty="0" smtClean="0">
                <a:latin typeface="Antipasto" panose="02000506000000020004" pitchFamily="2" charset="0"/>
              </a:rPr>
              <a:t> che li ha trasmessi.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I film registrano un’audience media di 4,9 milioni nel 2014, 4,3 nel 2015.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Nel 2016 è maggiore la presenza di film di produttori e distributori esteri, nonostante i titoli di richiamo 4,8 milioni l’audience media.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2274" y="2333002"/>
            <a:ext cx="3594654" cy="2115678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8447551" y="1926766"/>
            <a:ext cx="1441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Top 10 2016</a:t>
            </a:r>
            <a:endParaRPr lang="it-IT" sz="20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799" y="398991"/>
            <a:ext cx="10769125" cy="771783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Fiction in TV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34533" y="1724554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Dall’autunno 2015 alla primavera 2016 sono state trasmesse in prime </a:t>
            </a:r>
            <a:r>
              <a:rPr lang="it-IT" sz="2000" dirty="0" err="1" smtClean="0">
                <a:latin typeface="Antipasto" panose="02000506000000020004" pitchFamily="2" charset="0"/>
              </a:rPr>
              <a:t>time</a:t>
            </a:r>
            <a:r>
              <a:rPr lang="it-IT" sz="2000" dirty="0" smtClean="0">
                <a:latin typeface="Antipasto" panose="02000506000000020004" pitchFamily="2" charset="0"/>
              </a:rPr>
              <a:t> 22 serie TV con un ascolto medio di circa 4,5 milioni.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Il computo non include le grandi coproduzioni internazionali «Medici» (Lux Vide) e «The Young Pope» (</a:t>
            </a:r>
            <a:r>
              <a:rPr lang="it-IT" sz="2000" dirty="0" err="1" smtClean="0">
                <a:latin typeface="Antipasto" panose="02000506000000020004" pitchFamily="2" charset="0"/>
              </a:rPr>
              <a:t>Wildside</a:t>
            </a:r>
            <a:r>
              <a:rPr lang="it-IT" sz="2000" dirty="0" smtClean="0">
                <a:latin typeface="Antipasto" panose="02000506000000020004" pitchFamily="2" charset="0"/>
              </a:rPr>
              <a:t>). </a:t>
            </a:r>
            <a:endParaRPr lang="it-IT" sz="2000" dirty="0">
              <a:latin typeface="Antipasto" panose="02000506000000020004" pitchFamily="2" charset="0"/>
            </a:endParaRPr>
          </a:p>
        </p:txBody>
      </p:sp>
      <p:pic>
        <p:nvPicPr>
          <p:cNvPr id="4" name="Segnaposto contenuto 3" descr="http://www.lastampa.it/r/Pub/p4/2016/11/26/Spettacoli/Foto/RitagliWeb/tabella1-kWNI-U110043641555QAI-680x247%40LaStampa.it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117" y="3344389"/>
            <a:ext cx="976052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Recherche �tend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8125" cy="24765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755593" y="6086100"/>
            <a:ext cx="1391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latin typeface="Antipasto" panose="02000506000000020004" pitchFamily="2" charset="0"/>
              </a:rPr>
              <a:t>Fonte: Barometro</a:t>
            </a:r>
            <a:endParaRPr lang="it-IT" sz="1400" i="1" dirty="0">
              <a:latin typeface="Antipasto" panose="02000506000000020004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365125"/>
            <a:ext cx="10795000" cy="780011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Oltre il cinema e la TV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7478" y="1364152"/>
            <a:ext cx="106497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Antipasto" panose="02000506000000020004" pitchFamily="2" charset="0"/>
              </a:rPr>
              <a:t>Cinema e TV in  Italia sono già interconnessi: </a:t>
            </a:r>
          </a:p>
          <a:p>
            <a:pPr marL="0" indent="0">
              <a:buNone/>
            </a:pPr>
            <a:endParaRPr lang="it-IT" dirty="0">
              <a:latin typeface="Antipasto" panose="02000506000000020004" pitchFamily="2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>
                <a:latin typeface="Antipasto" panose="02000506000000020004" pitchFamily="2" charset="0"/>
              </a:rPr>
              <a:t>P</a:t>
            </a:r>
            <a:r>
              <a:rPr lang="it-IT" dirty="0" smtClean="0">
                <a:latin typeface="Antipasto" panose="02000506000000020004" pitchFamily="2" charset="0"/>
              </a:rPr>
              <a:t>roduzione e distribuzione cinematografica attraverso le società controllate (Rai Cinema/01 Distribution</a:t>
            </a:r>
            <a:r>
              <a:rPr lang="it-IT" dirty="0">
                <a:latin typeface="Antipasto" panose="02000506000000020004" pitchFamily="2" charset="0"/>
              </a:rPr>
              <a:t>, </a:t>
            </a:r>
            <a:r>
              <a:rPr lang="it-IT" dirty="0" smtClean="0">
                <a:latin typeface="Antipasto" panose="02000506000000020004" pitchFamily="2" charset="0"/>
              </a:rPr>
              <a:t>Medusa Film)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Il modello partecipativo di Vision Distribution (</a:t>
            </a:r>
            <a:r>
              <a:rPr lang="it-IT" dirty="0" err="1" smtClean="0">
                <a:latin typeface="Antipasto" panose="02000506000000020004" pitchFamily="2" charset="0"/>
              </a:rPr>
              <a:t>Sky</a:t>
            </a:r>
            <a:r>
              <a:rPr lang="it-IT" dirty="0" smtClean="0">
                <a:latin typeface="Antipasto" panose="02000506000000020004" pitchFamily="2" charset="0"/>
              </a:rPr>
              <a:t> con Cattleya, </a:t>
            </a:r>
            <a:r>
              <a:rPr lang="it-IT" dirty="0" err="1" smtClean="0">
                <a:latin typeface="Antipasto" panose="02000506000000020004" pitchFamily="2" charset="0"/>
              </a:rPr>
              <a:t>Wildside</a:t>
            </a:r>
            <a:r>
              <a:rPr lang="it-IT" dirty="0">
                <a:latin typeface="Antipasto" panose="02000506000000020004" pitchFamily="2" charset="0"/>
              </a:rPr>
              <a:t>, Lucisano Group, </a:t>
            </a:r>
            <a:r>
              <a:rPr lang="it-IT" dirty="0" err="1">
                <a:latin typeface="Antipasto" panose="02000506000000020004" pitchFamily="2" charset="0"/>
              </a:rPr>
              <a:t>Palomar</a:t>
            </a:r>
            <a:r>
              <a:rPr lang="it-IT" dirty="0">
                <a:latin typeface="Antipasto" panose="02000506000000020004" pitchFamily="2" charset="0"/>
              </a:rPr>
              <a:t> e Indiana </a:t>
            </a:r>
            <a:r>
              <a:rPr lang="it-IT" dirty="0" smtClean="0">
                <a:latin typeface="Antipasto" panose="02000506000000020004" pitchFamily="2" charset="0"/>
              </a:rPr>
              <a:t>Production)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La produzione «dipendente»: Mediaset, </a:t>
            </a:r>
            <a:r>
              <a:rPr lang="it-IT" dirty="0" err="1" smtClean="0">
                <a:latin typeface="Antipasto" panose="02000506000000020004" pitchFamily="2" charset="0"/>
              </a:rPr>
              <a:t>Taodue</a:t>
            </a:r>
            <a:r>
              <a:rPr lang="it-IT" dirty="0" smtClean="0">
                <a:latin typeface="Antipasto" panose="02000506000000020004" pitchFamily="2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Produttori a cavallo di cinema e TV: i maggiori produttori sono presenti nella produzione cinematografica e televisiva (soprattutto film e fiction).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sz="10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Antipasto" panose="02000506000000020004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magin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047" y="6577093"/>
            <a:ext cx="1163941" cy="192238"/>
          </a:xfrm>
          <a:prstGeom prst="rect">
            <a:avLst/>
          </a:prstGeom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1502432" y="71829"/>
            <a:ext cx="10260000" cy="43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16301" y="2761020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AUDIENCE DTT</a:t>
            </a:r>
            <a:endParaRPr lang="it-IT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6" name="Segnaposto contenuto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3936" y="3088032"/>
            <a:ext cx="4652081" cy="348906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950190" y="276102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OFFERTA DTT</a:t>
            </a:r>
            <a:endParaRPr lang="it-IT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8755976" y="4421722"/>
            <a:ext cx="828000" cy="86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130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Canali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azionali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82426" y="3720414"/>
            <a:ext cx="4701758" cy="2350879"/>
          </a:xfrm>
          <a:prstGeom prst="rect">
            <a:avLst/>
          </a:prstGeom>
        </p:spPr>
      </p:pic>
      <p:sp>
        <p:nvSpPr>
          <p:cNvPr id="13" name="Titolo 1"/>
          <p:cNvSpPr txBox="1">
            <a:spLocks/>
          </p:cNvSpPr>
          <p:nvPr/>
        </p:nvSpPr>
        <p:spPr>
          <a:xfrm>
            <a:off x="1143000" y="292328"/>
            <a:ext cx="10735654" cy="6839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Oltre il cinema e la TV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57738" y="1261625"/>
            <a:ext cx="10549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La crescita della tv multicanale tematica e la varietà dei generi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Nuove TV sul DTT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Nuove risorse per la TV (es. </a:t>
            </a:r>
            <a:r>
              <a:rPr lang="it-IT" sz="2000" dirty="0" err="1" smtClean="0">
                <a:latin typeface="Antipasto" panose="02000506000000020004" pitchFamily="2" charset="0"/>
              </a:rPr>
              <a:t>branded</a:t>
            </a:r>
            <a:r>
              <a:rPr lang="it-IT" sz="2000" dirty="0" smtClean="0">
                <a:latin typeface="Antipasto" panose="02000506000000020004" pitchFamily="2" charset="0"/>
              </a:rPr>
              <a:t> entertainment)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>
                <a:latin typeface="Antipasto" panose="02000506000000020004" pitchFamily="2" charset="0"/>
              </a:rPr>
              <a:t>I</a:t>
            </a:r>
            <a:r>
              <a:rPr lang="it-IT" sz="2000" dirty="0" smtClean="0">
                <a:latin typeface="Antipasto" panose="02000506000000020004" pitchFamily="2" charset="0"/>
              </a:rPr>
              <a:t>bridazione </a:t>
            </a:r>
            <a:r>
              <a:rPr lang="it-IT" sz="2000" dirty="0">
                <a:latin typeface="Antipasto" panose="02000506000000020004" pitchFamily="2" charset="0"/>
              </a:rPr>
              <a:t>dei generi </a:t>
            </a:r>
            <a:r>
              <a:rPr lang="it-IT" sz="2000" dirty="0" smtClean="0">
                <a:latin typeface="Antipasto" panose="02000506000000020004" pitchFamily="2" charset="0"/>
              </a:rPr>
              <a:t>(format, </a:t>
            </a:r>
            <a:r>
              <a:rPr lang="it-IT" sz="2000" dirty="0" err="1" smtClean="0">
                <a:latin typeface="Antipasto" panose="02000506000000020004" pitchFamily="2" charset="0"/>
              </a:rPr>
              <a:t>factual</a:t>
            </a:r>
            <a:r>
              <a:rPr lang="it-IT" sz="2000" dirty="0">
                <a:latin typeface="Antipasto" panose="02000506000000020004" pitchFamily="2" charset="0"/>
              </a:rPr>
              <a:t>, </a:t>
            </a:r>
            <a:r>
              <a:rPr lang="it-IT" sz="2000" dirty="0" err="1">
                <a:latin typeface="Antipasto" panose="02000506000000020004" pitchFamily="2" charset="0"/>
              </a:rPr>
              <a:t>docufactual</a:t>
            </a:r>
            <a:r>
              <a:rPr lang="it-IT" sz="2000" dirty="0">
                <a:latin typeface="Antipasto" panose="02000506000000020004" pitchFamily="2" charset="0"/>
              </a:rPr>
              <a:t> e intrattenimento</a:t>
            </a:r>
            <a:r>
              <a:rPr lang="it-IT" sz="2000" dirty="0" smtClean="0">
                <a:latin typeface="Antipasto" panose="02000506000000020004" pitchFamily="2" charset="0"/>
              </a:rPr>
              <a:t>)</a:t>
            </a:r>
            <a:endParaRPr lang="it-IT" sz="2000" dirty="0">
              <a:latin typeface="Antipasto" panose="02000506000000020004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82426" y="6423204"/>
            <a:ext cx="2442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latin typeface="Antipasto" panose="02000506000000020004" pitchFamily="2" charset="0"/>
              </a:rPr>
              <a:t>Elaborazioni CRTV su fonti varie  </a:t>
            </a:r>
            <a:endParaRPr lang="it-IT" sz="1400" i="1" dirty="0">
              <a:latin typeface="Antipasto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7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303868" y="604889"/>
            <a:ext cx="4669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Top 50 </a:t>
            </a:r>
            <a:r>
              <a:rPr lang="en-US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gruppi</a:t>
            </a:r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AV </a:t>
            </a:r>
            <a:r>
              <a:rPr lang="en-US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globali</a:t>
            </a:r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(per </a:t>
            </a:r>
            <a:r>
              <a:rPr lang="en-US" sz="1400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fatturato</a:t>
            </a:r>
            <a:r>
              <a:rPr lang="en-US" sz="1400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AV, </a:t>
            </a:r>
            <a:r>
              <a:rPr lang="en-US" sz="1400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mln</a:t>
            </a:r>
            <a:r>
              <a:rPr lang="en-US" sz="1400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euro)</a:t>
            </a:r>
            <a:endParaRPr lang="it-IT" sz="1400" b="1" dirty="0">
              <a:solidFill>
                <a:srgbClr val="0070C0"/>
              </a:solidFill>
              <a:latin typeface="Antipasto" panose="02000506000000020004" pitchFamily="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9074" y="6390632"/>
            <a:ext cx="3190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latin typeface="Antipasto" panose="02000506000000020004" pitchFamily="2" charset="0"/>
              </a:rPr>
              <a:t>Fonte: </a:t>
            </a:r>
            <a:r>
              <a:rPr lang="it-IT" sz="1200" i="1" dirty="0" err="1" smtClean="0">
                <a:latin typeface="Antipasto" panose="02000506000000020004" pitchFamily="2" charset="0"/>
              </a:rPr>
              <a:t>European</a:t>
            </a:r>
            <a:r>
              <a:rPr lang="it-IT" sz="1200" i="1" dirty="0" smtClean="0">
                <a:latin typeface="Antipasto" panose="02000506000000020004" pitchFamily="2" charset="0"/>
              </a:rPr>
              <a:t> AV </a:t>
            </a:r>
            <a:r>
              <a:rPr lang="it-IT" sz="1200" i="1" dirty="0" err="1" smtClean="0">
                <a:latin typeface="Antipasto" panose="02000506000000020004" pitchFamily="2" charset="0"/>
              </a:rPr>
              <a:t>Observatory</a:t>
            </a:r>
            <a:r>
              <a:rPr lang="it-IT" sz="1200" i="1" dirty="0" smtClean="0">
                <a:latin typeface="Antipasto" panose="02000506000000020004" pitchFamily="2" charset="0"/>
              </a:rPr>
              <a:t> Yearbook 2016</a:t>
            </a:r>
            <a:endParaRPr lang="it-IT" sz="1200" i="1" dirty="0">
              <a:latin typeface="Antipasto" panose="02000506000000020004" pitchFamily="2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067964" y="564883"/>
            <a:ext cx="1081068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La sfida, globale ed estesa 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434556" y="896983"/>
            <a:ext cx="5854518" cy="577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87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251373" y="951299"/>
            <a:ext cx="4549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Antipasto" panose="02000506000000020004" pitchFamily="2" charset="0"/>
              </a:rPr>
              <a:t>Top 40 produttori AV europei </a:t>
            </a:r>
            <a:r>
              <a:rPr lang="en-US" dirty="0" smtClean="0">
                <a:solidFill>
                  <a:srgbClr val="0070C0"/>
                </a:solidFill>
                <a:latin typeface="Antipasto" panose="02000506000000020004" pitchFamily="2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fatturato</a:t>
            </a:r>
            <a:r>
              <a:rPr lang="en-US" dirty="0">
                <a:solidFill>
                  <a:srgbClr val="0070C0"/>
                </a:solidFill>
                <a:latin typeface="Antipasto" panose="02000506000000020004" pitchFamily="2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Antipasto" panose="02000506000000020004" pitchFamily="2" charset="0"/>
              </a:rPr>
              <a:t>mln</a:t>
            </a:r>
            <a:r>
              <a:rPr lang="en-US" dirty="0">
                <a:solidFill>
                  <a:srgbClr val="0070C0"/>
                </a:solidFill>
                <a:latin typeface="Antipasto" panose="02000506000000020004" pitchFamily="2" charset="0"/>
              </a:rPr>
              <a:t> euro)</a:t>
            </a:r>
            <a:endParaRPr lang="it-IT" dirty="0">
              <a:solidFill>
                <a:srgbClr val="0070C0"/>
              </a:solidFill>
              <a:latin typeface="Antipasto" panose="02000506000000020004" pitchFamily="2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                           </a:t>
            </a:r>
            <a:endParaRPr lang="it-IT" dirty="0">
              <a:solidFill>
                <a:srgbClr val="0070C0"/>
              </a:solidFill>
              <a:latin typeface="Antipasto" panose="02000506000000020004" pitchFamily="2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420713" y="6460509"/>
            <a:ext cx="3190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Fonte: </a:t>
            </a:r>
            <a:r>
              <a:rPr lang="it-IT" sz="1200" i="1" dirty="0" err="1" smtClean="0"/>
              <a:t>European</a:t>
            </a:r>
            <a:r>
              <a:rPr lang="it-IT" sz="1200" i="1" dirty="0" smtClean="0"/>
              <a:t> AV </a:t>
            </a:r>
            <a:r>
              <a:rPr lang="it-IT" sz="1200" i="1" dirty="0" err="1" smtClean="0"/>
              <a:t>Observatory</a:t>
            </a:r>
            <a:r>
              <a:rPr lang="it-IT" sz="1200" i="1" dirty="0" smtClean="0"/>
              <a:t> Yearbook 2016</a:t>
            </a:r>
            <a:endParaRPr lang="it-IT" sz="1200" i="1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478163" y="518949"/>
            <a:ext cx="1032856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Size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does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matter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333455" y="1274464"/>
            <a:ext cx="8277298" cy="518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97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199102" y="934512"/>
            <a:ext cx="7789544" cy="5659331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199102" y="56518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Top 40 </a:t>
            </a:r>
            <a:r>
              <a:rPr lang="en-US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distributori</a:t>
            </a:r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AV </a:t>
            </a:r>
            <a:r>
              <a:rPr lang="en-US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Europei</a:t>
            </a:r>
            <a:r>
              <a:rPr lang="en-US" b="1" dirty="0">
                <a:solidFill>
                  <a:srgbClr val="0070C0"/>
                </a:solidFill>
                <a:latin typeface="Antipasto" panose="02000506000000020004" pitchFamily="2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fatturato</a:t>
            </a:r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ntipasto" panose="02000506000000020004" pitchFamily="2" charset="0"/>
              </a:rPr>
              <a:t>mln</a:t>
            </a:r>
            <a:r>
              <a:rPr lang="en-US" b="1" dirty="0" smtClean="0">
                <a:solidFill>
                  <a:srgbClr val="0070C0"/>
                </a:solidFill>
                <a:latin typeface="Antipasto" panose="02000506000000020004" pitchFamily="2" charset="0"/>
              </a:rPr>
              <a:t> euro)</a:t>
            </a:r>
            <a:endParaRPr lang="it-IT" b="1" dirty="0">
              <a:solidFill>
                <a:srgbClr val="0070C0"/>
              </a:solidFill>
              <a:latin typeface="Antipasto" panose="02000506000000020004" pitchFamily="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988646" y="6316844"/>
            <a:ext cx="3190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Fonte: </a:t>
            </a:r>
            <a:r>
              <a:rPr lang="it-IT" sz="1200" i="1" dirty="0" err="1" smtClean="0"/>
              <a:t>European</a:t>
            </a:r>
            <a:r>
              <a:rPr lang="it-IT" sz="1200" i="1" dirty="0" smtClean="0"/>
              <a:t> AV </a:t>
            </a:r>
            <a:r>
              <a:rPr lang="it-IT" sz="1200" i="1" dirty="0" err="1" smtClean="0"/>
              <a:t>Observatory</a:t>
            </a:r>
            <a:r>
              <a:rPr lang="it-IT" sz="1200" i="1" dirty="0" smtClean="0"/>
              <a:t> Yearbook 2016</a:t>
            </a:r>
            <a:endParaRPr lang="it-IT" sz="12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025235" y="365125"/>
            <a:ext cx="10827781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Size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does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matter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1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8363" y="365125"/>
            <a:ext cx="10727561" cy="891107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L’eccellenza italiana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87" y="1329968"/>
            <a:ext cx="10618537" cy="5019557"/>
          </a:xfrm>
          <a:effectLst/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14 Oscar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: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l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’Italia è il paese che ha vinto più Oscar (“film straniero”, ossia non in lingua inglese) </a:t>
            </a:r>
          </a:p>
          <a:p>
            <a:pPr marL="0" indent="0">
              <a:buNone/>
            </a:pPr>
            <a:endParaRPr lang="it-IT" sz="1100" dirty="0" smtClean="0">
              <a:latin typeface="Antipasto" panose="02000506000000020004" pitchFamily="2" charset="0"/>
            </a:endParaRPr>
          </a:p>
          <a:p>
            <a:pPr marL="444500" lvl="1" indent="-444500">
              <a:buFont typeface="Wingdings" panose="05000000000000000000" pitchFamily="2" charset="2"/>
              <a:buChar char="Ø"/>
            </a:pPr>
            <a:r>
              <a:rPr lang="it-IT" dirty="0">
                <a:latin typeface="Antipasto" panose="02000506000000020004" pitchFamily="2" charset="0"/>
              </a:rPr>
              <a:t>Le nomination sono state in tutto 28, l’Italia ha ottenuto 1 Oscar ogni 2 nomination.</a:t>
            </a:r>
          </a:p>
          <a:p>
            <a:pPr marL="444500" lvl="1" indent="-444500">
              <a:buFont typeface="Wingdings" panose="05000000000000000000" pitchFamily="2" charset="2"/>
              <a:buChar char="Ø"/>
            </a:pPr>
            <a:r>
              <a:rPr lang="it-IT" dirty="0">
                <a:latin typeface="Antipasto" panose="02000506000000020004" pitchFamily="2" charset="0"/>
              </a:rPr>
              <a:t>L’Italia precede la Francia, 12 Oscar e 36 nomination, 1 Oscar ogni 3. Tutti gli altri Paesi seguono a distanza, con numeri più bassi. </a:t>
            </a:r>
          </a:p>
          <a:p>
            <a:pPr marL="444500" lvl="1" indent="-444500" fontAlgn="base">
              <a:buFont typeface="Wingdings" panose="05000000000000000000" pitchFamily="2" charset="2"/>
              <a:buChar char="Ø"/>
            </a:pPr>
            <a:r>
              <a:rPr lang="it-IT" dirty="0">
                <a:latin typeface="Antipasto" panose="02000506000000020004" pitchFamily="2" charset="0"/>
              </a:rPr>
              <a:t>Sono 33 gli Oscar vinti dall’Italia nelle Categorie «tecniche»: dai Costumi de La Dolce Vita (Piero Gherardi), alle Scenografie di Hugo </a:t>
            </a:r>
            <a:r>
              <a:rPr lang="it-IT" dirty="0" err="1">
                <a:latin typeface="Antipasto" panose="02000506000000020004" pitchFamily="2" charset="0"/>
              </a:rPr>
              <a:t>Cabret</a:t>
            </a:r>
            <a:r>
              <a:rPr lang="it-IT" dirty="0">
                <a:latin typeface="Antipasto" panose="02000506000000020004" pitchFamily="2" charset="0"/>
              </a:rPr>
              <a:t> (Dante Ferretti); la fotografia di </a:t>
            </a:r>
            <a:r>
              <a:rPr lang="it-IT" dirty="0" err="1">
                <a:latin typeface="Antipasto" panose="02000506000000020004" pitchFamily="2" charset="0"/>
              </a:rPr>
              <a:t>Apocalypse</a:t>
            </a:r>
            <a:r>
              <a:rPr lang="it-IT" dirty="0">
                <a:latin typeface="Antipasto" panose="02000506000000020004" pitchFamily="2" charset="0"/>
              </a:rPr>
              <a:t> </a:t>
            </a:r>
            <a:r>
              <a:rPr lang="it-IT" dirty="0" err="1">
                <a:latin typeface="Antipasto" panose="02000506000000020004" pitchFamily="2" charset="0"/>
              </a:rPr>
              <a:t>Now</a:t>
            </a:r>
            <a:r>
              <a:rPr lang="it-IT" dirty="0">
                <a:latin typeface="Antipasto" panose="02000506000000020004" pitchFamily="2" charset="0"/>
              </a:rPr>
              <a:t> (Vittorio </a:t>
            </a:r>
            <a:r>
              <a:rPr lang="it-IT" dirty="0" err="1">
                <a:latin typeface="Antipasto" panose="02000506000000020004" pitchFamily="2" charset="0"/>
              </a:rPr>
              <a:t>Storaro</a:t>
            </a:r>
            <a:r>
              <a:rPr lang="it-IT" dirty="0">
                <a:latin typeface="Antipasto" panose="02000506000000020004" pitchFamily="2" charset="0"/>
              </a:rPr>
              <a:t>); la creatura E.T.  e Alien (Carlo Rambaldi), le musiche di Ennio Morricone. Ma anche: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>
                <a:latin typeface="Antipasto" panose="02000506000000020004" pitchFamily="2" charset="0"/>
              </a:rPr>
              <a:t>2017: Alessandro </a:t>
            </a:r>
            <a:r>
              <a:rPr lang="it-IT" dirty="0" err="1">
                <a:latin typeface="Antipasto" panose="02000506000000020004" pitchFamily="2" charset="0"/>
              </a:rPr>
              <a:t>Bertolazzi</a:t>
            </a:r>
            <a:r>
              <a:rPr lang="it-IT" dirty="0">
                <a:latin typeface="Antipasto" panose="02000506000000020004" pitchFamily="2" charset="0"/>
              </a:rPr>
              <a:t> e Giorgio </a:t>
            </a:r>
            <a:r>
              <a:rPr lang="it-IT" dirty="0" err="1">
                <a:latin typeface="Antipasto" panose="02000506000000020004" pitchFamily="2" charset="0"/>
              </a:rPr>
              <a:t>Gregorini</a:t>
            </a:r>
            <a:r>
              <a:rPr lang="it-IT" dirty="0">
                <a:latin typeface="Antipasto" panose="02000506000000020004" pitchFamily="2" charset="0"/>
              </a:rPr>
              <a:t> </a:t>
            </a:r>
            <a:r>
              <a:rPr lang="it-IT" dirty="0" smtClean="0">
                <a:latin typeface="Antipasto" panose="02000506000000020004" pitchFamily="2" charset="0"/>
              </a:rPr>
              <a:t> per Trucco</a:t>
            </a:r>
            <a:r>
              <a:rPr lang="it-IT" dirty="0">
                <a:latin typeface="Antipasto" panose="02000506000000020004" pitchFamily="2" charset="0"/>
              </a:rPr>
              <a:t> e </a:t>
            </a:r>
            <a:r>
              <a:rPr lang="it-IT" dirty="0" smtClean="0">
                <a:latin typeface="Antipasto" panose="02000506000000020004" pitchFamily="2" charset="0"/>
              </a:rPr>
              <a:t>Acconciatura </a:t>
            </a:r>
            <a:r>
              <a:rPr lang="it-IT" dirty="0">
                <a:latin typeface="Antipasto" panose="02000506000000020004" pitchFamily="2" charset="0"/>
              </a:rPr>
              <a:t>(</a:t>
            </a:r>
            <a:r>
              <a:rPr lang="it-IT" i="1" dirty="0">
                <a:latin typeface="Antipasto" panose="02000506000000020004" pitchFamily="2" charset="0"/>
              </a:rPr>
              <a:t>Suicide Squad</a:t>
            </a:r>
            <a:r>
              <a:rPr lang="it-IT" dirty="0">
                <a:latin typeface="Antipasto" panose="02000506000000020004" pitchFamily="2" charset="0"/>
              </a:rPr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2015</a:t>
            </a:r>
            <a:r>
              <a:rPr lang="it-IT" dirty="0">
                <a:latin typeface="Antipasto" panose="02000506000000020004" pitchFamily="2" charset="0"/>
              </a:rPr>
              <a:t>:</a:t>
            </a:r>
            <a:r>
              <a:rPr lang="it-IT" b="1" dirty="0">
                <a:latin typeface="Antipasto" panose="02000506000000020004" pitchFamily="2" charset="0"/>
              </a:rPr>
              <a:t> </a:t>
            </a:r>
            <a:r>
              <a:rPr lang="it-IT" dirty="0">
                <a:latin typeface="Antipasto" panose="02000506000000020004" pitchFamily="2" charset="0"/>
              </a:rPr>
              <a:t>Milena </a:t>
            </a:r>
            <a:r>
              <a:rPr lang="it-IT" dirty="0" err="1" smtClean="0">
                <a:latin typeface="Antipasto" panose="02000506000000020004" pitchFamily="2" charset="0"/>
              </a:rPr>
              <a:t>Canonero</a:t>
            </a:r>
            <a:r>
              <a:rPr lang="it-IT" dirty="0" smtClean="0">
                <a:latin typeface="Antipasto" panose="02000506000000020004" pitchFamily="2" charset="0"/>
              </a:rPr>
              <a:t>, Migliori </a:t>
            </a:r>
            <a:r>
              <a:rPr lang="it-IT" dirty="0">
                <a:latin typeface="Antipasto" panose="02000506000000020004" pitchFamily="2" charset="0"/>
              </a:rPr>
              <a:t>Costumi (</a:t>
            </a:r>
            <a:r>
              <a:rPr lang="it-IT" i="1" dirty="0">
                <a:latin typeface="Antipasto" panose="02000506000000020004" pitchFamily="2" charset="0"/>
              </a:rPr>
              <a:t>Gran Budapest Hotel</a:t>
            </a:r>
            <a:r>
              <a:rPr lang="it-IT" dirty="0">
                <a:latin typeface="Antipasto" panose="02000506000000020004" pitchFamily="2" charset="0"/>
              </a:rPr>
              <a:t>) - </a:t>
            </a:r>
            <a:r>
              <a:rPr lang="it-IT" dirty="0" smtClean="0">
                <a:latin typeface="Antipasto" panose="02000506000000020004" pitchFamily="2" charset="0"/>
              </a:rPr>
              <a:t>Oscar </a:t>
            </a:r>
            <a:r>
              <a:rPr lang="it-IT" dirty="0">
                <a:latin typeface="Antipasto" panose="02000506000000020004" pitchFamily="2" charset="0"/>
              </a:rPr>
              <a:t>vinto altre 3 volte: </a:t>
            </a:r>
            <a:r>
              <a:rPr lang="it-IT" i="1" dirty="0">
                <a:latin typeface="Antipasto" panose="02000506000000020004" pitchFamily="2" charset="0"/>
              </a:rPr>
              <a:t>Barry Lindon</a:t>
            </a:r>
            <a:r>
              <a:rPr lang="it-IT" dirty="0">
                <a:latin typeface="Antipasto" panose="02000506000000020004" pitchFamily="2" charset="0"/>
              </a:rPr>
              <a:t> (1976), </a:t>
            </a:r>
            <a:r>
              <a:rPr lang="it-IT" i="1" dirty="0">
                <a:latin typeface="Antipasto" panose="02000506000000020004" pitchFamily="2" charset="0"/>
              </a:rPr>
              <a:t>Momenti di Gloria</a:t>
            </a:r>
            <a:r>
              <a:rPr lang="it-IT" dirty="0">
                <a:latin typeface="Antipasto" panose="02000506000000020004" pitchFamily="2" charset="0"/>
              </a:rPr>
              <a:t> (1982), </a:t>
            </a:r>
            <a:r>
              <a:rPr lang="it-IT" i="1" dirty="0">
                <a:latin typeface="Antipasto" panose="02000506000000020004" pitchFamily="2" charset="0"/>
              </a:rPr>
              <a:t>Marie Antoinette</a:t>
            </a:r>
            <a:r>
              <a:rPr lang="it-IT" dirty="0">
                <a:latin typeface="Antipasto" panose="02000506000000020004" pitchFamily="2" charset="0"/>
              </a:rPr>
              <a:t> (2007</a:t>
            </a:r>
            <a:r>
              <a:rPr lang="it-IT" dirty="0" smtClean="0">
                <a:latin typeface="Antipasto" panose="02000506000000020004" pitchFamily="2" charset="0"/>
              </a:rPr>
              <a:t>)</a:t>
            </a:r>
            <a:endParaRPr lang="it-IT" dirty="0">
              <a:latin typeface="Antipasto" panose="02000506000000020004" pitchFamily="2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>
                <a:latin typeface="Antipasto" panose="02000506000000020004" pitchFamily="2" charset="0"/>
              </a:rPr>
              <a:t>2010: Mauro Fiore</a:t>
            </a:r>
            <a:r>
              <a:rPr lang="it-IT" b="1" dirty="0">
                <a:latin typeface="Antipasto" panose="02000506000000020004" pitchFamily="2" charset="0"/>
              </a:rPr>
              <a:t> </a:t>
            </a:r>
            <a:r>
              <a:rPr lang="it-IT" dirty="0">
                <a:latin typeface="Antipasto" panose="02000506000000020004" pitchFamily="2" charset="0"/>
              </a:rPr>
              <a:t>- </a:t>
            </a:r>
            <a:r>
              <a:rPr lang="it-IT" dirty="0" smtClean="0">
                <a:latin typeface="Antipasto" panose="02000506000000020004" pitchFamily="2" charset="0"/>
              </a:rPr>
              <a:t>Oscar </a:t>
            </a:r>
            <a:r>
              <a:rPr lang="it-IT" dirty="0">
                <a:latin typeface="Antipasto" panose="02000506000000020004" pitchFamily="2" charset="0"/>
              </a:rPr>
              <a:t>alla Fotografia per </a:t>
            </a:r>
            <a:r>
              <a:rPr lang="it-IT" i="1" dirty="0">
                <a:latin typeface="Antipasto" panose="02000506000000020004" pitchFamily="2" charset="0"/>
              </a:rPr>
              <a:t>Avatar</a:t>
            </a:r>
            <a:endParaRPr lang="it-IT" dirty="0">
              <a:latin typeface="Antipasto" panose="02000506000000020004" pitchFamily="2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1994 </a:t>
            </a:r>
            <a:r>
              <a:rPr lang="it-IT" dirty="0">
                <a:latin typeface="Antipasto" panose="02000506000000020004" pitchFamily="2" charset="0"/>
              </a:rPr>
              <a:t>- Gabriella </a:t>
            </a:r>
            <a:r>
              <a:rPr lang="it-IT" dirty="0" err="1">
                <a:latin typeface="Antipasto" panose="02000506000000020004" pitchFamily="2" charset="0"/>
              </a:rPr>
              <a:t>Pescucci</a:t>
            </a:r>
            <a:r>
              <a:rPr lang="it-IT" dirty="0">
                <a:latin typeface="Antipasto" panose="02000506000000020004" pitchFamily="2" charset="0"/>
              </a:rPr>
              <a:t> </a:t>
            </a:r>
            <a:r>
              <a:rPr lang="it-IT" b="1" dirty="0">
                <a:latin typeface="Antipasto" panose="02000506000000020004" pitchFamily="2" charset="0"/>
              </a:rPr>
              <a:t>- </a:t>
            </a:r>
            <a:r>
              <a:rPr lang="it-IT" dirty="0">
                <a:latin typeface="Antipasto" panose="02000506000000020004" pitchFamily="2" charset="0"/>
              </a:rPr>
              <a:t>O</a:t>
            </a:r>
            <a:r>
              <a:rPr lang="it-IT" dirty="0" smtClean="0">
                <a:latin typeface="Antipasto" panose="02000506000000020004" pitchFamily="2" charset="0"/>
              </a:rPr>
              <a:t>scar </a:t>
            </a:r>
            <a:r>
              <a:rPr lang="it-IT" dirty="0">
                <a:latin typeface="Antipasto" panose="02000506000000020004" pitchFamily="2" charset="0"/>
              </a:rPr>
              <a:t>ai Costumi per </a:t>
            </a:r>
            <a:r>
              <a:rPr lang="it-IT" i="1" dirty="0">
                <a:latin typeface="Antipasto" panose="02000506000000020004" pitchFamily="2" charset="0"/>
              </a:rPr>
              <a:t>L’età dell’innocenza</a:t>
            </a:r>
            <a:r>
              <a:rPr lang="it-IT" dirty="0">
                <a:latin typeface="Antipasto" panose="02000506000000020004" pitchFamily="2" charset="0"/>
              </a:rPr>
              <a:t> 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1993 </a:t>
            </a:r>
            <a:r>
              <a:rPr lang="it-IT" dirty="0">
                <a:latin typeface="Antipasto" panose="02000506000000020004" pitchFamily="2" charset="0"/>
              </a:rPr>
              <a:t>- Luciana Arrighi</a:t>
            </a:r>
            <a:r>
              <a:rPr lang="it-IT" b="1" dirty="0">
                <a:latin typeface="Antipasto" panose="02000506000000020004" pitchFamily="2" charset="0"/>
              </a:rPr>
              <a:t> - </a:t>
            </a:r>
            <a:r>
              <a:rPr lang="it-IT" dirty="0">
                <a:latin typeface="Antipasto" panose="02000506000000020004" pitchFamily="2" charset="0"/>
              </a:rPr>
              <a:t>O</a:t>
            </a:r>
            <a:r>
              <a:rPr lang="it-IT" dirty="0" smtClean="0">
                <a:latin typeface="Antipasto" panose="02000506000000020004" pitchFamily="2" charset="0"/>
              </a:rPr>
              <a:t>scar </a:t>
            </a:r>
            <a:r>
              <a:rPr lang="it-IT" dirty="0">
                <a:latin typeface="Antipasto" panose="02000506000000020004" pitchFamily="2" charset="0"/>
              </a:rPr>
              <a:t>alla</a:t>
            </a:r>
            <a:r>
              <a:rPr lang="it-IT" b="1" dirty="0">
                <a:latin typeface="Antipasto" panose="02000506000000020004" pitchFamily="2" charset="0"/>
              </a:rPr>
              <a:t> </a:t>
            </a:r>
            <a:r>
              <a:rPr lang="it-IT" dirty="0">
                <a:latin typeface="Antipasto" panose="02000506000000020004" pitchFamily="2" charset="0"/>
              </a:rPr>
              <a:t>Scenografia per </a:t>
            </a:r>
            <a:r>
              <a:rPr lang="it-IT" i="1" dirty="0">
                <a:latin typeface="Antipasto" panose="02000506000000020004" pitchFamily="2" charset="0"/>
              </a:rPr>
              <a:t>Casa Howard </a:t>
            </a:r>
            <a:endParaRPr lang="it-IT" dirty="0">
              <a:latin typeface="Antipasto" panose="02000506000000020004" pitchFamily="2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1991 </a:t>
            </a:r>
            <a:r>
              <a:rPr lang="it-IT" dirty="0">
                <a:latin typeface="Antipasto" panose="02000506000000020004" pitchFamily="2" charset="0"/>
              </a:rPr>
              <a:t>-Francesca Squarciapino </a:t>
            </a:r>
            <a:r>
              <a:rPr lang="it-IT" b="1" dirty="0">
                <a:latin typeface="Antipasto" panose="02000506000000020004" pitchFamily="2" charset="0"/>
              </a:rPr>
              <a:t>- </a:t>
            </a:r>
            <a:r>
              <a:rPr lang="it-IT" dirty="0">
                <a:latin typeface="Antipasto" panose="02000506000000020004" pitchFamily="2" charset="0"/>
              </a:rPr>
              <a:t>O</a:t>
            </a:r>
            <a:r>
              <a:rPr lang="it-IT" dirty="0" smtClean="0">
                <a:latin typeface="Antipasto" panose="02000506000000020004" pitchFamily="2" charset="0"/>
              </a:rPr>
              <a:t>scar </a:t>
            </a:r>
            <a:r>
              <a:rPr lang="it-IT" dirty="0">
                <a:latin typeface="Antipasto" panose="02000506000000020004" pitchFamily="2" charset="0"/>
              </a:rPr>
              <a:t>a</a:t>
            </a:r>
            <a:r>
              <a:rPr lang="it-IT" b="1" dirty="0">
                <a:latin typeface="Antipasto" panose="02000506000000020004" pitchFamily="2" charset="0"/>
              </a:rPr>
              <a:t>i </a:t>
            </a:r>
            <a:r>
              <a:rPr lang="it-IT" dirty="0">
                <a:latin typeface="Antipasto" panose="02000506000000020004" pitchFamily="2" charset="0"/>
              </a:rPr>
              <a:t>Costumi per </a:t>
            </a:r>
            <a:r>
              <a:rPr lang="it-IT" i="1" dirty="0" err="1">
                <a:latin typeface="Antipasto" panose="02000506000000020004" pitchFamily="2" charset="0"/>
              </a:rPr>
              <a:t>Cyrano</a:t>
            </a:r>
            <a:r>
              <a:rPr lang="it-IT" i="1" dirty="0">
                <a:latin typeface="Antipasto" panose="02000506000000020004" pitchFamily="2" charset="0"/>
              </a:rPr>
              <a:t> de Bergerac</a:t>
            </a:r>
            <a:r>
              <a:rPr lang="it-IT" dirty="0">
                <a:latin typeface="Antipasto" panose="02000506000000020004" pitchFamily="2" charset="0"/>
              </a:rPr>
              <a:t> 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IT" dirty="0" smtClean="0">
                <a:latin typeface="Antipasto" panose="02000506000000020004" pitchFamily="2" charset="0"/>
              </a:rPr>
              <a:t>1988 </a:t>
            </a:r>
            <a:r>
              <a:rPr lang="it-IT" dirty="0">
                <a:latin typeface="Antipasto" panose="02000506000000020004" pitchFamily="2" charset="0"/>
              </a:rPr>
              <a:t>- per </a:t>
            </a:r>
            <a:r>
              <a:rPr lang="it-IT" i="1" dirty="0">
                <a:latin typeface="Antipasto" panose="02000506000000020004" pitchFamily="2" charset="0"/>
              </a:rPr>
              <a:t>L’ultimo </a:t>
            </a:r>
            <a:r>
              <a:rPr lang="it-IT" i="1" dirty="0" smtClean="0">
                <a:latin typeface="Antipasto" panose="02000506000000020004" pitchFamily="2" charset="0"/>
              </a:rPr>
              <a:t>imperatore,</a:t>
            </a:r>
            <a:r>
              <a:rPr lang="it-IT" dirty="0" smtClean="0">
                <a:latin typeface="Antipasto" panose="02000506000000020004" pitchFamily="2" charset="0"/>
              </a:rPr>
              <a:t> Gabriella Cristiani (Miglior montaggio), Ferdinando </a:t>
            </a:r>
            <a:r>
              <a:rPr lang="it-IT" dirty="0">
                <a:latin typeface="Antipasto" panose="02000506000000020004" pitchFamily="2" charset="0"/>
              </a:rPr>
              <a:t>Scarfiotti, Bruno Cesari, Osvaldo Desideri </a:t>
            </a:r>
            <a:r>
              <a:rPr lang="it-IT" dirty="0" smtClean="0">
                <a:latin typeface="Antipasto" panose="02000506000000020004" pitchFamily="2" charset="0"/>
              </a:rPr>
              <a:t>(Scenografia)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t-IT" i="1" dirty="0" smtClean="0">
                <a:latin typeface="Antipasto" panose="02000506000000020004" pitchFamily="2" charset="0"/>
              </a:rPr>
              <a:t>Compositori, colonne sonore: </a:t>
            </a:r>
            <a:r>
              <a:rPr lang="it-IT" dirty="0" smtClean="0">
                <a:latin typeface="Antipasto" panose="02000506000000020004" pitchFamily="2" charset="0"/>
              </a:rPr>
              <a:t>Dario </a:t>
            </a:r>
            <a:r>
              <a:rPr lang="it-IT" dirty="0">
                <a:latin typeface="Antipasto" panose="02000506000000020004" pitchFamily="2" charset="0"/>
              </a:rPr>
              <a:t>Marianelli</a:t>
            </a:r>
            <a:r>
              <a:rPr lang="it-IT" b="1" dirty="0">
                <a:latin typeface="Antipasto" panose="02000506000000020004" pitchFamily="2" charset="0"/>
              </a:rPr>
              <a:t> </a:t>
            </a:r>
            <a:r>
              <a:rPr lang="it-IT" dirty="0" smtClean="0">
                <a:latin typeface="Antipasto" panose="02000506000000020004" pitchFamily="2" charset="0"/>
              </a:rPr>
              <a:t>per</a:t>
            </a:r>
            <a:r>
              <a:rPr lang="it-IT" dirty="0">
                <a:latin typeface="Antipasto" panose="02000506000000020004" pitchFamily="2" charset="0"/>
              </a:rPr>
              <a:t> </a:t>
            </a:r>
            <a:r>
              <a:rPr lang="it-IT" i="1" dirty="0">
                <a:latin typeface="Antipasto" panose="02000506000000020004" pitchFamily="2" charset="0"/>
              </a:rPr>
              <a:t>Espiazione</a:t>
            </a:r>
            <a:r>
              <a:rPr lang="it-IT" dirty="0">
                <a:latin typeface="Antipasto" panose="02000506000000020004" pitchFamily="2" charset="0"/>
              </a:rPr>
              <a:t> (2006</a:t>
            </a:r>
            <a:r>
              <a:rPr lang="it-IT" dirty="0" smtClean="0">
                <a:latin typeface="Antipasto" panose="02000506000000020004" pitchFamily="2" charset="0"/>
              </a:rPr>
              <a:t>); Nicola </a:t>
            </a:r>
            <a:r>
              <a:rPr lang="it-IT" dirty="0">
                <a:latin typeface="Antipasto" panose="02000506000000020004" pitchFamily="2" charset="0"/>
              </a:rPr>
              <a:t>Piovani </a:t>
            </a:r>
            <a:r>
              <a:rPr lang="it-IT" dirty="0" smtClean="0">
                <a:latin typeface="Antipasto" panose="02000506000000020004" pitchFamily="2" charset="0"/>
              </a:rPr>
              <a:t>per</a:t>
            </a:r>
            <a:r>
              <a:rPr lang="it-IT" dirty="0">
                <a:latin typeface="Antipasto" panose="02000506000000020004" pitchFamily="2" charset="0"/>
              </a:rPr>
              <a:t> </a:t>
            </a:r>
            <a:r>
              <a:rPr lang="it-IT" i="1" dirty="0">
                <a:latin typeface="Antipasto" panose="02000506000000020004" pitchFamily="2" charset="0"/>
              </a:rPr>
              <a:t>La vita è bella</a:t>
            </a:r>
            <a:r>
              <a:rPr lang="it-IT" dirty="0">
                <a:latin typeface="Antipasto" panose="02000506000000020004" pitchFamily="2" charset="0"/>
              </a:rPr>
              <a:t> (1999</a:t>
            </a:r>
            <a:r>
              <a:rPr lang="it-IT" dirty="0" smtClean="0">
                <a:latin typeface="Antipasto" panose="02000506000000020004" pitchFamily="2" charset="0"/>
              </a:rPr>
              <a:t>). Nino </a:t>
            </a:r>
            <a:r>
              <a:rPr lang="it-IT" dirty="0">
                <a:latin typeface="Antipasto" panose="02000506000000020004" pitchFamily="2" charset="0"/>
              </a:rPr>
              <a:t>Rota </a:t>
            </a:r>
            <a:r>
              <a:rPr lang="it-IT" dirty="0" smtClean="0">
                <a:latin typeface="Antipasto" panose="02000506000000020004" pitchFamily="2" charset="0"/>
              </a:rPr>
              <a:t>per</a:t>
            </a:r>
            <a:r>
              <a:rPr lang="it-IT" dirty="0">
                <a:latin typeface="Antipasto" panose="02000506000000020004" pitchFamily="2" charset="0"/>
              </a:rPr>
              <a:t> </a:t>
            </a:r>
            <a:r>
              <a:rPr lang="it-IT" i="1" dirty="0">
                <a:latin typeface="Antipasto" panose="02000506000000020004" pitchFamily="2" charset="0"/>
              </a:rPr>
              <a:t>Il padrino parte II</a:t>
            </a:r>
            <a:r>
              <a:rPr lang="it-IT" dirty="0">
                <a:latin typeface="Antipasto" panose="02000506000000020004" pitchFamily="2" charset="0"/>
              </a:rPr>
              <a:t> (1974</a:t>
            </a:r>
            <a:r>
              <a:rPr lang="it-IT" dirty="0"/>
              <a:t>).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endParaRPr lang="it-IT" sz="20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i="1" dirty="0" smtClean="0">
                <a:latin typeface="Antipasto" panose="02000506000000020004" pitchFamily="2" charset="0"/>
              </a:rPr>
              <a:t>« Les </a:t>
            </a:r>
            <a:r>
              <a:rPr lang="fr-FR" sz="2400" i="1" dirty="0">
                <a:latin typeface="Antipasto" panose="02000506000000020004" pitchFamily="2" charset="0"/>
              </a:rPr>
              <a:t>séries TV italiennes à la conquête du </a:t>
            </a:r>
            <a:r>
              <a:rPr lang="fr-FR" sz="2400" i="1" dirty="0" smtClean="0">
                <a:latin typeface="Antipasto" panose="02000506000000020004" pitchFamily="2" charset="0"/>
              </a:rPr>
              <a:t>monde » </a:t>
            </a:r>
            <a:r>
              <a:rPr lang="fr-FR" sz="2400" dirty="0" smtClean="0">
                <a:latin typeface="Antipasto" panose="02000506000000020004" pitchFamily="2" charset="0"/>
              </a:rPr>
              <a:t> </a:t>
            </a:r>
          </a:p>
          <a:p>
            <a:pPr marL="0" indent="0">
              <a:buNone/>
            </a:pPr>
            <a:r>
              <a:rPr lang="fr-FR" sz="2400" dirty="0" smtClean="0">
                <a:latin typeface="Antipasto" panose="02000506000000020004" pitchFamily="2" charset="0"/>
              </a:rPr>
              <a:t>      </a:t>
            </a:r>
            <a:r>
              <a:rPr lang="it-IT" sz="2400" dirty="0" smtClean="0">
                <a:latin typeface="Antipasto" panose="02000506000000020004" pitchFamily="2" charset="0"/>
              </a:rPr>
              <a:t>(The Young Pope, </a:t>
            </a:r>
            <a:r>
              <a:rPr lang="it-IT" sz="2400" dirty="0" err="1" smtClean="0">
                <a:latin typeface="Antipasto" panose="02000506000000020004" pitchFamily="2" charset="0"/>
              </a:rPr>
              <a:t>Gomorra</a:t>
            </a:r>
            <a:r>
              <a:rPr lang="it-IT" sz="2400" dirty="0" smtClean="0">
                <a:latin typeface="Antipasto" panose="02000506000000020004" pitchFamily="2" charset="0"/>
              </a:rPr>
              <a:t>, Roma, I Medici, Borgia…)</a:t>
            </a:r>
            <a:endParaRPr lang="fr-FR" sz="2400" i="1" dirty="0" smtClean="0">
              <a:latin typeface="Antipasto" panose="02000506000000020004" pitchFamily="2" charset="0"/>
            </a:endParaRPr>
          </a:p>
        </p:txBody>
      </p:sp>
      <p:pic>
        <p:nvPicPr>
          <p:cNvPr id="5" name="Picture 2" descr="Logo Les �chos">
            <a:hlinkClick r:id="rId2" tooltip="Les �cho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2418" y="5448061"/>
            <a:ext cx="2048014" cy="342578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411233" y="6211669"/>
            <a:ext cx="762785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Valorizzare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patrimonio,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location. Sviluppare competenze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per attrarre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investimenti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7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0395" y="365125"/>
            <a:ext cx="11015529" cy="797103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Di cosa parleremo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2048" y="1825625"/>
            <a:ext cx="1061387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TV, la ripresa fra </a:t>
            </a:r>
            <a:r>
              <a:rPr lang="it-IT" sz="2400" dirty="0">
                <a:latin typeface="Antipasto" panose="02000506000000020004" pitchFamily="2" charset="0"/>
              </a:rPr>
              <a:t>fattori </a:t>
            </a:r>
            <a:r>
              <a:rPr lang="it-IT" sz="2400" dirty="0" smtClean="0">
                <a:latin typeface="Antipasto" panose="02000506000000020004" pitchFamily="2" charset="0"/>
              </a:rPr>
              <a:t>congiunturali e strutturali </a:t>
            </a:r>
          </a:p>
          <a:p>
            <a:pPr marL="0" indent="0">
              <a:buNone/>
            </a:pPr>
            <a:endParaRPr lang="it-IT" sz="800" dirty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Cinema italiano, la ripresa fra luci e ombre</a:t>
            </a:r>
          </a:p>
          <a:p>
            <a:pPr marL="0" indent="0">
              <a:buNone/>
            </a:pPr>
            <a:endParaRPr lang="it-IT" sz="8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Cinema e TV: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000" dirty="0" smtClean="0">
                <a:latin typeface="Antipasto" panose="02000506000000020004" pitchFamily="2" charset="0"/>
              </a:rPr>
              <a:t>Gli investimenti della TV nei contenuti «</a:t>
            </a:r>
            <a:r>
              <a:rPr lang="it-IT" sz="2000" dirty="0" err="1" smtClean="0">
                <a:latin typeface="Antipasto" panose="02000506000000020004" pitchFamily="2" charset="0"/>
              </a:rPr>
              <a:t>scripted</a:t>
            </a:r>
            <a:r>
              <a:rPr lang="it-IT" sz="2000" dirty="0" smtClean="0">
                <a:latin typeface="Antipasto" panose="02000506000000020004" pitchFamily="2" charset="0"/>
              </a:rPr>
              <a:t>»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000" dirty="0" smtClean="0">
                <a:latin typeface="Antipasto" panose="02000506000000020004" pitchFamily="2" charset="0"/>
              </a:rPr>
              <a:t>Cinema e fiction in TV</a:t>
            </a:r>
          </a:p>
          <a:p>
            <a:pPr marL="457200" lvl="1" indent="0">
              <a:buNone/>
            </a:pPr>
            <a:endParaRPr lang="it-IT" sz="8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Oltre il cinema e la TV, sfide globali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8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Costruire sulle eccellenze italiane</a:t>
            </a:r>
          </a:p>
          <a:p>
            <a:pPr marL="0" indent="0">
              <a:buNone/>
            </a:pPr>
            <a:endParaRPr lang="it-IT" b="1" dirty="0" smtClean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25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766" y="322474"/>
            <a:ext cx="10912901" cy="1361047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La ripresa della tv fra 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fattori 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strutturali e congiunturali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349" y="2187722"/>
            <a:ext cx="8284802" cy="4248015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1295399" y="1202822"/>
            <a:ext cx="10600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Antipasto" panose="02000506000000020004" pitchFamily="2" charset="0"/>
              </a:rPr>
              <a:t>Le risorse </a:t>
            </a:r>
            <a:r>
              <a:rPr lang="it-IT" dirty="0" smtClean="0">
                <a:latin typeface="Antipasto" panose="02000506000000020004" pitchFamily="2" charset="0"/>
              </a:rPr>
              <a:t>del settore: canone sostanzialmente stabile, abbonamenti </a:t>
            </a:r>
            <a:r>
              <a:rPr lang="it-IT" dirty="0" smtClean="0">
                <a:latin typeface="Antipasto" panose="02000506000000020004" pitchFamily="2" charset="0"/>
              </a:rPr>
              <a:t>attestati intorno al 38%, risorse </a:t>
            </a:r>
            <a:r>
              <a:rPr lang="it-IT" smtClean="0">
                <a:latin typeface="Antipasto" panose="02000506000000020004" pitchFamily="2" charset="0"/>
              </a:rPr>
              <a:t>pubblicitarie in </a:t>
            </a:r>
            <a:r>
              <a:rPr lang="it-IT" dirty="0" smtClean="0">
                <a:latin typeface="Antipasto" panose="02000506000000020004" pitchFamily="2" charset="0"/>
              </a:rPr>
              <a:t>ripresa negli ultimi 2 anni </a:t>
            </a:r>
            <a:r>
              <a:rPr lang="it-IT" dirty="0">
                <a:latin typeface="Antipasto" panose="02000506000000020004" pitchFamily="2" charset="0"/>
              </a:rPr>
              <a:t>ma </a:t>
            </a:r>
            <a:r>
              <a:rPr lang="it-IT" dirty="0" smtClean="0">
                <a:latin typeface="Antipasto" panose="02000506000000020004" pitchFamily="2" charset="0"/>
              </a:rPr>
              <a:t>ben </a:t>
            </a:r>
            <a:r>
              <a:rPr lang="it-IT" dirty="0">
                <a:latin typeface="Antipasto" panose="02000506000000020004" pitchFamily="2" charset="0"/>
              </a:rPr>
              <a:t>al di sotto dei livelli </a:t>
            </a:r>
            <a:r>
              <a:rPr lang="it-IT" dirty="0" smtClean="0">
                <a:latin typeface="Antipasto" panose="02000506000000020004" pitchFamily="2" charset="0"/>
              </a:rPr>
              <a:t>pre-crisi.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>
                <a:latin typeface="Antipasto" panose="02000506000000020004" pitchFamily="2" charset="0"/>
              </a:rPr>
              <a:t>L’ascesa </a:t>
            </a:r>
            <a:r>
              <a:rPr lang="it-IT" dirty="0" smtClean="0">
                <a:latin typeface="Antipasto" panose="02000506000000020004" pitchFamily="2" charset="0"/>
              </a:rPr>
              <a:t>della pubblicità online come elemento strutturale del sistema.</a:t>
            </a:r>
            <a:endParaRPr lang="it-IT" dirty="0">
              <a:latin typeface="Antipasto" panose="02000506000000020004" pitchFamily="2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95399" y="6497307"/>
            <a:ext cx="10884219" cy="205629"/>
          </a:xfrm>
          <a:prstGeom prst="rect">
            <a:avLst/>
          </a:prstGeom>
          <a:noFill/>
        </p:spPr>
        <p:txBody>
          <a:bodyPr wrap="square" lIns="18000" tIns="18000" rIns="18000" bIns="18000" rtlCol="0" anchor="ctr" anchorCtr="0">
            <a:noAutofit/>
          </a:bodyPr>
          <a:lstStyle/>
          <a:p>
            <a:r>
              <a:rPr lang="it-IT" sz="800" i="1" dirty="0">
                <a:latin typeface="Century Gothic" panose="020B0502020202020204" pitchFamily="34" charset="0"/>
              </a:rPr>
              <a:t>Nota: elaborazioni Confindustria Radio Televisioni (CRTV) su varie fonti. Non è incluso il Direct Marketing</a:t>
            </a:r>
            <a:r>
              <a:rPr lang="it-IT" sz="8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01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6796" y="1102060"/>
            <a:ext cx="9733164" cy="4866582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047" y="6577093"/>
            <a:ext cx="1163941" cy="19223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3079227" y="515068"/>
            <a:ext cx="8824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EUROPA: investimenti pubblicitari 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(tot. mezzi, BIG5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)</a:t>
            </a:r>
          </a:p>
        </p:txBody>
      </p:sp>
      <p:sp>
        <p:nvSpPr>
          <p:cNvPr id="7" name="Ovale 6"/>
          <p:cNvSpPr/>
          <p:nvPr/>
        </p:nvSpPr>
        <p:spPr>
          <a:xfrm rot="900000">
            <a:off x="10909622" y="1518215"/>
            <a:ext cx="180000" cy="1800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900000">
            <a:off x="10672673" y="1575008"/>
            <a:ext cx="180000" cy="180000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 rot="900000">
            <a:off x="10419228" y="1624973"/>
            <a:ext cx="180000" cy="180000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 rot="900000">
            <a:off x="10134502" y="1664638"/>
            <a:ext cx="180000" cy="180000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 rot="900000">
            <a:off x="9889684" y="1733646"/>
            <a:ext cx="180000" cy="180000"/>
          </a:xfrm>
          <a:prstGeom prst="ellipse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084331" y="5950150"/>
            <a:ext cx="5558095" cy="43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/>
            <a:r>
              <a:rPr lang="it-IT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Investimenti TOTALI nel 2016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: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70,3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Mld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Euro</a:t>
            </a:r>
          </a:p>
        </p:txBody>
      </p:sp>
      <p:sp>
        <p:nvSpPr>
          <p:cNvPr id="19" name="Parentesi graffa chiusa 18"/>
          <p:cNvSpPr/>
          <p:nvPr/>
        </p:nvSpPr>
        <p:spPr>
          <a:xfrm rot="16200000">
            <a:off x="6844399" y="389223"/>
            <a:ext cx="108000" cy="2880000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117849" y="1418023"/>
            <a:ext cx="1579278" cy="2616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Mercato stazionario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233577" y="6573328"/>
            <a:ext cx="10884219" cy="205629"/>
          </a:xfrm>
          <a:prstGeom prst="rect">
            <a:avLst/>
          </a:prstGeom>
          <a:noFill/>
        </p:spPr>
        <p:txBody>
          <a:bodyPr wrap="square" lIns="18000" tIns="18000" rIns="18000" bIns="18000" rtlCol="0" anchor="ctr" anchorCtr="0">
            <a:noAutofit/>
          </a:bodyPr>
          <a:lstStyle/>
          <a:p>
            <a:r>
              <a:rPr lang="it-IT" sz="800" i="1" dirty="0">
                <a:latin typeface="Century Gothic" panose="020B0502020202020204" pitchFamily="34" charset="0"/>
              </a:rPr>
              <a:t>Nota: elaborazioni Confindustria Radio Televisioni (CRTV) su varie fonti. Non è incluso il Direct Marketing</a:t>
            </a:r>
            <a:r>
              <a:rPr lang="it-IT" sz="8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6" name="Freccia in giù 15"/>
          <p:cNvSpPr/>
          <p:nvPr/>
        </p:nvSpPr>
        <p:spPr>
          <a:xfrm>
            <a:off x="4473809" y="1665382"/>
            <a:ext cx="362310" cy="3492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164057" y="1176755"/>
            <a:ext cx="989374" cy="43088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Crisi </a:t>
            </a:r>
          </a:p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economica</a:t>
            </a:r>
          </a:p>
        </p:txBody>
      </p:sp>
      <p:sp>
        <p:nvSpPr>
          <p:cNvPr id="18" name="Parentesi graffa chiusa 17"/>
          <p:cNvSpPr/>
          <p:nvPr/>
        </p:nvSpPr>
        <p:spPr>
          <a:xfrm rot="16200000">
            <a:off x="9704598" y="113235"/>
            <a:ext cx="108000" cy="2520000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9395924" y="977927"/>
            <a:ext cx="678391" cy="2616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Ripresa</a:t>
            </a:r>
          </a:p>
        </p:txBody>
      </p:sp>
      <p:sp>
        <p:nvSpPr>
          <p:cNvPr id="26" name="Ovale 25"/>
          <p:cNvSpPr/>
          <p:nvPr/>
        </p:nvSpPr>
        <p:spPr>
          <a:xfrm rot="900000">
            <a:off x="11265387" y="4681303"/>
            <a:ext cx="180000" cy="180000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1123442" y="365125"/>
            <a:ext cx="1023194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0838" y="959882"/>
            <a:ext cx="10080000" cy="5040000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047" y="6577093"/>
            <a:ext cx="1163941" cy="19223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062136" y="497983"/>
            <a:ext cx="8824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EUROPA: investimenti pubblicitari 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(per mezzi, BIG5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)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110838" y="5958780"/>
            <a:ext cx="5040000" cy="43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/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Internet è il </a:t>
            </a:r>
            <a:r>
              <a:rPr lang="it-IT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#</a:t>
            </a:r>
            <a:r>
              <a:rPr lang="it-IT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1 mezzo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 </a:t>
            </a:r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in Europa dal 2014</a:t>
            </a:r>
          </a:p>
        </p:txBody>
      </p:sp>
      <p:pic>
        <p:nvPicPr>
          <p:cNvPr id="19" name="Picture 6" descr="http://www.icone-png.com/png/24/2383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11014750" y="2096200"/>
            <a:ext cx="288000" cy="288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9" descr="https://cdn2.iconfinder.com/data/icons/windows-8-metro-style/512/radio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58750" y="4199378"/>
            <a:ext cx="288000" cy="288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12" descr="http://s3.amazonaws.com/libapps/sites/178/icons/5877/black-white-metro-globe-icon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037680" y="1324491"/>
            <a:ext cx="288000" cy="288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4" descr="Image result for autobus icona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196" y="3936930"/>
            <a:ext cx="428822" cy="432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mage result for newspaper icon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20" y="2909137"/>
            <a:ext cx="288000" cy="288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Image result for movie icons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70" y="4543955"/>
            <a:ext cx="288000" cy="288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Freccia in giù 25"/>
          <p:cNvSpPr/>
          <p:nvPr/>
        </p:nvSpPr>
        <p:spPr>
          <a:xfrm>
            <a:off x="9031856" y="1959914"/>
            <a:ext cx="362310" cy="3492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8797444" y="1471287"/>
            <a:ext cx="838691" cy="43088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11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INTERNET </a:t>
            </a:r>
          </a:p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1#mezzo </a:t>
            </a:r>
            <a:endParaRPr lang="it-IT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4473809" y="1855158"/>
            <a:ext cx="362310" cy="3492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4164057" y="1366531"/>
            <a:ext cx="989374" cy="43088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Crisi </a:t>
            </a:r>
          </a:p>
          <a:p>
            <a:pPr algn="ctr"/>
            <a:r>
              <a:rPr lang="it-IT" sz="1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economica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1233577" y="6573328"/>
            <a:ext cx="10884219" cy="205629"/>
          </a:xfrm>
          <a:prstGeom prst="rect">
            <a:avLst/>
          </a:prstGeom>
          <a:noFill/>
        </p:spPr>
        <p:txBody>
          <a:bodyPr wrap="square" lIns="18000" tIns="18000" rIns="18000" bIns="18000" rtlCol="0" anchor="ctr" anchorCtr="0">
            <a:noAutofit/>
          </a:bodyPr>
          <a:lstStyle/>
          <a:p>
            <a:r>
              <a:rPr lang="it-IT" sz="800" i="1" dirty="0">
                <a:latin typeface="Century Gothic" panose="020B0502020202020204" pitchFamily="34" charset="0"/>
              </a:rPr>
              <a:t>Nota: elaborazioni Confindustria Radio Televisioni (CRTV) su varie fonti. Non è incluso il Direct Marketing.</a:t>
            </a:r>
          </a:p>
        </p:txBody>
      </p:sp>
    </p:spTree>
    <p:extLst>
      <p:ext uri="{BB962C8B-B14F-4D97-AF65-F5344CB8AC3E}">
        <p14:creationId xmlns:p14="http://schemas.microsoft.com/office/powerpoint/2010/main" val="14715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3442" y="365126"/>
            <a:ext cx="10729575" cy="754374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Cinema, la ripresa fra luci e ombre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33055" y="2360422"/>
            <a:ext cx="4942620" cy="799571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Box office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59821" y="2287106"/>
            <a:ext cx="5249853" cy="83796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Presenze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442" y="3125068"/>
            <a:ext cx="5237805" cy="315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1247" y="3122949"/>
            <a:ext cx="5323602" cy="320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1233054" y="1300894"/>
            <a:ext cx="10560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Anche il cinema appare in ripresa, ma i ricavi da sala sono al di sotto dei livelli 2010.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In maggiore ripresa le presenze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Necessario consolidare il prodotto italiano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ntipasto" panose="02000506000000020004" pitchFamily="2" charset="0"/>
              </a:rPr>
              <a:t>Aumentano i film italiani distribuiti, scende l’incasso medio e la media copia.</a:t>
            </a:r>
            <a:endParaRPr lang="it-IT" sz="2000" dirty="0">
              <a:latin typeface="Antipasto" panose="02000506000000020004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639378" y="6325946"/>
            <a:ext cx="1146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latin typeface="Antipasto" panose="02000506000000020004" pitchFamily="2" charset="0"/>
              </a:rPr>
              <a:t>Fonte: </a:t>
            </a:r>
            <a:r>
              <a:rPr lang="it-IT" sz="1400" i="1" dirty="0" err="1" smtClean="0">
                <a:latin typeface="Antipasto" panose="02000506000000020004" pitchFamily="2" charset="0"/>
              </a:rPr>
              <a:t>Cinetel</a:t>
            </a:r>
            <a:endParaRPr lang="it-IT" sz="1400" i="1" dirty="0">
              <a:latin typeface="Antipasto" panose="02000506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000" y="346883"/>
            <a:ext cx="10871200" cy="785232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Cinema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5819"/>
              </p:ext>
            </p:extLst>
          </p:nvPr>
        </p:nvGraphicFramePr>
        <p:xfrm>
          <a:off x="1087657" y="2004734"/>
          <a:ext cx="5365394" cy="4303981"/>
        </p:xfrm>
        <a:graphic>
          <a:graphicData uri="http://schemas.openxmlformats.org/drawingml/2006/table">
            <a:tbl>
              <a:tblPr/>
              <a:tblGrid>
                <a:gridCol w="178033"/>
                <a:gridCol w="2245801"/>
                <a:gridCol w="555412"/>
                <a:gridCol w="1175657"/>
                <a:gridCol w="557349"/>
                <a:gridCol w="653142"/>
              </a:tblGrid>
              <a:tr h="1652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Film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Nazione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Distributore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Incasso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Presenze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QUO VADO?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Medusa Film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PERFETTI SCONOSCIUTI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Medusa Film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17,3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 RICERCA DI DORY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ANIMALI FANTASTICI E DOVE TROVARLI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GBR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Warner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REVENANT - REDIVIVO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Century Fox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PETS - VITA DA ANIMALI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Universal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INFERNO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Warner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SUICIDE SQUAD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Warner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ZOOTROPOLIS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CAPTAIN AMERICA: CIVIL WAR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BATMAN V SUPERMAN: DAWN OF JUSTICE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Warner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 LIBRO DELLA GIUNGLA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IL PICCOLO PRINCIPE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Lucky Red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L'ERA GLACIALE: IN ROTTA DI COLLISIONE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Century Fox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HATEFUL EIGHT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Distribution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ROGUE ONE: A STAR WARS STORY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KUNG FU PANDA 3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Century Fox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L'ABBIAMO FATTA GROSSA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Filmauro/Universal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DEADPOOL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Century Fox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DOCTOR STRANGE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OCEANIA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PRIMA DI TE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Warner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ALICE ATTRAVERSO LO SPECCHIO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 Disney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2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SULLY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Warner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8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2" marR="8352" marT="8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LA PAZZA GIOIA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01 Distribution 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04446"/>
              </p:ext>
            </p:extLst>
          </p:nvPr>
        </p:nvGraphicFramePr>
        <p:xfrm>
          <a:off x="6513873" y="2016587"/>
          <a:ext cx="5652001" cy="4253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67"/>
                <a:gridCol w="2367574"/>
                <a:gridCol w="722812"/>
                <a:gridCol w="1132114"/>
                <a:gridCol w="627017"/>
                <a:gridCol w="627017"/>
              </a:tblGrid>
              <a:tr h="13667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#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Film</a:t>
                      </a:r>
                      <a:endParaRPr lang="it-IT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Nazione</a:t>
                      </a:r>
                      <a:endParaRPr lang="it-IT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Distributore</a:t>
                      </a:r>
                      <a:endParaRPr lang="it-IT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Incasso</a:t>
                      </a:r>
                      <a:endParaRPr lang="it-IT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Presenze</a:t>
                      </a:r>
                      <a:endParaRPr lang="it-IT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INSIDE OUT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Walt Disney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25,3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4,0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MINIONS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23,4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3,6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STAR WARS: IL RISVEGLIO DELLA FORZA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Walt Disney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20,2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CINQUANTA SFUMATURE DI GRIGIO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19,6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5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AMERICAN SNIPER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Warner </a:t>
                      </a:r>
                      <a:r>
                        <a:rPr lang="it-IT" sz="1000" u="none" strike="noStrike" dirty="0" err="1">
                          <a:effectLst/>
                        </a:rPr>
                        <a:t>Bros</a:t>
                      </a:r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r>
                        <a:rPr lang="it-IT" sz="1000" u="none" strike="noStrike" dirty="0" smtClean="0">
                          <a:effectLst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19,1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FAST &amp; FURIOUS 7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18,7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AVENGERS: AGE OF ULTRON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Walt Disney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16,</a:t>
                      </a:r>
                      <a:r>
                        <a:rPr lang="it-IT" sz="1000" u="none" strike="noStrike" baseline="0" dirty="0" smtClean="0">
                          <a:effectLst/>
                        </a:rPr>
                        <a:t>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8</a:t>
                      </a:r>
                      <a:endParaRPr lang="it-IT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SI ACCETTANO MIRACOLI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01 Distribution 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15,5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9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CENERENTOLA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USA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Walt Disney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15,</a:t>
                      </a:r>
                      <a:r>
                        <a:rPr lang="it-IT" sz="1000" u="none" strike="noStrike" baseline="0" dirty="0" smtClean="0">
                          <a:effectLst/>
                        </a:rPr>
                        <a:t>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JURASSIC WORLD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14,7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2,1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SPECTRE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GBR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Warner </a:t>
                      </a:r>
                      <a:r>
                        <a:rPr lang="it-IT" sz="1000" u="none" strike="noStrike" dirty="0" err="1">
                          <a:effectLst/>
                        </a:rPr>
                        <a:t>Bros</a:t>
                      </a:r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r>
                        <a:rPr lang="it-IT" sz="1000" u="none" strike="noStrike" dirty="0" smtClean="0">
                          <a:effectLst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12,4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1,8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HOTEL TRANSYLVANIA 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Warner </a:t>
                      </a:r>
                      <a:r>
                        <a:rPr lang="it-IT" sz="1000" u="none" strike="noStrike" dirty="0" err="1">
                          <a:effectLst/>
                        </a:rPr>
                        <a:t>Bros</a:t>
                      </a:r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r>
                        <a:rPr lang="it-IT" sz="1000" u="none" strike="noStrike" dirty="0" smtClean="0"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9,9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1,7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THE IMITATION GAME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GBR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Videa-Cde S.P.A.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8,4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1,3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HUNGER GAMES </a:t>
                      </a:r>
                      <a:r>
                        <a:rPr lang="it-IT" sz="1000" u="none" strike="noStrike" dirty="0" smtClean="0">
                          <a:effectLst/>
                        </a:rPr>
                        <a:t>ICANTO </a:t>
                      </a:r>
                      <a:r>
                        <a:rPr lang="it-IT" sz="1000" u="none" strike="noStrike" dirty="0">
                          <a:effectLst/>
                        </a:rPr>
                        <a:t>DELLA RIVOLTA: </a:t>
                      </a:r>
                      <a:r>
                        <a:rPr lang="it-IT" sz="1000" u="none" strike="noStrike" dirty="0" smtClean="0">
                          <a:effectLst/>
                        </a:rPr>
                        <a:t>p.2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8,2</a:t>
                      </a:r>
                      <a:r>
                        <a:rPr lang="it-IT" sz="1000" u="none" strike="noStrike" baseline="0" dirty="0" smtClean="0">
                          <a:effectLst/>
                        </a:rPr>
                        <a:t>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15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SOPRAVVISSUTO: THE MARTIAN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20th Century Fox </a:t>
                      </a:r>
                      <a:r>
                        <a:rPr lang="it-IT" sz="1000" u="none" strike="noStrike" dirty="0" smtClean="0"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7,2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1,2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16</a:t>
                      </a:r>
                      <a:endParaRPr lang="it-IT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VACANZE AI CARAIBI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Medusa Film 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6,6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1,0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17</a:t>
                      </a:r>
                      <a:endParaRPr lang="it-IT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NATALE COL BOSS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ITA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Filmauro/Universal 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6,4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1,0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EXODUS: DEI E RE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20th Century Fox </a:t>
                      </a:r>
                      <a:r>
                        <a:rPr lang="it-IT" sz="1000" u="none" strike="noStrike" dirty="0" smtClean="0"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6,1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0,9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19</a:t>
                      </a:r>
                      <a:endParaRPr lang="it-IT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YOUTH - LA GIOVINEZZA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Medusa Film 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6,1</a:t>
                      </a:r>
                      <a:r>
                        <a:rPr lang="it-IT" sz="10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1,0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IL VIAGGIO DI ARLO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Walt Disney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6,0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1,0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NOTTE AL MUSEO 3 </a:t>
                      </a:r>
                      <a:r>
                        <a:rPr lang="it-IT" sz="1000" u="none" strike="noStrike" dirty="0" smtClean="0">
                          <a:effectLst/>
                        </a:rPr>
                        <a:t>SEGRETO </a:t>
                      </a:r>
                      <a:r>
                        <a:rPr lang="it-IT" sz="1000" u="none" strike="noStrike" dirty="0">
                          <a:effectLst/>
                        </a:rPr>
                        <a:t>DEL FARAONE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20th Century Fox </a:t>
                      </a:r>
                      <a:r>
                        <a:rPr lang="it-IT" sz="1000" u="none" strike="noStrike" dirty="0" smtClean="0">
                          <a:effectLst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5,8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0,9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22</a:t>
                      </a:r>
                      <a:endParaRPr lang="it-IT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IL PROFESSOR CENERENTOLO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ITA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01 Distribution 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5,8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0,9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LA TEORIA DEL TUTTO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GBR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5,6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0,9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6340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MISSION: IMPOSSIBLE - ROGUE NATION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Universal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5,5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0,8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  <a:tr h="17157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25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IL PONTE DELLE SPIE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USA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20th Century Fox </a:t>
                      </a:r>
                      <a:r>
                        <a:rPr lang="it-IT" sz="1000" u="none" strike="noStrike" dirty="0" smtClean="0">
                          <a:effectLst/>
                        </a:rPr>
                        <a:t>Ita 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€ </a:t>
                      </a:r>
                      <a:r>
                        <a:rPr lang="it-IT" sz="1000" u="none" strike="noStrike" dirty="0" smtClean="0">
                          <a:effectLst/>
                        </a:rPr>
                        <a:t>5,5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0,8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2" marR="8352" marT="8352" marB="0" anchor="b"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66034" y="1635402"/>
            <a:ext cx="65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2015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560828" y="16542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2016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17321" y="6369803"/>
            <a:ext cx="1146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>
                <a:latin typeface="Antipasto" panose="02000506000000020004" pitchFamily="2" charset="0"/>
              </a:rPr>
              <a:t>Fonte: </a:t>
            </a:r>
            <a:r>
              <a:rPr lang="it-IT" sz="1400" i="1" dirty="0" err="1" smtClean="0">
                <a:latin typeface="Antipasto" panose="02000506000000020004" pitchFamily="2" charset="0"/>
              </a:rPr>
              <a:t>Cinetel</a:t>
            </a:r>
            <a:endParaRPr lang="it-IT" sz="1400" i="1" dirty="0">
              <a:latin typeface="Antipasto" panose="02000506000000020004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00880" y="1609566"/>
            <a:ext cx="2779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(mln di euro, mln di presenze)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52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3799" y="365126"/>
            <a:ext cx="10583413" cy="771466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Cinema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03945" y="1426910"/>
            <a:ext cx="10473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Si tratta anche di quantità, i volumi di produzione cinematografica nazionale non appaiono in linea con i maggiori mercati UE.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Antipasto" panose="02000506000000020004" pitchFamily="2" charset="0"/>
              </a:rPr>
              <a:t>Negli altri mercati la produzione nazionale è stabile o in diminuzione, In Italia in aumento a risorse stabili /in diminuzione (con impatto sul budget medio per film). </a:t>
            </a:r>
            <a:endParaRPr lang="it-IT" sz="2400" dirty="0">
              <a:latin typeface="Antipasto" panose="02000506000000020004" pitchFamily="2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077102"/>
              </p:ext>
            </p:extLst>
          </p:nvPr>
        </p:nvGraphicFramePr>
        <p:xfrm>
          <a:off x="2555193" y="3070240"/>
          <a:ext cx="7708306" cy="3089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7077"/>
                <a:gridCol w="963538"/>
                <a:gridCol w="963538"/>
                <a:gridCol w="963538"/>
                <a:gridCol w="963538"/>
                <a:gridCol w="1927077"/>
              </a:tblGrid>
              <a:tr h="61405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NUMERO DI FILM NAZIONALI PRODOTTI </a:t>
                      </a:r>
                      <a:r>
                        <a:rPr lang="it-IT" sz="1000" u="none" strike="noStrike" dirty="0">
                          <a:effectLst/>
                        </a:rPr>
                        <a:t>(100% NO COPRODUZIONI)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140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2016 (prev.)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7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GERMANIA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54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REGNO UNITO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210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194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177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107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71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FRANCIA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116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71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ITALIA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24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SPAGNA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98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945558" y="6305174"/>
            <a:ext cx="2143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latin typeface="Antipasto" panose="02000506000000020004" pitchFamily="2" charset="0"/>
              </a:rPr>
              <a:t>Fonte: </a:t>
            </a:r>
            <a:r>
              <a:rPr lang="it-IT" sz="1200" i="1" dirty="0" err="1" smtClean="0">
                <a:latin typeface="Antipasto" panose="02000506000000020004" pitchFamily="2" charset="0"/>
              </a:rPr>
              <a:t>European</a:t>
            </a:r>
            <a:r>
              <a:rPr lang="it-IT" sz="1200" i="1" dirty="0" smtClean="0">
                <a:latin typeface="Antipasto" panose="02000506000000020004" pitchFamily="2" charset="0"/>
              </a:rPr>
              <a:t> AV </a:t>
            </a:r>
            <a:r>
              <a:rPr lang="it-IT" sz="1200" i="1" dirty="0" err="1" smtClean="0">
                <a:latin typeface="Antipasto" panose="02000506000000020004" pitchFamily="2" charset="0"/>
              </a:rPr>
              <a:t>Observatory</a:t>
            </a:r>
            <a:endParaRPr lang="it-IT" sz="1200" i="1" dirty="0">
              <a:latin typeface="Antipasto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5235" y="365126"/>
            <a:ext cx="10802143" cy="745828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Cinema e TV, investimenti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6510" y="1404200"/>
            <a:ext cx="10620868" cy="46205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Antipasto" panose="02000506000000020004" pitchFamily="2" charset="0"/>
              </a:rPr>
              <a:t>La TV (perimetro associati CRTV) ha investito in </a:t>
            </a:r>
            <a:r>
              <a:rPr lang="it-IT" sz="2600" b="1" dirty="0" smtClean="0">
                <a:latin typeface="Antipasto" panose="02000506000000020004" pitchFamily="2" charset="0"/>
              </a:rPr>
              <a:t>contenuti AV «</a:t>
            </a:r>
            <a:r>
              <a:rPr lang="it-IT" sz="2600" b="1" dirty="0" err="1" smtClean="0">
                <a:latin typeface="Antipasto" panose="02000506000000020004" pitchFamily="2" charset="0"/>
              </a:rPr>
              <a:t>scripted</a:t>
            </a:r>
            <a:r>
              <a:rPr lang="it-IT" sz="2600" b="1" dirty="0" smtClean="0">
                <a:latin typeface="Antipasto" panose="02000506000000020004" pitchFamily="2" charset="0"/>
              </a:rPr>
              <a:t>» </a:t>
            </a:r>
          </a:p>
          <a:p>
            <a:pPr marL="0" indent="0" algn="ctr">
              <a:buNone/>
            </a:pPr>
            <a:r>
              <a:rPr lang="it-IT" sz="2600" b="1" dirty="0" smtClean="0">
                <a:latin typeface="Antipasto" panose="02000506000000020004" pitchFamily="2" charset="0"/>
              </a:rPr>
              <a:t>10 miliardi di euro complessivamente nel decennio 2004-2014 (stime).</a:t>
            </a:r>
          </a:p>
          <a:p>
            <a:pPr marL="0" indent="0" algn="ctr">
              <a:buNone/>
            </a:pPr>
            <a:endParaRPr lang="it-IT" sz="900" b="1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Antipasto" panose="02000506000000020004" pitchFamily="2" charset="0"/>
              </a:rPr>
              <a:t>I dati si evincono dalla dichiarazioni all’AGCOM in tema di rispetto delle quote (del. 66/09/CONS e </a:t>
            </a:r>
            <a:r>
              <a:rPr lang="it-IT" sz="2600" dirty="0" err="1" smtClean="0">
                <a:latin typeface="Antipasto" panose="02000506000000020004" pitchFamily="2" charset="0"/>
              </a:rPr>
              <a:t>s.m</a:t>
            </a:r>
            <a:r>
              <a:rPr lang="it-IT" sz="2600" dirty="0" smtClean="0">
                <a:latin typeface="Antipasto" panose="02000506000000020004" pitchFamily="2" charset="0"/>
              </a:rPr>
              <a:t>.). Come noto: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100" dirty="0" smtClean="0">
                <a:latin typeface="Antipasto" panose="02000506000000020004" pitchFamily="2" charset="0"/>
              </a:rPr>
              <a:t>fino al 2009:  introiti investiti direttamente in produzione e acquisto di programmi audiovisivi europei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100" dirty="0" smtClean="0">
                <a:latin typeface="Antipasto" panose="02000506000000020004" pitchFamily="2" charset="0"/>
              </a:rPr>
              <a:t>dopo il 2009: investimenti in opere di produttori indipendenti </a:t>
            </a:r>
          </a:p>
          <a:p>
            <a:pPr marL="457200" lvl="1" indent="0">
              <a:buNone/>
            </a:pPr>
            <a:endParaRPr lang="it-IT" sz="9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Antipasto" panose="02000506000000020004" pitchFamily="2" charset="0"/>
              </a:rPr>
              <a:t>Andamento 2009-2014: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900" dirty="0" smtClean="0">
                <a:latin typeface="Antipasto" panose="02000506000000020004" pitchFamily="2" charset="0"/>
              </a:rPr>
              <a:t>Il picco degli investimenti si registra per Rai nel 2008, per Mediaset 2009, per La 7 nel 2012.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900" dirty="0" smtClean="0">
                <a:latin typeface="Antipasto" panose="02000506000000020004" pitchFamily="2" charset="0"/>
              </a:rPr>
              <a:t>Nei 6 anni si registra una contrazione degli investimenti del 2,5% annuo (media). </a:t>
            </a:r>
          </a:p>
          <a:p>
            <a:pPr marL="457200" lvl="1" indent="0">
              <a:buNone/>
            </a:pPr>
            <a:endParaRPr lang="it-IT" sz="900" dirty="0" smtClean="0">
              <a:latin typeface="Antipasto" panose="02000506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Antipasto" panose="02000506000000020004" pitchFamily="2" charset="0"/>
              </a:rPr>
              <a:t>Nel triennio 2012-14: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900" dirty="0" smtClean="0">
                <a:latin typeface="Antipasto" panose="02000506000000020004" pitchFamily="2" charset="0"/>
              </a:rPr>
              <a:t>gli investimenti sono ancora in calo, ma a tasso più contenuto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1900" dirty="0" smtClean="0">
                <a:latin typeface="Antipasto" panose="02000506000000020004" pitchFamily="2" charset="0"/>
              </a:rPr>
              <a:t>si registra la crescita dei </a:t>
            </a:r>
            <a:r>
              <a:rPr lang="it-IT" sz="1900" b="1" dirty="0" smtClean="0">
                <a:latin typeface="Antipasto" panose="02000506000000020004" pitchFamily="2" charset="0"/>
              </a:rPr>
              <a:t>nuovi entranti (CRTV) che rappresentano nel 2014 circa l’8% degli investimenti TV</a:t>
            </a:r>
            <a:r>
              <a:rPr lang="it-IT" sz="1900" dirty="0" smtClean="0">
                <a:latin typeface="Antipasto" panose="02000506000000020004" pitchFamily="2" charset="0"/>
              </a:rPr>
              <a:t>.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38775" y="6024785"/>
            <a:ext cx="5356338" cy="3693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Per il 2015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si prevede un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consolidamento della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tipasto" panose="02000506000000020004" pitchFamily="2" charset="0"/>
              </a:rPr>
              <a:t>«ripresa».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ntipasto" panose="02000506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1596</Words>
  <Application>Microsoft Office PowerPoint</Application>
  <PresentationFormat>Widescreen</PresentationFormat>
  <Paragraphs>474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Antipasto</vt:lpstr>
      <vt:lpstr>Arial</vt:lpstr>
      <vt:lpstr>Calibri</vt:lpstr>
      <vt:lpstr>Calibri Light</vt:lpstr>
      <vt:lpstr>Century Gothic</vt:lpstr>
      <vt:lpstr>Wingdings</vt:lpstr>
      <vt:lpstr>Tema di Office</vt:lpstr>
      <vt:lpstr>DOVE VA IL CINEMA ITALIANO?  </vt:lpstr>
      <vt:lpstr>Di cosa parleremo</vt:lpstr>
      <vt:lpstr>La ripresa della tv fra fattori strutturali e congiunturali </vt:lpstr>
      <vt:lpstr>Presentazione standard di PowerPoint</vt:lpstr>
      <vt:lpstr>Presentazione standard di PowerPoint</vt:lpstr>
      <vt:lpstr>Cinema, la ripresa fra luci e ombre</vt:lpstr>
      <vt:lpstr>Cinema</vt:lpstr>
      <vt:lpstr>Cinema</vt:lpstr>
      <vt:lpstr>Cinema e TV, investimenti</vt:lpstr>
      <vt:lpstr>Cinema in TV </vt:lpstr>
      <vt:lpstr>Fiction in TV</vt:lpstr>
      <vt:lpstr>Oltre il cinema e la TV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L’eccellenza italiana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Veronese</dc:creator>
  <cp:lastModifiedBy>Elena Cappuccio</cp:lastModifiedBy>
  <cp:revision>208</cp:revision>
  <cp:lastPrinted>2017-06-12T13:32:44Z</cp:lastPrinted>
  <dcterms:created xsi:type="dcterms:W3CDTF">2017-04-11T13:42:52Z</dcterms:created>
  <dcterms:modified xsi:type="dcterms:W3CDTF">2017-06-13T07:27:50Z</dcterms:modified>
</cp:coreProperties>
</file>