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1" r:id="rId2"/>
    <p:sldId id="287" r:id="rId3"/>
    <p:sldId id="1465" r:id="rId4"/>
    <p:sldId id="3025" r:id="rId5"/>
    <p:sldId id="3026" r:id="rId6"/>
    <p:sldId id="3030" r:id="rId7"/>
    <p:sldId id="3027" r:id="rId8"/>
    <p:sldId id="3031" r:id="rId9"/>
    <p:sldId id="3032" r:id="rId10"/>
    <p:sldId id="3033" r:id="rId11"/>
    <p:sldId id="3034" r:id="rId12"/>
    <p:sldId id="3035" r:id="rId13"/>
    <p:sldId id="1347" r:id="rId14"/>
    <p:sldId id="3039" r:id="rId15"/>
    <p:sldId id="3028" r:id="rId16"/>
    <p:sldId id="3029" r:id="rId17"/>
    <p:sldId id="3038" r:id="rId18"/>
    <p:sldId id="3036" r:id="rId19"/>
    <p:sldId id="3037" r:id="rId20"/>
    <p:sldId id="393" r:id="rId21"/>
  </p:sldIdLst>
  <p:sldSz cx="12192000" cy="6858000"/>
  <p:notesSz cx="6797675" cy="9926638"/>
  <p:defaultTextStyle>
    <a:defPPr>
      <a:defRPr lang="it-IT"/>
    </a:defPPr>
    <a:lvl1pPr marL="0" algn="l" defTabSz="1072743" rtl="0" eaLnBrk="1" latinLnBrk="0" hangingPunct="1">
      <a:defRPr sz="2100" kern="1200">
        <a:solidFill>
          <a:schemeClr val="tx1"/>
        </a:solidFill>
        <a:latin typeface="+mn-lt"/>
        <a:ea typeface="+mn-ea"/>
        <a:cs typeface="+mn-cs"/>
      </a:defRPr>
    </a:lvl1pPr>
    <a:lvl2pPr marL="536372" algn="l" defTabSz="1072743" rtl="0" eaLnBrk="1" latinLnBrk="0" hangingPunct="1">
      <a:defRPr sz="2100" kern="1200">
        <a:solidFill>
          <a:schemeClr val="tx1"/>
        </a:solidFill>
        <a:latin typeface="+mn-lt"/>
        <a:ea typeface="+mn-ea"/>
        <a:cs typeface="+mn-cs"/>
      </a:defRPr>
    </a:lvl2pPr>
    <a:lvl3pPr marL="1072743" algn="l" defTabSz="1072743" rtl="0" eaLnBrk="1" latinLnBrk="0" hangingPunct="1">
      <a:defRPr sz="2100" kern="1200">
        <a:solidFill>
          <a:schemeClr val="tx1"/>
        </a:solidFill>
        <a:latin typeface="+mn-lt"/>
        <a:ea typeface="+mn-ea"/>
        <a:cs typeface="+mn-cs"/>
      </a:defRPr>
    </a:lvl3pPr>
    <a:lvl4pPr marL="1609115" algn="l" defTabSz="1072743" rtl="0" eaLnBrk="1" latinLnBrk="0" hangingPunct="1">
      <a:defRPr sz="2100" kern="1200">
        <a:solidFill>
          <a:schemeClr val="tx1"/>
        </a:solidFill>
        <a:latin typeface="+mn-lt"/>
        <a:ea typeface="+mn-ea"/>
        <a:cs typeface="+mn-cs"/>
      </a:defRPr>
    </a:lvl4pPr>
    <a:lvl5pPr marL="2145487" algn="l" defTabSz="1072743" rtl="0" eaLnBrk="1" latinLnBrk="0" hangingPunct="1">
      <a:defRPr sz="2100" kern="1200">
        <a:solidFill>
          <a:schemeClr val="tx1"/>
        </a:solidFill>
        <a:latin typeface="+mn-lt"/>
        <a:ea typeface="+mn-ea"/>
        <a:cs typeface="+mn-cs"/>
      </a:defRPr>
    </a:lvl5pPr>
    <a:lvl6pPr marL="2681859" algn="l" defTabSz="1072743" rtl="0" eaLnBrk="1" latinLnBrk="0" hangingPunct="1">
      <a:defRPr sz="2100" kern="1200">
        <a:solidFill>
          <a:schemeClr val="tx1"/>
        </a:solidFill>
        <a:latin typeface="+mn-lt"/>
        <a:ea typeface="+mn-ea"/>
        <a:cs typeface="+mn-cs"/>
      </a:defRPr>
    </a:lvl6pPr>
    <a:lvl7pPr marL="3218230" algn="l" defTabSz="1072743" rtl="0" eaLnBrk="1" latinLnBrk="0" hangingPunct="1">
      <a:defRPr sz="2100" kern="1200">
        <a:solidFill>
          <a:schemeClr val="tx1"/>
        </a:solidFill>
        <a:latin typeface="+mn-lt"/>
        <a:ea typeface="+mn-ea"/>
        <a:cs typeface="+mn-cs"/>
      </a:defRPr>
    </a:lvl7pPr>
    <a:lvl8pPr marL="3754602" algn="l" defTabSz="1072743" rtl="0" eaLnBrk="1" latinLnBrk="0" hangingPunct="1">
      <a:defRPr sz="2100" kern="1200">
        <a:solidFill>
          <a:schemeClr val="tx1"/>
        </a:solidFill>
        <a:latin typeface="+mn-lt"/>
        <a:ea typeface="+mn-ea"/>
        <a:cs typeface="+mn-cs"/>
      </a:defRPr>
    </a:lvl8pPr>
    <a:lvl9pPr marL="4290974" algn="l" defTabSz="107274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34" userDrawn="1">
          <p15:clr>
            <a:srgbClr val="A4A3A4"/>
          </p15:clr>
        </p15:guide>
        <p15:guide id="3" orient="horz" pos="2115"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Valentini" initials="FV" lastIdx="1" clrIdx="0">
    <p:extLst>
      <p:ext uri="{19B8F6BF-5375-455C-9EA6-DF929625EA0E}">
        <p15:presenceInfo xmlns:p15="http://schemas.microsoft.com/office/powerpoint/2012/main" userId="S-1-5-21-3201559737-1038441646-1020021748-2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3E699D"/>
    <a:srgbClr val="FF9999"/>
    <a:srgbClr val="9999FF"/>
    <a:srgbClr val="FFCCFF"/>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92" autoAdjust="0"/>
    <p:restoredTop sz="96101" autoAdjust="0"/>
  </p:normalViewPr>
  <p:slideViewPr>
    <p:cSldViewPr>
      <p:cViewPr varScale="1">
        <p:scale>
          <a:sx n="74" d="100"/>
          <a:sy n="74" d="100"/>
        </p:scale>
        <p:origin x="78" y="708"/>
      </p:cViewPr>
      <p:guideLst>
        <p:guide orient="horz" pos="2160"/>
        <p:guide pos="4734"/>
        <p:guide orient="horz" pos="211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06"/>
    </p:cViewPr>
  </p:sorterViewPr>
  <p:notesViewPr>
    <p:cSldViewPr>
      <p:cViewPr varScale="1">
        <p:scale>
          <a:sx n="75" d="100"/>
          <a:sy n="75" d="100"/>
        </p:scale>
        <p:origin x="2184"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79870785382601E-2"/>
          <c:y val="0.1696131876754233"/>
          <c:w val="0.67812499999999998"/>
          <c:h val="0.70659352198612679"/>
        </c:manualLayout>
      </c:layout>
      <c:barChart>
        <c:barDir val="col"/>
        <c:grouping val="clustered"/>
        <c:varyColors val="0"/>
        <c:ser>
          <c:idx val="0"/>
          <c:order val="0"/>
          <c:tx>
            <c:strRef>
              <c:f>Foglio1!$B$1</c:f>
              <c:strCache>
                <c:ptCount val="1"/>
                <c:pt idx="0">
                  <c:v>Serie 1</c:v>
                </c:pt>
              </c:strCache>
            </c:strRef>
          </c:tx>
          <c:spPr>
            <a:solidFill>
              <a:schemeClr val="accent1">
                <a:lumMod val="50000"/>
              </a:schemeClr>
            </a:solidFill>
            <a:ln>
              <a:noFill/>
            </a:ln>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Foglio1!$A$2:$A$4</c:f>
              <c:numCache>
                <c:formatCode>General</c:formatCode>
                <c:ptCount val="3"/>
                <c:pt idx="0">
                  <c:v>2015</c:v>
                </c:pt>
                <c:pt idx="1">
                  <c:v>2016</c:v>
                </c:pt>
                <c:pt idx="2">
                  <c:v>2017</c:v>
                </c:pt>
              </c:numCache>
            </c:numRef>
          </c:cat>
          <c:val>
            <c:numRef>
              <c:f>Foglio1!$B$2:$B$4</c:f>
              <c:numCache>
                <c:formatCode>_-* #,##0_-;\-* #,##0_-;_-* "-"??_-;_-@_-</c:formatCode>
                <c:ptCount val="3"/>
                <c:pt idx="0">
                  <c:v>5443</c:v>
                </c:pt>
                <c:pt idx="1">
                  <c:v>6745</c:v>
                </c:pt>
                <c:pt idx="2">
                  <c:v>8391</c:v>
                </c:pt>
              </c:numCache>
            </c:numRef>
          </c:val>
          <c:extLst>
            <c:ext xmlns:c16="http://schemas.microsoft.com/office/drawing/2014/chart" uri="{C3380CC4-5D6E-409C-BE32-E72D297353CC}">
              <c16:uniqueId val="{00000000-6EE5-4495-A39A-645971A29B8C}"/>
            </c:ext>
          </c:extLst>
        </c:ser>
        <c:dLbls>
          <c:showLegendKey val="0"/>
          <c:showVal val="0"/>
          <c:showCatName val="0"/>
          <c:showSerName val="0"/>
          <c:showPercent val="0"/>
          <c:showBubbleSize val="0"/>
        </c:dLbls>
        <c:gapWidth val="219"/>
        <c:overlap val="-27"/>
        <c:axId val="307793920"/>
        <c:axId val="307795456"/>
      </c:barChart>
      <c:catAx>
        <c:axId val="3077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it-IT"/>
          </a:p>
        </c:txPr>
        <c:crossAx val="307795456"/>
        <c:crosses val="autoZero"/>
        <c:auto val="1"/>
        <c:lblAlgn val="ctr"/>
        <c:lblOffset val="100"/>
        <c:noMultiLvlLbl val="0"/>
      </c:catAx>
      <c:valAx>
        <c:axId val="307795456"/>
        <c:scaling>
          <c:orientation val="minMax"/>
        </c:scaling>
        <c:delete val="1"/>
        <c:axPos val="l"/>
        <c:numFmt formatCode="_-* #,##0_-;\-* #,##0_-;_-* &quot;-&quot;??_-;_-@_-" sourceLinked="1"/>
        <c:majorTickMark val="none"/>
        <c:minorTickMark val="none"/>
        <c:tickLblPos val="nextTo"/>
        <c:crossAx val="307793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8222602452978"/>
          <c:y val="0.1163575282704339"/>
          <c:w val="0.48023981080369582"/>
          <c:h val="0.76728494345913223"/>
        </c:manualLayout>
      </c:layout>
      <c:doughnutChart>
        <c:varyColors val="1"/>
        <c:ser>
          <c:idx val="0"/>
          <c:order val="0"/>
          <c:tx>
            <c:strRef>
              <c:f>Foglio1!$B$1</c:f>
              <c:strCache>
                <c:ptCount val="1"/>
                <c:pt idx="0">
                  <c:v>Vendite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E3C-4DEA-A036-C9A152996C7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E3C-4DEA-A036-C9A152996C7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E3C-4DEA-A036-C9A152996C7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E3C-4DEA-A036-C9A152996C79}"/>
              </c:ext>
            </c:extLst>
          </c:dPt>
          <c:dLbls>
            <c:dLbl>
              <c:idx val="0"/>
              <c:layout>
                <c:manualLayout>
                  <c:x val="0.13273010643377947"/>
                  <c:y val="4.284129233625654E-2"/>
                </c:manualLayout>
              </c:layout>
              <c:spPr>
                <a:solidFill>
                  <a:schemeClr val="bg1"/>
                </a:solidFill>
                <a:ln>
                  <a:noFill/>
                </a:ln>
                <a:effectLst/>
              </c:spPr>
              <c:txPr>
                <a:bodyPr rot="0" vert="horz"/>
                <a:lstStyle/>
                <a:p>
                  <a:pPr>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C-4DEA-A036-C9A152996C79}"/>
                </c:ext>
              </c:extLst>
            </c:dLbl>
            <c:dLbl>
              <c:idx val="1"/>
              <c:layout>
                <c:manualLayout>
                  <c:x val="-7.7186452826667112E-2"/>
                  <c:y val="-3.9781197150914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3C-4DEA-A036-C9A152996C79}"/>
                </c:ext>
              </c:extLst>
            </c:dLbl>
            <c:dLbl>
              <c:idx val="2"/>
              <c:layout>
                <c:manualLayout>
                  <c:x val="-5.726736822623691E-2"/>
                  <c:y val="-8.3540514016920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3C-4DEA-A036-C9A152996C79}"/>
                </c:ext>
              </c:extLst>
            </c:dLbl>
            <c:dLbl>
              <c:idx val="3"/>
              <c:layout>
                <c:manualLayout>
                  <c:x val="0"/>
                  <c:y val="-9.1496753447103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3C-4DEA-A036-C9A152996C79}"/>
                </c:ext>
              </c:extLst>
            </c:dLbl>
            <c:spPr>
              <a:noFill/>
              <a:ln>
                <a:noFill/>
              </a:ln>
              <a:effectLst/>
            </c:spPr>
            <c:txPr>
              <a:bodyPr rot="0" vert="horz"/>
              <a:lstStyle/>
              <a:p>
                <a:pPr>
                  <a:defRPr/>
                </a:pPr>
                <a:endParaRPr lang="it-IT"/>
              </a:p>
            </c:txPr>
            <c:showLegendKey val="0"/>
            <c:showVal val="1"/>
            <c:showCatName val="0"/>
            <c:showSerName val="0"/>
            <c:showPercent val="0"/>
            <c:showBubbleSize val="0"/>
            <c:showLeaderLines val="0"/>
            <c:extLst>
              <c:ext xmlns:c15="http://schemas.microsoft.com/office/drawing/2012/chart" uri="{CE6537A1-D6FC-4f65-9D91-7224C49458BB}"/>
            </c:extLst>
          </c:dLbls>
          <c:cat>
            <c:strRef>
              <c:f>Foglio1!$A$2:$A$5</c:f>
              <c:strCache>
                <c:ptCount val="4"/>
                <c:pt idx="0">
                  <c:v>Servizi alle imprese</c:v>
                </c:pt>
                <c:pt idx="1">
                  <c:v>Industria</c:v>
                </c:pt>
                <c:pt idx="2">
                  <c:v>Commercio</c:v>
                </c:pt>
                <c:pt idx="3">
                  <c:v>Altro</c:v>
                </c:pt>
              </c:strCache>
            </c:strRef>
          </c:cat>
          <c:val>
            <c:numRef>
              <c:f>Foglio1!$B$2:$B$5</c:f>
              <c:numCache>
                <c:formatCode>0.0%</c:formatCode>
                <c:ptCount val="4"/>
                <c:pt idx="0">
                  <c:v>0.70899999999999996</c:v>
                </c:pt>
                <c:pt idx="1">
                  <c:v>0.192</c:v>
                </c:pt>
                <c:pt idx="2">
                  <c:v>4.2000000000000003E-2</c:v>
                </c:pt>
                <c:pt idx="3">
                  <c:v>5.7000000000000002E-2</c:v>
                </c:pt>
              </c:numCache>
            </c:numRef>
          </c:val>
          <c:extLst>
            <c:ext xmlns:c16="http://schemas.microsoft.com/office/drawing/2014/chart" uri="{C3380CC4-5D6E-409C-BE32-E72D297353CC}">
              <c16:uniqueId val="{00000008-AE3C-4DEA-A036-C9A152996C79}"/>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r"/>
      <c:layout>
        <c:manualLayout>
          <c:xMode val="edge"/>
          <c:yMode val="edge"/>
          <c:x val="0.65053299235624729"/>
          <c:y val="3.4846762515336908E-2"/>
          <c:w val="0.31958848211275964"/>
          <c:h val="0.60960855491935617"/>
        </c:manualLayout>
      </c:layout>
      <c:overlay val="0"/>
      <c:spPr>
        <a:noFill/>
        <a:ln>
          <a:noFill/>
        </a:ln>
        <a:effectLst/>
      </c:spPr>
      <c:txPr>
        <a:bodyPr rot="0" vert="horz"/>
        <a:lstStyle/>
        <a:p>
          <a:pPr>
            <a:defRPr sz="1400"/>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57268252485047E-2"/>
          <c:y val="0"/>
          <c:w val="0.9588854634950299"/>
          <c:h val="0.91038108980425592"/>
        </c:manualLayout>
      </c:layout>
      <c:barChart>
        <c:barDir val="col"/>
        <c:grouping val="stacked"/>
        <c:varyColors val="0"/>
        <c:ser>
          <c:idx val="0"/>
          <c:order val="0"/>
          <c:tx>
            <c:strRef>
              <c:f>Foglio1!$B$1</c:f>
              <c:strCache>
                <c:ptCount val="1"/>
                <c:pt idx="0">
                  <c:v>Serie 1</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dPt>
            <c:idx val="3"/>
            <c:invertIfNegative val="0"/>
            <c:bubble3D val="0"/>
            <c:spPr>
              <a:solidFill>
                <a:schemeClr val="accent3">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326-481E-B047-F9E731A92F15}"/>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1-C326-481E-B047-F9E731A92F1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Germania</c:v>
                </c:pt>
                <c:pt idx="1">
                  <c:v>Francia</c:v>
                </c:pt>
                <c:pt idx="2">
                  <c:v>UK</c:v>
                </c:pt>
                <c:pt idx="3">
                  <c:v>Italia</c:v>
                </c:pt>
                <c:pt idx="4">
                  <c:v>Spagna</c:v>
                </c:pt>
              </c:strCache>
            </c:strRef>
          </c:cat>
          <c:val>
            <c:numRef>
              <c:f>Foglio1!$B$2:$B$6</c:f>
              <c:numCache>
                <c:formatCode>#,##0.0</c:formatCode>
                <c:ptCount val="5"/>
                <c:pt idx="0">
                  <c:v>20.7</c:v>
                </c:pt>
                <c:pt idx="1">
                  <c:v>17.100000000000001</c:v>
                </c:pt>
                <c:pt idx="2">
                  <c:v>16.5</c:v>
                </c:pt>
                <c:pt idx="3">
                  <c:v>15.7</c:v>
                </c:pt>
                <c:pt idx="4">
                  <c:v>14.6</c:v>
                </c:pt>
              </c:numCache>
            </c:numRef>
          </c:val>
          <c:extLst>
            <c:ext xmlns:c16="http://schemas.microsoft.com/office/drawing/2014/chart" uri="{C3380CC4-5D6E-409C-BE32-E72D297353CC}">
              <c16:uniqueId val="{00000000-C326-481E-B047-F9E731A92F15}"/>
            </c:ext>
          </c:extLst>
        </c:ser>
        <c:dLbls>
          <c:dLblPos val="ctr"/>
          <c:showLegendKey val="0"/>
          <c:showVal val="1"/>
          <c:showCatName val="0"/>
          <c:showSerName val="0"/>
          <c:showPercent val="0"/>
          <c:showBubbleSize val="0"/>
        </c:dLbls>
        <c:gapWidth val="60"/>
        <c:overlap val="100"/>
        <c:axId val="439399232"/>
        <c:axId val="439397264"/>
      </c:barChart>
      <c:catAx>
        <c:axId val="4393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it-IT"/>
          </a:p>
        </c:txPr>
        <c:crossAx val="439397264"/>
        <c:crosses val="autoZero"/>
        <c:auto val="1"/>
        <c:lblAlgn val="ctr"/>
        <c:lblOffset val="100"/>
        <c:noMultiLvlLbl val="0"/>
      </c:catAx>
      <c:valAx>
        <c:axId val="439397264"/>
        <c:scaling>
          <c:orientation val="minMax"/>
        </c:scaling>
        <c:delete val="1"/>
        <c:axPos val="l"/>
        <c:numFmt formatCode="#,##0.0" sourceLinked="1"/>
        <c:majorTickMark val="none"/>
        <c:minorTickMark val="none"/>
        <c:tickLblPos val="nextTo"/>
        <c:crossAx val="439399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57268252485047E-2"/>
          <c:y val="0"/>
          <c:w val="0.9588854634950299"/>
          <c:h val="0.91038108980425592"/>
        </c:manualLayout>
      </c:layout>
      <c:barChart>
        <c:barDir val="col"/>
        <c:grouping val="stacked"/>
        <c:varyColors val="0"/>
        <c:ser>
          <c:idx val="0"/>
          <c:order val="0"/>
          <c:tx>
            <c:strRef>
              <c:f>Foglio1!$B$1</c:f>
              <c:strCache>
                <c:ptCount val="1"/>
                <c:pt idx="0">
                  <c:v>Serie 1</c:v>
                </c:pt>
              </c:strCache>
            </c:strRef>
          </c:tx>
          <c:spPr>
            <a:solidFill>
              <a:schemeClr val="accent5">
                <a:lumMod val="40000"/>
                <a:lumOff val="60000"/>
              </a:schemeClr>
            </a:solidFill>
            <a:ln>
              <a:noFill/>
            </a:ln>
            <a:effectLst>
              <a:outerShdw blurRad="50800" dist="38100" dir="2700000" algn="tl" rotWithShape="0">
                <a:prstClr val="black">
                  <a:alpha val="40000"/>
                </a:prstClr>
              </a:outerShdw>
            </a:effectLst>
          </c:spPr>
          <c:invertIfNegative val="0"/>
          <c:dPt>
            <c:idx val="3"/>
            <c:invertIfNegative val="0"/>
            <c:bubble3D val="0"/>
            <c:spPr>
              <a:solidFill>
                <a:schemeClr val="accent3">
                  <a:lumMod val="7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4DBB-4B95-8CF5-0736CA700F2B}"/>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1-4DBB-4B95-8CF5-0736CA700F2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Foglio1!$A$2:$A$6</c:f>
              <c:strCache>
                <c:ptCount val="5"/>
                <c:pt idx="0">
                  <c:v>Spagna</c:v>
                </c:pt>
                <c:pt idx="1">
                  <c:v>Francia</c:v>
                </c:pt>
                <c:pt idx="2">
                  <c:v>Germania</c:v>
                </c:pt>
                <c:pt idx="3">
                  <c:v>Italia</c:v>
                </c:pt>
                <c:pt idx="4">
                  <c:v>UK</c:v>
                </c:pt>
              </c:strCache>
            </c:strRef>
          </c:cat>
          <c:val>
            <c:numRef>
              <c:f>Foglio1!$B$2:$B$6</c:f>
              <c:numCache>
                <c:formatCode>#,##0</c:formatCode>
                <c:ptCount val="5"/>
                <c:pt idx="0">
                  <c:v>329400</c:v>
                </c:pt>
                <c:pt idx="1">
                  <c:v>224780</c:v>
                </c:pt>
                <c:pt idx="2">
                  <c:v>211100</c:v>
                </c:pt>
                <c:pt idx="3">
                  <c:v>186830</c:v>
                </c:pt>
                <c:pt idx="4">
                  <c:v>172100</c:v>
                </c:pt>
              </c:numCache>
            </c:numRef>
          </c:val>
          <c:extLst>
            <c:ext xmlns:c16="http://schemas.microsoft.com/office/drawing/2014/chart" uri="{C3380CC4-5D6E-409C-BE32-E72D297353CC}">
              <c16:uniqueId val="{00000000-4DBB-4B95-8CF5-0736CA700F2B}"/>
            </c:ext>
          </c:extLst>
        </c:ser>
        <c:dLbls>
          <c:dLblPos val="ctr"/>
          <c:showLegendKey val="0"/>
          <c:showVal val="1"/>
          <c:showCatName val="0"/>
          <c:showSerName val="0"/>
          <c:showPercent val="0"/>
          <c:showBubbleSize val="0"/>
        </c:dLbls>
        <c:gapWidth val="60"/>
        <c:overlap val="100"/>
        <c:axId val="439399232"/>
        <c:axId val="439397264"/>
      </c:barChart>
      <c:catAx>
        <c:axId val="4393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it-IT"/>
          </a:p>
        </c:txPr>
        <c:crossAx val="439397264"/>
        <c:crosses val="autoZero"/>
        <c:auto val="1"/>
        <c:lblAlgn val="ctr"/>
        <c:lblOffset val="100"/>
        <c:noMultiLvlLbl val="0"/>
      </c:catAx>
      <c:valAx>
        <c:axId val="439397264"/>
        <c:scaling>
          <c:orientation val="minMax"/>
        </c:scaling>
        <c:delete val="1"/>
        <c:axPos val="l"/>
        <c:numFmt formatCode="#,##0" sourceLinked="1"/>
        <c:majorTickMark val="none"/>
        <c:minorTickMark val="none"/>
        <c:tickLblPos val="nextTo"/>
        <c:crossAx val="439399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image" Target="../media/image19.png"/><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751C9-1513-45E3-9057-B6BD9A98209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it-IT"/>
        </a:p>
      </dgm:t>
    </dgm:pt>
    <dgm:pt modelId="{3BA3B855-A6FE-4C0A-B1F7-FEA3D41ABE5A}">
      <dgm:prSet phldrT="[Testo]"/>
      <dgm:spPr>
        <a:blipFill rotWithShape="0">
          <a:blip xmlns:r="http://schemas.openxmlformats.org/officeDocument/2006/relationships" r:embed="rId1"/>
          <a:stretch>
            <a:fillRect/>
          </a:stretch>
        </a:blipFill>
        <a:ln>
          <a:solidFill>
            <a:schemeClr val="accent1"/>
          </a:solidFill>
        </a:ln>
      </dgm:spPr>
      <dgm:t>
        <a:bodyPr/>
        <a:lstStyle/>
        <a:p>
          <a:r>
            <a:rPr lang="it-IT" dirty="0"/>
            <a:t> </a:t>
          </a:r>
        </a:p>
      </dgm:t>
    </dgm:pt>
    <dgm:pt modelId="{191B8EC9-60EA-418B-995A-87B9F188E0AF}" type="parTrans" cxnId="{836D3EAA-F823-4FDB-9886-B2670E52D523}">
      <dgm:prSet/>
      <dgm:spPr/>
      <dgm:t>
        <a:bodyPr/>
        <a:lstStyle/>
        <a:p>
          <a:endParaRPr lang="it-IT"/>
        </a:p>
      </dgm:t>
    </dgm:pt>
    <dgm:pt modelId="{FA8E8D45-98BE-486B-A157-33E469E43E54}" type="sibTrans" cxnId="{836D3EAA-F823-4FDB-9886-B2670E52D523}">
      <dgm:prSet/>
      <dgm:spPr>
        <a:solidFill>
          <a:schemeClr val="bg1">
            <a:lumMod val="75000"/>
          </a:schemeClr>
        </a:solidFill>
      </dgm:spPr>
      <dgm:t>
        <a:bodyPr/>
        <a:lstStyle/>
        <a:p>
          <a:endParaRPr lang="it-IT"/>
        </a:p>
      </dgm:t>
    </dgm:pt>
    <dgm:pt modelId="{8C88EF0A-6472-4888-943F-4514AFD47494}">
      <dgm:prSet phldrT="[Testo]"/>
      <dgm:spPr>
        <a:blipFill rotWithShape="0">
          <a:blip xmlns:r="http://schemas.openxmlformats.org/officeDocument/2006/relationships" r:embed="rId2"/>
          <a:stretch>
            <a:fillRect/>
          </a:stretch>
        </a:blipFill>
        <a:ln>
          <a:solidFill>
            <a:schemeClr val="accent1"/>
          </a:solidFill>
        </a:ln>
      </dgm:spPr>
      <dgm:t>
        <a:bodyPr/>
        <a:lstStyle/>
        <a:p>
          <a:r>
            <a:rPr lang="it-IT" dirty="0"/>
            <a:t> </a:t>
          </a:r>
        </a:p>
      </dgm:t>
    </dgm:pt>
    <dgm:pt modelId="{80EDCB43-4636-4F1F-8F30-E29BA8BFC3AF}" type="parTrans" cxnId="{F549D6B6-4E12-4623-AAC8-C4335ADEFF01}">
      <dgm:prSet/>
      <dgm:spPr/>
      <dgm:t>
        <a:bodyPr/>
        <a:lstStyle/>
        <a:p>
          <a:endParaRPr lang="it-IT"/>
        </a:p>
      </dgm:t>
    </dgm:pt>
    <dgm:pt modelId="{ED8A2515-E61F-43D4-87E7-ADD47CAC11EF}" type="sibTrans" cxnId="{F549D6B6-4E12-4623-AAC8-C4335ADEFF01}">
      <dgm:prSet/>
      <dgm:spPr>
        <a:solidFill>
          <a:schemeClr val="bg1">
            <a:lumMod val="75000"/>
          </a:schemeClr>
        </a:solidFill>
      </dgm:spPr>
      <dgm:t>
        <a:bodyPr/>
        <a:lstStyle/>
        <a:p>
          <a:endParaRPr lang="it-IT"/>
        </a:p>
      </dgm:t>
    </dgm:pt>
    <dgm:pt modelId="{B7291F5E-7AC3-4CBA-9221-3A7F8B2078F4}">
      <dgm:prSet phldrT="[Testo]"/>
      <dgm:spPr>
        <a:blipFill rotWithShape="0">
          <a:blip xmlns:r="http://schemas.openxmlformats.org/officeDocument/2006/relationships" r:embed="rId3"/>
          <a:stretch>
            <a:fillRect/>
          </a:stretch>
        </a:blipFill>
        <a:ln>
          <a:solidFill>
            <a:schemeClr val="accent1"/>
          </a:solidFill>
        </a:ln>
      </dgm:spPr>
      <dgm:t>
        <a:bodyPr/>
        <a:lstStyle/>
        <a:p>
          <a:r>
            <a:rPr lang="it-IT" dirty="0"/>
            <a:t> </a:t>
          </a:r>
        </a:p>
      </dgm:t>
    </dgm:pt>
    <dgm:pt modelId="{34183C76-40AD-45DB-B533-4A36CA1B03D7}" type="parTrans" cxnId="{64EBDBDB-C5FD-42DF-B539-4AEC34072019}">
      <dgm:prSet/>
      <dgm:spPr/>
      <dgm:t>
        <a:bodyPr/>
        <a:lstStyle/>
        <a:p>
          <a:endParaRPr lang="it-IT"/>
        </a:p>
      </dgm:t>
    </dgm:pt>
    <dgm:pt modelId="{02E6642A-B6BA-46D8-AAE8-15542F598D32}" type="sibTrans" cxnId="{64EBDBDB-C5FD-42DF-B539-4AEC34072019}">
      <dgm:prSet/>
      <dgm:spPr/>
      <dgm:t>
        <a:bodyPr/>
        <a:lstStyle/>
        <a:p>
          <a:endParaRPr lang="it-IT"/>
        </a:p>
      </dgm:t>
    </dgm:pt>
    <dgm:pt modelId="{EE0C6ECC-3656-463C-A8CD-A20617A2316D}">
      <dgm:prSet phldrT="[Testo]"/>
      <dgm:spPr>
        <a:blipFill rotWithShape="0">
          <a:blip xmlns:r="http://schemas.openxmlformats.org/officeDocument/2006/relationships" r:embed="rId4"/>
          <a:stretch>
            <a:fillRect/>
          </a:stretch>
        </a:blipFill>
        <a:ln>
          <a:solidFill>
            <a:schemeClr val="accent1"/>
          </a:solidFill>
        </a:ln>
      </dgm:spPr>
      <dgm:t>
        <a:bodyPr/>
        <a:lstStyle/>
        <a:p>
          <a:r>
            <a:rPr lang="it-IT" dirty="0"/>
            <a:t> </a:t>
          </a:r>
        </a:p>
      </dgm:t>
    </dgm:pt>
    <dgm:pt modelId="{3A60AC2B-6B71-4E8A-A0C7-F0B34628D49B}" type="parTrans" cxnId="{10376356-7EF8-439C-9198-A0AA31872D28}">
      <dgm:prSet/>
      <dgm:spPr/>
      <dgm:t>
        <a:bodyPr/>
        <a:lstStyle/>
        <a:p>
          <a:endParaRPr lang="it-IT"/>
        </a:p>
      </dgm:t>
    </dgm:pt>
    <dgm:pt modelId="{AD5F93CC-84C1-46A9-BBAA-AE530C08848C}" type="sibTrans" cxnId="{10376356-7EF8-439C-9198-A0AA31872D28}">
      <dgm:prSet/>
      <dgm:spPr>
        <a:solidFill>
          <a:schemeClr val="bg1">
            <a:lumMod val="75000"/>
          </a:schemeClr>
        </a:solidFill>
      </dgm:spPr>
      <dgm:t>
        <a:bodyPr/>
        <a:lstStyle/>
        <a:p>
          <a:endParaRPr lang="it-IT"/>
        </a:p>
      </dgm:t>
    </dgm:pt>
    <dgm:pt modelId="{287B2836-7B7E-45F8-B4C8-8BF6752419D2}">
      <dgm:prSet/>
      <dgm:spPr>
        <a:blipFill rotWithShape="0">
          <a:blip xmlns:r="http://schemas.openxmlformats.org/officeDocument/2006/relationships" r:embed="rId5"/>
          <a:stretch>
            <a:fillRect/>
          </a:stretch>
        </a:blipFill>
        <a:ln>
          <a:solidFill>
            <a:schemeClr val="accent1"/>
          </a:solidFill>
        </a:ln>
      </dgm:spPr>
      <dgm:t>
        <a:bodyPr/>
        <a:lstStyle/>
        <a:p>
          <a:endParaRPr lang="it-IT" dirty="0"/>
        </a:p>
      </dgm:t>
    </dgm:pt>
    <dgm:pt modelId="{B3851707-3556-4E29-B941-CA7293F98AD8}" type="parTrans" cxnId="{0D4AF849-91A5-4F57-BEAD-DC0E130C8316}">
      <dgm:prSet/>
      <dgm:spPr/>
      <dgm:t>
        <a:bodyPr/>
        <a:lstStyle/>
        <a:p>
          <a:endParaRPr lang="it-IT"/>
        </a:p>
      </dgm:t>
    </dgm:pt>
    <dgm:pt modelId="{922CA163-DA4B-409A-A72B-94223A68E6AE}" type="sibTrans" cxnId="{0D4AF849-91A5-4F57-BEAD-DC0E130C8316}">
      <dgm:prSet/>
      <dgm:spPr>
        <a:solidFill>
          <a:schemeClr val="bg1">
            <a:lumMod val="75000"/>
          </a:schemeClr>
        </a:solidFill>
      </dgm:spPr>
      <dgm:t>
        <a:bodyPr/>
        <a:lstStyle/>
        <a:p>
          <a:endParaRPr lang="it-IT"/>
        </a:p>
      </dgm:t>
    </dgm:pt>
    <dgm:pt modelId="{A34C1C68-7786-4AC0-B30A-AB3C275F5FFE}">
      <dgm:prSet/>
      <dgm:spPr>
        <a:blipFill rotWithShape="0">
          <a:blip xmlns:r="http://schemas.openxmlformats.org/officeDocument/2006/relationships" r:embed="rId6"/>
          <a:stretch>
            <a:fillRect/>
          </a:stretch>
        </a:blipFill>
        <a:ln>
          <a:solidFill>
            <a:schemeClr val="accent1"/>
          </a:solidFill>
        </a:ln>
      </dgm:spPr>
      <dgm:t>
        <a:bodyPr/>
        <a:lstStyle/>
        <a:p>
          <a:endParaRPr lang="it-IT" dirty="0"/>
        </a:p>
      </dgm:t>
    </dgm:pt>
    <dgm:pt modelId="{599AC102-11CE-4A1E-8F2E-CE41FCE32B61}" type="parTrans" cxnId="{B351A892-7B3F-45D0-A220-D4309D8F6927}">
      <dgm:prSet/>
      <dgm:spPr/>
      <dgm:t>
        <a:bodyPr/>
        <a:lstStyle/>
        <a:p>
          <a:endParaRPr lang="it-IT"/>
        </a:p>
      </dgm:t>
    </dgm:pt>
    <dgm:pt modelId="{51D2E322-291A-4A1D-B557-61B5CE868331}" type="sibTrans" cxnId="{B351A892-7B3F-45D0-A220-D4309D8F6927}">
      <dgm:prSet/>
      <dgm:spPr>
        <a:solidFill>
          <a:schemeClr val="bg1">
            <a:lumMod val="75000"/>
          </a:schemeClr>
        </a:solidFill>
      </dgm:spPr>
      <dgm:t>
        <a:bodyPr/>
        <a:lstStyle/>
        <a:p>
          <a:endParaRPr lang="it-IT"/>
        </a:p>
      </dgm:t>
    </dgm:pt>
    <dgm:pt modelId="{16BB3D06-7450-4F03-B2F4-3C0F1426ED89}">
      <dgm:prSet/>
      <dgm:spPr>
        <a:blipFill rotWithShape="0">
          <a:blip xmlns:r="http://schemas.openxmlformats.org/officeDocument/2006/relationships" r:embed="rId7"/>
          <a:stretch>
            <a:fillRect/>
          </a:stretch>
        </a:blipFill>
        <a:ln>
          <a:solidFill>
            <a:schemeClr val="accent1"/>
          </a:solidFill>
        </a:ln>
      </dgm:spPr>
      <dgm:t>
        <a:bodyPr/>
        <a:lstStyle/>
        <a:p>
          <a:endParaRPr lang="it-IT" dirty="0"/>
        </a:p>
      </dgm:t>
    </dgm:pt>
    <dgm:pt modelId="{C6C01773-20AC-4D95-AE63-10A677727FF6}" type="parTrans" cxnId="{884C468D-6C7A-4CCB-8B65-02DF816485DE}">
      <dgm:prSet/>
      <dgm:spPr/>
      <dgm:t>
        <a:bodyPr/>
        <a:lstStyle/>
        <a:p>
          <a:endParaRPr lang="it-IT"/>
        </a:p>
      </dgm:t>
    </dgm:pt>
    <dgm:pt modelId="{BD5D12D2-D602-46CA-B5D5-0A289A5D7743}" type="sibTrans" cxnId="{884C468D-6C7A-4CCB-8B65-02DF816485DE}">
      <dgm:prSet/>
      <dgm:spPr>
        <a:solidFill>
          <a:schemeClr val="bg1">
            <a:lumMod val="75000"/>
          </a:schemeClr>
        </a:solidFill>
      </dgm:spPr>
      <dgm:t>
        <a:bodyPr/>
        <a:lstStyle/>
        <a:p>
          <a:endParaRPr lang="it-IT"/>
        </a:p>
      </dgm:t>
    </dgm:pt>
    <dgm:pt modelId="{36AA77D6-638A-4A23-BACD-F87280F054F3}">
      <dgm:prSet/>
      <dgm:spPr>
        <a:blipFill rotWithShape="0">
          <a:blip xmlns:r="http://schemas.openxmlformats.org/officeDocument/2006/relationships" r:embed="rId8"/>
          <a:stretch>
            <a:fillRect/>
          </a:stretch>
        </a:blipFill>
        <a:ln>
          <a:solidFill>
            <a:schemeClr val="accent1"/>
          </a:solidFill>
        </a:ln>
      </dgm:spPr>
      <dgm:t>
        <a:bodyPr/>
        <a:lstStyle/>
        <a:p>
          <a:endParaRPr lang="it-IT" dirty="0"/>
        </a:p>
      </dgm:t>
    </dgm:pt>
    <dgm:pt modelId="{DBF685DA-BFD1-46E0-B024-B8B78D5BB474}" type="parTrans" cxnId="{369D0AE9-4C7E-460C-B771-018C7B0C7100}">
      <dgm:prSet/>
      <dgm:spPr/>
      <dgm:t>
        <a:bodyPr/>
        <a:lstStyle/>
        <a:p>
          <a:endParaRPr lang="it-IT"/>
        </a:p>
      </dgm:t>
    </dgm:pt>
    <dgm:pt modelId="{06E955BD-5219-48CE-9C46-285C8E9BDC85}" type="sibTrans" cxnId="{369D0AE9-4C7E-460C-B771-018C7B0C7100}">
      <dgm:prSet/>
      <dgm:spPr>
        <a:solidFill>
          <a:schemeClr val="bg1">
            <a:lumMod val="75000"/>
          </a:schemeClr>
        </a:solidFill>
      </dgm:spPr>
      <dgm:t>
        <a:bodyPr/>
        <a:lstStyle/>
        <a:p>
          <a:endParaRPr lang="it-IT"/>
        </a:p>
      </dgm:t>
    </dgm:pt>
    <dgm:pt modelId="{BD7B5A9C-545F-4BCD-A7A9-67D8A04BB3B0}">
      <dgm:prSet/>
      <dgm:spPr>
        <a:blipFill rotWithShape="0">
          <a:blip xmlns:r="http://schemas.openxmlformats.org/officeDocument/2006/relationships" r:embed="rId9"/>
          <a:stretch>
            <a:fillRect/>
          </a:stretch>
        </a:blipFill>
        <a:ln>
          <a:solidFill>
            <a:schemeClr val="accent1"/>
          </a:solidFill>
        </a:ln>
      </dgm:spPr>
      <dgm:t>
        <a:bodyPr/>
        <a:lstStyle/>
        <a:p>
          <a:endParaRPr lang="it-IT" dirty="0"/>
        </a:p>
      </dgm:t>
    </dgm:pt>
    <dgm:pt modelId="{8A3D4CFC-25E6-426B-8225-12A5A7C0DC93}" type="sibTrans" cxnId="{2B899DD2-75F9-47A7-9BE5-3E451C3D6BC8}">
      <dgm:prSet/>
      <dgm:spPr>
        <a:solidFill>
          <a:schemeClr val="bg1">
            <a:lumMod val="75000"/>
          </a:schemeClr>
        </a:solidFill>
      </dgm:spPr>
      <dgm:t>
        <a:bodyPr/>
        <a:lstStyle/>
        <a:p>
          <a:endParaRPr lang="it-IT"/>
        </a:p>
      </dgm:t>
    </dgm:pt>
    <dgm:pt modelId="{703C5072-380D-461F-A469-D0B125AEBA9C}" type="parTrans" cxnId="{2B899DD2-75F9-47A7-9BE5-3E451C3D6BC8}">
      <dgm:prSet/>
      <dgm:spPr/>
      <dgm:t>
        <a:bodyPr/>
        <a:lstStyle/>
        <a:p>
          <a:endParaRPr lang="it-IT"/>
        </a:p>
      </dgm:t>
    </dgm:pt>
    <dgm:pt modelId="{9F63C36E-6DF9-48C4-8A78-A69E59CA2172}">
      <dgm:prSet phldrT="[Testo]"/>
      <dgm:spPr>
        <a:blipFill rotWithShape="0">
          <a:blip xmlns:r="http://schemas.openxmlformats.org/officeDocument/2006/relationships" r:embed="rId10"/>
          <a:stretch>
            <a:fillRect/>
          </a:stretch>
        </a:blipFill>
        <a:effectLst>
          <a:outerShdw blurRad="50800" dist="38100" dir="2700000" algn="tl" rotWithShape="0">
            <a:prstClr val="black">
              <a:alpha val="40000"/>
            </a:prstClr>
          </a:outerShdw>
        </a:effectLst>
      </dgm:spPr>
      <dgm:t>
        <a:bodyPr/>
        <a:lstStyle/>
        <a:p>
          <a:r>
            <a:rPr lang="it-IT" dirty="0"/>
            <a:t> </a:t>
          </a:r>
        </a:p>
      </dgm:t>
    </dgm:pt>
    <dgm:pt modelId="{31F321C1-E23C-4972-BFA3-E37CEEF64178}" type="sibTrans" cxnId="{A786BC1C-9109-4DC0-AB18-A5B1B41777EB}">
      <dgm:prSet/>
      <dgm:spPr/>
      <dgm:t>
        <a:bodyPr/>
        <a:lstStyle/>
        <a:p>
          <a:endParaRPr lang="it-IT"/>
        </a:p>
      </dgm:t>
    </dgm:pt>
    <dgm:pt modelId="{901CB42B-83EA-4D3F-8921-C70D5AF8D3B0}" type="parTrans" cxnId="{A786BC1C-9109-4DC0-AB18-A5B1B41777EB}">
      <dgm:prSet/>
      <dgm:spPr/>
      <dgm:t>
        <a:bodyPr/>
        <a:lstStyle/>
        <a:p>
          <a:endParaRPr lang="it-IT"/>
        </a:p>
      </dgm:t>
    </dgm:pt>
    <dgm:pt modelId="{A9B97D59-3EBA-4C01-AECC-F587B22CCA23}" type="pres">
      <dgm:prSet presAssocID="{359751C9-1513-45E3-9057-B6BD9A98209E}" presName="Name0" presStyleCnt="0">
        <dgm:presLayoutVars>
          <dgm:chMax val="1"/>
          <dgm:dir/>
          <dgm:animLvl val="ctr"/>
          <dgm:resizeHandles val="exact"/>
        </dgm:presLayoutVars>
      </dgm:prSet>
      <dgm:spPr/>
    </dgm:pt>
    <dgm:pt modelId="{AA16CF26-AA13-40DB-9A38-1CBC9F9711A3}" type="pres">
      <dgm:prSet presAssocID="{9F63C36E-6DF9-48C4-8A78-A69E59CA2172}" presName="centerShape" presStyleLbl="node0" presStyleIdx="0" presStyleCnt="1" custLinFactNeighborX="-258" custLinFactNeighborY="-3316"/>
      <dgm:spPr/>
    </dgm:pt>
    <dgm:pt modelId="{70E7040F-FF8D-475D-965D-D43392EB1C66}" type="pres">
      <dgm:prSet presAssocID="{3BA3B855-A6FE-4C0A-B1F7-FEA3D41ABE5A}" presName="node" presStyleLbl="node1" presStyleIdx="0" presStyleCnt="9">
        <dgm:presLayoutVars>
          <dgm:bulletEnabled val="1"/>
        </dgm:presLayoutVars>
      </dgm:prSet>
      <dgm:spPr/>
    </dgm:pt>
    <dgm:pt modelId="{D5527CDB-F07A-48C7-9743-33B7ABBB5464}" type="pres">
      <dgm:prSet presAssocID="{3BA3B855-A6FE-4C0A-B1F7-FEA3D41ABE5A}" presName="dummy" presStyleCnt="0"/>
      <dgm:spPr/>
    </dgm:pt>
    <dgm:pt modelId="{2B50DA34-CC20-46EA-9CB2-025E5856226C}" type="pres">
      <dgm:prSet presAssocID="{FA8E8D45-98BE-486B-A157-33E469E43E54}" presName="sibTrans" presStyleLbl="sibTrans2D1" presStyleIdx="0" presStyleCnt="9"/>
      <dgm:spPr/>
    </dgm:pt>
    <dgm:pt modelId="{DDD5D7AB-73CD-448C-80AB-EF50E5F5B573}" type="pres">
      <dgm:prSet presAssocID="{BD7B5A9C-545F-4BCD-A7A9-67D8A04BB3B0}" presName="node" presStyleLbl="node1" presStyleIdx="1" presStyleCnt="9">
        <dgm:presLayoutVars>
          <dgm:bulletEnabled val="1"/>
        </dgm:presLayoutVars>
      </dgm:prSet>
      <dgm:spPr/>
    </dgm:pt>
    <dgm:pt modelId="{CF44838E-8467-4045-A49D-FC9FC1E90DDF}" type="pres">
      <dgm:prSet presAssocID="{BD7B5A9C-545F-4BCD-A7A9-67D8A04BB3B0}" presName="dummy" presStyleCnt="0"/>
      <dgm:spPr/>
    </dgm:pt>
    <dgm:pt modelId="{B5E3FE3B-A6E4-4408-8E58-A6769B23F0D3}" type="pres">
      <dgm:prSet presAssocID="{8A3D4CFC-25E6-426B-8225-12A5A7C0DC93}" presName="sibTrans" presStyleLbl="sibTrans2D1" presStyleIdx="1" presStyleCnt="9"/>
      <dgm:spPr/>
    </dgm:pt>
    <dgm:pt modelId="{90B4F4E7-4B57-45F4-98B0-E1C1D8A6BAA9}" type="pres">
      <dgm:prSet presAssocID="{287B2836-7B7E-45F8-B4C8-8BF6752419D2}" presName="node" presStyleLbl="node1" presStyleIdx="2" presStyleCnt="9">
        <dgm:presLayoutVars>
          <dgm:bulletEnabled val="1"/>
        </dgm:presLayoutVars>
      </dgm:prSet>
      <dgm:spPr/>
    </dgm:pt>
    <dgm:pt modelId="{83F510EC-F24E-47BF-8051-6AEBA2C0468C}" type="pres">
      <dgm:prSet presAssocID="{287B2836-7B7E-45F8-B4C8-8BF6752419D2}" presName="dummy" presStyleCnt="0"/>
      <dgm:spPr/>
    </dgm:pt>
    <dgm:pt modelId="{3A72FF70-6BD4-420B-B96A-D240CB19EB06}" type="pres">
      <dgm:prSet presAssocID="{922CA163-DA4B-409A-A72B-94223A68E6AE}" presName="sibTrans" presStyleLbl="sibTrans2D1" presStyleIdx="2" presStyleCnt="9"/>
      <dgm:spPr/>
    </dgm:pt>
    <dgm:pt modelId="{78C8943F-BE14-4603-902E-2E80E789F844}" type="pres">
      <dgm:prSet presAssocID="{A34C1C68-7786-4AC0-B30A-AB3C275F5FFE}" presName="node" presStyleLbl="node1" presStyleIdx="3" presStyleCnt="9">
        <dgm:presLayoutVars>
          <dgm:bulletEnabled val="1"/>
        </dgm:presLayoutVars>
      </dgm:prSet>
      <dgm:spPr/>
    </dgm:pt>
    <dgm:pt modelId="{6B4D26D3-0963-442F-9D66-D99DD27DF228}" type="pres">
      <dgm:prSet presAssocID="{A34C1C68-7786-4AC0-B30A-AB3C275F5FFE}" presName="dummy" presStyleCnt="0"/>
      <dgm:spPr/>
    </dgm:pt>
    <dgm:pt modelId="{48005040-802D-46EA-A663-A5B2C478E534}" type="pres">
      <dgm:prSet presAssocID="{51D2E322-291A-4A1D-B557-61B5CE868331}" presName="sibTrans" presStyleLbl="sibTrans2D1" presStyleIdx="3" presStyleCnt="9"/>
      <dgm:spPr/>
    </dgm:pt>
    <dgm:pt modelId="{4A65E9C9-5955-4F93-BF64-9DC5FAF3D4DB}" type="pres">
      <dgm:prSet presAssocID="{16BB3D06-7450-4F03-B2F4-3C0F1426ED89}" presName="node" presStyleLbl="node1" presStyleIdx="4" presStyleCnt="9">
        <dgm:presLayoutVars>
          <dgm:bulletEnabled val="1"/>
        </dgm:presLayoutVars>
      </dgm:prSet>
      <dgm:spPr/>
    </dgm:pt>
    <dgm:pt modelId="{0E4AA8E6-51A8-44A7-8F25-C3B09F6B0EDF}" type="pres">
      <dgm:prSet presAssocID="{16BB3D06-7450-4F03-B2F4-3C0F1426ED89}" presName="dummy" presStyleCnt="0"/>
      <dgm:spPr/>
    </dgm:pt>
    <dgm:pt modelId="{6977AAB9-9EB2-4F4E-BE93-83EDFA3A7C01}" type="pres">
      <dgm:prSet presAssocID="{BD5D12D2-D602-46CA-B5D5-0A289A5D7743}" presName="sibTrans" presStyleLbl="sibTrans2D1" presStyleIdx="4" presStyleCnt="9"/>
      <dgm:spPr/>
    </dgm:pt>
    <dgm:pt modelId="{9C1BA2AD-E1E5-4C38-AD82-616F0E5E29D9}" type="pres">
      <dgm:prSet presAssocID="{36AA77D6-638A-4A23-BACD-F87280F054F3}" presName="node" presStyleLbl="node1" presStyleIdx="5" presStyleCnt="9">
        <dgm:presLayoutVars>
          <dgm:bulletEnabled val="1"/>
        </dgm:presLayoutVars>
      </dgm:prSet>
      <dgm:spPr/>
    </dgm:pt>
    <dgm:pt modelId="{5EAA51D6-3F3A-4064-88CB-27182A8E162F}" type="pres">
      <dgm:prSet presAssocID="{36AA77D6-638A-4A23-BACD-F87280F054F3}" presName="dummy" presStyleCnt="0"/>
      <dgm:spPr/>
    </dgm:pt>
    <dgm:pt modelId="{8D5D9BBD-E8E3-4EB6-B23A-FB4816789A5C}" type="pres">
      <dgm:prSet presAssocID="{06E955BD-5219-48CE-9C46-285C8E9BDC85}" presName="sibTrans" presStyleLbl="sibTrans2D1" presStyleIdx="5" presStyleCnt="9"/>
      <dgm:spPr/>
    </dgm:pt>
    <dgm:pt modelId="{D15A1CA7-6691-4978-B545-7F18674FADAF}" type="pres">
      <dgm:prSet presAssocID="{8C88EF0A-6472-4888-943F-4514AFD47494}" presName="node" presStyleLbl="node1" presStyleIdx="6" presStyleCnt="9">
        <dgm:presLayoutVars>
          <dgm:bulletEnabled val="1"/>
        </dgm:presLayoutVars>
      </dgm:prSet>
      <dgm:spPr/>
    </dgm:pt>
    <dgm:pt modelId="{5FD9D6D8-7278-445F-B521-07A2C5F771F6}" type="pres">
      <dgm:prSet presAssocID="{8C88EF0A-6472-4888-943F-4514AFD47494}" presName="dummy" presStyleCnt="0"/>
      <dgm:spPr/>
    </dgm:pt>
    <dgm:pt modelId="{79A6B888-044E-4E4A-A283-C1C05C0DBD48}" type="pres">
      <dgm:prSet presAssocID="{ED8A2515-E61F-43D4-87E7-ADD47CAC11EF}" presName="sibTrans" presStyleLbl="sibTrans2D1" presStyleIdx="6" presStyleCnt="9"/>
      <dgm:spPr/>
    </dgm:pt>
    <dgm:pt modelId="{AE0D2441-D1B8-4137-82F6-90DD06516A31}" type="pres">
      <dgm:prSet presAssocID="{B7291F5E-7AC3-4CBA-9221-3A7F8B2078F4}" presName="node" presStyleLbl="node1" presStyleIdx="7" presStyleCnt="9">
        <dgm:presLayoutVars>
          <dgm:bulletEnabled val="1"/>
        </dgm:presLayoutVars>
      </dgm:prSet>
      <dgm:spPr/>
    </dgm:pt>
    <dgm:pt modelId="{E43F3256-E831-4FF7-8F9B-748F5906CA1D}" type="pres">
      <dgm:prSet presAssocID="{B7291F5E-7AC3-4CBA-9221-3A7F8B2078F4}" presName="dummy" presStyleCnt="0"/>
      <dgm:spPr/>
    </dgm:pt>
    <dgm:pt modelId="{F01FBD7D-8E5A-4FD6-9ED9-7E156C65CD2E}" type="pres">
      <dgm:prSet presAssocID="{02E6642A-B6BA-46D8-AAE8-15542F598D32}" presName="sibTrans" presStyleLbl="sibTrans2D1" presStyleIdx="7" presStyleCnt="9"/>
      <dgm:spPr/>
    </dgm:pt>
    <dgm:pt modelId="{1A280884-74C3-4B9C-B3AF-16854F629D11}" type="pres">
      <dgm:prSet presAssocID="{EE0C6ECC-3656-463C-A8CD-A20617A2316D}" presName="node" presStyleLbl="node1" presStyleIdx="8" presStyleCnt="9">
        <dgm:presLayoutVars>
          <dgm:bulletEnabled val="1"/>
        </dgm:presLayoutVars>
      </dgm:prSet>
      <dgm:spPr/>
    </dgm:pt>
    <dgm:pt modelId="{F718F153-B7BC-490D-B1DA-60C1F9B80640}" type="pres">
      <dgm:prSet presAssocID="{EE0C6ECC-3656-463C-A8CD-A20617A2316D}" presName="dummy" presStyleCnt="0"/>
      <dgm:spPr/>
    </dgm:pt>
    <dgm:pt modelId="{471381D4-EC96-4551-A024-3995454354CB}" type="pres">
      <dgm:prSet presAssocID="{AD5F93CC-84C1-46A9-BBAA-AE530C08848C}" presName="sibTrans" presStyleLbl="sibTrans2D1" presStyleIdx="8" presStyleCnt="9"/>
      <dgm:spPr/>
    </dgm:pt>
  </dgm:ptLst>
  <dgm:cxnLst>
    <dgm:cxn modelId="{A786BC1C-9109-4DC0-AB18-A5B1B41777EB}" srcId="{359751C9-1513-45E3-9057-B6BD9A98209E}" destId="{9F63C36E-6DF9-48C4-8A78-A69E59CA2172}" srcOrd="0" destOrd="0" parTransId="{901CB42B-83EA-4D3F-8921-C70D5AF8D3B0}" sibTransId="{31F321C1-E23C-4972-BFA3-E37CEEF64178}"/>
    <dgm:cxn modelId="{CBF13B2B-5474-4324-B082-A699CD74C450}" type="presOf" srcId="{BD7B5A9C-545F-4BCD-A7A9-67D8A04BB3B0}" destId="{DDD5D7AB-73CD-448C-80AB-EF50E5F5B573}" srcOrd="0" destOrd="0" presId="urn:microsoft.com/office/officeart/2005/8/layout/radial6"/>
    <dgm:cxn modelId="{9A1A3F36-D7DC-40C2-B226-F5DABEFE6EC5}" type="presOf" srcId="{922CA163-DA4B-409A-A72B-94223A68E6AE}" destId="{3A72FF70-6BD4-420B-B96A-D240CB19EB06}" srcOrd="0" destOrd="0" presId="urn:microsoft.com/office/officeart/2005/8/layout/radial6"/>
    <dgm:cxn modelId="{7E1CA837-801E-4419-A764-7125BEFB032B}" type="presOf" srcId="{36AA77D6-638A-4A23-BACD-F87280F054F3}" destId="{9C1BA2AD-E1E5-4C38-AD82-616F0E5E29D9}" srcOrd="0" destOrd="0" presId="urn:microsoft.com/office/officeart/2005/8/layout/radial6"/>
    <dgm:cxn modelId="{7DA5E961-423A-4B9D-A7FD-74F7E9D0E5A0}" type="presOf" srcId="{8A3D4CFC-25E6-426B-8225-12A5A7C0DC93}" destId="{B5E3FE3B-A6E4-4408-8E58-A6769B23F0D3}" srcOrd="0" destOrd="0" presId="urn:microsoft.com/office/officeart/2005/8/layout/radial6"/>
    <dgm:cxn modelId="{CD907D66-E00E-41E2-BDF0-927E673B75ED}" type="presOf" srcId="{A34C1C68-7786-4AC0-B30A-AB3C275F5FFE}" destId="{78C8943F-BE14-4603-902E-2E80E789F844}" srcOrd="0" destOrd="0" presId="urn:microsoft.com/office/officeart/2005/8/layout/radial6"/>
    <dgm:cxn modelId="{0D4AF849-91A5-4F57-BEAD-DC0E130C8316}" srcId="{9F63C36E-6DF9-48C4-8A78-A69E59CA2172}" destId="{287B2836-7B7E-45F8-B4C8-8BF6752419D2}" srcOrd="2" destOrd="0" parTransId="{B3851707-3556-4E29-B941-CA7293F98AD8}" sibTransId="{922CA163-DA4B-409A-A72B-94223A68E6AE}"/>
    <dgm:cxn modelId="{5915464C-15A4-47E7-99F6-9E13A55C39DB}" type="presOf" srcId="{287B2836-7B7E-45F8-B4C8-8BF6752419D2}" destId="{90B4F4E7-4B57-45F4-98B0-E1C1D8A6BAA9}" srcOrd="0" destOrd="0" presId="urn:microsoft.com/office/officeart/2005/8/layout/radial6"/>
    <dgm:cxn modelId="{A76C204D-34D5-412C-B3C6-EF7EB06F14EE}" type="presOf" srcId="{FA8E8D45-98BE-486B-A157-33E469E43E54}" destId="{2B50DA34-CC20-46EA-9CB2-025E5856226C}" srcOrd="0" destOrd="0" presId="urn:microsoft.com/office/officeart/2005/8/layout/radial6"/>
    <dgm:cxn modelId="{3C1DE74E-9484-44EE-94A6-A5529C5CB2F9}" type="presOf" srcId="{EE0C6ECC-3656-463C-A8CD-A20617A2316D}" destId="{1A280884-74C3-4B9C-B3AF-16854F629D11}" srcOrd="0" destOrd="0" presId="urn:microsoft.com/office/officeart/2005/8/layout/radial6"/>
    <dgm:cxn modelId="{05F24351-3CD2-4E1E-93CA-E7E6E9889826}" type="presOf" srcId="{51D2E322-291A-4A1D-B557-61B5CE868331}" destId="{48005040-802D-46EA-A663-A5B2C478E534}" srcOrd="0" destOrd="0" presId="urn:microsoft.com/office/officeart/2005/8/layout/radial6"/>
    <dgm:cxn modelId="{39145652-5C15-4DE6-A36C-704B46078E8C}" type="presOf" srcId="{16BB3D06-7450-4F03-B2F4-3C0F1426ED89}" destId="{4A65E9C9-5955-4F93-BF64-9DC5FAF3D4DB}" srcOrd="0" destOrd="0" presId="urn:microsoft.com/office/officeart/2005/8/layout/radial6"/>
    <dgm:cxn modelId="{609BA454-DF05-4B8F-A15A-9B46EB31E4DA}" type="presOf" srcId="{3BA3B855-A6FE-4C0A-B1F7-FEA3D41ABE5A}" destId="{70E7040F-FF8D-475D-965D-D43392EB1C66}" srcOrd="0" destOrd="0" presId="urn:microsoft.com/office/officeart/2005/8/layout/radial6"/>
    <dgm:cxn modelId="{10376356-7EF8-439C-9198-A0AA31872D28}" srcId="{9F63C36E-6DF9-48C4-8A78-A69E59CA2172}" destId="{EE0C6ECC-3656-463C-A8CD-A20617A2316D}" srcOrd="8" destOrd="0" parTransId="{3A60AC2B-6B71-4E8A-A0C7-F0B34628D49B}" sibTransId="{AD5F93CC-84C1-46A9-BBAA-AE530C08848C}"/>
    <dgm:cxn modelId="{2FD28377-3770-457D-A2FF-82D8B3171150}" type="presOf" srcId="{02E6642A-B6BA-46D8-AAE8-15542F598D32}" destId="{F01FBD7D-8E5A-4FD6-9ED9-7E156C65CD2E}" srcOrd="0" destOrd="0" presId="urn:microsoft.com/office/officeart/2005/8/layout/radial6"/>
    <dgm:cxn modelId="{62269F8C-6CAF-43AB-9742-18AEF1236C21}" type="presOf" srcId="{06E955BD-5219-48CE-9C46-285C8E9BDC85}" destId="{8D5D9BBD-E8E3-4EB6-B23A-FB4816789A5C}" srcOrd="0" destOrd="0" presId="urn:microsoft.com/office/officeart/2005/8/layout/radial6"/>
    <dgm:cxn modelId="{884C468D-6C7A-4CCB-8B65-02DF816485DE}" srcId="{9F63C36E-6DF9-48C4-8A78-A69E59CA2172}" destId="{16BB3D06-7450-4F03-B2F4-3C0F1426ED89}" srcOrd="4" destOrd="0" parTransId="{C6C01773-20AC-4D95-AE63-10A677727FF6}" sibTransId="{BD5D12D2-D602-46CA-B5D5-0A289A5D7743}"/>
    <dgm:cxn modelId="{9A73F491-A91A-45C1-B8AF-94ACB9641C8C}" type="presOf" srcId="{AD5F93CC-84C1-46A9-BBAA-AE530C08848C}" destId="{471381D4-EC96-4551-A024-3995454354CB}" srcOrd="0" destOrd="0" presId="urn:microsoft.com/office/officeart/2005/8/layout/radial6"/>
    <dgm:cxn modelId="{B351A892-7B3F-45D0-A220-D4309D8F6927}" srcId="{9F63C36E-6DF9-48C4-8A78-A69E59CA2172}" destId="{A34C1C68-7786-4AC0-B30A-AB3C275F5FFE}" srcOrd="3" destOrd="0" parTransId="{599AC102-11CE-4A1E-8F2E-CE41FCE32B61}" sibTransId="{51D2E322-291A-4A1D-B557-61B5CE868331}"/>
    <dgm:cxn modelId="{836D3EAA-F823-4FDB-9886-B2670E52D523}" srcId="{9F63C36E-6DF9-48C4-8A78-A69E59CA2172}" destId="{3BA3B855-A6FE-4C0A-B1F7-FEA3D41ABE5A}" srcOrd="0" destOrd="0" parTransId="{191B8EC9-60EA-418B-995A-87B9F188E0AF}" sibTransId="{FA8E8D45-98BE-486B-A157-33E469E43E54}"/>
    <dgm:cxn modelId="{213518B0-720E-4BBF-814C-038357BC9CE9}" type="presOf" srcId="{8C88EF0A-6472-4888-943F-4514AFD47494}" destId="{D15A1CA7-6691-4978-B545-7F18674FADAF}" srcOrd="0" destOrd="0" presId="urn:microsoft.com/office/officeart/2005/8/layout/radial6"/>
    <dgm:cxn modelId="{8E29B0B1-BBCB-45BB-A6BE-2E8F40E17BD9}" type="presOf" srcId="{9F63C36E-6DF9-48C4-8A78-A69E59CA2172}" destId="{AA16CF26-AA13-40DB-9A38-1CBC9F9711A3}" srcOrd="0" destOrd="0" presId="urn:microsoft.com/office/officeart/2005/8/layout/radial6"/>
    <dgm:cxn modelId="{3384A6B2-B2A6-4169-83AF-76067ED54734}" type="presOf" srcId="{B7291F5E-7AC3-4CBA-9221-3A7F8B2078F4}" destId="{AE0D2441-D1B8-4137-82F6-90DD06516A31}" srcOrd="0" destOrd="0" presId="urn:microsoft.com/office/officeart/2005/8/layout/radial6"/>
    <dgm:cxn modelId="{F549D6B6-4E12-4623-AAC8-C4335ADEFF01}" srcId="{9F63C36E-6DF9-48C4-8A78-A69E59CA2172}" destId="{8C88EF0A-6472-4888-943F-4514AFD47494}" srcOrd="6" destOrd="0" parTransId="{80EDCB43-4636-4F1F-8F30-E29BA8BFC3AF}" sibTransId="{ED8A2515-E61F-43D4-87E7-ADD47CAC11EF}"/>
    <dgm:cxn modelId="{CFF0A7C5-84E0-47BE-977C-6B0513E980AF}" type="presOf" srcId="{BD5D12D2-D602-46CA-B5D5-0A289A5D7743}" destId="{6977AAB9-9EB2-4F4E-BE93-83EDFA3A7C01}" srcOrd="0" destOrd="0" presId="urn:microsoft.com/office/officeart/2005/8/layout/radial6"/>
    <dgm:cxn modelId="{2B899DD2-75F9-47A7-9BE5-3E451C3D6BC8}" srcId="{9F63C36E-6DF9-48C4-8A78-A69E59CA2172}" destId="{BD7B5A9C-545F-4BCD-A7A9-67D8A04BB3B0}" srcOrd="1" destOrd="0" parTransId="{703C5072-380D-461F-A469-D0B125AEBA9C}" sibTransId="{8A3D4CFC-25E6-426B-8225-12A5A7C0DC93}"/>
    <dgm:cxn modelId="{64EBDBDB-C5FD-42DF-B539-4AEC34072019}" srcId="{9F63C36E-6DF9-48C4-8A78-A69E59CA2172}" destId="{B7291F5E-7AC3-4CBA-9221-3A7F8B2078F4}" srcOrd="7" destOrd="0" parTransId="{34183C76-40AD-45DB-B533-4A36CA1B03D7}" sibTransId="{02E6642A-B6BA-46D8-AAE8-15542F598D32}"/>
    <dgm:cxn modelId="{BCB5EEDD-7F9D-495B-80BA-301E0DA51ECD}" type="presOf" srcId="{ED8A2515-E61F-43D4-87E7-ADD47CAC11EF}" destId="{79A6B888-044E-4E4A-A283-C1C05C0DBD48}" srcOrd="0" destOrd="0" presId="urn:microsoft.com/office/officeart/2005/8/layout/radial6"/>
    <dgm:cxn modelId="{369D0AE9-4C7E-460C-B771-018C7B0C7100}" srcId="{9F63C36E-6DF9-48C4-8A78-A69E59CA2172}" destId="{36AA77D6-638A-4A23-BACD-F87280F054F3}" srcOrd="5" destOrd="0" parTransId="{DBF685DA-BFD1-46E0-B024-B8B78D5BB474}" sibTransId="{06E955BD-5219-48CE-9C46-285C8E9BDC85}"/>
    <dgm:cxn modelId="{0F6885ED-5403-4DFB-B6A3-1127CDBB8BE8}" type="presOf" srcId="{359751C9-1513-45E3-9057-B6BD9A98209E}" destId="{A9B97D59-3EBA-4C01-AECC-F587B22CCA23}" srcOrd="0" destOrd="0" presId="urn:microsoft.com/office/officeart/2005/8/layout/radial6"/>
    <dgm:cxn modelId="{5F2BC133-BE48-4C82-948A-953AF3DB13DD}" type="presParOf" srcId="{A9B97D59-3EBA-4C01-AECC-F587B22CCA23}" destId="{AA16CF26-AA13-40DB-9A38-1CBC9F9711A3}" srcOrd="0" destOrd="0" presId="urn:microsoft.com/office/officeart/2005/8/layout/radial6"/>
    <dgm:cxn modelId="{3092212F-4BDC-46AC-A927-B5A90CD76305}" type="presParOf" srcId="{A9B97D59-3EBA-4C01-AECC-F587B22CCA23}" destId="{70E7040F-FF8D-475D-965D-D43392EB1C66}" srcOrd="1" destOrd="0" presId="urn:microsoft.com/office/officeart/2005/8/layout/radial6"/>
    <dgm:cxn modelId="{F38591F1-0B19-4A1E-AB21-DC1C451E759F}" type="presParOf" srcId="{A9B97D59-3EBA-4C01-AECC-F587B22CCA23}" destId="{D5527CDB-F07A-48C7-9743-33B7ABBB5464}" srcOrd="2" destOrd="0" presId="urn:microsoft.com/office/officeart/2005/8/layout/radial6"/>
    <dgm:cxn modelId="{5198A133-0B0E-49CA-90D5-860AB4DE015B}" type="presParOf" srcId="{A9B97D59-3EBA-4C01-AECC-F587B22CCA23}" destId="{2B50DA34-CC20-46EA-9CB2-025E5856226C}" srcOrd="3" destOrd="0" presId="urn:microsoft.com/office/officeart/2005/8/layout/radial6"/>
    <dgm:cxn modelId="{A3605A91-F616-4561-B008-24703BF53478}" type="presParOf" srcId="{A9B97D59-3EBA-4C01-AECC-F587B22CCA23}" destId="{DDD5D7AB-73CD-448C-80AB-EF50E5F5B573}" srcOrd="4" destOrd="0" presId="urn:microsoft.com/office/officeart/2005/8/layout/radial6"/>
    <dgm:cxn modelId="{B6222374-EC46-40A2-BD67-3A98A4276BD6}" type="presParOf" srcId="{A9B97D59-3EBA-4C01-AECC-F587B22CCA23}" destId="{CF44838E-8467-4045-A49D-FC9FC1E90DDF}" srcOrd="5" destOrd="0" presId="urn:microsoft.com/office/officeart/2005/8/layout/radial6"/>
    <dgm:cxn modelId="{47DF85A1-C484-452A-BAC2-065C38A4B78E}" type="presParOf" srcId="{A9B97D59-3EBA-4C01-AECC-F587B22CCA23}" destId="{B5E3FE3B-A6E4-4408-8E58-A6769B23F0D3}" srcOrd="6" destOrd="0" presId="urn:microsoft.com/office/officeart/2005/8/layout/radial6"/>
    <dgm:cxn modelId="{F88CDED7-A7DE-4AC2-8E77-4D8493D34094}" type="presParOf" srcId="{A9B97D59-3EBA-4C01-AECC-F587B22CCA23}" destId="{90B4F4E7-4B57-45F4-98B0-E1C1D8A6BAA9}" srcOrd="7" destOrd="0" presId="urn:microsoft.com/office/officeart/2005/8/layout/radial6"/>
    <dgm:cxn modelId="{9E121FC5-B8F2-4EFC-A8F8-37312934608B}" type="presParOf" srcId="{A9B97D59-3EBA-4C01-AECC-F587B22CCA23}" destId="{83F510EC-F24E-47BF-8051-6AEBA2C0468C}" srcOrd="8" destOrd="0" presId="urn:microsoft.com/office/officeart/2005/8/layout/radial6"/>
    <dgm:cxn modelId="{4C80372D-8603-44D8-90FB-A18BD9A2AA92}" type="presParOf" srcId="{A9B97D59-3EBA-4C01-AECC-F587B22CCA23}" destId="{3A72FF70-6BD4-420B-B96A-D240CB19EB06}" srcOrd="9" destOrd="0" presId="urn:microsoft.com/office/officeart/2005/8/layout/radial6"/>
    <dgm:cxn modelId="{75F5CF87-8B8E-45EA-83DC-7DFD8BA2CCC9}" type="presParOf" srcId="{A9B97D59-3EBA-4C01-AECC-F587B22CCA23}" destId="{78C8943F-BE14-4603-902E-2E80E789F844}" srcOrd="10" destOrd="0" presId="urn:microsoft.com/office/officeart/2005/8/layout/radial6"/>
    <dgm:cxn modelId="{FE07DA90-D93D-4956-92B4-2C71A928183F}" type="presParOf" srcId="{A9B97D59-3EBA-4C01-AECC-F587B22CCA23}" destId="{6B4D26D3-0963-442F-9D66-D99DD27DF228}" srcOrd="11" destOrd="0" presId="urn:microsoft.com/office/officeart/2005/8/layout/radial6"/>
    <dgm:cxn modelId="{76C42E2C-1A1F-4D7F-950E-73397D47AAFB}" type="presParOf" srcId="{A9B97D59-3EBA-4C01-AECC-F587B22CCA23}" destId="{48005040-802D-46EA-A663-A5B2C478E534}" srcOrd="12" destOrd="0" presId="urn:microsoft.com/office/officeart/2005/8/layout/radial6"/>
    <dgm:cxn modelId="{B2C312A9-7E84-4CB9-B5E0-D79602543695}" type="presParOf" srcId="{A9B97D59-3EBA-4C01-AECC-F587B22CCA23}" destId="{4A65E9C9-5955-4F93-BF64-9DC5FAF3D4DB}" srcOrd="13" destOrd="0" presId="urn:microsoft.com/office/officeart/2005/8/layout/radial6"/>
    <dgm:cxn modelId="{17D5A41F-927D-4250-80FC-DAFBB427C711}" type="presParOf" srcId="{A9B97D59-3EBA-4C01-AECC-F587B22CCA23}" destId="{0E4AA8E6-51A8-44A7-8F25-C3B09F6B0EDF}" srcOrd="14" destOrd="0" presId="urn:microsoft.com/office/officeart/2005/8/layout/radial6"/>
    <dgm:cxn modelId="{0DF74997-4A32-4CAF-836F-66DF9B917503}" type="presParOf" srcId="{A9B97D59-3EBA-4C01-AECC-F587B22CCA23}" destId="{6977AAB9-9EB2-4F4E-BE93-83EDFA3A7C01}" srcOrd="15" destOrd="0" presId="urn:microsoft.com/office/officeart/2005/8/layout/radial6"/>
    <dgm:cxn modelId="{976D83C5-5E41-4A68-8EE3-716275159F75}" type="presParOf" srcId="{A9B97D59-3EBA-4C01-AECC-F587B22CCA23}" destId="{9C1BA2AD-E1E5-4C38-AD82-616F0E5E29D9}" srcOrd="16" destOrd="0" presId="urn:microsoft.com/office/officeart/2005/8/layout/radial6"/>
    <dgm:cxn modelId="{513260C7-C023-4BB7-ABE8-B3BEF524E155}" type="presParOf" srcId="{A9B97D59-3EBA-4C01-AECC-F587B22CCA23}" destId="{5EAA51D6-3F3A-4064-88CB-27182A8E162F}" srcOrd="17" destOrd="0" presId="urn:microsoft.com/office/officeart/2005/8/layout/radial6"/>
    <dgm:cxn modelId="{1A6045D9-442B-4796-8570-79CADCD2574F}" type="presParOf" srcId="{A9B97D59-3EBA-4C01-AECC-F587B22CCA23}" destId="{8D5D9BBD-E8E3-4EB6-B23A-FB4816789A5C}" srcOrd="18" destOrd="0" presId="urn:microsoft.com/office/officeart/2005/8/layout/radial6"/>
    <dgm:cxn modelId="{5B8C06EE-E078-4713-A847-BC1B512B482A}" type="presParOf" srcId="{A9B97D59-3EBA-4C01-AECC-F587B22CCA23}" destId="{D15A1CA7-6691-4978-B545-7F18674FADAF}" srcOrd="19" destOrd="0" presId="urn:microsoft.com/office/officeart/2005/8/layout/radial6"/>
    <dgm:cxn modelId="{C0AD8D8D-D93C-4C48-ADCD-0863021ED055}" type="presParOf" srcId="{A9B97D59-3EBA-4C01-AECC-F587B22CCA23}" destId="{5FD9D6D8-7278-445F-B521-07A2C5F771F6}" srcOrd="20" destOrd="0" presId="urn:microsoft.com/office/officeart/2005/8/layout/radial6"/>
    <dgm:cxn modelId="{54470BD4-3DD2-488D-840F-24AAECC11D18}" type="presParOf" srcId="{A9B97D59-3EBA-4C01-AECC-F587B22CCA23}" destId="{79A6B888-044E-4E4A-A283-C1C05C0DBD48}" srcOrd="21" destOrd="0" presId="urn:microsoft.com/office/officeart/2005/8/layout/radial6"/>
    <dgm:cxn modelId="{ABD2F467-EBDB-420C-A6B8-340F891D3342}" type="presParOf" srcId="{A9B97D59-3EBA-4C01-AECC-F587B22CCA23}" destId="{AE0D2441-D1B8-4137-82F6-90DD06516A31}" srcOrd="22" destOrd="0" presId="urn:microsoft.com/office/officeart/2005/8/layout/radial6"/>
    <dgm:cxn modelId="{CECCE89C-A7C3-4C5E-93A2-E8218ABA02C2}" type="presParOf" srcId="{A9B97D59-3EBA-4C01-AECC-F587B22CCA23}" destId="{E43F3256-E831-4FF7-8F9B-748F5906CA1D}" srcOrd="23" destOrd="0" presId="urn:microsoft.com/office/officeart/2005/8/layout/radial6"/>
    <dgm:cxn modelId="{361873E4-34D5-4342-A009-37E88CAA2206}" type="presParOf" srcId="{A9B97D59-3EBA-4C01-AECC-F587B22CCA23}" destId="{F01FBD7D-8E5A-4FD6-9ED9-7E156C65CD2E}" srcOrd="24" destOrd="0" presId="urn:microsoft.com/office/officeart/2005/8/layout/radial6"/>
    <dgm:cxn modelId="{600A2799-D99B-4BB9-8A62-271E77EAF716}" type="presParOf" srcId="{A9B97D59-3EBA-4C01-AECC-F587B22CCA23}" destId="{1A280884-74C3-4B9C-B3AF-16854F629D11}" srcOrd="25" destOrd="0" presId="urn:microsoft.com/office/officeart/2005/8/layout/radial6"/>
    <dgm:cxn modelId="{5EC32B6A-B217-4DE0-90EA-9E86554D50A3}" type="presParOf" srcId="{A9B97D59-3EBA-4C01-AECC-F587B22CCA23}" destId="{F718F153-B7BC-490D-B1DA-60C1F9B80640}" srcOrd="26" destOrd="0" presId="urn:microsoft.com/office/officeart/2005/8/layout/radial6"/>
    <dgm:cxn modelId="{81936399-7862-43FC-9D47-599BD74D252E}" type="presParOf" srcId="{A9B97D59-3EBA-4C01-AECC-F587B22CCA23}" destId="{471381D4-EC96-4551-A024-3995454354CB}"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81D4-EC96-4551-A024-3995454354CB}">
      <dsp:nvSpPr>
        <dsp:cNvPr id="0" name=""/>
        <dsp:cNvSpPr/>
      </dsp:nvSpPr>
      <dsp:spPr>
        <a:xfrm>
          <a:off x="1831673" y="397533"/>
          <a:ext cx="4027655" cy="4027655"/>
        </a:xfrm>
        <a:prstGeom prst="blockArc">
          <a:avLst>
            <a:gd name="adj1" fmla="val 13800000"/>
            <a:gd name="adj2" fmla="val 162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01FBD7D-8E5A-4FD6-9ED9-7E156C65CD2E}">
      <dsp:nvSpPr>
        <dsp:cNvPr id="0" name=""/>
        <dsp:cNvSpPr/>
      </dsp:nvSpPr>
      <dsp:spPr>
        <a:xfrm>
          <a:off x="1831673" y="397533"/>
          <a:ext cx="4027655" cy="4027655"/>
        </a:xfrm>
        <a:prstGeom prst="blockArc">
          <a:avLst>
            <a:gd name="adj1" fmla="val 11400000"/>
            <a:gd name="adj2" fmla="val 138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6B888-044E-4E4A-A283-C1C05C0DBD48}">
      <dsp:nvSpPr>
        <dsp:cNvPr id="0" name=""/>
        <dsp:cNvSpPr/>
      </dsp:nvSpPr>
      <dsp:spPr>
        <a:xfrm>
          <a:off x="1831673" y="397533"/>
          <a:ext cx="4027655" cy="4027655"/>
        </a:xfrm>
        <a:prstGeom prst="blockArc">
          <a:avLst>
            <a:gd name="adj1" fmla="val 9000000"/>
            <a:gd name="adj2" fmla="val 114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D5D9BBD-E8E3-4EB6-B23A-FB4816789A5C}">
      <dsp:nvSpPr>
        <dsp:cNvPr id="0" name=""/>
        <dsp:cNvSpPr/>
      </dsp:nvSpPr>
      <dsp:spPr>
        <a:xfrm>
          <a:off x="1831673" y="397533"/>
          <a:ext cx="4027655" cy="4027655"/>
        </a:xfrm>
        <a:prstGeom prst="blockArc">
          <a:avLst>
            <a:gd name="adj1" fmla="val 6600000"/>
            <a:gd name="adj2" fmla="val 90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977AAB9-9EB2-4F4E-BE93-83EDFA3A7C01}">
      <dsp:nvSpPr>
        <dsp:cNvPr id="0" name=""/>
        <dsp:cNvSpPr/>
      </dsp:nvSpPr>
      <dsp:spPr>
        <a:xfrm>
          <a:off x="1831673" y="397533"/>
          <a:ext cx="4027655" cy="4027655"/>
        </a:xfrm>
        <a:prstGeom prst="blockArc">
          <a:avLst>
            <a:gd name="adj1" fmla="val 4200000"/>
            <a:gd name="adj2" fmla="val 66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8005040-802D-46EA-A663-A5B2C478E534}">
      <dsp:nvSpPr>
        <dsp:cNvPr id="0" name=""/>
        <dsp:cNvSpPr/>
      </dsp:nvSpPr>
      <dsp:spPr>
        <a:xfrm>
          <a:off x="1831673" y="397533"/>
          <a:ext cx="4027655" cy="4027655"/>
        </a:xfrm>
        <a:prstGeom prst="blockArc">
          <a:avLst>
            <a:gd name="adj1" fmla="val 1800000"/>
            <a:gd name="adj2" fmla="val 42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A72FF70-6BD4-420B-B96A-D240CB19EB06}">
      <dsp:nvSpPr>
        <dsp:cNvPr id="0" name=""/>
        <dsp:cNvSpPr/>
      </dsp:nvSpPr>
      <dsp:spPr>
        <a:xfrm>
          <a:off x="1831673" y="397533"/>
          <a:ext cx="4027655" cy="4027655"/>
        </a:xfrm>
        <a:prstGeom prst="blockArc">
          <a:avLst>
            <a:gd name="adj1" fmla="val 21000000"/>
            <a:gd name="adj2" fmla="val 18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B5E3FE3B-A6E4-4408-8E58-A6769B23F0D3}">
      <dsp:nvSpPr>
        <dsp:cNvPr id="0" name=""/>
        <dsp:cNvSpPr/>
      </dsp:nvSpPr>
      <dsp:spPr>
        <a:xfrm>
          <a:off x="1831673" y="397533"/>
          <a:ext cx="4027655" cy="4027655"/>
        </a:xfrm>
        <a:prstGeom prst="blockArc">
          <a:avLst>
            <a:gd name="adj1" fmla="val 18600000"/>
            <a:gd name="adj2" fmla="val 210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B50DA34-CC20-46EA-9CB2-025E5856226C}">
      <dsp:nvSpPr>
        <dsp:cNvPr id="0" name=""/>
        <dsp:cNvSpPr/>
      </dsp:nvSpPr>
      <dsp:spPr>
        <a:xfrm>
          <a:off x="1831673" y="397533"/>
          <a:ext cx="4027655" cy="4027655"/>
        </a:xfrm>
        <a:prstGeom prst="blockArc">
          <a:avLst>
            <a:gd name="adj1" fmla="val 16200000"/>
            <a:gd name="adj2" fmla="val 18600000"/>
            <a:gd name="adj3" fmla="val 3055"/>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A16CF26-AA13-40DB-9A38-1CBC9F9711A3}">
      <dsp:nvSpPr>
        <dsp:cNvPr id="0" name=""/>
        <dsp:cNvSpPr/>
      </dsp:nvSpPr>
      <dsp:spPr>
        <a:xfrm>
          <a:off x="3225020" y="1669595"/>
          <a:ext cx="1220495" cy="122049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it-IT" sz="5200" kern="1200" dirty="0"/>
            <a:t> </a:t>
          </a:r>
        </a:p>
      </dsp:txBody>
      <dsp:txXfrm>
        <a:off x="3403757" y="1848332"/>
        <a:ext cx="863021" cy="863021"/>
      </dsp:txXfrm>
    </dsp:sp>
    <dsp:sp modelId="{70E7040F-FF8D-475D-965D-D43392EB1C66}">
      <dsp:nvSpPr>
        <dsp:cNvPr id="0" name=""/>
        <dsp:cNvSpPr/>
      </dsp:nvSpPr>
      <dsp:spPr>
        <a:xfrm>
          <a:off x="3418327" y="1116"/>
          <a:ext cx="854347" cy="854347"/>
        </a:xfrm>
        <a:prstGeom prst="ellipse">
          <a:avLst/>
        </a:prstGeom>
        <a:blipFill rotWithShape="0">
          <a:blip xmlns:r="http://schemas.openxmlformats.org/officeDocument/2006/relationships" r:embed="rId2"/>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 </a:t>
          </a:r>
        </a:p>
      </dsp:txBody>
      <dsp:txXfrm>
        <a:off x="3543443" y="126232"/>
        <a:ext cx="604115" cy="604115"/>
      </dsp:txXfrm>
    </dsp:sp>
    <dsp:sp modelId="{DDD5D7AB-73CD-448C-80AB-EF50E5F5B573}">
      <dsp:nvSpPr>
        <dsp:cNvPr id="0" name=""/>
        <dsp:cNvSpPr/>
      </dsp:nvSpPr>
      <dsp:spPr>
        <a:xfrm>
          <a:off x="4693020" y="465066"/>
          <a:ext cx="854347" cy="854347"/>
        </a:xfrm>
        <a:prstGeom prst="ellipse">
          <a:avLst/>
        </a:prstGeom>
        <a:blipFill rotWithShape="0">
          <a:blip xmlns:r="http://schemas.openxmlformats.org/officeDocument/2006/relationships" r:embed="rId3"/>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4818136" y="590182"/>
        <a:ext cx="604115" cy="604115"/>
      </dsp:txXfrm>
    </dsp:sp>
    <dsp:sp modelId="{90B4F4E7-4B57-45F4-98B0-E1C1D8A6BAA9}">
      <dsp:nvSpPr>
        <dsp:cNvPr id="0" name=""/>
        <dsp:cNvSpPr/>
      </dsp:nvSpPr>
      <dsp:spPr>
        <a:xfrm>
          <a:off x="5371271" y="1639830"/>
          <a:ext cx="854347" cy="854347"/>
        </a:xfrm>
        <a:prstGeom prst="ellipse">
          <a:avLst/>
        </a:prstGeom>
        <a:blipFill rotWithShape="0">
          <a:blip xmlns:r="http://schemas.openxmlformats.org/officeDocument/2006/relationships" r:embed="rId4"/>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5496387" y="1764946"/>
        <a:ext cx="604115" cy="604115"/>
      </dsp:txXfrm>
    </dsp:sp>
    <dsp:sp modelId="{78C8943F-BE14-4603-902E-2E80E789F844}">
      <dsp:nvSpPr>
        <dsp:cNvPr id="0" name=""/>
        <dsp:cNvSpPr/>
      </dsp:nvSpPr>
      <dsp:spPr>
        <a:xfrm>
          <a:off x="5135717" y="2975722"/>
          <a:ext cx="854347" cy="854347"/>
        </a:xfrm>
        <a:prstGeom prst="ellipse">
          <a:avLst/>
        </a:prstGeom>
        <a:blipFill rotWithShape="0">
          <a:blip xmlns:r="http://schemas.openxmlformats.org/officeDocument/2006/relationships" r:embed="rId5"/>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5260833" y="3100838"/>
        <a:ext cx="604115" cy="604115"/>
      </dsp:txXfrm>
    </dsp:sp>
    <dsp:sp modelId="{4A65E9C9-5955-4F93-BF64-9DC5FAF3D4DB}">
      <dsp:nvSpPr>
        <dsp:cNvPr id="0" name=""/>
        <dsp:cNvSpPr/>
      </dsp:nvSpPr>
      <dsp:spPr>
        <a:xfrm>
          <a:off x="4096577" y="3847664"/>
          <a:ext cx="854347" cy="854347"/>
        </a:xfrm>
        <a:prstGeom prst="ellipse">
          <a:avLst/>
        </a:prstGeom>
        <a:blipFill rotWithShape="0">
          <a:blip xmlns:r="http://schemas.openxmlformats.org/officeDocument/2006/relationships" r:embed="rId6"/>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4221693" y="3972780"/>
        <a:ext cx="604115" cy="604115"/>
      </dsp:txXfrm>
    </dsp:sp>
    <dsp:sp modelId="{9C1BA2AD-E1E5-4C38-AD82-616F0E5E29D9}">
      <dsp:nvSpPr>
        <dsp:cNvPr id="0" name=""/>
        <dsp:cNvSpPr/>
      </dsp:nvSpPr>
      <dsp:spPr>
        <a:xfrm>
          <a:off x="2740077" y="3847664"/>
          <a:ext cx="854347" cy="854347"/>
        </a:xfrm>
        <a:prstGeom prst="ellipse">
          <a:avLst/>
        </a:prstGeom>
        <a:blipFill rotWithShape="0">
          <a:blip xmlns:r="http://schemas.openxmlformats.org/officeDocument/2006/relationships" r:embed="rId7"/>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2865193" y="3972780"/>
        <a:ext cx="604115" cy="604115"/>
      </dsp:txXfrm>
    </dsp:sp>
    <dsp:sp modelId="{D15A1CA7-6691-4978-B545-7F18674FADAF}">
      <dsp:nvSpPr>
        <dsp:cNvPr id="0" name=""/>
        <dsp:cNvSpPr/>
      </dsp:nvSpPr>
      <dsp:spPr>
        <a:xfrm>
          <a:off x="1700937" y="2975722"/>
          <a:ext cx="854347" cy="854347"/>
        </a:xfrm>
        <a:prstGeom prst="ellipse">
          <a:avLst/>
        </a:prstGeom>
        <a:blipFill rotWithShape="0">
          <a:blip xmlns:r="http://schemas.openxmlformats.org/officeDocument/2006/relationships" r:embed="rId8"/>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 </a:t>
          </a:r>
        </a:p>
      </dsp:txBody>
      <dsp:txXfrm>
        <a:off x="1826053" y="3100838"/>
        <a:ext cx="604115" cy="604115"/>
      </dsp:txXfrm>
    </dsp:sp>
    <dsp:sp modelId="{AE0D2441-D1B8-4137-82F6-90DD06516A31}">
      <dsp:nvSpPr>
        <dsp:cNvPr id="0" name=""/>
        <dsp:cNvSpPr/>
      </dsp:nvSpPr>
      <dsp:spPr>
        <a:xfrm>
          <a:off x="1465383" y="1639830"/>
          <a:ext cx="854347" cy="854347"/>
        </a:xfrm>
        <a:prstGeom prst="ellipse">
          <a:avLst/>
        </a:prstGeom>
        <a:blipFill rotWithShape="0">
          <a:blip xmlns:r="http://schemas.openxmlformats.org/officeDocument/2006/relationships" r:embed="rId9"/>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 </a:t>
          </a:r>
        </a:p>
      </dsp:txBody>
      <dsp:txXfrm>
        <a:off x="1590499" y="1764946"/>
        <a:ext cx="604115" cy="604115"/>
      </dsp:txXfrm>
    </dsp:sp>
    <dsp:sp modelId="{1A280884-74C3-4B9C-B3AF-16854F629D11}">
      <dsp:nvSpPr>
        <dsp:cNvPr id="0" name=""/>
        <dsp:cNvSpPr/>
      </dsp:nvSpPr>
      <dsp:spPr>
        <a:xfrm>
          <a:off x="2143633" y="465066"/>
          <a:ext cx="854347" cy="854347"/>
        </a:xfrm>
        <a:prstGeom prst="ellipse">
          <a:avLst/>
        </a:prstGeom>
        <a:blipFill rotWithShape="0">
          <a:blip xmlns:r="http://schemas.openxmlformats.org/officeDocument/2006/relationships" r:embed="rId10"/>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t> </a:t>
          </a:r>
        </a:p>
      </dsp:txBody>
      <dsp:txXfrm>
        <a:off x="2268749" y="590182"/>
        <a:ext cx="604115" cy="6041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0.05166</cdr:x>
      <cdr:y>0.78802</cdr:y>
    </cdr:from>
    <cdr:to>
      <cdr:x>0.13435</cdr:x>
      <cdr:y>0.85889</cdr:y>
    </cdr:to>
    <cdr:sp macro="" textlink="">
      <cdr:nvSpPr>
        <cdr:cNvPr id="2" name="CasellaDiTesto 1">
          <a:extLst xmlns:a="http://schemas.openxmlformats.org/drawingml/2006/main">
            <a:ext uri="{FF2B5EF4-FFF2-40B4-BE49-F238E27FC236}">
              <a16:creationId xmlns:a16="http://schemas.microsoft.com/office/drawing/2014/main" id="{80162CA6-F9EE-4DFD-953D-F5EE93EDCE70}"/>
            </a:ext>
          </a:extLst>
        </cdr:cNvPr>
        <cdr:cNvSpPr txBox="1"/>
      </cdr:nvSpPr>
      <cdr:spPr>
        <a:xfrm xmlns:a="http://schemas.openxmlformats.org/drawingml/2006/main">
          <a:off x="314930" y="3202495"/>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0.05166</cdr:x>
      <cdr:y>0.78802</cdr:y>
    </cdr:from>
    <cdr:to>
      <cdr:x>0.13435</cdr:x>
      <cdr:y>0.85889</cdr:y>
    </cdr:to>
    <cdr:sp macro="" textlink="">
      <cdr:nvSpPr>
        <cdr:cNvPr id="2" name="CasellaDiTesto 1">
          <a:extLst xmlns:a="http://schemas.openxmlformats.org/drawingml/2006/main">
            <a:ext uri="{FF2B5EF4-FFF2-40B4-BE49-F238E27FC236}">
              <a16:creationId xmlns:a16="http://schemas.microsoft.com/office/drawing/2014/main" id="{80162CA6-F9EE-4DFD-953D-F5EE93EDCE70}"/>
            </a:ext>
          </a:extLst>
        </cdr:cNvPr>
        <cdr:cNvSpPr txBox="1"/>
      </cdr:nvSpPr>
      <cdr:spPr>
        <a:xfrm xmlns:a="http://schemas.openxmlformats.org/drawingml/2006/main">
          <a:off x="314930" y="3202495"/>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it-I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D555B2CB-06DF-41DF-B8B2-7CC6CF101FEA}" type="datetimeFigureOut">
              <a:rPr lang="it-IT" smtClean="0"/>
              <a:t>30/11/2018</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F9B057CE-CDC0-4E39-995A-DF5E0922AB0F}" type="slidenum">
              <a:rPr lang="it-IT" smtClean="0"/>
              <a:t>‹N›</a:t>
            </a:fld>
            <a:endParaRPr lang="it-IT"/>
          </a:p>
        </p:txBody>
      </p:sp>
    </p:spTree>
    <p:extLst>
      <p:ext uri="{BB962C8B-B14F-4D97-AF65-F5344CB8AC3E}">
        <p14:creationId xmlns:p14="http://schemas.microsoft.com/office/powerpoint/2010/main" val="339257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7" y="4715112"/>
            <a:ext cx="5438140" cy="4466988"/>
          </a:xfrm>
        </p:spPr>
        <p:txBody>
          <a:bodyPr/>
          <a:lstStyle/>
          <a:p>
            <a:pPr marL="171450" indent="-171450" algn="just">
              <a:buFont typeface="Arial" panose="020B0604020202020204" pitchFamily="34" charset="0"/>
              <a:buChar char="•"/>
            </a:pPr>
            <a:endParaRPr lang="it-IT" dirty="0"/>
          </a:p>
          <a:p>
            <a:pPr marL="171450" indent="-171450" algn="just">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it-IT" b="1" dirty="0">
                <a:latin typeface="Arial" panose="020B0604020202020204" pitchFamily="34" charset="0"/>
                <a:cs typeface="Arial" panose="020B0604020202020204" pitchFamily="34" charset="0"/>
              </a:rPr>
              <a:t>Buongiorno a tutti, e grazie per l’invito</a:t>
            </a:r>
          </a:p>
          <a:p>
            <a:pPr marL="171450" indent="-171450" algn="just">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it-IT" b="1" dirty="0">
                <a:latin typeface="Arial" panose="020B0604020202020204" pitchFamily="34" charset="0"/>
                <a:cs typeface="Arial" panose="020B0604020202020204" pitchFamily="34" charset="0"/>
              </a:rPr>
              <a:t>Nella mia presentazione vorrei andare oltre alle questioni che caratterizzano attualmente il dibattito sul 5G e di cui si discuterà nel corso di questo importante convegno</a:t>
            </a:r>
          </a:p>
          <a:p>
            <a:pPr marL="171450" indent="-171450" algn="just">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it-IT" b="1" dirty="0">
                <a:latin typeface="Arial" panose="020B0604020202020204" pitchFamily="34" charset="0"/>
                <a:cs typeface="Arial" panose="020B0604020202020204" pitchFamily="34" charset="0"/>
              </a:rPr>
              <a:t>Per cercare di comprendere quali potranno essere gli impatti di medio periodo del 5G in Italia:</a:t>
            </a:r>
          </a:p>
          <a:p>
            <a:pPr marL="171450" indent="-171450" algn="just">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428750" indent="-171450" algn="just">
              <a:buFont typeface="Wingdings" panose="05000000000000000000" pitchFamily="2" charset="2"/>
              <a:buChar char="Ø"/>
            </a:pPr>
            <a:r>
              <a:rPr lang="it-IT" b="1" dirty="0">
                <a:latin typeface="Arial" panose="020B0604020202020204" pitchFamily="34" charset="0"/>
                <a:cs typeface="Arial" panose="020B0604020202020204" pitchFamily="34" charset="0"/>
              </a:rPr>
              <a:t>Sul mercato dell’ ICT</a:t>
            </a:r>
          </a:p>
          <a:p>
            <a:pPr marL="1428750" indent="-171450" algn="just">
              <a:buFont typeface="Wingdings" panose="05000000000000000000" pitchFamily="2" charset="2"/>
              <a:buChar char="Ø"/>
            </a:pPr>
            <a:r>
              <a:rPr lang="it-IT" b="1" dirty="0">
                <a:latin typeface="Arial" panose="020B0604020202020204" pitchFamily="34" charset="0"/>
                <a:cs typeface="Arial" panose="020B0604020202020204" pitchFamily="34" charset="0"/>
              </a:rPr>
              <a:t>Sulle imprese dell’ICT</a:t>
            </a:r>
          </a:p>
          <a:p>
            <a:pPr marL="1428750" indent="-171450" algn="just">
              <a:buFont typeface="Wingdings" panose="05000000000000000000" pitchFamily="2" charset="2"/>
              <a:buChar char="Ø"/>
            </a:pPr>
            <a:r>
              <a:rPr lang="it-IT" b="1" dirty="0">
                <a:latin typeface="Arial" panose="020B0604020202020204" pitchFamily="34" charset="0"/>
                <a:cs typeface="Arial" panose="020B0604020202020204" pitchFamily="34" charset="0"/>
              </a:rPr>
              <a:t>E sull’economia nel suo complesso</a:t>
            </a:r>
          </a:p>
          <a:p>
            <a:pPr marL="1428750" indent="-171450" algn="just">
              <a:buFont typeface="Wingdings" panose="05000000000000000000" pitchFamily="2" charset="2"/>
              <a:buChar char="Ø"/>
            </a:pPr>
            <a:endParaRPr lang="it-IT" b="1" dirty="0">
              <a:latin typeface="Arial" panose="020B0604020202020204" pitchFamily="34" charset="0"/>
              <a:cs typeface="Arial" panose="020B0604020202020204" pitchFamily="34" charset="0"/>
            </a:endParaRPr>
          </a:p>
          <a:p>
            <a:pPr marL="1428750" indent="-171450" algn="just">
              <a:buFont typeface="Wingdings" panose="05000000000000000000" pitchFamily="2" charset="2"/>
              <a:buChar char="Ø"/>
            </a:pPr>
            <a:endParaRPr lang="it-IT" b="1"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it-IT" b="1" dirty="0">
                <a:latin typeface="Arial" panose="020B0604020202020204" pitchFamily="34" charset="0"/>
                <a:cs typeface="Arial" panose="020B0604020202020204" pitchFamily="34" charset="0"/>
              </a:rPr>
              <a:t>Per fare questo occorre capire da dove partiamo</a:t>
            </a:r>
          </a:p>
        </p:txBody>
      </p:sp>
      <p:sp>
        <p:nvSpPr>
          <p:cNvPr id="4" name="Segnaposto numero diapositiva 3"/>
          <p:cNvSpPr>
            <a:spLocks noGrp="1"/>
          </p:cNvSpPr>
          <p:nvPr>
            <p:ph type="sldNum" sz="quarter" idx="10"/>
          </p:nvPr>
        </p:nvSpPr>
        <p:spPr/>
        <p:txBody>
          <a:bodyPr/>
          <a:lstStyle/>
          <a:p>
            <a:fld id="{F9B057CE-CDC0-4E39-995A-DF5E0922AB0F}" type="slidenum">
              <a:rPr lang="it-IT" smtClean="0"/>
              <a:t>1</a:t>
            </a:fld>
            <a:endParaRPr lang="it-IT"/>
          </a:p>
        </p:txBody>
      </p:sp>
    </p:spTree>
    <p:extLst>
      <p:ext uri="{BB962C8B-B14F-4D97-AF65-F5344CB8AC3E}">
        <p14:creationId xmlns:p14="http://schemas.microsoft.com/office/powerpoint/2010/main" val="1905109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Il piano Industria 4.0, e spero tra parentesi che il Governo ritorni sui propri passi dopo avere ipotizzato di tagliarne i fondi, ha contribuito a rendere velocemente concreta quella visione e, in più, a digitalizzare intere filiere produttive, connettendo tutti i soggetti della filiera</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Dunque la combinazione tra connessione interna alla fabbrica e connessione nella filiera rappresentano </a:t>
            </a:r>
            <a:r>
              <a:rPr lang="it-IT" b="1" dirty="0" err="1">
                <a:latin typeface="Arial" panose="020B0604020202020204" pitchFamily="34" charset="0"/>
                <a:cs typeface="Arial" panose="020B0604020202020204" pitchFamily="34" charset="0"/>
              </a:rPr>
              <a:t>l’environment</a:t>
            </a:r>
            <a:r>
              <a:rPr lang="it-IT" b="1" dirty="0">
                <a:latin typeface="Arial" panose="020B0604020202020204" pitchFamily="34" charset="0"/>
                <a:cs typeface="Arial" panose="020B0604020202020204" pitchFamily="34" charset="0"/>
              </a:rPr>
              <a:t> materiale per l’impatto abilitante del 5G</a:t>
            </a:r>
          </a:p>
        </p:txBody>
      </p:sp>
      <p:sp>
        <p:nvSpPr>
          <p:cNvPr id="4" name="Segnaposto numero diapositiva 3"/>
          <p:cNvSpPr>
            <a:spLocks noGrp="1"/>
          </p:cNvSpPr>
          <p:nvPr>
            <p:ph type="sldNum" sz="quarter" idx="5"/>
          </p:nvPr>
        </p:nvSpPr>
        <p:spPr/>
        <p:txBody>
          <a:bodyPr/>
          <a:lstStyle/>
          <a:p>
            <a:fld id="{F9B057CE-CDC0-4E39-995A-DF5E0922AB0F}" type="slidenum">
              <a:rPr lang="it-IT" smtClean="0"/>
              <a:t>10</a:t>
            </a:fld>
            <a:endParaRPr lang="it-IT"/>
          </a:p>
        </p:txBody>
      </p:sp>
    </p:spTree>
    <p:extLst>
      <p:ext uri="{BB962C8B-B14F-4D97-AF65-F5344CB8AC3E}">
        <p14:creationId xmlns:p14="http://schemas.microsoft.com/office/powerpoint/2010/main" val="149612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Alzando lo sguardo a livello Paese, il 5G può giocare un ruolo strategico </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La digitalizzazione ha creato gap, dicevamo prima, tra territori e imprese, dove i gap sono misurabili non solo in termini di diffusione, ma di uso strategico delle nuove tecnologie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Io sono convinto che la vera trasformazione digitale debba partire dal basso, dalla creazione di nuovi servizi che rispondano alle esigenze reali e specifiche dei territori e delle aziende e degli individui che li popolano attraverso un patto per l’innovazione digitale tra soggetti  locali pubblici e privati</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Il 5G è una grande occasione per realizzare questo obiettivo</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E questo  </a:t>
            </a:r>
            <a:r>
              <a:rPr lang="it-IT" b="1" dirty="0" err="1">
                <a:latin typeface="Arial" panose="020B0604020202020204" pitchFamily="34" charset="0"/>
                <a:cs typeface="Arial" panose="020B0604020202020204" pitchFamily="34" charset="0"/>
              </a:rPr>
              <a:t>potra’dare</a:t>
            </a:r>
            <a:r>
              <a:rPr lang="it-IT" b="1" dirty="0">
                <a:latin typeface="Arial" panose="020B0604020202020204" pitchFamily="34" charset="0"/>
                <a:cs typeface="Arial" panose="020B0604020202020204" pitchFamily="34" charset="0"/>
              </a:rPr>
              <a:t> luogo a due importanti effetti indotti</a:t>
            </a:r>
          </a:p>
          <a:p>
            <a:endParaRPr lang="it-IT" dirty="0"/>
          </a:p>
        </p:txBody>
      </p:sp>
      <p:sp>
        <p:nvSpPr>
          <p:cNvPr id="4" name="Segnaposto numero diapositiva 3"/>
          <p:cNvSpPr>
            <a:spLocks noGrp="1"/>
          </p:cNvSpPr>
          <p:nvPr>
            <p:ph type="sldNum" sz="quarter" idx="5"/>
          </p:nvPr>
        </p:nvSpPr>
        <p:spPr/>
        <p:txBody>
          <a:bodyPr/>
          <a:lstStyle/>
          <a:p>
            <a:fld id="{F9B057CE-CDC0-4E39-995A-DF5E0922AB0F}" type="slidenum">
              <a:rPr lang="it-IT" smtClean="0"/>
              <a:t>11</a:t>
            </a:fld>
            <a:endParaRPr lang="it-IT"/>
          </a:p>
        </p:txBody>
      </p:sp>
    </p:spTree>
    <p:extLst>
      <p:ext uri="{BB962C8B-B14F-4D97-AF65-F5344CB8AC3E}">
        <p14:creationId xmlns:p14="http://schemas.microsoft.com/office/powerpoint/2010/main" val="1275976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Il primo è quello di stimolare la nascita e la crescita di start up legate alle realtà territoriali</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Ed anche al rinnovamento necessario del tessuto delle 101.000 imprese dell’ICT operanti in Italia, che operano  spesso su modelli di business e tecnologie di riferimento in rapida </a:t>
            </a:r>
            <a:r>
              <a:rPr lang="it-IT" b="1" dirty="0" err="1">
                <a:latin typeface="Arial" panose="020B0604020202020204" pitchFamily="34" charset="0"/>
                <a:cs typeface="Arial" panose="020B0604020202020204" pitchFamily="34" charset="0"/>
              </a:rPr>
              <a:t>obsolescenza,per</a:t>
            </a:r>
            <a:r>
              <a:rPr lang="it-IT" b="1" dirty="0">
                <a:latin typeface="Arial" panose="020B0604020202020204" pitchFamily="34" charset="0"/>
                <a:cs typeface="Arial" panose="020B0604020202020204" pitchFamily="34" charset="0"/>
              </a:rPr>
              <a:t> le quali il digitale rappresenta una minaccia e non una </a:t>
            </a:r>
            <a:r>
              <a:rPr lang="it-IT" b="1" dirty="0" err="1">
                <a:latin typeface="Arial" panose="020B0604020202020204" pitchFamily="34" charset="0"/>
                <a:cs typeface="Arial" panose="020B0604020202020204" pitchFamily="34" charset="0"/>
              </a:rPr>
              <a:t>opportunita’</a:t>
            </a:r>
            <a:endParaRPr lang="it-IT" b="1"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5"/>
          </p:nvPr>
        </p:nvSpPr>
        <p:spPr/>
        <p:txBody>
          <a:bodyPr/>
          <a:lstStyle/>
          <a:p>
            <a:fld id="{F9B057CE-CDC0-4E39-995A-DF5E0922AB0F}" type="slidenum">
              <a:rPr lang="it-IT" smtClean="0"/>
              <a:t>12</a:t>
            </a:fld>
            <a:endParaRPr lang="it-IT"/>
          </a:p>
        </p:txBody>
      </p:sp>
    </p:spTree>
    <p:extLst>
      <p:ext uri="{BB962C8B-B14F-4D97-AF65-F5344CB8AC3E}">
        <p14:creationId xmlns:p14="http://schemas.microsoft.com/office/powerpoint/2010/main" val="90653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E il secondo è quello di rendere disponibili nuovi servizi digitali sia privati che pubblici che contribuiscono ad aumentare la qualità e il valore nell’uso delle tecnologie digitali oggi piuttosto bassi presso il mondo consumer</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Questo può contribuire non solo ad aumentare il livello di maturità del consumatore digitale ma anche e soprattutto quello del cittadino digitale</a:t>
            </a:r>
          </a:p>
        </p:txBody>
      </p:sp>
      <p:sp>
        <p:nvSpPr>
          <p:cNvPr id="4" name="Segnaposto numero diapositiva 3"/>
          <p:cNvSpPr>
            <a:spLocks noGrp="1"/>
          </p:cNvSpPr>
          <p:nvPr>
            <p:ph type="sldNum" sz="quarter" idx="5"/>
          </p:nvPr>
        </p:nvSpPr>
        <p:spPr/>
        <p:txBody>
          <a:bodyPr/>
          <a:lstStyle/>
          <a:p>
            <a:fld id="{1A33E0D5-25B3-4F75-B005-1872D08F459A}" type="slidenum">
              <a:rPr lang="it-IT" smtClean="0"/>
              <a:pPr/>
              <a:t>13</a:t>
            </a:fld>
            <a:endParaRPr lang="it-IT"/>
          </a:p>
        </p:txBody>
      </p:sp>
    </p:spTree>
    <p:extLst>
      <p:ext uri="{BB962C8B-B14F-4D97-AF65-F5344CB8AC3E}">
        <p14:creationId xmlns:p14="http://schemas.microsoft.com/office/powerpoint/2010/main" val="382964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55575" y="1003300"/>
            <a:ext cx="6481763" cy="3646488"/>
          </a:xfrm>
        </p:spPr>
      </p:sp>
      <p:sp>
        <p:nvSpPr>
          <p:cNvPr id="309251" name="Rectangle 3"/>
          <p:cNvSpPr>
            <a:spLocks noGrp="1" noChangeArrowheads="1"/>
          </p:cNvSpPr>
          <p:nvPr>
            <p:ph type="body" idx="1"/>
          </p:nvPr>
        </p:nvSpPr>
        <p:spPr>
          <a:xfrm>
            <a:off x="655959" y="5152675"/>
            <a:ext cx="5557021" cy="3979388"/>
          </a:xfrm>
          <a:noFill/>
        </p:spPr>
        <p:txBody>
          <a:bodyPr/>
          <a:lstStyle/>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Perché questi scenari che vi ho rappresentato si trasformino in fatti occorre che le iniziative degli operatori telefonici vengano </a:t>
            </a:r>
            <a:r>
              <a:rPr lang="it-IT" sz="1400" b="1" dirty="0" err="1">
                <a:latin typeface="Arial" panose="020B0604020202020204" pitchFamily="34" charset="0"/>
                <a:cs typeface="Arial" panose="020B0604020202020204" pitchFamily="34" charset="0"/>
              </a:rPr>
              <a:t>sguidate</a:t>
            </a:r>
            <a:r>
              <a:rPr lang="it-IT" sz="1400" b="1" dirty="0">
                <a:latin typeface="Arial" panose="020B0604020202020204" pitchFamily="34" charset="0"/>
                <a:cs typeface="Arial" panose="020B0604020202020204" pitchFamily="34" charset="0"/>
              </a:rPr>
              <a:t> da buone e virtuose politiche pubbliche</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Quali indicazioni di policy in questa direzione possiamo trarre dallo scenario che ho rappresentato</a:t>
            </a:r>
            <a:r>
              <a:rPr lang="it-IT"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58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285750" indent="-285750">
              <a:buFont typeface="Arial" panose="020B0604020202020204" pitchFamily="34" charset="0"/>
              <a:buChar char="•"/>
            </a:pPr>
            <a:r>
              <a:rPr lang="it-IT" sz="1400" b="1" dirty="0">
                <a:latin typeface="Arial" panose="020B0604020202020204" pitchFamily="34" charset="0"/>
                <a:cs typeface="Arial" panose="020B0604020202020204" pitchFamily="34" charset="0"/>
              </a:rPr>
              <a:t>La prima indicazione è che il 5G venga interpretato come una infrastruttura per lo sviluppo di nuovi e innovativi servizi in una visione sistemica, ad es. a livello di Smart City, con il coinvolgimento di una pluralità di attori pubblici e privati</a:t>
            </a:r>
          </a:p>
        </p:txBody>
      </p:sp>
      <p:sp>
        <p:nvSpPr>
          <p:cNvPr id="4" name="Segnaposto numero diapositiva 3"/>
          <p:cNvSpPr>
            <a:spLocks noGrp="1"/>
          </p:cNvSpPr>
          <p:nvPr>
            <p:ph type="sldNum" sz="quarter" idx="5"/>
          </p:nvPr>
        </p:nvSpPr>
        <p:spPr/>
        <p:txBody>
          <a:bodyPr/>
          <a:lstStyle/>
          <a:p>
            <a:fld id="{F9B057CE-CDC0-4E39-995A-DF5E0922AB0F}" type="slidenum">
              <a:rPr lang="it-IT" smtClean="0"/>
              <a:t>15</a:t>
            </a:fld>
            <a:endParaRPr lang="it-IT"/>
          </a:p>
        </p:txBody>
      </p:sp>
    </p:spTree>
    <p:extLst>
      <p:ext uri="{BB962C8B-B14F-4D97-AF65-F5344CB8AC3E}">
        <p14:creationId xmlns:p14="http://schemas.microsoft.com/office/powerpoint/2010/main" val="266569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Da questo punto di vista l’Italia si trova in una buona posizione, non solo per il numero di sperimentazioni in essere (il dato europeo mi sembra sottodimensionato) come vedete dalla slide</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Ma perché le sperimentazioni in essere nelle città da parte degli operatori che hanno acquisito le frequenze sono improntati a questa visione sistemica</a:t>
            </a:r>
          </a:p>
        </p:txBody>
      </p:sp>
      <p:sp>
        <p:nvSpPr>
          <p:cNvPr id="4" name="Segnaposto numero diapositiva 3"/>
          <p:cNvSpPr>
            <a:spLocks noGrp="1"/>
          </p:cNvSpPr>
          <p:nvPr>
            <p:ph type="sldNum" sz="quarter" idx="5"/>
          </p:nvPr>
        </p:nvSpPr>
        <p:spPr/>
        <p:txBody>
          <a:bodyPr/>
          <a:lstStyle/>
          <a:p>
            <a:fld id="{F9B057CE-CDC0-4E39-995A-DF5E0922AB0F}" type="slidenum">
              <a:rPr lang="it-IT" smtClean="0"/>
              <a:t>16</a:t>
            </a:fld>
            <a:endParaRPr lang="it-IT"/>
          </a:p>
        </p:txBody>
      </p:sp>
    </p:spTree>
    <p:extLst>
      <p:ext uri="{BB962C8B-B14F-4D97-AF65-F5344CB8AC3E}">
        <p14:creationId xmlns:p14="http://schemas.microsoft.com/office/powerpoint/2010/main" val="988142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Ma l’impatto potenziale del 5G è molto più ampio, come ho cercato di dimostrare nella mia presentazione: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542925" indent="-185738">
              <a:buFont typeface="Wingdings" panose="05000000000000000000" pitchFamily="2" charset="2"/>
              <a:buChar char="Ø"/>
            </a:pPr>
            <a:r>
              <a:rPr lang="it-IT" b="1" dirty="0">
                <a:latin typeface="Arial" panose="020B0604020202020204" pitchFamily="34" charset="0"/>
                <a:cs typeface="Arial" panose="020B0604020202020204" pitchFamily="34" charset="0"/>
              </a:rPr>
              <a:t>Può stimolare e abilitare innovazione con relativi benefici nei più importanti settori economici, nella Pubblica Amministrazione, nei sistemi urbani, nelle abitazioni e nelle postazioni di lavoro</a:t>
            </a:r>
          </a:p>
          <a:p>
            <a:pPr marL="542925" indent="-185738">
              <a:buFont typeface="Wingdings" panose="05000000000000000000" pitchFamily="2" charset="2"/>
              <a:buChar char="Ø"/>
            </a:pPr>
            <a:endParaRPr lang="it-IT" b="1" dirty="0">
              <a:latin typeface="Arial" panose="020B0604020202020204" pitchFamily="34" charset="0"/>
              <a:cs typeface="Arial" panose="020B0604020202020204" pitchFamily="34" charset="0"/>
            </a:endParaRPr>
          </a:p>
          <a:p>
            <a:pPr marL="542925" indent="-185738">
              <a:buFont typeface="Wingdings" panose="05000000000000000000" pitchFamily="2" charset="2"/>
              <a:buChar char="Ø"/>
            </a:pPr>
            <a:r>
              <a:rPr lang="it-IT" b="1" dirty="0">
                <a:latin typeface="Arial" panose="020B0604020202020204" pitchFamily="34" charset="0"/>
                <a:cs typeface="Arial" panose="020B0604020202020204" pitchFamily="34" charset="0"/>
              </a:rPr>
              <a:t>Con impatti conseguenti sulla creazione di nuovi business, di ricchezza e di posti di lavoro</a:t>
            </a:r>
            <a:endParaRPr lang="it-IT" b="1" dirty="0"/>
          </a:p>
        </p:txBody>
      </p:sp>
      <p:sp>
        <p:nvSpPr>
          <p:cNvPr id="4" name="Segnaposto numero diapositiva 3"/>
          <p:cNvSpPr>
            <a:spLocks noGrp="1"/>
          </p:cNvSpPr>
          <p:nvPr>
            <p:ph type="sldNum" sz="quarter" idx="5"/>
          </p:nvPr>
        </p:nvSpPr>
        <p:spPr/>
        <p:txBody>
          <a:bodyPr/>
          <a:lstStyle/>
          <a:p>
            <a:fld id="{F9B057CE-CDC0-4E39-995A-DF5E0922AB0F}" type="slidenum">
              <a:rPr lang="it-IT" smtClean="0"/>
              <a:t>17</a:t>
            </a:fld>
            <a:endParaRPr lang="it-IT"/>
          </a:p>
        </p:txBody>
      </p:sp>
    </p:spTree>
    <p:extLst>
      <p:ext uri="{BB962C8B-B14F-4D97-AF65-F5344CB8AC3E}">
        <p14:creationId xmlns:p14="http://schemas.microsoft.com/office/powerpoint/2010/main" val="14751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Uno studio recente della Commissione Europea ha quantificato questi effetti in una proiezione al 2025</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In base alla quale il 5G potrebbe fare da moltiplicatore di investimenti innovativi nei maggiori settori economici generando circa 113 miliardi di Euro/anno aggiuntivi in Europa di cui 16 miliardi di Euro circa in Italia e 2.4 miliardi di posti di lavoro al 2025, di cui circa 186.000 in Italia</a:t>
            </a:r>
          </a:p>
        </p:txBody>
      </p:sp>
      <p:sp>
        <p:nvSpPr>
          <p:cNvPr id="4" name="Segnaposto numero diapositiva 3"/>
          <p:cNvSpPr>
            <a:spLocks noGrp="1"/>
          </p:cNvSpPr>
          <p:nvPr>
            <p:ph type="sldNum" sz="quarter" idx="5"/>
          </p:nvPr>
        </p:nvSpPr>
        <p:spPr/>
        <p:txBody>
          <a:bodyPr/>
          <a:lstStyle/>
          <a:p>
            <a:fld id="{F9B057CE-CDC0-4E39-995A-DF5E0922AB0F}" type="slidenum">
              <a:rPr lang="it-IT" smtClean="0"/>
              <a:t>18</a:t>
            </a:fld>
            <a:endParaRPr lang="it-IT"/>
          </a:p>
        </p:txBody>
      </p:sp>
    </p:spTree>
    <p:extLst>
      <p:ext uri="{BB962C8B-B14F-4D97-AF65-F5344CB8AC3E}">
        <p14:creationId xmlns:p14="http://schemas.microsoft.com/office/powerpoint/2010/main" val="108444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Per trasformare questo in realtà occorre che si creino sinergie forti e crescenti tra Pubblico e Privato, dove ciascuno faccia la sua parte e si assuma le </a:t>
            </a:r>
            <a:r>
              <a:rPr lang="it-IT" sz="1400" b="1" dirty="0" err="1">
                <a:latin typeface="Arial" panose="020B0604020202020204" pitchFamily="34" charset="0"/>
                <a:cs typeface="Arial" panose="020B0604020202020204" pitchFamily="34" charset="0"/>
              </a:rPr>
              <a:t>responsabilita’</a:t>
            </a:r>
            <a:r>
              <a:rPr lang="it-IT" sz="1400" b="1" dirty="0">
                <a:latin typeface="Arial" panose="020B0604020202020204" pitchFamily="34" charset="0"/>
                <a:cs typeface="Arial" panose="020B0604020202020204" pitchFamily="34" charset="0"/>
              </a:rPr>
              <a:t> correlate al proprio ruolo , ma alla luce di un obiettivo comune che è quello di creare sul serio un’Italia Digitale </a:t>
            </a:r>
            <a:r>
              <a:rPr lang="it-IT" sz="1400" b="1" dirty="0" err="1">
                <a:latin typeface="Arial" panose="020B0604020202020204" pitchFamily="34" charset="0"/>
                <a:cs typeface="Arial" panose="020B0604020202020204" pitchFamily="34" charset="0"/>
              </a:rPr>
              <a:t>Connessa,presupposto</a:t>
            </a:r>
            <a:r>
              <a:rPr lang="it-IT" sz="1400" b="1" dirty="0">
                <a:latin typeface="Arial" panose="020B0604020202020204" pitchFamily="34" charset="0"/>
                <a:cs typeface="Arial" panose="020B0604020202020204" pitchFamily="34" charset="0"/>
              </a:rPr>
              <a:t> anche per una nuova cittadinanza digitale</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Credo che l’utilità di questo convegno sia quello di facilitare l’inizio di questo dialogo costruttivo</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Ed </a:t>
            </a:r>
            <a:r>
              <a:rPr lang="it-IT" sz="1400" b="1" dirty="0" err="1">
                <a:latin typeface="Arial" panose="020B0604020202020204" pitchFamily="34" charset="0"/>
                <a:cs typeface="Arial" panose="020B0604020202020204" pitchFamily="34" charset="0"/>
              </a:rPr>
              <a:t>e’</a:t>
            </a:r>
            <a:r>
              <a:rPr lang="it-IT" sz="1400" b="1" dirty="0">
                <a:latin typeface="Arial" panose="020B0604020202020204" pitchFamily="34" charset="0"/>
                <a:cs typeface="Arial" panose="020B0604020202020204" pitchFamily="34" charset="0"/>
              </a:rPr>
              <a:t> questo l’augurio che faccio a tutti noi e </a:t>
            </a:r>
            <a:r>
              <a:rPr lang="it-IT" sz="1400" b="1" dirty="0" err="1">
                <a:latin typeface="Arial" panose="020B0604020202020204" pitchFamily="34" charset="0"/>
                <a:cs typeface="Arial" panose="020B0604020202020204" pitchFamily="34" charset="0"/>
              </a:rPr>
              <a:t>perche</a:t>
            </a:r>
            <a:r>
              <a:rPr lang="it-IT" sz="1400" b="1" dirty="0">
                <a:latin typeface="Arial" panose="020B0604020202020204" pitchFamily="34" charset="0"/>
                <a:cs typeface="Arial" panose="020B0604020202020204" pitchFamily="34" charset="0"/>
              </a:rPr>
              <a:t>’ questo avvenga</a:t>
            </a:r>
          </a:p>
          <a:p>
            <a:pPr marL="171450" indent="-171450">
              <a:buFont typeface="Arial" panose="020B0604020202020204" pitchFamily="34" charset="0"/>
              <a:buChar char="•"/>
            </a:pPr>
            <a:endParaRPr lang="it-IT" sz="14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sz="1400" b="1" dirty="0">
                <a:latin typeface="Arial" panose="020B0604020202020204" pitchFamily="34" charset="0"/>
                <a:cs typeface="Arial" panose="020B0604020202020204" pitchFamily="34" charset="0"/>
              </a:rPr>
              <a:t>Buon convegno!</a:t>
            </a:r>
          </a:p>
        </p:txBody>
      </p:sp>
      <p:sp>
        <p:nvSpPr>
          <p:cNvPr id="4" name="Segnaposto numero diapositiva 3"/>
          <p:cNvSpPr>
            <a:spLocks noGrp="1"/>
          </p:cNvSpPr>
          <p:nvPr>
            <p:ph type="sldNum" sz="quarter" idx="5"/>
          </p:nvPr>
        </p:nvSpPr>
        <p:spPr/>
        <p:txBody>
          <a:bodyPr/>
          <a:lstStyle/>
          <a:p>
            <a:fld id="{F9B057CE-CDC0-4E39-995A-DF5E0922AB0F}" type="slidenum">
              <a:rPr lang="it-IT" smtClean="0"/>
              <a:t>19</a:t>
            </a:fld>
            <a:endParaRPr lang="it-IT"/>
          </a:p>
        </p:txBody>
      </p:sp>
    </p:spTree>
    <p:extLst>
      <p:ext uri="{BB962C8B-B14F-4D97-AF65-F5344CB8AC3E}">
        <p14:creationId xmlns:p14="http://schemas.microsoft.com/office/powerpoint/2010/main" val="104747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46038" y="958850"/>
            <a:ext cx="6592887" cy="3709988"/>
          </a:xfrm>
        </p:spPr>
      </p:sp>
      <p:sp>
        <p:nvSpPr>
          <p:cNvPr id="309251" name="Rectangle 3"/>
          <p:cNvSpPr>
            <a:spLocks noGrp="1" noChangeArrowheads="1"/>
          </p:cNvSpPr>
          <p:nvPr>
            <p:ph type="body" idx="1"/>
          </p:nvPr>
        </p:nvSpPr>
        <p:spPr>
          <a:xfrm>
            <a:off x="655959" y="5152675"/>
            <a:ext cx="5557021" cy="3979388"/>
          </a:xfrm>
          <a:noFill/>
        </p:spPr>
        <p:txBody>
          <a:bodyPr/>
          <a:lstStyle/>
          <a:p>
            <a:r>
              <a:rPr lang="it-IT" b="1" dirty="0">
                <a:latin typeface="Arial" panose="020B0604020202020204" pitchFamily="34" charset="0"/>
                <a:cs typeface="Arial" panose="020B0604020202020204" pitchFamily="34" charset="0"/>
              </a:rPr>
              <a:t>Ovvero da quali siano lo stato attuale e i trend della digitalizzazione in Italia</a:t>
            </a:r>
          </a:p>
        </p:txBody>
      </p:sp>
    </p:spTree>
    <p:extLst>
      <p:ext uri="{BB962C8B-B14F-4D97-AF65-F5344CB8AC3E}">
        <p14:creationId xmlns:p14="http://schemas.microsoft.com/office/powerpoint/2010/main" val="1756491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331788" y="258763"/>
            <a:ext cx="7461251" cy="4197350"/>
          </a:xfrm>
          <a:solidFill>
            <a:srgbClr val="FFFFFF"/>
          </a:solidFill>
          <a:ln/>
        </p:spPr>
      </p:sp>
      <p:sp>
        <p:nvSpPr>
          <p:cNvPr id="81924" name="Segnaposto note 5"/>
          <p:cNvSpPr>
            <a:spLocks noGrp="1"/>
          </p:cNvSpPr>
          <p:nvPr>
            <p:ph type="body"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atin typeface="Arial" pitchFamily="34" charset="0"/>
            </a:endParaRPr>
          </a:p>
        </p:txBody>
      </p:sp>
    </p:spTree>
    <p:extLst>
      <p:ext uri="{BB962C8B-B14F-4D97-AF65-F5344CB8AC3E}">
        <p14:creationId xmlns:p14="http://schemas.microsoft.com/office/powerpoint/2010/main" val="122274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Se per dare una risposta a questa domanda usiamo i noti benchmark internazionali, non possiamo che riscontrare una situazione di grave ritardo su tutti i parametri fondamentali del digitale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Ma questo non ci aiuta a capire cosa ci sia e cosa si muova dietro a questi indicatori, per 2 ragioni sostanziali:</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895350" indent="-266700">
              <a:buFont typeface="Wingdings" panose="05000000000000000000" pitchFamily="2" charset="2"/>
              <a:buChar char="Ø"/>
            </a:pPr>
            <a:r>
              <a:rPr lang="it-IT" b="1" dirty="0">
                <a:latin typeface="Arial" panose="020B0604020202020204" pitchFamily="34" charset="0"/>
                <a:cs typeface="Arial" panose="020B0604020202020204" pitchFamily="34" charset="0"/>
              </a:rPr>
              <a:t>La prima è che questi numeri rappresentano un dato medio relativo ad un Paese come il nostro dove la digitalizzazione è fatta a macchia di </a:t>
            </a:r>
            <a:r>
              <a:rPr lang="it-IT" b="1" dirty="0" err="1">
                <a:latin typeface="Arial" panose="020B0604020202020204" pitchFamily="34" charset="0"/>
                <a:cs typeface="Arial" panose="020B0604020202020204" pitchFamily="34" charset="0"/>
              </a:rPr>
              <a:t>leopardo,ha</a:t>
            </a:r>
            <a:r>
              <a:rPr lang="it-IT" b="1" dirty="0">
                <a:latin typeface="Arial" panose="020B0604020202020204" pitchFamily="34" charset="0"/>
                <a:cs typeface="Arial" panose="020B0604020202020204" pitchFamily="34" charset="0"/>
              </a:rPr>
              <a:t> scavato fossati, tra imprese , territori, e PA molto innovativi ed altri molto arretrati</a:t>
            </a:r>
          </a:p>
          <a:p>
            <a:pPr marL="895350" indent="-180975">
              <a:buFont typeface="Wingdings" panose="05000000000000000000" pitchFamily="2" charset="2"/>
              <a:buChar char="Ø"/>
            </a:pPr>
            <a:endParaRPr lang="it-IT" b="1" dirty="0">
              <a:latin typeface="Arial" panose="020B0604020202020204" pitchFamily="34" charset="0"/>
              <a:cs typeface="Arial" panose="020B0604020202020204" pitchFamily="34" charset="0"/>
            </a:endParaRPr>
          </a:p>
          <a:p>
            <a:pPr marL="895350" indent="-266700">
              <a:buFont typeface="Wingdings" panose="05000000000000000000" pitchFamily="2" charset="2"/>
              <a:buChar char="Ø"/>
            </a:pPr>
            <a:r>
              <a:rPr lang="it-IT" b="1" dirty="0">
                <a:latin typeface="Arial" panose="020B0604020202020204" pitchFamily="34" charset="0"/>
                <a:cs typeface="Arial" panose="020B0604020202020204" pitchFamily="34" charset="0"/>
              </a:rPr>
              <a:t>La seconda è che questa sorta di stato patrimoniale del digitale misurato nella sua evoluzione  attraverso fotogrammi negli anni non dà conto delle reali dinamiche in atto nel mercato</a:t>
            </a:r>
          </a:p>
        </p:txBody>
      </p:sp>
      <p:sp>
        <p:nvSpPr>
          <p:cNvPr id="4" name="Segnaposto numero diapositiva 3"/>
          <p:cNvSpPr>
            <a:spLocks noGrp="1"/>
          </p:cNvSpPr>
          <p:nvPr>
            <p:ph type="sldNum" sz="quarter" idx="5"/>
          </p:nvPr>
        </p:nvSpPr>
        <p:spPr/>
        <p:txBody>
          <a:bodyPr/>
          <a:lstStyle/>
          <a:p>
            <a:fld id="{F9B057CE-CDC0-4E39-995A-DF5E0922AB0F}" type="slidenum">
              <a:rPr lang="it-IT" smtClean="0"/>
              <a:t>3</a:t>
            </a:fld>
            <a:endParaRPr lang="it-IT"/>
          </a:p>
        </p:txBody>
      </p:sp>
    </p:spTree>
    <p:extLst>
      <p:ext uri="{BB962C8B-B14F-4D97-AF65-F5344CB8AC3E}">
        <p14:creationId xmlns:p14="http://schemas.microsoft.com/office/powerpoint/2010/main" val="10009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In effetti il mercato digitale ovvero la spesa e gli investimenti ICT al netto del personale, cresce in Italia più del PIL, è parzialmente condizionato dall’andamento dell’economia e si prevede che incrementerà la sua crescita al 2020.</a:t>
            </a:r>
          </a:p>
          <a:p>
            <a:pPr marL="171450" indent="-171450">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Ma il fatto più importante che i benchmark non sono in grado di rappresentare è che il mercato e la spesa stanno cambiando nei loro fondamentali  costitutivi e nei driver di crescita</a:t>
            </a:r>
          </a:p>
        </p:txBody>
      </p:sp>
      <p:sp>
        <p:nvSpPr>
          <p:cNvPr id="4" name="Segnaposto numero diapositiva 3"/>
          <p:cNvSpPr>
            <a:spLocks noGrp="1"/>
          </p:cNvSpPr>
          <p:nvPr>
            <p:ph type="sldNum" sz="quarter" idx="5"/>
          </p:nvPr>
        </p:nvSpPr>
        <p:spPr/>
        <p:txBody>
          <a:bodyPr/>
          <a:lstStyle/>
          <a:p>
            <a:fld id="{F9B057CE-CDC0-4E39-995A-DF5E0922AB0F}" type="slidenum">
              <a:rPr lang="it-IT" smtClean="0"/>
              <a:t>4</a:t>
            </a:fld>
            <a:endParaRPr lang="it-IT"/>
          </a:p>
        </p:txBody>
      </p:sp>
    </p:spTree>
    <p:extLst>
      <p:ext uri="{BB962C8B-B14F-4D97-AF65-F5344CB8AC3E}">
        <p14:creationId xmlns:p14="http://schemas.microsoft.com/office/powerpoint/2010/main" val="14160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err="1">
                <a:latin typeface="Arial" panose="020B0604020202020204" pitchFamily="34" charset="0"/>
                <a:cs typeface="Arial" panose="020B0604020202020204" pitchFamily="34" charset="0"/>
              </a:rPr>
              <a:t>C’e’</a:t>
            </a:r>
            <a:r>
              <a:rPr lang="it-IT" b="1" dirty="0">
                <a:latin typeface="Arial" panose="020B0604020202020204" pitchFamily="34" charset="0"/>
                <a:cs typeface="Arial" panose="020B0604020202020204" pitchFamily="34" charset="0"/>
              </a:rPr>
              <a:t> una chiara evidenza che le tecnologie e le soluzioni emergenti, in primis il cloud computing, l’IoT e il </a:t>
            </a:r>
            <a:r>
              <a:rPr lang="it-IT" b="1" dirty="0" err="1">
                <a:latin typeface="Arial" panose="020B0604020202020204" pitchFamily="34" charset="0"/>
                <a:cs typeface="Arial" panose="020B0604020202020204" pitchFamily="34" charset="0"/>
              </a:rPr>
              <a:t>mobile,ovvero</a:t>
            </a:r>
            <a:r>
              <a:rPr lang="it-IT" b="1" dirty="0">
                <a:latin typeface="Arial" panose="020B0604020202020204" pitchFamily="34" charset="0"/>
                <a:cs typeface="Arial" panose="020B0604020202020204" pitchFamily="34" charset="0"/>
              </a:rPr>
              <a:t> i pilastri del mondo digitale, crescono a ritmi 10 volte superiori ai segmenti tradizionali dell’</a:t>
            </a:r>
            <a:r>
              <a:rPr lang="it-IT" b="1" dirty="0" err="1">
                <a:latin typeface="Arial" panose="020B0604020202020204" pitchFamily="34" charset="0"/>
                <a:cs typeface="Arial" panose="020B0604020202020204" pitchFamily="34" charset="0"/>
              </a:rPr>
              <a:t>ICT,trainano</a:t>
            </a:r>
            <a:r>
              <a:rPr lang="it-IT" b="1" dirty="0">
                <a:latin typeface="Arial" panose="020B0604020202020204" pitchFamily="34" charset="0"/>
                <a:cs typeface="Arial" panose="020B0604020202020204" pitchFamily="34" charset="0"/>
              </a:rPr>
              <a:t> la crescita del mercato e stanno diventando dominanti anche in termini dimensionali diventandone una parte sempre </a:t>
            </a:r>
            <a:r>
              <a:rPr lang="it-IT" b="1" dirty="0" err="1">
                <a:latin typeface="Arial" panose="020B0604020202020204" pitchFamily="34" charset="0"/>
                <a:cs typeface="Arial" panose="020B0604020202020204" pitchFamily="34" charset="0"/>
              </a:rPr>
              <a:t>piu’</a:t>
            </a:r>
            <a:r>
              <a:rPr lang="it-IT" b="1" dirty="0">
                <a:latin typeface="Arial" panose="020B0604020202020204" pitchFamily="34" charset="0"/>
                <a:cs typeface="Arial" panose="020B0604020202020204" pitchFamily="34" charset="0"/>
              </a:rPr>
              <a:t> importante</a:t>
            </a:r>
          </a:p>
        </p:txBody>
      </p:sp>
      <p:sp>
        <p:nvSpPr>
          <p:cNvPr id="4" name="Segnaposto numero diapositiva 3"/>
          <p:cNvSpPr>
            <a:spLocks noGrp="1"/>
          </p:cNvSpPr>
          <p:nvPr>
            <p:ph type="sldNum" sz="quarter" idx="5"/>
          </p:nvPr>
        </p:nvSpPr>
        <p:spPr/>
        <p:txBody>
          <a:bodyPr/>
          <a:lstStyle/>
          <a:p>
            <a:fld id="{F9B057CE-CDC0-4E39-995A-DF5E0922AB0F}" type="slidenum">
              <a:rPr lang="it-IT" smtClean="0"/>
              <a:t>5</a:t>
            </a:fld>
            <a:endParaRPr lang="it-IT"/>
          </a:p>
        </p:txBody>
      </p:sp>
    </p:spTree>
    <p:extLst>
      <p:ext uri="{BB962C8B-B14F-4D97-AF65-F5344CB8AC3E}">
        <p14:creationId xmlns:p14="http://schemas.microsoft.com/office/powerpoint/2010/main" val="197570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E questo grazie ad una forte accelerazione nello sviluppo di progetti di trasformazione digitale che tra il 2017 e il 2018  si è verificata nella componente più avanzata e innovativa del sistema delle imprese italiane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E’ questo che ha creato quel gap crescente con la parte più arretrata del sistema di cui parlavo prima</a:t>
            </a:r>
          </a:p>
        </p:txBody>
      </p:sp>
      <p:sp>
        <p:nvSpPr>
          <p:cNvPr id="4" name="Segnaposto numero diapositiva 3"/>
          <p:cNvSpPr>
            <a:spLocks noGrp="1"/>
          </p:cNvSpPr>
          <p:nvPr>
            <p:ph type="sldNum" sz="quarter" idx="5"/>
          </p:nvPr>
        </p:nvSpPr>
        <p:spPr/>
        <p:txBody>
          <a:bodyPr/>
          <a:lstStyle/>
          <a:p>
            <a:fld id="{F9B057CE-CDC0-4E39-995A-DF5E0922AB0F}" type="slidenum">
              <a:rPr lang="it-IT" smtClean="0"/>
              <a:t>6</a:t>
            </a:fld>
            <a:endParaRPr lang="it-IT"/>
          </a:p>
        </p:txBody>
      </p:sp>
    </p:spTree>
    <p:extLst>
      <p:ext uri="{BB962C8B-B14F-4D97-AF65-F5344CB8AC3E}">
        <p14:creationId xmlns:p14="http://schemas.microsoft.com/office/powerpoint/2010/main" val="209074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230188" y="1292225"/>
            <a:ext cx="6481762" cy="3646488"/>
          </a:xfrm>
        </p:spPr>
      </p:sp>
      <p:sp>
        <p:nvSpPr>
          <p:cNvPr id="309251" name="Rectangle 3"/>
          <p:cNvSpPr>
            <a:spLocks noGrp="1" noChangeArrowheads="1"/>
          </p:cNvSpPr>
          <p:nvPr>
            <p:ph type="body" idx="1"/>
          </p:nvPr>
        </p:nvSpPr>
        <p:spPr>
          <a:xfrm>
            <a:off x="655959" y="5152675"/>
            <a:ext cx="5557021" cy="3979388"/>
          </a:xfrm>
          <a:noFill/>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Quale può essere allora l’impatto prevedibile del 5G su queste dinamiche?</a:t>
            </a:r>
          </a:p>
        </p:txBody>
      </p:sp>
    </p:spTree>
    <p:extLst>
      <p:ext uri="{BB962C8B-B14F-4D97-AF65-F5344CB8AC3E}">
        <p14:creationId xmlns:p14="http://schemas.microsoft.com/office/powerpoint/2010/main" val="104112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Un primo impatto importante risulta con grande evidenza dallo stadio di maturità nel sentiero di trasformazione digitale in cui si trovano oggi le imprese italiane, anche quelle avanzate di cui parlavamo prima</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Siamo in una fase di contaminazione digitale, in un certo senso caotica, che richiede di essere guidata da una visione strategica da strumenti di </a:t>
            </a:r>
            <a:r>
              <a:rPr lang="it-IT" b="1" dirty="0" err="1">
                <a:latin typeface="Arial" panose="020B0604020202020204" pitchFamily="34" charset="0"/>
                <a:cs typeface="Arial" panose="020B0604020202020204" pitchFamily="34" charset="0"/>
              </a:rPr>
              <a:t>governance</a:t>
            </a:r>
            <a:r>
              <a:rPr lang="it-IT" b="1" dirty="0">
                <a:latin typeface="Arial" panose="020B0604020202020204" pitchFamily="34" charset="0"/>
                <a:cs typeface="Arial" panose="020B0604020202020204" pitchFamily="34" charset="0"/>
              </a:rPr>
              <a:t> e di integrazione tra operatori e tecnologie eterogenei</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Ma il punto d’arrivo </a:t>
            </a:r>
            <a:r>
              <a:rPr lang="it-IT" b="1" dirty="0" err="1">
                <a:latin typeface="Arial" panose="020B0604020202020204" pitchFamily="34" charset="0"/>
                <a:cs typeface="Arial" panose="020B0604020202020204" pitchFamily="34" charset="0"/>
              </a:rPr>
              <a:t>e’quello</a:t>
            </a:r>
            <a:r>
              <a:rPr lang="it-IT" b="1" dirty="0">
                <a:latin typeface="Arial" panose="020B0604020202020204" pitchFamily="34" charset="0"/>
                <a:cs typeface="Arial" panose="020B0604020202020204" pitchFamily="34" charset="0"/>
              </a:rPr>
              <a:t> illustrato nella slide :una innovazione strutturale nei modelli di business nei prodotti e servizi </a:t>
            </a:r>
            <a:r>
              <a:rPr lang="it-IT" b="1" dirty="0" err="1">
                <a:latin typeface="Arial" panose="020B0604020202020204" pitchFamily="34" charset="0"/>
                <a:cs typeface="Arial" panose="020B0604020202020204" pitchFamily="34" charset="0"/>
              </a:rPr>
              <a:t>offerti,sui</a:t>
            </a:r>
            <a:r>
              <a:rPr lang="it-IT" b="1" dirty="0">
                <a:latin typeface="Arial" panose="020B0604020202020204" pitchFamily="34" charset="0"/>
                <a:cs typeface="Arial" panose="020B0604020202020204" pitchFamily="34" charset="0"/>
              </a:rPr>
              <a:t> modelli di go to market e di organizzazione del </a:t>
            </a:r>
            <a:r>
              <a:rPr lang="it-IT" b="1" dirty="0" err="1">
                <a:latin typeface="Arial" panose="020B0604020202020204" pitchFamily="34" charset="0"/>
                <a:cs typeface="Arial" panose="020B0604020202020204" pitchFamily="34" charset="0"/>
              </a:rPr>
              <a:t>lavoro,sulla</a:t>
            </a:r>
            <a:r>
              <a:rPr lang="it-IT" b="1" dirty="0">
                <a:latin typeface="Arial" panose="020B0604020202020204" pitchFamily="34" charset="0"/>
                <a:cs typeface="Arial" panose="020B0604020202020204" pitchFamily="34" charset="0"/>
              </a:rPr>
              <a:t> formazione di filiere </a:t>
            </a:r>
            <a:r>
              <a:rPr lang="it-IT" b="1" dirty="0" err="1">
                <a:latin typeface="Arial" panose="020B0604020202020204" pitchFamily="34" charset="0"/>
                <a:cs typeface="Arial" panose="020B0604020202020204" pitchFamily="34" charset="0"/>
              </a:rPr>
              <a:t>inersettoriali</a:t>
            </a: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Il 5G può rappresentare sia l’infrastruttura efficiente e potente di connessione tra operatori e tecnologie sia la piattaforma su cui costruire soluzioni e servizi innovativi</a:t>
            </a:r>
          </a:p>
        </p:txBody>
      </p:sp>
      <p:sp>
        <p:nvSpPr>
          <p:cNvPr id="4" name="Segnaposto numero diapositiva 3"/>
          <p:cNvSpPr>
            <a:spLocks noGrp="1"/>
          </p:cNvSpPr>
          <p:nvPr>
            <p:ph type="sldNum" sz="quarter" idx="5"/>
          </p:nvPr>
        </p:nvSpPr>
        <p:spPr/>
        <p:txBody>
          <a:bodyPr/>
          <a:lstStyle/>
          <a:p>
            <a:fld id="{F9B057CE-CDC0-4E39-995A-DF5E0922AB0F}" type="slidenum">
              <a:rPr lang="it-IT" smtClean="0"/>
              <a:t>8</a:t>
            </a:fld>
            <a:endParaRPr lang="it-IT"/>
          </a:p>
        </p:txBody>
      </p:sp>
    </p:spTree>
    <p:extLst>
      <p:ext uri="{BB962C8B-B14F-4D97-AF65-F5344CB8AC3E}">
        <p14:creationId xmlns:p14="http://schemas.microsoft.com/office/powerpoint/2010/main" val="426957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Il caso della trasformazione della fabbrica che diventa intelligente è esemplare in questo senso</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Un luogo sempre meno materiale e sempre </a:t>
            </a:r>
            <a:r>
              <a:rPr lang="it-IT" b="1" dirty="0" err="1">
                <a:latin typeface="Arial" panose="020B0604020202020204" pitchFamily="34" charset="0"/>
                <a:cs typeface="Arial" panose="020B0604020202020204" pitchFamily="34" charset="0"/>
              </a:rPr>
              <a:t>piu’</a:t>
            </a:r>
            <a:r>
              <a:rPr lang="it-IT" b="1" dirty="0">
                <a:latin typeface="Arial" panose="020B0604020202020204" pitchFamily="34" charset="0"/>
                <a:cs typeface="Arial" panose="020B0604020202020204" pitchFamily="34" charset="0"/>
              </a:rPr>
              <a:t> interconnesso dove SW, </a:t>
            </a:r>
            <a:r>
              <a:rPr lang="it-IT" b="1" dirty="0" err="1">
                <a:latin typeface="Arial" panose="020B0604020202020204" pitchFamily="34" charset="0"/>
                <a:cs typeface="Arial" panose="020B0604020202020204" pitchFamily="34" charset="0"/>
              </a:rPr>
              <a:t>IoT,e</a:t>
            </a:r>
            <a:r>
              <a:rPr lang="it-IT" b="1" dirty="0">
                <a:latin typeface="Arial" panose="020B0604020202020204" pitchFamily="34" charset="0"/>
                <a:cs typeface="Arial" panose="020B0604020202020204" pitchFamily="34" charset="0"/>
              </a:rPr>
              <a:t> 5G, con buona pace di Marx, diventano i nuovi mezzi di produzione in un contesto fortemente integrato dove le componenti digitali guidano quelle fisiche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Questa è una visione futuribile?</a:t>
            </a:r>
          </a:p>
          <a:p>
            <a:pPr marL="171450" indent="-171450">
              <a:buFont typeface="Arial" panose="020B0604020202020204" pitchFamily="34" charset="0"/>
              <a:buChar char="•"/>
            </a:pPr>
            <a:endParaRPr lang="it-IT"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it-IT" b="1" dirty="0">
                <a:latin typeface="Arial" panose="020B0604020202020204" pitchFamily="34" charset="0"/>
                <a:cs typeface="Arial" panose="020B0604020202020204" pitchFamily="34" charset="0"/>
              </a:rPr>
              <a:t>La risposta è no….</a:t>
            </a:r>
          </a:p>
        </p:txBody>
      </p:sp>
      <p:sp>
        <p:nvSpPr>
          <p:cNvPr id="4" name="Segnaposto numero diapositiva 3"/>
          <p:cNvSpPr>
            <a:spLocks noGrp="1"/>
          </p:cNvSpPr>
          <p:nvPr>
            <p:ph type="sldNum" sz="quarter" idx="5"/>
          </p:nvPr>
        </p:nvSpPr>
        <p:spPr/>
        <p:txBody>
          <a:bodyPr/>
          <a:lstStyle/>
          <a:p>
            <a:fld id="{F9B057CE-CDC0-4E39-995A-DF5E0922AB0F}" type="slidenum">
              <a:rPr lang="it-IT" smtClean="0"/>
              <a:t>9</a:t>
            </a:fld>
            <a:endParaRPr lang="it-IT"/>
          </a:p>
        </p:txBody>
      </p:sp>
    </p:spTree>
    <p:extLst>
      <p:ext uri="{BB962C8B-B14F-4D97-AF65-F5344CB8AC3E}">
        <p14:creationId xmlns:p14="http://schemas.microsoft.com/office/powerpoint/2010/main" val="105076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Black Signature">
    <p:spTree>
      <p:nvGrpSpPr>
        <p:cNvPr id="1" name=""/>
        <p:cNvGrpSpPr/>
        <p:nvPr/>
      </p:nvGrpSpPr>
      <p:grpSpPr>
        <a:xfrm>
          <a:off x="0" y="0"/>
          <a:ext cx="0" cy="0"/>
          <a:chOff x="0" y="0"/>
          <a:chExt cx="0" cy="0"/>
        </a:xfrm>
      </p:grpSpPr>
      <p:sp>
        <p:nvSpPr>
          <p:cNvPr id="6" name="Sottotitolo 2"/>
          <p:cNvSpPr txBox="1">
            <a:spLocks/>
          </p:cNvSpPr>
          <p:nvPr userDrawn="1"/>
        </p:nvSpPr>
        <p:spPr>
          <a:xfrm>
            <a:off x="354798" y="1628799"/>
            <a:ext cx="10483574" cy="2448269"/>
          </a:xfrm>
          <a:prstGeom prst="rect">
            <a:avLst/>
          </a:prstGeom>
        </p:spPr>
        <p:txBody>
          <a:bodyPr lIns="91430" tIns="45715" rIns="91430" bIns="45715">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eaLnBrk="0" hangingPunct="0">
              <a:spcBef>
                <a:spcPts val="0"/>
              </a:spcBef>
              <a:buNone/>
              <a:defRPr/>
            </a:pPr>
            <a:r>
              <a:rPr lang="en-US" sz="4800" b="1" dirty="0" err="1">
                <a:solidFill>
                  <a:schemeClr val="tx2">
                    <a:lumMod val="75000"/>
                  </a:schemeClr>
                </a:solidFill>
              </a:rPr>
              <a:t>L’impatto</a:t>
            </a:r>
            <a:r>
              <a:rPr lang="en-US" sz="4800" b="1" dirty="0">
                <a:solidFill>
                  <a:schemeClr val="tx2">
                    <a:lumMod val="75000"/>
                  </a:schemeClr>
                </a:solidFill>
              </a:rPr>
              <a:t> del 5G in Italia</a:t>
            </a:r>
          </a:p>
          <a:p>
            <a:pPr marL="0" indent="0" algn="l" eaLnBrk="0" hangingPunct="0">
              <a:spcBef>
                <a:spcPts val="0"/>
              </a:spcBef>
              <a:buNone/>
              <a:defRPr/>
            </a:pPr>
            <a:r>
              <a:rPr lang="en-US" sz="3200" b="1" i="0" dirty="0">
                <a:solidFill>
                  <a:schemeClr val="tx2">
                    <a:lumMod val="75000"/>
                  </a:schemeClr>
                </a:solidFill>
              </a:rPr>
              <a:t>I trend e </a:t>
            </a:r>
            <a:r>
              <a:rPr lang="en-US" sz="3200" b="1" i="0" dirty="0" err="1">
                <a:solidFill>
                  <a:schemeClr val="tx2">
                    <a:lumMod val="75000"/>
                  </a:schemeClr>
                </a:solidFill>
              </a:rPr>
              <a:t>gli</a:t>
            </a:r>
            <a:r>
              <a:rPr lang="en-US" sz="3200" b="1" i="0" dirty="0">
                <a:solidFill>
                  <a:schemeClr val="tx2">
                    <a:lumMod val="75000"/>
                  </a:schemeClr>
                </a:solidFill>
              </a:rPr>
              <a:t> </a:t>
            </a:r>
            <a:r>
              <a:rPr lang="en-US" sz="3200" b="1" i="0" dirty="0" err="1">
                <a:solidFill>
                  <a:schemeClr val="tx2">
                    <a:lumMod val="75000"/>
                  </a:schemeClr>
                </a:solidFill>
              </a:rPr>
              <a:t>scenari</a:t>
            </a:r>
            <a:r>
              <a:rPr lang="en-US" sz="3200" b="1" i="0" dirty="0">
                <a:solidFill>
                  <a:schemeClr val="tx2">
                    <a:lumMod val="75000"/>
                  </a:schemeClr>
                </a:solidFill>
              </a:rPr>
              <a:t> </a:t>
            </a:r>
            <a:r>
              <a:rPr lang="en-US" sz="3200" b="1" i="0" dirty="0" err="1">
                <a:solidFill>
                  <a:schemeClr val="tx2">
                    <a:lumMod val="75000"/>
                  </a:schemeClr>
                </a:solidFill>
              </a:rPr>
              <a:t>possibili</a:t>
            </a:r>
            <a:endParaRPr lang="en-US" sz="3200" b="1" i="0" dirty="0">
              <a:solidFill>
                <a:schemeClr val="tx2">
                  <a:lumMod val="75000"/>
                </a:schemeClr>
              </a:solidFill>
            </a:endParaRPr>
          </a:p>
          <a:p>
            <a:pPr marL="0" indent="0" algn="l" eaLnBrk="0" hangingPunct="0">
              <a:spcBef>
                <a:spcPts val="0"/>
              </a:spcBef>
              <a:buNone/>
              <a:defRPr/>
            </a:pPr>
            <a:endParaRPr lang="en-US" sz="3600" b="1" i="1" dirty="0">
              <a:solidFill>
                <a:schemeClr val="tx2">
                  <a:lumMod val="75000"/>
                </a:schemeClr>
              </a:solidFill>
            </a:endParaRPr>
          </a:p>
          <a:p>
            <a:pPr marL="0" indent="0" algn="l" eaLnBrk="0" hangingPunct="0">
              <a:spcBef>
                <a:spcPts val="0"/>
              </a:spcBef>
              <a:buNone/>
              <a:defRPr/>
            </a:pPr>
            <a:endParaRPr lang="en-US" sz="3600" b="1" i="1" dirty="0">
              <a:solidFill>
                <a:schemeClr val="tx2">
                  <a:lumMod val="75000"/>
                </a:schemeClr>
              </a:solidFill>
            </a:endParaRPr>
          </a:p>
          <a:p>
            <a:pPr marL="0" indent="0" algn="l" eaLnBrk="0" hangingPunct="0">
              <a:spcBef>
                <a:spcPts val="0"/>
              </a:spcBef>
              <a:buNone/>
              <a:defRPr/>
            </a:pPr>
            <a:r>
              <a:rPr lang="en-US" sz="3600" b="1" i="0" dirty="0">
                <a:solidFill>
                  <a:schemeClr val="tx2">
                    <a:lumMod val="75000"/>
                  </a:schemeClr>
                </a:solidFill>
              </a:rPr>
              <a:t>Giancarlo </a:t>
            </a:r>
            <a:r>
              <a:rPr lang="en-US" sz="3600" b="1" i="0" dirty="0" err="1">
                <a:solidFill>
                  <a:schemeClr val="tx2">
                    <a:lumMod val="75000"/>
                  </a:schemeClr>
                </a:solidFill>
              </a:rPr>
              <a:t>Capitani</a:t>
            </a:r>
            <a:endParaRPr lang="en-US" sz="3600" b="1" i="0" dirty="0">
              <a:solidFill>
                <a:schemeClr val="tx2">
                  <a:lumMod val="75000"/>
                </a:schemeClr>
              </a:solidFill>
            </a:endParaRPr>
          </a:p>
          <a:p>
            <a:pPr marL="0" indent="0" algn="l" eaLnBrk="0" hangingPunct="0">
              <a:spcBef>
                <a:spcPts val="0"/>
              </a:spcBef>
              <a:buNone/>
              <a:defRPr/>
            </a:pPr>
            <a:r>
              <a:rPr lang="en-US" sz="2800" b="1" i="0" dirty="0" err="1">
                <a:solidFill>
                  <a:schemeClr val="tx2">
                    <a:lumMod val="75000"/>
                  </a:schemeClr>
                </a:solidFill>
              </a:rPr>
              <a:t>Presidente</a:t>
            </a:r>
            <a:r>
              <a:rPr lang="en-US" sz="2800" b="1" i="0" dirty="0">
                <a:solidFill>
                  <a:schemeClr val="tx2">
                    <a:lumMod val="75000"/>
                  </a:schemeClr>
                </a:solidFill>
              </a:rPr>
              <a:t> </a:t>
            </a:r>
            <a:r>
              <a:rPr lang="en-US" sz="2800" b="1" i="0" dirty="0" err="1">
                <a:solidFill>
                  <a:schemeClr val="tx2">
                    <a:lumMod val="75000"/>
                  </a:schemeClr>
                </a:solidFill>
              </a:rPr>
              <a:t>NetConsulting</a:t>
            </a:r>
            <a:r>
              <a:rPr lang="en-US" sz="2800" b="1" i="0" dirty="0">
                <a:solidFill>
                  <a:schemeClr val="tx2">
                    <a:lumMod val="75000"/>
                  </a:schemeClr>
                </a:solidFill>
              </a:rPr>
              <a:t> cube</a:t>
            </a:r>
          </a:p>
          <a:p>
            <a:pPr marL="0" indent="0" algn="l">
              <a:lnSpc>
                <a:spcPts val="3000"/>
              </a:lnSpc>
              <a:spcBef>
                <a:spcPts val="600"/>
              </a:spcBef>
              <a:buNone/>
            </a:pPr>
            <a:endParaRPr kumimoji="0" lang="it-IT" sz="2400" b="1" i="1" u="none" strike="noStrike" kern="1200" cap="none" spc="0" normalizeH="0" baseline="0" noProof="0" dirty="0">
              <a:ln>
                <a:noFill/>
              </a:ln>
              <a:solidFill>
                <a:srgbClr val="1F497D">
                  <a:lumMod val="75000"/>
                </a:srgbClr>
              </a:solidFill>
              <a:effectLst/>
              <a:uLnTx/>
              <a:uFillTx/>
              <a:latin typeface="+mj-lt"/>
              <a:ea typeface="+mn-ea"/>
              <a:cs typeface="+mn-cs"/>
            </a:endParaRPr>
          </a:p>
        </p:txBody>
      </p:sp>
      <p:grpSp>
        <p:nvGrpSpPr>
          <p:cNvPr id="8" name="Gruppo 7"/>
          <p:cNvGrpSpPr/>
          <p:nvPr userDrawn="1"/>
        </p:nvGrpSpPr>
        <p:grpSpPr>
          <a:xfrm>
            <a:off x="222276" y="5462240"/>
            <a:ext cx="11698529" cy="576064"/>
            <a:chOff x="180597" y="260648"/>
            <a:chExt cx="9505055" cy="576064"/>
          </a:xfrm>
        </p:grpSpPr>
        <p:cxnSp>
          <p:nvCxnSpPr>
            <p:cNvPr id="9" name="Connettore 1 8"/>
            <p:cNvCxnSpPr/>
            <p:nvPr userDrawn="1"/>
          </p:nvCxnSpPr>
          <p:spPr>
            <a:xfrm flipH="1">
              <a:off x="180597" y="836712"/>
              <a:ext cx="9505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userDrawn="1"/>
          </p:nvCxnSpPr>
          <p:spPr bwMode="auto">
            <a:xfrm flipH="1" flipV="1">
              <a:off x="180597" y="260648"/>
              <a:ext cx="0" cy="576064"/>
            </a:xfrm>
            <a:prstGeom prst="line">
              <a:avLst/>
            </a:prstGeom>
            <a:ln>
              <a:tailEnd type="oval"/>
            </a:ln>
            <a:extLst/>
          </p:spPr>
          <p:style>
            <a:lnRef idx="1">
              <a:schemeClr val="accent1"/>
            </a:lnRef>
            <a:fillRef idx="0">
              <a:schemeClr val="accent1"/>
            </a:fillRef>
            <a:effectRef idx="0">
              <a:schemeClr val="accent1"/>
            </a:effectRef>
            <a:fontRef idx="minor">
              <a:schemeClr val="tx1"/>
            </a:fontRef>
          </p:style>
        </p:cxnSp>
      </p:grpSp>
      <p:pic>
        <p:nvPicPr>
          <p:cNvPr id="11" name="Picture 2" descr="R:\NETCUBE\ADMIN\logo\definitivo\Net Consulting 3 esecutiv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56439" y="5750277"/>
            <a:ext cx="2110669" cy="991095"/>
          </a:xfrm>
          <a:prstGeom prst="rect">
            <a:avLst/>
          </a:prstGeom>
          <a:noFill/>
          <a:extLst>
            <a:ext uri="{909E8E84-426E-40DD-AFC4-6F175D3DCCD1}">
              <a14:hiddenFill xmlns:a14="http://schemas.microsoft.com/office/drawing/2010/main">
                <a:solidFill>
                  <a:srgbClr val="FFFFFF"/>
                </a:solidFill>
              </a14:hiddenFill>
            </a:ext>
          </a:extLst>
        </p:spPr>
      </p:pic>
      <p:sp>
        <p:nvSpPr>
          <p:cNvPr id="12" name="Sottotitolo 2"/>
          <p:cNvSpPr txBox="1">
            <a:spLocks/>
          </p:cNvSpPr>
          <p:nvPr userDrawn="1"/>
        </p:nvSpPr>
        <p:spPr>
          <a:xfrm>
            <a:off x="222276" y="6093290"/>
            <a:ext cx="10483574" cy="466082"/>
          </a:xfrm>
          <a:prstGeom prst="rect">
            <a:avLst/>
          </a:prstGeom>
        </p:spPr>
        <p:txBody>
          <a:bodyPr lIns="91430" tIns="45715" rIns="91430" bIns="45715">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spcBef>
                <a:spcPct val="20000"/>
              </a:spcBef>
              <a:buNone/>
            </a:pPr>
            <a:r>
              <a:rPr lang="it-IT" sz="1800" b="1" i="1" dirty="0">
                <a:solidFill>
                  <a:schemeClr val="tx2">
                    <a:lumMod val="75000"/>
                  </a:schemeClr>
                </a:solidFill>
                <a:latin typeface="+mj-lt"/>
              </a:rPr>
              <a:t>CNIT, 5G </a:t>
            </a:r>
            <a:r>
              <a:rPr lang="it-IT" sz="1800" b="1" i="1" dirty="0" err="1">
                <a:solidFill>
                  <a:schemeClr val="tx2">
                    <a:lumMod val="75000"/>
                  </a:schemeClr>
                </a:solidFill>
                <a:latin typeface="+mj-lt"/>
              </a:rPr>
              <a:t>Italy</a:t>
            </a:r>
            <a:r>
              <a:rPr lang="it-IT" sz="1800" b="1" i="1" dirty="0">
                <a:solidFill>
                  <a:schemeClr val="tx2">
                    <a:lumMod val="75000"/>
                  </a:schemeClr>
                </a:solidFill>
                <a:latin typeface="+mj-lt"/>
              </a:rPr>
              <a:t>, The Global Meeting in Rome</a:t>
            </a:r>
          </a:p>
          <a:p>
            <a:pPr marL="0" indent="0" algn="l">
              <a:spcBef>
                <a:spcPct val="20000"/>
              </a:spcBef>
              <a:buNone/>
            </a:pPr>
            <a:r>
              <a:rPr lang="it-IT" sz="1800" b="1" i="1" dirty="0">
                <a:solidFill>
                  <a:schemeClr val="tx2">
                    <a:lumMod val="75000"/>
                  </a:schemeClr>
                </a:solidFill>
                <a:latin typeface="+mj-lt"/>
              </a:rPr>
              <a:t>4 dicembre 2018</a:t>
            </a:r>
          </a:p>
        </p:txBody>
      </p:sp>
    </p:spTree>
    <p:extLst>
      <p:ext uri="{BB962C8B-B14F-4D97-AF65-F5344CB8AC3E}">
        <p14:creationId xmlns:p14="http://schemas.microsoft.com/office/powerpoint/2010/main" val="250081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6"/>
            <a:ext cx="7315200" cy="566739"/>
          </a:xfrm>
        </p:spPr>
        <p:txBody>
          <a:bodyPr anchor="b"/>
          <a:lstStyle>
            <a:lvl1pPr algn="l">
              <a:defRPr sz="23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800"/>
            </a:lvl1pPr>
            <a:lvl2pPr marL="536386" indent="0">
              <a:buNone/>
              <a:defRPr sz="3300"/>
            </a:lvl2pPr>
            <a:lvl3pPr marL="1072770" indent="0">
              <a:buNone/>
              <a:defRPr sz="2800"/>
            </a:lvl3pPr>
            <a:lvl4pPr marL="1609155" indent="0">
              <a:buNone/>
              <a:defRPr sz="2300"/>
            </a:lvl4pPr>
            <a:lvl5pPr marL="2145540" indent="0">
              <a:buNone/>
              <a:defRPr sz="2300"/>
            </a:lvl5pPr>
            <a:lvl6pPr marL="2681926" indent="0">
              <a:buNone/>
              <a:defRPr sz="2300"/>
            </a:lvl6pPr>
            <a:lvl7pPr marL="3218310" indent="0">
              <a:buNone/>
              <a:defRPr sz="2300"/>
            </a:lvl7pPr>
            <a:lvl8pPr marL="3754696" indent="0">
              <a:buNone/>
              <a:defRPr sz="2300"/>
            </a:lvl8pPr>
            <a:lvl9pPr marL="4291081" indent="0">
              <a:buNone/>
              <a:defRPr sz="2300"/>
            </a:lvl9pPr>
          </a:lstStyle>
          <a:p>
            <a:endParaRPr lang="it-IT"/>
          </a:p>
        </p:txBody>
      </p:sp>
      <p:sp>
        <p:nvSpPr>
          <p:cNvPr id="4" name="Segnaposto testo 3"/>
          <p:cNvSpPr>
            <a:spLocks noGrp="1"/>
          </p:cNvSpPr>
          <p:nvPr>
            <p:ph type="body" sz="half" idx="2"/>
          </p:nvPr>
        </p:nvSpPr>
        <p:spPr>
          <a:xfrm>
            <a:off x="2389717" y="5367344"/>
            <a:ext cx="7315200" cy="804863"/>
          </a:xfrm>
        </p:spPr>
        <p:txBody>
          <a:bodyPr/>
          <a:lstStyle>
            <a:lvl1pPr marL="0" indent="0">
              <a:buNone/>
              <a:defRPr sz="1600"/>
            </a:lvl1pPr>
            <a:lvl2pPr marL="536386" indent="0">
              <a:buNone/>
              <a:defRPr sz="1400"/>
            </a:lvl2pPr>
            <a:lvl3pPr marL="1072770" indent="0">
              <a:buNone/>
              <a:defRPr sz="1200"/>
            </a:lvl3pPr>
            <a:lvl4pPr marL="1609155" indent="0">
              <a:buNone/>
              <a:defRPr sz="1100"/>
            </a:lvl4pPr>
            <a:lvl5pPr marL="2145540" indent="0">
              <a:buNone/>
              <a:defRPr sz="1100"/>
            </a:lvl5pPr>
            <a:lvl6pPr marL="2681926" indent="0">
              <a:buNone/>
              <a:defRPr sz="1100"/>
            </a:lvl6pPr>
            <a:lvl7pPr marL="3218310" indent="0">
              <a:buNone/>
              <a:defRPr sz="1100"/>
            </a:lvl7pPr>
            <a:lvl8pPr marL="3754696" indent="0">
              <a:buNone/>
              <a:defRPr sz="1100"/>
            </a:lvl8pPr>
            <a:lvl9pPr marL="4291081" indent="0">
              <a:buNone/>
              <a:defRPr sz="1100"/>
            </a:lvl9pPr>
          </a:lstStyle>
          <a:p>
            <a:pPr lvl="0"/>
            <a:r>
              <a:rPr lang="it-IT"/>
              <a:t>Fare clic per modificare stili del testo dello schema</a:t>
            </a:r>
          </a:p>
        </p:txBody>
      </p:sp>
    </p:spTree>
    <p:extLst>
      <p:ext uri="{BB962C8B-B14F-4D97-AF65-F5344CB8AC3E}">
        <p14:creationId xmlns:p14="http://schemas.microsoft.com/office/powerpoint/2010/main" val="157319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22877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06379"/>
            <a:ext cx="2743200" cy="438785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06379"/>
            <a:ext cx="8026400" cy="43878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37715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538" y="1546225"/>
            <a:ext cx="10354734" cy="3962400"/>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29638585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3"/>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6386" indent="0" algn="ctr">
              <a:buNone/>
              <a:defRPr>
                <a:solidFill>
                  <a:schemeClr val="tx1">
                    <a:tint val="75000"/>
                  </a:schemeClr>
                </a:solidFill>
              </a:defRPr>
            </a:lvl2pPr>
            <a:lvl3pPr marL="1072770" indent="0" algn="ctr">
              <a:buNone/>
              <a:defRPr>
                <a:solidFill>
                  <a:schemeClr val="tx1">
                    <a:tint val="75000"/>
                  </a:schemeClr>
                </a:solidFill>
              </a:defRPr>
            </a:lvl3pPr>
            <a:lvl4pPr marL="1609155" indent="0" algn="ctr">
              <a:buNone/>
              <a:defRPr>
                <a:solidFill>
                  <a:schemeClr val="tx1">
                    <a:tint val="75000"/>
                  </a:schemeClr>
                </a:solidFill>
              </a:defRPr>
            </a:lvl4pPr>
            <a:lvl5pPr marL="2145540" indent="0" algn="ctr">
              <a:buNone/>
              <a:defRPr>
                <a:solidFill>
                  <a:schemeClr val="tx1">
                    <a:tint val="75000"/>
                  </a:schemeClr>
                </a:solidFill>
              </a:defRPr>
            </a:lvl5pPr>
            <a:lvl6pPr marL="2681926" indent="0" algn="ctr">
              <a:buNone/>
              <a:defRPr>
                <a:solidFill>
                  <a:schemeClr val="tx1">
                    <a:tint val="75000"/>
                  </a:schemeClr>
                </a:solidFill>
              </a:defRPr>
            </a:lvl6pPr>
            <a:lvl7pPr marL="3218310" indent="0" algn="ctr">
              <a:buNone/>
              <a:defRPr>
                <a:solidFill>
                  <a:schemeClr val="tx1">
                    <a:tint val="75000"/>
                  </a:schemeClr>
                </a:solidFill>
              </a:defRPr>
            </a:lvl7pPr>
            <a:lvl8pPr marL="3754696" indent="0" algn="ctr">
              <a:buNone/>
              <a:defRPr>
                <a:solidFill>
                  <a:schemeClr val="tx1">
                    <a:tint val="75000"/>
                  </a:schemeClr>
                </a:solidFill>
              </a:defRPr>
            </a:lvl8pPr>
            <a:lvl9pPr marL="4291081" indent="0" algn="ctr">
              <a:buNone/>
              <a:defRPr>
                <a:solidFill>
                  <a:schemeClr val="tx1">
                    <a:tint val="75000"/>
                  </a:schemeClr>
                </a:solidFill>
              </a:defRPr>
            </a:lvl9pPr>
          </a:lstStyle>
          <a:p>
            <a:r>
              <a:rPr lang="it-IT" dirty="0"/>
              <a:t>Fare clic per modificare lo stile del sottotitolo dello schema</a:t>
            </a:r>
          </a:p>
        </p:txBody>
      </p:sp>
    </p:spTree>
    <p:extLst>
      <p:ext uri="{BB962C8B-B14F-4D97-AF65-F5344CB8AC3E}">
        <p14:creationId xmlns:p14="http://schemas.microsoft.com/office/powerpoint/2010/main" val="282994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107275" tIns="53637" rIns="107275" bIns="53637" rtlCol="0" anchor="ctr">
            <a:noAutofit/>
          </a:bodyPr>
          <a:lstStyle>
            <a:lvl1pPr>
              <a:defRPr lang="it-IT"/>
            </a:lvl1pPr>
          </a:lstStyle>
          <a:p>
            <a:pPr lvl="0">
              <a:lnSpc>
                <a:spcPts val="2500"/>
              </a:lnSpc>
            </a:pPr>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20260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6"/>
            <a:ext cx="10363200" cy="1362075"/>
          </a:xfrm>
        </p:spPr>
        <p:txBody>
          <a:bodyPr anchor="t"/>
          <a:lstStyle>
            <a:lvl1pPr algn="l">
              <a:defRPr sz="47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300">
                <a:solidFill>
                  <a:schemeClr val="tx1">
                    <a:tint val="75000"/>
                  </a:schemeClr>
                </a:solidFill>
              </a:defRPr>
            </a:lvl1pPr>
            <a:lvl2pPr marL="536386" indent="0">
              <a:buNone/>
              <a:defRPr sz="2100">
                <a:solidFill>
                  <a:schemeClr val="tx1">
                    <a:tint val="75000"/>
                  </a:schemeClr>
                </a:solidFill>
              </a:defRPr>
            </a:lvl2pPr>
            <a:lvl3pPr marL="1072770" indent="0">
              <a:buNone/>
              <a:defRPr sz="1900">
                <a:solidFill>
                  <a:schemeClr val="tx1">
                    <a:tint val="75000"/>
                  </a:schemeClr>
                </a:solidFill>
              </a:defRPr>
            </a:lvl3pPr>
            <a:lvl4pPr marL="1609155" indent="0">
              <a:buNone/>
              <a:defRPr sz="1600">
                <a:solidFill>
                  <a:schemeClr val="tx1">
                    <a:tint val="75000"/>
                  </a:schemeClr>
                </a:solidFill>
              </a:defRPr>
            </a:lvl4pPr>
            <a:lvl5pPr marL="2145540" indent="0">
              <a:buNone/>
              <a:defRPr sz="1600">
                <a:solidFill>
                  <a:schemeClr val="tx1">
                    <a:tint val="75000"/>
                  </a:schemeClr>
                </a:solidFill>
              </a:defRPr>
            </a:lvl5pPr>
            <a:lvl6pPr marL="2681926" indent="0">
              <a:buNone/>
              <a:defRPr sz="1600">
                <a:solidFill>
                  <a:schemeClr val="tx1">
                    <a:tint val="75000"/>
                  </a:schemeClr>
                </a:solidFill>
              </a:defRPr>
            </a:lvl6pPr>
            <a:lvl7pPr marL="3218310" indent="0">
              <a:buNone/>
              <a:defRPr sz="1600">
                <a:solidFill>
                  <a:schemeClr val="tx1">
                    <a:tint val="75000"/>
                  </a:schemeClr>
                </a:solidFill>
              </a:defRPr>
            </a:lvl7pPr>
            <a:lvl8pPr marL="3754696" indent="0">
              <a:buNone/>
              <a:defRPr sz="1600">
                <a:solidFill>
                  <a:schemeClr val="tx1">
                    <a:tint val="75000"/>
                  </a:schemeClr>
                </a:solidFill>
              </a:defRPr>
            </a:lvl8pPr>
            <a:lvl9pPr marL="4291081" indent="0">
              <a:buNone/>
              <a:defRPr sz="1600">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217794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107275" tIns="53637" rIns="107275" bIns="53637" rtlCol="0" anchor="ctr">
            <a:noAutofit/>
          </a:bodyPr>
          <a:lstStyle>
            <a:lvl1pPr>
              <a:defRPr lang="it-IT"/>
            </a:lvl1pPr>
          </a:lstStyle>
          <a:p>
            <a:pPr lvl="0">
              <a:lnSpc>
                <a:spcPts val="2500"/>
              </a:lnSpc>
            </a:pPr>
            <a:r>
              <a:rPr lang="it-IT"/>
              <a:t>Fare clic per modificare lo stile del titolo</a:t>
            </a:r>
          </a:p>
        </p:txBody>
      </p:sp>
      <p:sp>
        <p:nvSpPr>
          <p:cNvPr id="3" name="Segnaposto contenuto 2"/>
          <p:cNvSpPr>
            <a:spLocks noGrp="1"/>
          </p:cNvSpPr>
          <p:nvPr>
            <p:ph sz="half" idx="1"/>
          </p:nvPr>
        </p:nvSpPr>
        <p:spPr>
          <a:xfrm>
            <a:off x="609600" y="1200157"/>
            <a:ext cx="5384800" cy="3394075"/>
          </a:xfrm>
        </p:spPr>
        <p:txBody>
          <a:bodyPr>
            <a:normAutofit/>
          </a:bodyPr>
          <a:lstStyle>
            <a:lvl1pPr>
              <a:defRPr sz="21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200157"/>
            <a:ext cx="5384800" cy="3394075"/>
          </a:xfrm>
        </p:spPr>
        <p:txBody>
          <a:bodyPr>
            <a:normAutofit/>
          </a:bodyPr>
          <a:lstStyle>
            <a:lvl1pPr>
              <a:defRPr sz="2100"/>
            </a:lvl1pPr>
            <a:lvl2pPr>
              <a:defRPr sz="2100"/>
            </a:lvl2pPr>
            <a:lvl3pPr>
              <a:defRPr sz="2100"/>
            </a:lvl3pPr>
            <a:lvl4pPr>
              <a:defRPr sz="2100"/>
            </a:lvl4pPr>
            <a:lvl5pPr>
              <a:defRPr sz="2100"/>
            </a:lvl5pPr>
            <a:lvl6pPr>
              <a:defRPr sz="2100"/>
            </a:lvl6pPr>
            <a:lvl7pPr>
              <a:defRPr sz="2100"/>
            </a:lvl7pPr>
            <a:lvl8pPr>
              <a:defRPr sz="2100"/>
            </a:lvl8pPr>
            <a:lvl9pPr>
              <a:defRPr sz="21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065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7"/>
            <a:ext cx="10972800" cy="1143000"/>
          </a:xfrm>
        </p:spPr>
        <p:txBody>
          <a:bodyPr vert="horz" lIns="107275" tIns="53637" rIns="107275" bIns="53637" rtlCol="0" anchor="ctr">
            <a:noAutofit/>
          </a:bodyPr>
          <a:lstStyle>
            <a:lvl1pPr>
              <a:defRPr lang="it-IT"/>
            </a:lvl1pPr>
          </a:lstStyle>
          <a:p>
            <a:pPr lvl="0">
              <a:lnSpc>
                <a:spcPts val="2500"/>
              </a:lnSpc>
            </a:pPr>
            <a:r>
              <a:rPr lang="it-IT"/>
              <a:t>Fare clic per modificare lo stile del titolo</a:t>
            </a:r>
          </a:p>
        </p:txBody>
      </p:sp>
      <p:sp>
        <p:nvSpPr>
          <p:cNvPr id="3" name="Segnaposto testo 2"/>
          <p:cNvSpPr>
            <a:spLocks noGrp="1"/>
          </p:cNvSpPr>
          <p:nvPr>
            <p:ph type="body" idx="1"/>
          </p:nvPr>
        </p:nvSpPr>
        <p:spPr>
          <a:xfrm>
            <a:off x="609600" y="1535117"/>
            <a:ext cx="5386917" cy="639763"/>
          </a:xfrm>
        </p:spPr>
        <p:txBody>
          <a:bodyPr anchor="b"/>
          <a:lstStyle>
            <a:lvl1pPr marL="0" indent="0">
              <a:buNone/>
              <a:defRPr sz="2800" b="1"/>
            </a:lvl1pPr>
            <a:lvl2pPr marL="536386" indent="0">
              <a:buNone/>
              <a:defRPr sz="2300" b="1"/>
            </a:lvl2pPr>
            <a:lvl3pPr marL="1072770" indent="0">
              <a:buNone/>
              <a:defRPr sz="2100" b="1"/>
            </a:lvl3pPr>
            <a:lvl4pPr marL="1609155" indent="0">
              <a:buNone/>
              <a:defRPr sz="1900" b="1"/>
            </a:lvl4pPr>
            <a:lvl5pPr marL="2145540" indent="0">
              <a:buNone/>
              <a:defRPr sz="1900" b="1"/>
            </a:lvl5pPr>
            <a:lvl6pPr marL="2681926" indent="0">
              <a:buNone/>
              <a:defRPr sz="1900" b="1"/>
            </a:lvl6pPr>
            <a:lvl7pPr marL="3218310" indent="0">
              <a:buNone/>
              <a:defRPr sz="1900" b="1"/>
            </a:lvl7pPr>
            <a:lvl8pPr marL="3754696" indent="0">
              <a:buNone/>
              <a:defRPr sz="1900" b="1"/>
            </a:lvl8pPr>
            <a:lvl9pPr marL="4291081" indent="0">
              <a:buNone/>
              <a:defRPr sz="19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7"/>
            <a:ext cx="5389034" cy="639763"/>
          </a:xfrm>
        </p:spPr>
        <p:txBody>
          <a:bodyPr anchor="b"/>
          <a:lstStyle>
            <a:lvl1pPr marL="0" indent="0">
              <a:buNone/>
              <a:defRPr sz="2800" b="1"/>
            </a:lvl1pPr>
            <a:lvl2pPr marL="536386" indent="0">
              <a:buNone/>
              <a:defRPr sz="2300" b="1"/>
            </a:lvl2pPr>
            <a:lvl3pPr marL="1072770" indent="0">
              <a:buNone/>
              <a:defRPr sz="2100" b="1"/>
            </a:lvl3pPr>
            <a:lvl4pPr marL="1609155" indent="0">
              <a:buNone/>
              <a:defRPr sz="1900" b="1"/>
            </a:lvl4pPr>
            <a:lvl5pPr marL="2145540" indent="0">
              <a:buNone/>
              <a:defRPr sz="1900" b="1"/>
            </a:lvl5pPr>
            <a:lvl6pPr marL="2681926" indent="0">
              <a:buNone/>
              <a:defRPr sz="1900" b="1"/>
            </a:lvl6pPr>
            <a:lvl7pPr marL="3218310" indent="0">
              <a:buNone/>
              <a:defRPr sz="1900" b="1"/>
            </a:lvl7pPr>
            <a:lvl8pPr marL="3754696" indent="0">
              <a:buNone/>
              <a:defRPr sz="1900" b="1"/>
            </a:lvl8pPr>
            <a:lvl9pPr marL="4291081" indent="0">
              <a:buNone/>
              <a:defRPr sz="19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4"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2665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vert="horz" lIns="107275" tIns="53637" rIns="107275" bIns="53637" rtlCol="0" anchor="ctr">
            <a:noAutofit/>
          </a:bodyPr>
          <a:lstStyle>
            <a:lvl1pPr>
              <a:defRPr lang="it-IT"/>
            </a:lvl1pPr>
          </a:lstStyle>
          <a:p>
            <a:pPr lvl="0">
              <a:lnSpc>
                <a:spcPts val="2500"/>
              </a:lnSpc>
            </a:pPr>
            <a:r>
              <a:rPr lang="it-IT"/>
              <a:t>Fare clic per modificare lo stile del titolo</a:t>
            </a:r>
          </a:p>
        </p:txBody>
      </p:sp>
    </p:spTree>
    <p:extLst>
      <p:ext uri="{BB962C8B-B14F-4D97-AF65-F5344CB8AC3E}">
        <p14:creationId xmlns:p14="http://schemas.microsoft.com/office/powerpoint/2010/main" val="393464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88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4" y="273054"/>
            <a:ext cx="4011084" cy="1162051"/>
          </a:xfrm>
        </p:spPr>
        <p:txBody>
          <a:bodyPr anchor="b"/>
          <a:lstStyle>
            <a:lvl1pPr algn="l">
              <a:defRPr sz="2300" b="1"/>
            </a:lvl1pPr>
          </a:lstStyle>
          <a:p>
            <a:r>
              <a:rPr lang="it-IT"/>
              <a:t>Fare clic per modificare lo stile del titolo</a:t>
            </a:r>
          </a:p>
        </p:txBody>
      </p:sp>
      <p:sp>
        <p:nvSpPr>
          <p:cNvPr id="3" name="Segnaposto contenuto 2"/>
          <p:cNvSpPr>
            <a:spLocks noGrp="1"/>
          </p:cNvSpPr>
          <p:nvPr>
            <p:ph idx="1"/>
          </p:nvPr>
        </p:nvSpPr>
        <p:spPr>
          <a:xfrm>
            <a:off x="4766738" y="273058"/>
            <a:ext cx="6815666"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4" y="1435103"/>
            <a:ext cx="4011084" cy="4691063"/>
          </a:xfrm>
        </p:spPr>
        <p:txBody>
          <a:bodyPr/>
          <a:lstStyle>
            <a:lvl1pPr marL="0" indent="0">
              <a:buNone/>
              <a:defRPr sz="1600"/>
            </a:lvl1pPr>
            <a:lvl2pPr marL="536386" indent="0">
              <a:buNone/>
              <a:defRPr sz="1400"/>
            </a:lvl2pPr>
            <a:lvl3pPr marL="1072770" indent="0">
              <a:buNone/>
              <a:defRPr sz="1200"/>
            </a:lvl3pPr>
            <a:lvl4pPr marL="1609155" indent="0">
              <a:buNone/>
              <a:defRPr sz="1100"/>
            </a:lvl4pPr>
            <a:lvl5pPr marL="2145540" indent="0">
              <a:buNone/>
              <a:defRPr sz="1100"/>
            </a:lvl5pPr>
            <a:lvl6pPr marL="2681926" indent="0">
              <a:buNone/>
              <a:defRPr sz="1100"/>
            </a:lvl6pPr>
            <a:lvl7pPr marL="3218310" indent="0">
              <a:buNone/>
              <a:defRPr sz="1100"/>
            </a:lvl7pPr>
            <a:lvl8pPr marL="3754696" indent="0">
              <a:buNone/>
              <a:defRPr sz="1100"/>
            </a:lvl8pPr>
            <a:lvl9pPr marL="4291081" indent="0">
              <a:buNone/>
              <a:defRPr sz="1100"/>
            </a:lvl9pPr>
          </a:lstStyle>
          <a:p>
            <a:pPr lvl="0"/>
            <a:r>
              <a:rPr lang="it-IT"/>
              <a:t>Fare clic per modificare stili del testo dello schema</a:t>
            </a:r>
          </a:p>
        </p:txBody>
      </p:sp>
    </p:spTree>
    <p:extLst>
      <p:ext uri="{BB962C8B-B14F-4D97-AF65-F5344CB8AC3E}">
        <p14:creationId xmlns:p14="http://schemas.microsoft.com/office/powerpoint/2010/main" val="3788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42"/>
            <a:ext cx="10972800" cy="562075"/>
          </a:xfrm>
          <a:prstGeom prst="rect">
            <a:avLst/>
          </a:prstGeom>
        </p:spPr>
        <p:txBody>
          <a:bodyPr vert="horz" lIns="107275" tIns="53637" rIns="107275" bIns="53637" rtlCol="0" anchor="ctr">
            <a:noAutofit/>
          </a:bodyPr>
          <a:lstStyle/>
          <a:p>
            <a:pPr lvl="0">
              <a:lnSpc>
                <a:spcPts val="2500"/>
              </a:lnSpc>
            </a:pPr>
            <a:r>
              <a:rPr lang="it-IT" dirty="0"/>
              <a:t>Fare clic per modificare lo stile del titolo</a:t>
            </a:r>
          </a:p>
        </p:txBody>
      </p:sp>
      <p:sp>
        <p:nvSpPr>
          <p:cNvPr id="3" name="Segnaposto testo 2"/>
          <p:cNvSpPr>
            <a:spLocks noGrp="1"/>
          </p:cNvSpPr>
          <p:nvPr>
            <p:ph type="body" idx="1"/>
          </p:nvPr>
        </p:nvSpPr>
        <p:spPr>
          <a:xfrm>
            <a:off x="609600" y="1220758"/>
            <a:ext cx="10972800" cy="4525963"/>
          </a:xfrm>
          <a:prstGeom prst="rect">
            <a:avLst/>
          </a:prstGeom>
        </p:spPr>
        <p:txBody>
          <a:bodyPr vert="horz" lIns="107275" tIns="53637" rIns="107275" bIns="53637" rtlCol="0">
            <a:normAutofit/>
          </a:bodyPr>
          <a:lstStyle/>
          <a:p>
            <a:pPr lvl="0"/>
            <a:r>
              <a:rPr lang="it-IT" dirty="0"/>
              <a:t>Testo corpo 18 a tutti i livelli</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4" name="Gruppo 3"/>
          <p:cNvGrpSpPr/>
          <p:nvPr userDrawn="1"/>
        </p:nvGrpSpPr>
        <p:grpSpPr>
          <a:xfrm>
            <a:off x="222276" y="260648"/>
            <a:ext cx="11698529" cy="576064"/>
            <a:chOff x="180597" y="260648"/>
            <a:chExt cx="9505055" cy="576064"/>
          </a:xfrm>
        </p:grpSpPr>
        <p:cxnSp>
          <p:nvCxnSpPr>
            <p:cNvPr id="11" name="Connettore 1 10"/>
            <p:cNvCxnSpPr/>
            <p:nvPr userDrawn="1"/>
          </p:nvCxnSpPr>
          <p:spPr>
            <a:xfrm flipH="1">
              <a:off x="180597" y="836712"/>
              <a:ext cx="9505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1 11"/>
            <p:cNvCxnSpPr/>
            <p:nvPr userDrawn="1"/>
          </p:nvCxnSpPr>
          <p:spPr bwMode="auto">
            <a:xfrm flipH="1" flipV="1">
              <a:off x="180597" y="260648"/>
              <a:ext cx="0" cy="576064"/>
            </a:xfrm>
            <a:prstGeom prst="line">
              <a:avLst/>
            </a:prstGeom>
            <a:ln>
              <a:tailEnd type="oval"/>
            </a:ln>
            <a:extLst/>
          </p:spPr>
          <p:style>
            <a:lnRef idx="1">
              <a:schemeClr val="accent1"/>
            </a:lnRef>
            <a:fillRef idx="0">
              <a:schemeClr val="accent1"/>
            </a:fillRef>
            <a:effectRef idx="0">
              <a:schemeClr val="accent1"/>
            </a:effectRef>
            <a:fontRef idx="minor">
              <a:schemeClr val="tx1"/>
            </a:fontRef>
          </p:style>
        </p:cxnSp>
      </p:grpSp>
      <p:grpSp>
        <p:nvGrpSpPr>
          <p:cNvPr id="15" name="Gruppo 14"/>
          <p:cNvGrpSpPr/>
          <p:nvPr userDrawn="1"/>
        </p:nvGrpSpPr>
        <p:grpSpPr>
          <a:xfrm>
            <a:off x="222276" y="5877272"/>
            <a:ext cx="11698529" cy="360040"/>
            <a:chOff x="200472" y="6021288"/>
            <a:chExt cx="9505056" cy="360040"/>
          </a:xfrm>
        </p:grpSpPr>
        <p:cxnSp>
          <p:nvCxnSpPr>
            <p:cNvPr id="16" name="Connettore 1 15"/>
            <p:cNvCxnSpPr/>
            <p:nvPr userDrawn="1"/>
          </p:nvCxnSpPr>
          <p:spPr>
            <a:xfrm>
              <a:off x="200472" y="6381328"/>
              <a:ext cx="9505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userDrawn="1"/>
          </p:nvCxnSpPr>
          <p:spPr bwMode="auto">
            <a:xfrm flipV="1">
              <a:off x="9705528" y="6021288"/>
              <a:ext cx="0" cy="360040"/>
            </a:xfrm>
            <a:prstGeom prst="line">
              <a:avLst/>
            </a:prstGeom>
            <a:ln>
              <a:tailEnd type="oval"/>
            </a:ln>
            <a:extLst/>
          </p:spPr>
          <p:style>
            <a:lnRef idx="1">
              <a:schemeClr val="accent1"/>
            </a:lnRef>
            <a:fillRef idx="0">
              <a:schemeClr val="accent1"/>
            </a:fillRef>
            <a:effectRef idx="0">
              <a:schemeClr val="accent1"/>
            </a:effectRef>
            <a:fontRef idx="minor">
              <a:schemeClr val="tx1"/>
            </a:fontRef>
          </p:style>
        </p:cxnSp>
      </p:grpSp>
      <p:pic>
        <p:nvPicPr>
          <p:cNvPr id="18"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41857" y="6281248"/>
            <a:ext cx="1511183"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ttangolo 18"/>
          <p:cNvSpPr/>
          <p:nvPr userDrawn="1"/>
        </p:nvSpPr>
        <p:spPr>
          <a:xfrm>
            <a:off x="5820431" y="6690463"/>
            <a:ext cx="655949" cy="206531"/>
          </a:xfrm>
          <a:prstGeom prst="rect">
            <a:avLst/>
          </a:prstGeom>
        </p:spPr>
        <p:txBody>
          <a:bodyPr wrap="none">
            <a:spAutoFit/>
          </a:bodyPr>
          <a:lstStyle/>
          <a:p>
            <a:pPr>
              <a:lnSpc>
                <a:spcPts val="800"/>
              </a:lnSpc>
              <a:defRPr/>
            </a:pPr>
            <a:r>
              <a:rPr kumimoji="1" lang="en-US" sz="1100" b="1" kern="1200" dirty="0">
                <a:solidFill>
                  <a:schemeClr val="tx2">
                    <a:lumMod val="75000"/>
                  </a:schemeClr>
                </a:solidFill>
                <a:latin typeface="Calibri" panose="020F0502020204030204" pitchFamily="34" charset="0"/>
                <a:ea typeface="+mn-ea"/>
                <a:cs typeface="Arial" charset="0"/>
              </a:rPr>
              <a:t>Pag. </a:t>
            </a:r>
            <a:fld id="{5E0F1948-C109-4451-823C-D794D552C846}" type="slidenum">
              <a:rPr kumimoji="1" lang="en-US" sz="1100" b="1" kern="1200" smtClean="0">
                <a:solidFill>
                  <a:schemeClr val="tx2">
                    <a:lumMod val="75000"/>
                  </a:schemeClr>
                </a:solidFill>
                <a:latin typeface="Calibri" panose="020F0502020204030204" pitchFamily="34" charset="0"/>
                <a:ea typeface="+mn-ea"/>
                <a:cs typeface="Arial" charset="0"/>
              </a:rPr>
              <a:pPr>
                <a:lnSpc>
                  <a:spcPts val="800"/>
                </a:lnSpc>
                <a:defRPr/>
              </a:pPr>
              <a:t>‹N›</a:t>
            </a:fld>
            <a:endParaRPr kumimoji="1" lang="en-US" sz="1100" b="1" kern="1200" dirty="0">
              <a:solidFill>
                <a:schemeClr val="tx2">
                  <a:lumMod val="75000"/>
                </a:schemeClr>
              </a:solidFill>
              <a:latin typeface="Calibri" panose="020F0502020204030204" pitchFamily="34" charset="0"/>
              <a:ea typeface="+mn-ea"/>
              <a:cs typeface="Arial" charset="0"/>
            </a:endParaRPr>
          </a:p>
        </p:txBody>
      </p:sp>
      <p:graphicFrame>
        <p:nvGraphicFramePr>
          <p:cNvPr id="20" name="Tabella 19"/>
          <p:cNvGraphicFramePr>
            <a:graphicFrameLocks noGrp="1"/>
          </p:cNvGraphicFramePr>
          <p:nvPr userDrawn="1">
            <p:extLst>
              <p:ext uri="{D42A27DB-BD31-4B8C-83A1-F6EECF244321}">
                <p14:modId xmlns:p14="http://schemas.microsoft.com/office/powerpoint/2010/main" val="3571232263"/>
              </p:ext>
            </p:extLst>
          </p:nvPr>
        </p:nvGraphicFramePr>
        <p:xfrm>
          <a:off x="128103" y="6241176"/>
          <a:ext cx="11792699" cy="592113"/>
        </p:xfrm>
        <a:graphic>
          <a:graphicData uri="http://schemas.openxmlformats.org/drawingml/2006/table">
            <a:tbl>
              <a:tblPr firstRow="1" bandRow="1">
                <a:tableStyleId>{2D5ABB26-0587-4C30-8999-92F81FD0307C}</a:tableStyleId>
              </a:tblPr>
              <a:tblGrid>
                <a:gridCol w="8183527">
                  <a:extLst>
                    <a:ext uri="{9D8B030D-6E8A-4147-A177-3AD203B41FA5}">
                      <a16:colId xmlns:a16="http://schemas.microsoft.com/office/drawing/2014/main" val="20000"/>
                    </a:ext>
                  </a:extLst>
                </a:gridCol>
                <a:gridCol w="1861130">
                  <a:extLst>
                    <a:ext uri="{9D8B030D-6E8A-4147-A177-3AD203B41FA5}">
                      <a16:colId xmlns:a16="http://schemas.microsoft.com/office/drawing/2014/main" val="20001"/>
                    </a:ext>
                  </a:extLst>
                </a:gridCol>
                <a:gridCol w="1748042">
                  <a:extLst>
                    <a:ext uri="{9D8B030D-6E8A-4147-A177-3AD203B41FA5}">
                      <a16:colId xmlns:a16="http://schemas.microsoft.com/office/drawing/2014/main" val="20002"/>
                    </a:ext>
                  </a:extLst>
                </a:gridCol>
              </a:tblGrid>
              <a:tr h="592113">
                <a:tc>
                  <a:txBody>
                    <a:bodyPr/>
                    <a:lstStyle/>
                    <a:p>
                      <a:pPr marL="0" indent="0" algn="l">
                        <a:spcBef>
                          <a:spcPct val="20000"/>
                        </a:spcBef>
                        <a:buNone/>
                      </a:pPr>
                      <a:r>
                        <a:rPr lang="it-IT" sz="1100" b="1" i="1" kern="1200" dirty="0">
                          <a:solidFill>
                            <a:schemeClr val="tx2">
                              <a:lumMod val="75000"/>
                            </a:schemeClr>
                          </a:solidFill>
                          <a:latin typeface="+mn-lt"/>
                          <a:ea typeface="+mn-ea"/>
                          <a:cs typeface="+mn-cs"/>
                        </a:rPr>
                        <a:t>CNIT, 5G </a:t>
                      </a:r>
                      <a:r>
                        <a:rPr lang="it-IT" sz="1100" b="1" i="1" kern="1200" dirty="0" err="1">
                          <a:solidFill>
                            <a:schemeClr val="tx2">
                              <a:lumMod val="75000"/>
                            </a:schemeClr>
                          </a:solidFill>
                          <a:latin typeface="+mn-lt"/>
                          <a:ea typeface="+mn-ea"/>
                          <a:cs typeface="+mn-cs"/>
                        </a:rPr>
                        <a:t>Italy</a:t>
                      </a:r>
                      <a:r>
                        <a:rPr lang="it-IT" sz="1100" b="1" i="1" kern="1200" dirty="0">
                          <a:solidFill>
                            <a:schemeClr val="tx2">
                              <a:lumMod val="75000"/>
                            </a:schemeClr>
                          </a:solidFill>
                          <a:latin typeface="+mn-lt"/>
                          <a:ea typeface="+mn-ea"/>
                          <a:cs typeface="+mn-cs"/>
                        </a:rPr>
                        <a:t>, The Global Meeting in Rome</a:t>
                      </a:r>
                    </a:p>
                    <a:p>
                      <a:pPr marL="0" indent="0" algn="l">
                        <a:spcBef>
                          <a:spcPct val="20000"/>
                        </a:spcBef>
                        <a:buNone/>
                      </a:pPr>
                      <a:r>
                        <a:rPr lang="it-IT" sz="1100" b="1" i="1" kern="1200" dirty="0">
                          <a:solidFill>
                            <a:schemeClr val="tx2">
                              <a:lumMod val="75000"/>
                            </a:schemeClr>
                          </a:solidFill>
                          <a:latin typeface="+mn-lt"/>
                          <a:ea typeface="+mn-ea"/>
                          <a:cs typeface="+mn-cs"/>
                        </a:rPr>
                        <a:t>4 dicembre 2018</a:t>
                      </a:r>
                    </a:p>
                  </a:txBody>
                  <a:tcPr marL="44308" marR="44308" marT="0" marB="0" anchor="ctr"/>
                </a:tc>
                <a:tc>
                  <a:txBody>
                    <a:bodyPr/>
                    <a:lstStyle/>
                    <a:p>
                      <a:pPr marL="446088" marR="0" indent="0" algn="l" defTabSz="914400" rtl="0" eaLnBrk="1" fontAlgn="auto" latinLnBrk="0" hangingPunct="1">
                        <a:lnSpc>
                          <a:spcPct val="100000"/>
                        </a:lnSpc>
                        <a:spcBef>
                          <a:spcPts val="0"/>
                        </a:spcBef>
                        <a:spcAft>
                          <a:spcPts val="0"/>
                        </a:spcAft>
                        <a:buClrTx/>
                        <a:buSzTx/>
                        <a:buFontTx/>
                        <a:buNone/>
                        <a:tabLst/>
                        <a:defRPr/>
                      </a:pPr>
                      <a:endParaRPr lang="it-IT" sz="1100" b="1" dirty="0">
                        <a:solidFill>
                          <a:schemeClr val="tx2">
                            <a:lumMod val="75000"/>
                          </a:schemeClr>
                        </a:solidFill>
                        <a:latin typeface="Calibri" panose="020F0502020204030204" pitchFamily="34" charset="0"/>
                      </a:endParaRPr>
                    </a:p>
                  </a:txBody>
                  <a:tcPr marL="44308" marR="4430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100" b="1" dirty="0">
                        <a:solidFill>
                          <a:schemeClr val="tx2">
                            <a:lumMod val="75000"/>
                          </a:schemeClr>
                        </a:solidFill>
                        <a:latin typeface="Calibri" panose="020F0502020204030204" pitchFamily="34" charset="0"/>
                      </a:endParaRPr>
                    </a:p>
                  </a:txBody>
                  <a:tcPr marL="44308" marR="44308"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813903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1072770" rtl="0" eaLnBrk="1" latinLnBrk="0" hangingPunct="1">
        <a:spcBef>
          <a:spcPct val="0"/>
        </a:spcBef>
        <a:buNone/>
        <a:defRPr lang="it-IT" sz="2800" b="1" kern="1200" dirty="0">
          <a:solidFill>
            <a:schemeClr val="tx1"/>
          </a:solidFill>
          <a:latin typeface="+mj-lt"/>
          <a:ea typeface="+mj-ea"/>
          <a:cs typeface="+mj-cs"/>
        </a:defRPr>
      </a:lvl1pPr>
    </p:titleStyle>
    <p:bodyStyle>
      <a:lvl1pPr marL="266706" indent="-266706" algn="l" defTabSz="1072770" rtl="0" eaLnBrk="1" latinLnBrk="0" hangingPunct="1">
        <a:spcBef>
          <a:spcPct val="20000"/>
        </a:spcBef>
        <a:buFont typeface="Wingdings" panose="05000000000000000000" pitchFamily="2" charset="2"/>
        <a:buChar char="§"/>
        <a:defRPr sz="2100" kern="1200">
          <a:solidFill>
            <a:schemeClr val="tx1"/>
          </a:solidFill>
          <a:latin typeface="+mn-lt"/>
          <a:ea typeface="+mn-ea"/>
          <a:cs typeface="+mn-cs"/>
        </a:defRPr>
      </a:lvl1pPr>
      <a:lvl2pPr marL="622316" indent="-266706" algn="l" defTabSz="107277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984275" indent="-266706" algn="l" defTabSz="107277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46234" indent="-266706" algn="l" defTabSz="107277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1701842" indent="-266706" algn="l" defTabSz="107277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950118" indent="-268192" algn="l" defTabSz="10727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86503" indent="-268192" algn="l" defTabSz="10727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4022888" indent="-268192" algn="l" defTabSz="10727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59274" indent="-268192" algn="l" defTabSz="10727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it-IT"/>
      </a:defPPr>
      <a:lvl1pPr marL="0" algn="l" defTabSz="1072770" rtl="0" eaLnBrk="1" latinLnBrk="0" hangingPunct="1">
        <a:defRPr sz="2100" kern="1200">
          <a:solidFill>
            <a:schemeClr val="tx1"/>
          </a:solidFill>
          <a:latin typeface="+mn-lt"/>
          <a:ea typeface="+mn-ea"/>
          <a:cs typeface="+mn-cs"/>
        </a:defRPr>
      </a:lvl1pPr>
      <a:lvl2pPr marL="536386" algn="l" defTabSz="1072770" rtl="0" eaLnBrk="1" latinLnBrk="0" hangingPunct="1">
        <a:defRPr sz="2100" kern="1200">
          <a:solidFill>
            <a:schemeClr val="tx1"/>
          </a:solidFill>
          <a:latin typeface="+mn-lt"/>
          <a:ea typeface="+mn-ea"/>
          <a:cs typeface="+mn-cs"/>
        </a:defRPr>
      </a:lvl2pPr>
      <a:lvl3pPr marL="1072770" algn="l" defTabSz="1072770" rtl="0" eaLnBrk="1" latinLnBrk="0" hangingPunct="1">
        <a:defRPr sz="2100" kern="1200">
          <a:solidFill>
            <a:schemeClr val="tx1"/>
          </a:solidFill>
          <a:latin typeface="+mn-lt"/>
          <a:ea typeface="+mn-ea"/>
          <a:cs typeface="+mn-cs"/>
        </a:defRPr>
      </a:lvl3pPr>
      <a:lvl4pPr marL="1609155" algn="l" defTabSz="1072770" rtl="0" eaLnBrk="1" latinLnBrk="0" hangingPunct="1">
        <a:defRPr sz="2100" kern="1200">
          <a:solidFill>
            <a:schemeClr val="tx1"/>
          </a:solidFill>
          <a:latin typeface="+mn-lt"/>
          <a:ea typeface="+mn-ea"/>
          <a:cs typeface="+mn-cs"/>
        </a:defRPr>
      </a:lvl4pPr>
      <a:lvl5pPr marL="2145540" algn="l" defTabSz="1072770" rtl="0" eaLnBrk="1" latinLnBrk="0" hangingPunct="1">
        <a:defRPr sz="2100" kern="1200">
          <a:solidFill>
            <a:schemeClr val="tx1"/>
          </a:solidFill>
          <a:latin typeface="+mn-lt"/>
          <a:ea typeface="+mn-ea"/>
          <a:cs typeface="+mn-cs"/>
        </a:defRPr>
      </a:lvl5pPr>
      <a:lvl6pPr marL="2681926" algn="l" defTabSz="1072770" rtl="0" eaLnBrk="1" latinLnBrk="0" hangingPunct="1">
        <a:defRPr sz="2100" kern="1200">
          <a:solidFill>
            <a:schemeClr val="tx1"/>
          </a:solidFill>
          <a:latin typeface="+mn-lt"/>
          <a:ea typeface="+mn-ea"/>
          <a:cs typeface="+mn-cs"/>
        </a:defRPr>
      </a:lvl6pPr>
      <a:lvl7pPr marL="3218310" algn="l" defTabSz="1072770" rtl="0" eaLnBrk="1" latinLnBrk="0" hangingPunct="1">
        <a:defRPr sz="2100" kern="1200">
          <a:solidFill>
            <a:schemeClr val="tx1"/>
          </a:solidFill>
          <a:latin typeface="+mn-lt"/>
          <a:ea typeface="+mn-ea"/>
          <a:cs typeface="+mn-cs"/>
        </a:defRPr>
      </a:lvl7pPr>
      <a:lvl8pPr marL="3754696" algn="l" defTabSz="1072770" rtl="0" eaLnBrk="1" latinLnBrk="0" hangingPunct="1">
        <a:defRPr sz="2100" kern="1200">
          <a:solidFill>
            <a:schemeClr val="tx1"/>
          </a:solidFill>
          <a:latin typeface="+mn-lt"/>
          <a:ea typeface="+mn-ea"/>
          <a:cs typeface="+mn-cs"/>
        </a:defRPr>
      </a:lvl8pPr>
      <a:lvl9pPr marL="4291081" algn="l" defTabSz="10727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188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en-GB" sz="3200" kern="0" dirty="0">
                <a:solidFill>
                  <a:srgbClr val="17375E"/>
                </a:solidFill>
              </a:rPr>
              <a:t>Il Piano </a:t>
            </a:r>
            <a:r>
              <a:rPr kumimoji="1" lang="en-GB" sz="3200" kern="0" dirty="0" err="1">
                <a:solidFill>
                  <a:srgbClr val="17375E"/>
                </a:solidFill>
              </a:rPr>
              <a:t>Industria</a:t>
            </a:r>
            <a:r>
              <a:rPr kumimoji="1" lang="en-GB" sz="3200" kern="0" dirty="0">
                <a:solidFill>
                  <a:srgbClr val="17375E"/>
                </a:solidFill>
              </a:rPr>
              <a:t> 4.0 ha </a:t>
            </a:r>
            <a:r>
              <a:rPr kumimoji="1" lang="en-GB" sz="3200" kern="0" dirty="0" err="1">
                <a:solidFill>
                  <a:srgbClr val="17375E"/>
                </a:solidFill>
              </a:rPr>
              <a:t>indotto</a:t>
            </a:r>
            <a:r>
              <a:rPr kumimoji="1" lang="en-GB" sz="3200" kern="0" dirty="0">
                <a:solidFill>
                  <a:srgbClr val="17375E"/>
                </a:solidFill>
              </a:rPr>
              <a:t> una </a:t>
            </a:r>
            <a:r>
              <a:rPr kumimoji="1" lang="en-GB" sz="3200" kern="0" dirty="0" err="1">
                <a:solidFill>
                  <a:srgbClr val="17375E"/>
                </a:solidFill>
              </a:rPr>
              <a:t>nuova</a:t>
            </a:r>
            <a:r>
              <a:rPr kumimoji="1" lang="en-GB" sz="3200" kern="0" dirty="0">
                <a:solidFill>
                  <a:srgbClr val="17375E"/>
                </a:solidFill>
              </a:rPr>
              <a:t> </a:t>
            </a:r>
            <a:r>
              <a:rPr kumimoji="1" lang="en-GB" sz="3200" kern="0" dirty="0" err="1">
                <a:solidFill>
                  <a:srgbClr val="17375E"/>
                </a:solidFill>
              </a:rPr>
              <a:t>digitalizzazione</a:t>
            </a:r>
            <a:r>
              <a:rPr kumimoji="1" lang="en-GB" sz="3200" kern="0" dirty="0">
                <a:solidFill>
                  <a:srgbClr val="17375E"/>
                </a:solidFill>
              </a:rPr>
              <a:t> </a:t>
            </a:r>
            <a:r>
              <a:rPr kumimoji="1" lang="en-GB" sz="3200" kern="0" dirty="0" err="1">
                <a:solidFill>
                  <a:srgbClr val="17375E"/>
                </a:solidFill>
              </a:rPr>
              <a:t>delle</a:t>
            </a:r>
            <a:r>
              <a:rPr kumimoji="1" lang="en-GB" sz="3200" kern="0" dirty="0">
                <a:solidFill>
                  <a:srgbClr val="17375E"/>
                </a:solidFill>
              </a:rPr>
              <a:t> </a:t>
            </a:r>
            <a:r>
              <a:rPr kumimoji="1" lang="en-GB" sz="3200" kern="0" dirty="0" err="1">
                <a:solidFill>
                  <a:srgbClr val="17375E"/>
                </a:solidFill>
              </a:rPr>
              <a:t>filiere</a:t>
            </a:r>
            <a:r>
              <a:rPr kumimoji="1" lang="en-GB" sz="3200" kern="0" dirty="0">
                <a:solidFill>
                  <a:srgbClr val="17375E"/>
                </a:solidFill>
              </a:rPr>
              <a:t> </a:t>
            </a:r>
            <a:r>
              <a:rPr kumimoji="1" lang="en-GB" sz="3200" kern="0" dirty="0" err="1">
                <a:solidFill>
                  <a:srgbClr val="17375E"/>
                </a:solidFill>
              </a:rPr>
              <a:t>industriali</a:t>
            </a:r>
            <a:r>
              <a:rPr kumimoji="1" lang="en-GB" sz="3200" kern="0" dirty="0">
                <a:solidFill>
                  <a:srgbClr val="17375E"/>
                </a:solidFill>
              </a:rPr>
              <a:t>, e </a:t>
            </a:r>
            <a:r>
              <a:rPr kumimoji="1" lang="en-GB" sz="3200" kern="0" dirty="0" err="1">
                <a:solidFill>
                  <a:srgbClr val="17375E"/>
                </a:solidFill>
              </a:rPr>
              <a:t>il</a:t>
            </a:r>
            <a:r>
              <a:rPr kumimoji="1" lang="en-GB" sz="3200" kern="0" dirty="0">
                <a:solidFill>
                  <a:srgbClr val="17375E"/>
                </a:solidFill>
              </a:rPr>
              <a:t> 5G </a:t>
            </a:r>
            <a:r>
              <a:rPr kumimoji="1" lang="en-GB" sz="3200" kern="0" dirty="0" err="1">
                <a:solidFill>
                  <a:srgbClr val="17375E"/>
                </a:solidFill>
              </a:rPr>
              <a:t>può</a:t>
            </a:r>
            <a:r>
              <a:rPr kumimoji="1" lang="en-GB" sz="3200" kern="0" dirty="0">
                <a:solidFill>
                  <a:srgbClr val="17375E"/>
                </a:solidFill>
              </a:rPr>
              <a:t> </a:t>
            </a:r>
            <a:r>
              <a:rPr kumimoji="1" lang="en-GB" sz="3200" kern="0" dirty="0" err="1">
                <a:solidFill>
                  <a:srgbClr val="17375E"/>
                </a:solidFill>
              </a:rPr>
              <a:t>esserne</a:t>
            </a:r>
            <a:r>
              <a:rPr kumimoji="1" lang="en-GB" sz="3200" kern="0" dirty="0">
                <a:solidFill>
                  <a:srgbClr val="17375E"/>
                </a:solidFill>
              </a:rPr>
              <a:t> </a:t>
            </a:r>
            <a:r>
              <a:rPr kumimoji="1" lang="en-GB" sz="3200" kern="0" dirty="0" err="1">
                <a:solidFill>
                  <a:srgbClr val="17375E"/>
                </a:solidFill>
              </a:rPr>
              <a:t>l’acceleratore</a:t>
            </a:r>
            <a:endParaRPr kumimoji="1" lang="it-IT" sz="3200" kern="0" dirty="0">
              <a:solidFill>
                <a:srgbClr val="17375E"/>
              </a:solidFill>
            </a:endParaRPr>
          </a:p>
        </p:txBody>
      </p:sp>
      <p:sp>
        <p:nvSpPr>
          <p:cNvPr id="5" name="Text Box 14">
            <a:extLst>
              <a:ext uri="{FF2B5EF4-FFF2-40B4-BE49-F238E27FC236}">
                <a16:creationId xmlns:a16="http://schemas.microsoft.com/office/drawing/2014/main" id="{E33050EC-36D4-4D74-BEF5-EE463F2B07E7}"/>
              </a:ext>
            </a:extLst>
          </p:cNvPr>
          <p:cNvSpPr txBox="1">
            <a:spLocks noChangeArrowheads="1"/>
          </p:cNvSpPr>
          <p:nvPr/>
        </p:nvSpPr>
        <p:spPr bwMode="auto">
          <a:xfrm>
            <a:off x="7608168" y="6394086"/>
            <a:ext cx="3240360" cy="307777"/>
          </a:xfrm>
          <a:prstGeom prst="rect">
            <a:avLst/>
          </a:prstGeom>
        </p:spPr>
        <p:txBody>
          <a:bodyPr wrap="square">
            <a:spAutoFit/>
          </a:bodyPr>
          <a:lstStyle>
            <a:defPPr>
              <a:defRPr lang="it-IT"/>
            </a:defPPr>
            <a:lvl1pPr>
              <a:defRPr sz="1400" b="1" i="1">
                <a:solidFill>
                  <a:srgbClr val="002060"/>
                </a:solidFill>
              </a:defRPr>
            </a:lvl1pPr>
          </a:lstStyle>
          <a:p>
            <a:r>
              <a:rPr lang="it-IT" dirty="0"/>
              <a:t>Fonte: </a:t>
            </a:r>
            <a:r>
              <a:rPr lang="it-IT" dirty="0" err="1"/>
              <a:t>Anitech</a:t>
            </a:r>
            <a:r>
              <a:rPr lang="it-IT" dirty="0"/>
              <a:t> </a:t>
            </a:r>
            <a:r>
              <a:rPr lang="it-IT" dirty="0" err="1"/>
              <a:t>Assinform</a:t>
            </a:r>
            <a:r>
              <a:rPr lang="it-IT" dirty="0"/>
              <a:t>, 2018</a:t>
            </a:r>
            <a:endParaRPr lang="en-US" dirty="0"/>
          </a:p>
        </p:txBody>
      </p:sp>
      <p:grpSp>
        <p:nvGrpSpPr>
          <p:cNvPr id="7" name="Gruppo 6">
            <a:extLst>
              <a:ext uri="{FF2B5EF4-FFF2-40B4-BE49-F238E27FC236}">
                <a16:creationId xmlns:a16="http://schemas.microsoft.com/office/drawing/2014/main" id="{225ACE1B-95A3-4FEB-88F3-CA22828A6CF3}"/>
              </a:ext>
            </a:extLst>
          </p:cNvPr>
          <p:cNvGrpSpPr/>
          <p:nvPr/>
        </p:nvGrpSpPr>
        <p:grpSpPr>
          <a:xfrm>
            <a:off x="191344" y="1063769"/>
            <a:ext cx="11468542" cy="5029527"/>
            <a:chOff x="191344" y="1063769"/>
            <a:chExt cx="11468542" cy="5029527"/>
          </a:xfrm>
        </p:grpSpPr>
        <p:pic>
          <p:nvPicPr>
            <p:cNvPr id="4" name="Immagine 3">
              <a:extLst>
                <a:ext uri="{FF2B5EF4-FFF2-40B4-BE49-F238E27FC236}">
                  <a16:creationId xmlns:a16="http://schemas.microsoft.com/office/drawing/2014/main" id="{E732DE87-8C63-470C-952A-DAE9A1AA7EAF}"/>
                </a:ext>
              </a:extLst>
            </p:cNvPr>
            <p:cNvPicPr>
              <a:picLocks noChangeAspect="1"/>
            </p:cNvPicPr>
            <p:nvPr/>
          </p:nvPicPr>
          <p:blipFill>
            <a:blip r:embed="rId3"/>
            <a:stretch>
              <a:fillRect/>
            </a:stretch>
          </p:blipFill>
          <p:spPr>
            <a:xfrm>
              <a:off x="335360" y="1063769"/>
              <a:ext cx="11324526" cy="5029527"/>
            </a:xfrm>
            <a:prstGeom prst="rect">
              <a:avLst/>
            </a:prstGeom>
          </p:spPr>
        </p:pic>
        <p:sp>
          <p:nvSpPr>
            <p:cNvPr id="6" name="Text Box 14">
              <a:extLst>
                <a:ext uri="{FF2B5EF4-FFF2-40B4-BE49-F238E27FC236}">
                  <a16:creationId xmlns:a16="http://schemas.microsoft.com/office/drawing/2014/main" id="{2C6DF874-77F7-41FA-9C7B-B127B47203B4}"/>
                </a:ext>
              </a:extLst>
            </p:cNvPr>
            <p:cNvSpPr txBox="1">
              <a:spLocks noChangeArrowheads="1"/>
            </p:cNvSpPr>
            <p:nvPr/>
          </p:nvSpPr>
          <p:spPr bwMode="auto">
            <a:xfrm>
              <a:off x="191344" y="1618927"/>
              <a:ext cx="3240360" cy="307777"/>
            </a:xfrm>
            <a:prstGeom prst="rect">
              <a:avLst/>
            </a:prstGeom>
          </p:spPr>
          <p:txBody>
            <a:bodyPr wrap="square">
              <a:spAutoFit/>
            </a:bodyPr>
            <a:lstStyle>
              <a:defPPr>
                <a:defRPr lang="it-IT"/>
              </a:defPPr>
              <a:lvl1pPr>
                <a:defRPr sz="1400" b="1" i="1">
                  <a:solidFill>
                    <a:srgbClr val="002060"/>
                  </a:solidFill>
                </a:defRPr>
              </a:lvl1pPr>
            </a:lstStyle>
            <a:p>
              <a:r>
                <a:rPr lang="it-IT" dirty="0"/>
                <a:t>Valori in mln € e variazioni %</a:t>
              </a:r>
              <a:endParaRPr lang="en-US" dirty="0"/>
            </a:p>
          </p:txBody>
        </p:sp>
        <p:sp>
          <p:nvSpPr>
            <p:cNvPr id="2" name="Rettangolo 1">
              <a:extLst>
                <a:ext uri="{FF2B5EF4-FFF2-40B4-BE49-F238E27FC236}">
                  <a16:creationId xmlns:a16="http://schemas.microsoft.com/office/drawing/2014/main" id="{DB1E7FBB-29C7-4B27-ABB6-65A733933E97}"/>
                </a:ext>
              </a:extLst>
            </p:cNvPr>
            <p:cNvSpPr/>
            <p:nvPr/>
          </p:nvSpPr>
          <p:spPr>
            <a:xfrm>
              <a:off x="767408" y="1063769"/>
              <a:ext cx="3240360" cy="56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591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217344" y="191743"/>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La trasformazione digitale deve ripartire dai territori e il 5G ne può costituire la piattaforma abilitante per ridurne i gap</a:t>
            </a:r>
          </a:p>
        </p:txBody>
      </p:sp>
      <p:sp>
        <p:nvSpPr>
          <p:cNvPr id="2" name="CasellaDiTesto 1">
            <a:extLst>
              <a:ext uri="{FF2B5EF4-FFF2-40B4-BE49-F238E27FC236}">
                <a16:creationId xmlns:a16="http://schemas.microsoft.com/office/drawing/2014/main" id="{413B178C-253A-44EC-8D79-5FFF7154F948}"/>
              </a:ext>
            </a:extLst>
          </p:cNvPr>
          <p:cNvSpPr txBox="1"/>
          <p:nvPr/>
        </p:nvSpPr>
        <p:spPr>
          <a:xfrm>
            <a:off x="217479" y="938484"/>
            <a:ext cx="4680520" cy="646331"/>
          </a:xfrm>
          <a:prstGeom prst="rect">
            <a:avLst/>
          </a:prstGeom>
          <a:solidFill>
            <a:schemeClr val="accent6">
              <a:lumMod val="20000"/>
              <a:lumOff val="80000"/>
            </a:schemeClr>
          </a:solidFill>
        </p:spPr>
        <p:txBody>
          <a:bodyPr wrap="square" rtlCol="0">
            <a:spAutoFit/>
          </a:bodyPr>
          <a:lstStyle/>
          <a:p>
            <a:pPr algn="ctr"/>
            <a:r>
              <a:rPr lang="it-IT" sz="1800" b="1" i="1" dirty="0"/>
              <a:t>Livello di copertura della banda ultra larga in Italia per regioni, aprile 2018</a:t>
            </a:r>
          </a:p>
        </p:txBody>
      </p:sp>
      <p:pic>
        <p:nvPicPr>
          <p:cNvPr id="4" name="Immagine 3">
            <a:extLst>
              <a:ext uri="{FF2B5EF4-FFF2-40B4-BE49-F238E27FC236}">
                <a16:creationId xmlns:a16="http://schemas.microsoft.com/office/drawing/2014/main" id="{8CFE22A3-BB67-426C-A5FC-64E6EA206C53}"/>
              </a:ext>
            </a:extLst>
          </p:cNvPr>
          <p:cNvPicPr>
            <a:picLocks noChangeAspect="1"/>
          </p:cNvPicPr>
          <p:nvPr/>
        </p:nvPicPr>
        <p:blipFill>
          <a:blip r:embed="rId3"/>
          <a:stretch>
            <a:fillRect/>
          </a:stretch>
        </p:blipFill>
        <p:spPr>
          <a:xfrm>
            <a:off x="217344" y="1376702"/>
            <a:ext cx="11639296" cy="4788602"/>
          </a:xfrm>
          <a:prstGeom prst="rect">
            <a:avLst/>
          </a:prstGeom>
        </p:spPr>
      </p:pic>
      <p:sp>
        <p:nvSpPr>
          <p:cNvPr id="5" name="Text Box 14">
            <a:extLst>
              <a:ext uri="{FF2B5EF4-FFF2-40B4-BE49-F238E27FC236}">
                <a16:creationId xmlns:a16="http://schemas.microsoft.com/office/drawing/2014/main" id="{26D2D3D4-C758-407F-AC92-56F3C45772E0}"/>
              </a:ext>
            </a:extLst>
          </p:cNvPr>
          <p:cNvSpPr txBox="1">
            <a:spLocks noChangeArrowheads="1"/>
          </p:cNvSpPr>
          <p:nvPr/>
        </p:nvSpPr>
        <p:spPr bwMode="auto">
          <a:xfrm>
            <a:off x="6541300" y="6306860"/>
            <a:ext cx="3816424" cy="523220"/>
          </a:xfrm>
          <a:prstGeom prst="rect">
            <a:avLst/>
          </a:prstGeom>
        </p:spPr>
        <p:txBody>
          <a:bodyPr wrap="square">
            <a:spAutoFit/>
          </a:bodyPr>
          <a:lstStyle>
            <a:defPPr>
              <a:defRPr lang="it-IT"/>
            </a:defPPr>
            <a:lvl1pPr>
              <a:defRPr sz="1400" b="1" i="1">
                <a:solidFill>
                  <a:srgbClr val="002060"/>
                </a:solidFill>
              </a:defRPr>
            </a:lvl1pPr>
          </a:lstStyle>
          <a:p>
            <a:r>
              <a:rPr lang="it-IT" dirty="0"/>
              <a:t>Fonte: elaborazioni </a:t>
            </a:r>
            <a:r>
              <a:rPr lang="it-IT" dirty="0" err="1"/>
              <a:t>NetConsulting</a:t>
            </a:r>
            <a:r>
              <a:rPr lang="it-IT" dirty="0"/>
              <a:t> cube su Open Data MISE, Piano Strategico Banda Ultra Larga</a:t>
            </a:r>
            <a:endParaRPr lang="en-US" dirty="0"/>
          </a:p>
        </p:txBody>
      </p:sp>
      <p:sp>
        <p:nvSpPr>
          <p:cNvPr id="6" name="CasellaDiTesto 5">
            <a:extLst>
              <a:ext uri="{FF2B5EF4-FFF2-40B4-BE49-F238E27FC236}">
                <a16:creationId xmlns:a16="http://schemas.microsoft.com/office/drawing/2014/main" id="{63EB74FD-989A-48AE-B064-E6E953A8AF4F}"/>
              </a:ext>
            </a:extLst>
          </p:cNvPr>
          <p:cNvSpPr txBox="1"/>
          <p:nvPr/>
        </p:nvSpPr>
        <p:spPr>
          <a:xfrm>
            <a:off x="6240016" y="1007370"/>
            <a:ext cx="4680520" cy="369332"/>
          </a:xfrm>
          <a:prstGeom prst="rect">
            <a:avLst/>
          </a:prstGeom>
          <a:solidFill>
            <a:schemeClr val="accent6">
              <a:lumMod val="20000"/>
              <a:lumOff val="80000"/>
            </a:schemeClr>
          </a:solidFill>
        </p:spPr>
        <p:txBody>
          <a:bodyPr wrap="square" rtlCol="0">
            <a:spAutoFit/>
          </a:bodyPr>
          <a:lstStyle/>
          <a:p>
            <a:pPr algn="ctr"/>
            <a:r>
              <a:rPr lang="it-IT" sz="1800" b="1" i="1" dirty="0"/>
              <a:t>Mercato Digitale in Italia per macroregioni</a:t>
            </a:r>
          </a:p>
        </p:txBody>
      </p:sp>
    </p:spTree>
    <p:extLst>
      <p:ext uri="{BB962C8B-B14F-4D97-AF65-F5344CB8AC3E}">
        <p14:creationId xmlns:p14="http://schemas.microsoft.com/office/powerpoint/2010/main" val="268638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600" kern="0" dirty="0">
                <a:solidFill>
                  <a:srgbClr val="17375E"/>
                </a:solidFill>
              </a:rPr>
              <a:t>Il 5G può stimolare la crescita delle start up innovative Italia </a:t>
            </a:r>
          </a:p>
        </p:txBody>
      </p:sp>
      <p:graphicFrame>
        <p:nvGraphicFramePr>
          <p:cNvPr id="4" name="Grafico 3">
            <a:extLst>
              <a:ext uri="{FF2B5EF4-FFF2-40B4-BE49-F238E27FC236}">
                <a16:creationId xmlns:a16="http://schemas.microsoft.com/office/drawing/2014/main" id="{5A93C7B5-DF1A-47D5-8EF9-C55AA6423D1A}"/>
              </a:ext>
            </a:extLst>
          </p:cNvPr>
          <p:cNvGraphicFramePr/>
          <p:nvPr>
            <p:extLst>
              <p:ext uri="{D42A27DB-BD31-4B8C-83A1-F6EECF244321}">
                <p14:modId xmlns:p14="http://schemas.microsoft.com/office/powerpoint/2010/main" val="367038553"/>
              </p:ext>
            </p:extLst>
          </p:nvPr>
        </p:nvGraphicFramePr>
        <p:xfrm>
          <a:off x="142739" y="1153004"/>
          <a:ext cx="6604000" cy="4778441"/>
        </p:xfrm>
        <a:graphic>
          <a:graphicData uri="http://schemas.openxmlformats.org/drawingml/2006/chart">
            <c:chart xmlns:c="http://schemas.openxmlformats.org/drawingml/2006/chart" xmlns:r="http://schemas.openxmlformats.org/officeDocument/2006/relationships" r:id="rId3"/>
          </a:graphicData>
        </a:graphic>
      </p:graphicFrame>
      <p:sp>
        <p:nvSpPr>
          <p:cNvPr id="5" name="Triangolo isoscele 4">
            <a:extLst>
              <a:ext uri="{FF2B5EF4-FFF2-40B4-BE49-F238E27FC236}">
                <a16:creationId xmlns:a16="http://schemas.microsoft.com/office/drawing/2014/main" id="{86C21A78-07FC-40F2-8A5E-FBA19B27B4B0}"/>
              </a:ext>
            </a:extLst>
          </p:cNvPr>
          <p:cNvSpPr/>
          <p:nvPr/>
        </p:nvSpPr>
        <p:spPr>
          <a:xfrm>
            <a:off x="1437586" y="2594223"/>
            <a:ext cx="555751" cy="17550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9"/>
          </a:p>
        </p:txBody>
      </p:sp>
      <p:sp>
        <p:nvSpPr>
          <p:cNvPr id="6" name="CasellaDiTesto 5">
            <a:extLst>
              <a:ext uri="{FF2B5EF4-FFF2-40B4-BE49-F238E27FC236}">
                <a16:creationId xmlns:a16="http://schemas.microsoft.com/office/drawing/2014/main" id="{E189D745-1AAC-4A4E-AF21-8F409FF055CC}"/>
              </a:ext>
            </a:extLst>
          </p:cNvPr>
          <p:cNvSpPr txBox="1"/>
          <p:nvPr/>
        </p:nvSpPr>
        <p:spPr>
          <a:xfrm>
            <a:off x="1440162" y="2294142"/>
            <a:ext cx="510076" cy="267637"/>
          </a:xfrm>
          <a:prstGeom prst="rect">
            <a:avLst/>
          </a:prstGeom>
          <a:noFill/>
        </p:spPr>
        <p:txBody>
          <a:bodyPr wrap="none" rtlCol="0">
            <a:spAutoFit/>
          </a:bodyPr>
          <a:lstStyle/>
          <a:p>
            <a:r>
              <a:rPr lang="en-GB" sz="1139" b="1" dirty="0">
                <a:solidFill>
                  <a:schemeClr val="accent6">
                    <a:lumMod val="75000"/>
                  </a:schemeClr>
                </a:solidFill>
              </a:rPr>
              <a:t>+24%</a:t>
            </a:r>
          </a:p>
        </p:txBody>
      </p:sp>
      <p:sp>
        <p:nvSpPr>
          <p:cNvPr id="7" name="Triangolo isoscele 6">
            <a:extLst>
              <a:ext uri="{FF2B5EF4-FFF2-40B4-BE49-F238E27FC236}">
                <a16:creationId xmlns:a16="http://schemas.microsoft.com/office/drawing/2014/main" id="{6906864C-129B-4AD9-BDD9-3DFD855678FD}"/>
              </a:ext>
            </a:extLst>
          </p:cNvPr>
          <p:cNvSpPr/>
          <p:nvPr/>
        </p:nvSpPr>
        <p:spPr>
          <a:xfrm>
            <a:off x="3066088" y="2118641"/>
            <a:ext cx="555751" cy="17550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39"/>
          </a:p>
        </p:txBody>
      </p:sp>
      <p:sp>
        <p:nvSpPr>
          <p:cNvPr id="8" name="CasellaDiTesto 7">
            <a:extLst>
              <a:ext uri="{FF2B5EF4-FFF2-40B4-BE49-F238E27FC236}">
                <a16:creationId xmlns:a16="http://schemas.microsoft.com/office/drawing/2014/main" id="{234CBAA5-DC6C-4428-BF23-6190F748D208}"/>
              </a:ext>
            </a:extLst>
          </p:cNvPr>
          <p:cNvSpPr txBox="1"/>
          <p:nvPr/>
        </p:nvSpPr>
        <p:spPr>
          <a:xfrm>
            <a:off x="3068662" y="1818560"/>
            <a:ext cx="510076" cy="267637"/>
          </a:xfrm>
          <a:prstGeom prst="rect">
            <a:avLst/>
          </a:prstGeom>
          <a:noFill/>
        </p:spPr>
        <p:txBody>
          <a:bodyPr wrap="none" rtlCol="0">
            <a:spAutoFit/>
          </a:bodyPr>
          <a:lstStyle/>
          <a:p>
            <a:r>
              <a:rPr lang="en-GB" sz="1139" b="1" dirty="0">
                <a:solidFill>
                  <a:schemeClr val="accent6">
                    <a:lumMod val="75000"/>
                  </a:schemeClr>
                </a:solidFill>
              </a:rPr>
              <a:t>+24%</a:t>
            </a:r>
          </a:p>
        </p:txBody>
      </p:sp>
      <p:graphicFrame>
        <p:nvGraphicFramePr>
          <p:cNvPr id="9" name="Grafico 8">
            <a:extLst>
              <a:ext uri="{FF2B5EF4-FFF2-40B4-BE49-F238E27FC236}">
                <a16:creationId xmlns:a16="http://schemas.microsoft.com/office/drawing/2014/main" id="{A0E1A12E-58B7-4E99-A8B4-0A472A3C9578}"/>
              </a:ext>
            </a:extLst>
          </p:cNvPr>
          <p:cNvGraphicFramePr/>
          <p:nvPr>
            <p:extLst>
              <p:ext uri="{D42A27DB-BD31-4B8C-83A1-F6EECF244321}">
                <p14:modId xmlns:p14="http://schemas.microsoft.com/office/powerpoint/2010/main" val="2284453053"/>
              </p:ext>
            </p:extLst>
          </p:nvPr>
        </p:nvGraphicFramePr>
        <p:xfrm>
          <a:off x="7784381" y="1612906"/>
          <a:ext cx="4267542" cy="2593876"/>
        </p:xfrm>
        <a:graphic>
          <a:graphicData uri="http://schemas.openxmlformats.org/drawingml/2006/chart">
            <c:chart xmlns:c="http://schemas.openxmlformats.org/drawingml/2006/chart" xmlns:r="http://schemas.openxmlformats.org/officeDocument/2006/relationships" r:id="rId4"/>
          </a:graphicData>
        </a:graphic>
      </p:graphicFrame>
      <p:sp>
        <p:nvSpPr>
          <p:cNvPr id="10" name="CasellaDiTesto 9">
            <a:extLst>
              <a:ext uri="{FF2B5EF4-FFF2-40B4-BE49-F238E27FC236}">
                <a16:creationId xmlns:a16="http://schemas.microsoft.com/office/drawing/2014/main" id="{EFFF1906-9632-4F39-A842-89C3F26892B4}"/>
              </a:ext>
            </a:extLst>
          </p:cNvPr>
          <p:cNvSpPr txBox="1"/>
          <p:nvPr/>
        </p:nvSpPr>
        <p:spPr>
          <a:xfrm>
            <a:off x="8688288" y="2759801"/>
            <a:ext cx="1335237" cy="338554"/>
          </a:xfrm>
          <a:prstGeom prst="rect">
            <a:avLst/>
          </a:prstGeom>
          <a:noFill/>
        </p:spPr>
        <p:txBody>
          <a:bodyPr wrap="none" rtlCol="0">
            <a:spAutoFit/>
          </a:bodyPr>
          <a:lstStyle/>
          <a:p>
            <a:r>
              <a:rPr lang="en-GB" sz="1600" b="1" dirty="0"/>
              <a:t>8.391 </a:t>
            </a:r>
            <a:r>
              <a:rPr lang="en-GB" sz="1600" b="1" dirty="0" err="1"/>
              <a:t>Startup</a:t>
            </a:r>
            <a:endParaRPr lang="en-GB" sz="1600" b="1" dirty="0"/>
          </a:p>
        </p:txBody>
      </p:sp>
      <p:cxnSp>
        <p:nvCxnSpPr>
          <p:cNvPr id="11" name="Connettore 2 10">
            <a:extLst>
              <a:ext uri="{FF2B5EF4-FFF2-40B4-BE49-F238E27FC236}">
                <a16:creationId xmlns:a16="http://schemas.microsoft.com/office/drawing/2014/main" id="{8C3F404F-68C6-47A2-B7AF-4A16362816A3}"/>
              </a:ext>
            </a:extLst>
          </p:cNvPr>
          <p:cNvCxnSpPr>
            <a:cxnSpLocks/>
          </p:cNvCxnSpPr>
          <p:nvPr/>
        </p:nvCxnSpPr>
        <p:spPr>
          <a:xfrm>
            <a:off x="10378577" y="3012601"/>
            <a:ext cx="0" cy="1199251"/>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DF3AD7AC-C76E-4295-BB6C-CC7BAF5B49FA}"/>
              </a:ext>
            </a:extLst>
          </p:cNvPr>
          <p:cNvSpPr/>
          <p:nvPr/>
        </p:nvSpPr>
        <p:spPr>
          <a:xfrm>
            <a:off x="6844735" y="4202867"/>
            <a:ext cx="2088255" cy="894732"/>
          </a:xfrm>
          <a:prstGeom prst="rect">
            <a:avLst/>
          </a:prstGeom>
          <a:noFill/>
          <a:ln>
            <a:solidFill>
              <a:schemeClr val="accent5"/>
            </a:solidFill>
            <a:prstDash val="dash"/>
          </a:ln>
        </p:spPr>
        <p:txBody>
          <a:bodyPr wrap="square" rtlCol="0">
            <a:spAutoFit/>
          </a:bodyPr>
          <a:lstStyle/>
          <a:p>
            <a:pPr marL="139299" indent="-139299" algn="just">
              <a:lnSpc>
                <a:spcPct val="150000"/>
              </a:lnSpc>
              <a:buFont typeface="Arial" panose="020B0604020202020204" pitchFamily="34" charset="0"/>
              <a:buChar char="•"/>
            </a:pPr>
            <a:r>
              <a:rPr lang="it-IT" sz="1200" b="1" dirty="0"/>
              <a:t>9% fabbricazione computer, apparecchiature elettriche e macchinari</a:t>
            </a:r>
          </a:p>
        </p:txBody>
      </p:sp>
      <p:cxnSp>
        <p:nvCxnSpPr>
          <p:cNvPr id="13" name="Connettore 2 12">
            <a:extLst>
              <a:ext uri="{FF2B5EF4-FFF2-40B4-BE49-F238E27FC236}">
                <a16:creationId xmlns:a16="http://schemas.microsoft.com/office/drawing/2014/main" id="{B38EAD8A-45F0-4EFD-837B-8387D3032EA0}"/>
              </a:ext>
            </a:extLst>
          </p:cNvPr>
          <p:cNvCxnSpPr>
            <a:cxnSpLocks/>
          </p:cNvCxnSpPr>
          <p:nvPr/>
        </p:nvCxnSpPr>
        <p:spPr>
          <a:xfrm rot="5400000">
            <a:off x="8132469" y="2493879"/>
            <a:ext cx="0" cy="643500"/>
          </a:xfrm>
          <a:prstGeom prst="straightConnector1">
            <a:avLst/>
          </a:prstGeom>
          <a:ln>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80F05E02-5F1D-47EA-A94E-B927399F2774}"/>
              </a:ext>
            </a:extLst>
          </p:cNvPr>
          <p:cNvCxnSpPr>
            <a:cxnSpLocks/>
          </p:cNvCxnSpPr>
          <p:nvPr/>
        </p:nvCxnSpPr>
        <p:spPr>
          <a:xfrm>
            <a:off x="7785030" y="2820049"/>
            <a:ext cx="0" cy="1374751"/>
          </a:xfrm>
          <a:prstGeom prst="straightConnector1">
            <a:avLst/>
          </a:prstGeom>
          <a:ln>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D5952138-4320-405A-86CA-46C00D9CC512}"/>
              </a:ext>
            </a:extLst>
          </p:cNvPr>
          <p:cNvCxnSpPr>
            <a:cxnSpLocks/>
          </p:cNvCxnSpPr>
          <p:nvPr/>
        </p:nvCxnSpPr>
        <p:spPr>
          <a:xfrm rot="5400000">
            <a:off x="10292639" y="2904051"/>
            <a:ext cx="0" cy="146251"/>
          </a:xfrm>
          <a:prstGeom prst="straightConnector1">
            <a:avLst/>
          </a:prstGeom>
          <a:ln>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222620B9-987E-44C4-BB6C-B5F2C1BA7B23}"/>
              </a:ext>
            </a:extLst>
          </p:cNvPr>
          <p:cNvSpPr/>
          <p:nvPr/>
        </p:nvSpPr>
        <p:spPr>
          <a:xfrm>
            <a:off x="6844733" y="5241719"/>
            <a:ext cx="4797000" cy="616862"/>
          </a:xfrm>
          <a:prstGeom prst="rect">
            <a:avLst/>
          </a:prstGeom>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it-IT" sz="1800" b="1" dirty="0"/>
              <a:t>Il 63% delle Startup è specializzata in attività connesse al mondo ICT</a:t>
            </a:r>
            <a:endParaRPr lang="en-GB" sz="1800" b="1" dirty="0"/>
          </a:p>
        </p:txBody>
      </p:sp>
      <p:sp>
        <p:nvSpPr>
          <p:cNvPr id="19" name="CasellaDiTesto 18">
            <a:extLst>
              <a:ext uri="{FF2B5EF4-FFF2-40B4-BE49-F238E27FC236}">
                <a16:creationId xmlns:a16="http://schemas.microsoft.com/office/drawing/2014/main" id="{8378253D-6F57-41D5-83DF-259A38F800A1}"/>
              </a:ext>
            </a:extLst>
          </p:cNvPr>
          <p:cNvSpPr txBox="1"/>
          <p:nvPr/>
        </p:nvSpPr>
        <p:spPr>
          <a:xfrm>
            <a:off x="98137" y="1338468"/>
            <a:ext cx="2316211" cy="307777"/>
          </a:xfrm>
          <a:prstGeom prst="rect">
            <a:avLst/>
          </a:prstGeom>
        </p:spPr>
        <p:txBody>
          <a:bodyPr wrap="square">
            <a:spAutoFit/>
          </a:bodyPr>
          <a:lstStyle>
            <a:defPPr>
              <a:defRPr lang="it-IT"/>
            </a:defPPr>
            <a:lvl1pPr>
              <a:defRPr sz="1400" b="1" i="1">
                <a:solidFill>
                  <a:srgbClr val="002060"/>
                </a:solidFill>
              </a:defRPr>
            </a:lvl1pPr>
          </a:lstStyle>
          <a:p>
            <a:r>
              <a:rPr lang="en-GB" dirty="0" err="1"/>
              <a:t>Valori</a:t>
            </a:r>
            <a:r>
              <a:rPr lang="en-GB" dirty="0"/>
              <a:t> in </a:t>
            </a:r>
            <a:r>
              <a:rPr lang="en-GB" dirty="0" err="1"/>
              <a:t>unità</a:t>
            </a:r>
            <a:r>
              <a:rPr lang="en-GB" dirty="0"/>
              <a:t> e </a:t>
            </a:r>
            <a:r>
              <a:rPr lang="en-GB" dirty="0" err="1"/>
              <a:t>Variazioni</a:t>
            </a:r>
            <a:r>
              <a:rPr lang="en-GB" dirty="0"/>
              <a:t> %</a:t>
            </a:r>
          </a:p>
        </p:txBody>
      </p:sp>
      <p:sp>
        <p:nvSpPr>
          <p:cNvPr id="22" name="CasellaDiTesto 21">
            <a:extLst>
              <a:ext uri="{FF2B5EF4-FFF2-40B4-BE49-F238E27FC236}">
                <a16:creationId xmlns:a16="http://schemas.microsoft.com/office/drawing/2014/main" id="{567ED401-3A2D-4CDA-9963-231D7C6FC003}"/>
              </a:ext>
            </a:extLst>
          </p:cNvPr>
          <p:cNvSpPr txBox="1"/>
          <p:nvPr/>
        </p:nvSpPr>
        <p:spPr>
          <a:xfrm>
            <a:off x="6089707" y="1338468"/>
            <a:ext cx="974177" cy="307777"/>
          </a:xfrm>
          <a:prstGeom prst="rect">
            <a:avLst/>
          </a:prstGeom>
        </p:spPr>
        <p:txBody>
          <a:bodyPr wrap="square">
            <a:spAutoFit/>
          </a:bodyPr>
          <a:lstStyle>
            <a:defPPr>
              <a:defRPr lang="it-IT"/>
            </a:defPPr>
            <a:lvl1pPr>
              <a:defRPr sz="1400" b="1" i="1">
                <a:solidFill>
                  <a:srgbClr val="002060"/>
                </a:solidFill>
              </a:defRPr>
            </a:lvl1pPr>
          </a:lstStyle>
          <a:p>
            <a:r>
              <a:rPr lang="en-GB" dirty="0" err="1"/>
              <a:t>Valori</a:t>
            </a:r>
            <a:r>
              <a:rPr lang="en-GB" dirty="0"/>
              <a:t> in %</a:t>
            </a:r>
          </a:p>
        </p:txBody>
      </p:sp>
      <p:sp>
        <p:nvSpPr>
          <p:cNvPr id="24" name="CasellaDiTesto 23">
            <a:extLst>
              <a:ext uri="{FF2B5EF4-FFF2-40B4-BE49-F238E27FC236}">
                <a16:creationId xmlns:a16="http://schemas.microsoft.com/office/drawing/2014/main" id="{FD9B72FE-7DCD-4BF6-9765-07D36E92EC29}"/>
              </a:ext>
            </a:extLst>
          </p:cNvPr>
          <p:cNvSpPr txBox="1"/>
          <p:nvPr/>
        </p:nvSpPr>
        <p:spPr>
          <a:xfrm>
            <a:off x="5664699" y="6330947"/>
            <a:ext cx="4935539" cy="307777"/>
          </a:xfrm>
          <a:prstGeom prst="rect">
            <a:avLst/>
          </a:prstGeom>
        </p:spPr>
        <p:txBody>
          <a:bodyPr wrap="square">
            <a:spAutoFit/>
          </a:bodyPr>
          <a:lstStyle>
            <a:defPPr>
              <a:defRPr lang="it-IT"/>
            </a:defPPr>
            <a:lvl1pPr>
              <a:defRPr sz="1400" b="1" i="1">
                <a:solidFill>
                  <a:srgbClr val="00206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Fonte: </a:t>
            </a:r>
            <a:r>
              <a:rPr lang="en-GB" dirty="0" err="1"/>
              <a:t>elaborazioni</a:t>
            </a:r>
            <a:r>
              <a:rPr lang="en-GB" dirty="0"/>
              <a:t> </a:t>
            </a:r>
            <a:r>
              <a:rPr lang="en-GB" dirty="0" err="1"/>
              <a:t>NetConsulting</a:t>
            </a:r>
            <a:r>
              <a:rPr lang="en-GB" dirty="0"/>
              <a:t> cube </a:t>
            </a:r>
            <a:r>
              <a:rPr lang="en-GB" dirty="0" err="1"/>
              <a:t>su</a:t>
            </a:r>
            <a:r>
              <a:rPr lang="en-GB" dirty="0"/>
              <a:t> </a:t>
            </a:r>
            <a:r>
              <a:rPr lang="en-GB" dirty="0" err="1"/>
              <a:t>dati</a:t>
            </a:r>
            <a:r>
              <a:rPr lang="en-GB" dirty="0"/>
              <a:t> </a:t>
            </a:r>
            <a:r>
              <a:rPr lang="en-GB" dirty="0" err="1"/>
              <a:t>Infocamere</a:t>
            </a:r>
            <a:r>
              <a:rPr lang="en-GB" dirty="0"/>
              <a:t>, 2018</a:t>
            </a:r>
          </a:p>
        </p:txBody>
      </p:sp>
      <p:sp>
        <p:nvSpPr>
          <p:cNvPr id="27" name="CasellaDiTesto 26">
            <a:extLst>
              <a:ext uri="{FF2B5EF4-FFF2-40B4-BE49-F238E27FC236}">
                <a16:creationId xmlns:a16="http://schemas.microsoft.com/office/drawing/2014/main" id="{625A8CFF-6961-439A-9906-776B058B9641}"/>
              </a:ext>
            </a:extLst>
          </p:cNvPr>
          <p:cNvSpPr txBox="1"/>
          <p:nvPr/>
        </p:nvSpPr>
        <p:spPr>
          <a:xfrm>
            <a:off x="140072" y="899428"/>
            <a:ext cx="4680520" cy="369332"/>
          </a:xfrm>
          <a:prstGeom prst="rect">
            <a:avLst/>
          </a:prstGeom>
          <a:solidFill>
            <a:schemeClr val="accent6">
              <a:lumMod val="20000"/>
              <a:lumOff val="80000"/>
            </a:schemeClr>
          </a:solidFill>
        </p:spPr>
        <p:txBody>
          <a:bodyPr wrap="square" rtlCol="0">
            <a:spAutoFit/>
          </a:bodyPr>
          <a:lstStyle/>
          <a:p>
            <a:pPr algn="ctr"/>
            <a:r>
              <a:rPr lang="en-GB" sz="1800" b="1" dirty="0"/>
              <a:t>Le </a:t>
            </a:r>
            <a:r>
              <a:rPr lang="en-GB" sz="1800" b="1" dirty="0" err="1"/>
              <a:t>Startup</a:t>
            </a:r>
            <a:r>
              <a:rPr lang="en-GB" sz="1800" b="1" dirty="0"/>
              <a:t> Innovative in Italia 2015 - 2017</a:t>
            </a:r>
          </a:p>
        </p:txBody>
      </p:sp>
      <p:sp>
        <p:nvSpPr>
          <p:cNvPr id="28" name="CasellaDiTesto 27">
            <a:extLst>
              <a:ext uri="{FF2B5EF4-FFF2-40B4-BE49-F238E27FC236}">
                <a16:creationId xmlns:a16="http://schemas.microsoft.com/office/drawing/2014/main" id="{EB416832-F8BA-41F4-B818-8B2BD445FE79}"/>
              </a:ext>
            </a:extLst>
          </p:cNvPr>
          <p:cNvSpPr txBox="1"/>
          <p:nvPr/>
        </p:nvSpPr>
        <p:spPr>
          <a:xfrm>
            <a:off x="6162609" y="899428"/>
            <a:ext cx="4680520" cy="369332"/>
          </a:xfrm>
          <a:prstGeom prst="rect">
            <a:avLst/>
          </a:prstGeom>
          <a:solidFill>
            <a:schemeClr val="accent6">
              <a:lumMod val="20000"/>
              <a:lumOff val="80000"/>
            </a:schemeClr>
          </a:solidFill>
        </p:spPr>
        <p:txBody>
          <a:bodyPr wrap="square" rtlCol="0">
            <a:spAutoFit/>
          </a:bodyPr>
          <a:lstStyle/>
          <a:p>
            <a:pPr algn="ctr"/>
            <a:r>
              <a:rPr lang="en-GB" sz="1800" b="1" dirty="0" err="1"/>
              <a:t>Distribuzione</a:t>
            </a:r>
            <a:r>
              <a:rPr lang="en-GB" sz="1800" b="1" dirty="0"/>
              <a:t> per </a:t>
            </a:r>
            <a:r>
              <a:rPr lang="en-GB" sz="1800" b="1" dirty="0" err="1"/>
              <a:t>settore</a:t>
            </a:r>
            <a:r>
              <a:rPr lang="en-GB" sz="1800" b="1" dirty="0"/>
              <a:t> </a:t>
            </a:r>
            <a:r>
              <a:rPr lang="en-GB" sz="1800" b="1" dirty="0" err="1"/>
              <a:t>economico</a:t>
            </a:r>
            <a:endParaRPr lang="en-GB" sz="1800" b="1" dirty="0"/>
          </a:p>
        </p:txBody>
      </p:sp>
    </p:spTree>
    <p:extLst>
      <p:ext uri="{BB962C8B-B14F-4D97-AF65-F5344CB8AC3E}">
        <p14:creationId xmlns:p14="http://schemas.microsoft.com/office/powerpoint/2010/main" val="278656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1A4CE-B1D7-4029-A6DC-F94E7D1F0F5E}"/>
              </a:ext>
            </a:extLst>
          </p:cNvPr>
          <p:cNvSpPr>
            <a:spLocks noGrp="1"/>
          </p:cNvSpPr>
          <p:nvPr>
            <p:ph type="title" idx="4294967295"/>
          </p:nvPr>
        </p:nvSpPr>
        <p:spPr>
          <a:xfrm>
            <a:off x="193791" y="-99392"/>
            <a:ext cx="11878873" cy="1052735"/>
          </a:xfrm>
        </p:spPr>
        <p:txBody>
          <a:bodyPr vert="horz" lIns="107275" tIns="53637" rIns="107275" bIns="53637" rtlCol="0" anchor="ctr">
            <a:noAutofit/>
          </a:bodyPr>
          <a:lstStyle/>
          <a:p>
            <a:pPr defTabSz="914423" eaLnBrk="0" fontAlgn="base" hangingPunct="0">
              <a:lnSpc>
                <a:spcPct val="80000"/>
              </a:lnSpc>
              <a:spcAft>
                <a:spcPct val="0"/>
              </a:spcAft>
              <a:defRPr/>
            </a:pPr>
            <a:r>
              <a:rPr kumimoji="1" lang="it-IT" sz="3200" kern="0" dirty="0">
                <a:solidFill>
                  <a:srgbClr val="17375E"/>
                </a:solidFill>
              </a:rPr>
              <a:t> Il 5G può aumentare l’utilizzo a valore dell’elevata digitalizzazione del mondo consumer attraverso la disponibilità di nuovi servizi</a:t>
            </a:r>
          </a:p>
        </p:txBody>
      </p:sp>
      <p:pic>
        <p:nvPicPr>
          <p:cNvPr id="3" name="Immagine 2">
            <a:extLst>
              <a:ext uri="{FF2B5EF4-FFF2-40B4-BE49-F238E27FC236}">
                <a16:creationId xmlns:a16="http://schemas.microsoft.com/office/drawing/2014/main" id="{2C556B53-ED24-4EA9-88B2-38AD04513671}"/>
              </a:ext>
            </a:extLst>
          </p:cNvPr>
          <p:cNvPicPr>
            <a:picLocks noChangeAspect="1"/>
          </p:cNvPicPr>
          <p:nvPr/>
        </p:nvPicPr>
        <p:blipFill rotWithShape="1">
          <a:blip r:embed="rId3"/>
          <a:srcRect l="38579" t="23885" r="16367" b="18657"/>
          <a:stretch/>
        </p:blipFill>
        <p:spPr>
          <a:xfrm>
            <a:off x="551384" y="1124744"/>
            <a:ext cx="9647706" cy="4819301"/>
          </a:xfrm>
          <a:prstGeom prst="rect">
            <a:avLst/>
          </a:prstGeom>
        </p:spPr>
      </p:pic>
      <p:sp>
        <p:nvSpPr>
          <p:cNvPr id="5" name="Text Box 14">
            <a:extLst>
              <a:ext uri="{FF2B5EF4-FFF2-40B4-BE49-F238E27FC236}">
                <a16:creationId xmlns:a16="http://schemas.microsoft.com/office/drawing/2014/main" id="{699B70A5-382E-4F31-B08C-F281572FBE5A}"/>
              </a:ext>
            </a:extLst>
          </p:cNvPr>
          <p:cNvSpPr txBox="1">
            <a:spLocks noChangeArrowheads="1"/>
          </p:cNvSpPr>
          <p:nvPr/>
        </p:nvSpPr>
        <p:spPr bwMode="auto">
          <a:xfrm>
            <a:off x="6712240" y="6381328"/>
            <a:ext cx="5330066" cy="307777"/>
          </a:xfrm>
          <a:prstGeom prst="rect">
            <a:avLst/>
          </a:prstGeom>
        </p:spPr>
        <p:txBody>
          <a:bodyPr wrap="square">
            <a:spAutoFit/>
          </a:bodyPr>
          <a:lstStyle>
            <a:defPPr>
              <a:defRPr lang="it-IT"/>
            </a:defPPr>
            <a:lvl1pPr>
              <a:defRPr sz="1400" b="1" i="1">
                <a:solidFill>
                  <a:srgbClr val="00206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Fonte: </a:t>
            </a:r>
            <a:r>
              <a:rPr lang="it-IT" dirty="0" err="1"/>
              <a:t>NetConsulting</a:t>
            </a:r>
            <a:r>
              <a:rPr lang="it-IT" dirty="0"/>
              <a:t> cube, 2018</a:t>
            </a:r>
            <a:endParaRPr lang="en-US" dirty="0"/>
          </a:p>
        </p:txBody>
      </p:sp>
    </p:spTree>
    <p:extLst>
      <p:ext uri="{BB962C8B-B14F-4D97-AF65-F5344CB8AC3E}">
        <p14:creationId xmlns:p14="http://schemas.microsoft.com/office/powerpoint/2010/main" val="1054828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801020" y="2780928"/>
            <a:ext cx="8589962" cy="1295400"/>
          </a:xfrm>
          <a:solidFill>
            <a:schemeClr val="tx2">
              <a:lumMod val="60000"/>
              <a:lumOff val="40000"/>
            </a:schemeClr>
          </a:solidFill>
          <a:ln w="9525">
            <a:noFill/>
            <a:miter lim="800000"/>
            <a:headEnd/>
            <a:tailEnd/>
          </a:ln>
        </p:spPr>
        <p:txBody>
          <a:bodyPr vert="horz" wrap="square" lIns="92064" tIns="46032" rIns="92064" bIns="46032" numCol="1" rtlCol="0" anchor="ctr" anchorCtr="0" compatLnSpc="1">
            <a:prstTxWarp prst="textNoShape">
              <a:avLst/>
            </a:prstTxWarp>
            <a:noAutofit/>
          </a:bodyPr>
          <a:lstStyle/>
          <a:p>
            <a:pPr algn="ctr"/>
            <a:r>
              <a:rPr lang="it-IT" dirty="0">
                <a:solidFill>
                  <a:schemeClr val="bg1"/>
                </a:solidFill>
              </a:rPr>
              <a:t>Indicazioni di Policy</a:t>
            </a:r>
          </a:p>
        </p:txBody>
      </p:sp>
    </p:spTree>
    <p:extLst>
      <p:ext uri="{BB962C8B-B14F-4D97-AF65-F5344CB8AC3E}">
        <p14:creationId xmlns:p14="http://schemas.microsoft.com/office/powerpoint/2010/main" val="26087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Il 5G abilita progetti sistemici nelle imprese, nella PA e nelle città</a:t>
            </a:r>
          </a:p>
        </p:txBody>
      </p:sp>
      <p:pic>
        <p:nvPicPr>
          <p:cNvPr id="4" name="Segnaposto contenuto 3">
            <a:extLst>
              <a:ext uri="{FF2B5EF4-FFF2-40B4-BE49-F238E27FC236}">
                <a16:creationId xmlns:a16="http://schemas.microsoft.com/office/drawing/2014/main" id="{D825970D-8318-4491-B236-F866D37332D6}"/>
              </a:ext>
            </a:extLst>
          </p:cNvPr>
          <p:cNvPicPr>
            <a:picLocks noChangeAspect="1"/>
          </p:cNvPicPr>
          <p:nvPr/>
        </p:nvPicPr>
        <p:blipFill rotWithShape="1">
          <a:blip r:embed="rId3"/>
          <a:srcRect l="1122" t="2941" r="18073" b="11765"/>
          <a:stretch/>
        </p:blipFill>
        <p:spPr>
          <a:xfrm>
            <a:off x="399919" y="1052736"/>
            <a:ext cx="11384713" cy="5040560"/>
          </a:xfrm>
          <a:prstGeom prst="rect">
            <a:avLst/>
          </a:prstGeom>
        </p:spPr>
      </p:pic>
      <p:sp>
        <p:nvSpPr>
          <p:cNvPr id="6" name="Text Box 14">
            <a:extLst>
              <a:ext uri="{FF2B5EF4-FFF2-40B4-BE49-F238E27FC236}">
                <a16:creationId xmlns:a16="http://schemas.microsoft.com/office/drawing/2014/main" id="{24E50891-7A37-4AF5-B4B5-CC83BAF022AF}"/>
              </a:ext>
            </a:extLst>
          </p:cNvPr>
          <p:cNvSpPr txBox="1">
            <a:spLocks noChangeArrowheads="1"/>
          </p:cNvSpPr>
          <p:nvPr/>
        </p:nvSpPr>
        <p:spPr bwMode="auto">
          <a:xfrm>
            <a:off x="6960096" y="6427408"/>
            <a:ext cx="3667009" cy="307777"/>
          </a:xfrm>
          <a:prstGeom prst="rect">
            <a:avLst/>
          </a:prstGeom>
        </p:spPr>
        <p:txBody>
          <a:bodyPr wrap="square">
            <a:spAutoFit/>
          </a:bodyPr>
          <a:lstStyle>
            <a:defPPr>
              <a:defRPr lang="it-IT"/>
            </a:defPPr>
            <a:lvl1pPr>
              <a:defRPr sz="1400" b="1" i="1">
                <a:solidFill>
                  <a:srgbClr val="00206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Fonte: Commissione Europea</a:t>
            </a:r>
            <a:endParaRPr lang="en-US" dirty="0"/>
          </a:p>
        </p:txBody>
      </p:sp>
    </p:spTree>
    <p:extLst>
      <p:ext uri="{BB962C8B-B14F-4D97-AF65-F5344CB8AC3E}">
        <p14:creationId xmlns:p14="http://schemas.microsoft.com/office/powerpoint/2010/main" val="269962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191344" y="156137"/>
            <a:ext cx="11881320"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L’Italia è in una buona posizione in Europa nella sperimentazione 5G</a:t>
            </a:r>
          </a:p>
        </p:txBody>
      </p:sp>
      <p:pic>
        <p:nvPicPr>
          <p:cNvPr id="4" name="Segnaposto contenuto 3">
            <a:extLst>
              <a:ext uri="{FF2B5EF4-FFF2-40B4-BE49-F238E27FC236}">
                <a16:creationId xmlns:a16="http://schemas.microsoft.com/office/drawing/2014/main" id="{77C7F631-2152-41CA-AB05-635E2AC77E83}"/>
              </a:ext>
            </a:extLst>
          </p:cNvPr>
          <p:cNvPicPr>
            <a:picLocks noChangeAspect="1"/>
          </p:cNvPicPr>
          <p:nvPr/>
        </p:nvPicPr>
        <p:blipFill rotWithShape="1">
          <a:blip r:embed="rId3"/>
          <a:srcRect l="4478" t="9708" r="11940" b="17755"/>
          <a:stretch/>
        </p:blipFill>
        <p:spPr>
          <a:xfrm>
            <a:off x="1404211" y="1451386"/>
            <a:ext cx="9001000" cy="4761496"/>
          </a:xfrm>
          <a:prstGeom prst="rect">
            <a:avLst/>
          </a:prstGeom>
        </p:spPr>
      </p:pic>
      <p:sp>
        <p:nvSpPr>
          <p:cNvPr id="5" name="Text Box 14">
            <a:extLst>
              <a:ext uri="{FF2B5EF4-FFF2-40B4-BE49-F238E27FC236}">
                <a16:creationId xmlns:a16="http://schemas.microsoft.com/office/drawing/2014/main" id="{5A239F15-954E-4070-B66B-642EECAA9A04}"/>
              </a:ext>
            </a:extLst>
          </p:cNvPr>
          <p:cNvSpPr txBox="1">
            <a:spLocks noChangeArrowheads="1"/>
          </p:cNvSpPr>
          <p:nvPr/>
        </p:nvSpPr>
        <p:spPr bwMode="auto">
          <a:xfrm>
            <a:off x="5951984" y="6309320"/>
            <a:ext cx="5544616" cy="307777"/>
          </a:xfrm>
          <a:prstGeom prst="rect">
            <a:avLst/>
          </a:prstGeom>
        </p:spPr>
        <p:txBody>
          <a:bodyPr wrap="square">
            <a:spAutoFit/>
          </a:bodyPr>
          <a:lstStyle>
            <a:defPPr>
              <a:defRPr lang="it-IT"/>
            </a:defPPr>
            <a:lvl1pPr>
              <a:defRPr sz="1400" b="1" i="1">
                <a:solidFill>
                  <a:srgbClr val="002060"/>
                </a:solidFill>
              </a:defRPr>
            </a:lvl1pPr>
          </a:lstStyle>
          <a:p>
            <a:r>
              <a:rPr lang="it-IT" dirty="0"/>
              <a:t>Fonte: Commissione Europea, 5G Observatory, Settembre 2018</a:t>
            </a:r>
            <a:endParaRPr lang="en-US" dirty="0"/>
          </a:p>
        </p:txBody>
      </p:sp>
      <p:sp>
        <p:nvSpPr>
          <p:cNvPr id="2" name="Freccia in giù 1">
            <a:extLst>
              <a:ext uri="{FF2B5EF4-FFF2-40B4-BE49-F238E27FC236}">
                <a16:creationId xmlns:a16="http://schemas.microsoft.com/office/drawing/2014/main" id="{3BA23E30-16D8-4082-AE58-D27BAE76F5CE}"/>
              </a:ext>
            </a:extLst>
          </p:cNvPr>
          <p:cNvSpPr/>
          <p:nvPr/>
        </p:nvSpPr>
        <p:spPr>
          <a:xfrm>
            <a:off x="5472663" y="1628907"/>
            <a:ext cx="432048" cy="74746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5FA084D-65AF-4D33-B631-EEF69A9FD5A4}"/>
              </a:ext>
            </a:extLst>
          </p:cNvPr>
          <p:cNvSpPr txBox="1"/>
          <p:nvPr/>
        </p:nvSpPr>
        <p:spPr>
          <a:xfrm>
            <a:off x="1404211" y="993294"/>
            <a:ext cx="4907813" cy="369332"/>
          </a:xfrm>
          <a:prstGeom prst="rect">
            <a:avLst/>
          </a:prstGeom>
          <a:solidFill>
            <a:schemeClr val="accent6">
              <a:lumMod val="20000"/>
              <a:lumOff val="80000"/>
            </a:schemeClr>
          </a:solidFill>
        </p:spPr>
        <p:txBody>
          <a:bodyPr wrap="square" rtlCol="0">
            <a:spAutoFit/>
          </a:bodyPr>
          <a:lstStyle/>
          <a:p>
            <a:pPr algn="ctr"/>
            <a:r>
              <a:rPr lang="it-IT" sz="1800" b="1" i="1" dirty="0"/>
              <a:t>N° di progetti pilota</a:t>
            </a:r>
          </a:p>
        </p:txBody>
      </p:sp>
    </p:spTree>
    <p:extLst>
      <p:ext uri="{BB962C8B-B14F-4D97-AF65-F5344CB8AC3E}">
        <p14:creationId xmlns:p14="http://schemas.microsoft.com/office/powerpoint/2010/main" val="413423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Dalla connettività all’Italia Connessa: </a:t>
            </a:r>
          </a:p>
          <a:p>
            <a:pPr defTabSz="914423" eaLnBrk="0" fontAlgn="base" hangingPunct="0">
              <a:lnSpc>
                <a:spcPct val="80000"/>
              </a:lnSpc>
              <a:spcAft>
                <a:spcPct val="0"/>
              </a:spcAft>
              <a:defRPr/>
            </a:pPr>
            <a:r>
              <a:rPr kumimoji="1" lang="it-IT" sz="3200" kern="0" dirty="0">
                <a:solidFill>
                  <a:srgbClr val="17375E"/>
                </a:solidFill>
              </a:rPr>
              <a:t>per una nuova politica industriale basata sul 5G</a:t>
            </a:r>
          </a:p>
        </p:txBody>
      </p:sp>
      <p:pic>
        <p:nvPicPr>
          <p:cNvPr id="4" name="Segnaposto contenuto 3">
            <a:extLst>
              <a:ext uri="{FF2B5EF4-FFF2-40B4-BE49-F238E27FC236}">
                <a16:creationId xmlns:a16="http://schemas.microsoft.com/office/drawing/2014/main" id="{BD4DAAEF-58F1-4AE1-A97E-CCF1C66DBF48}"/>
              </a:ext>
            </a:extLst>
          </p:cNvPr>
          <p:cNvPicPr>
            <a:picLocks noChangeAspect="1"/>
          </p:cNvPicPr>
          <p:nvPr/>
        </p:nvPicPr>
        <p:blipFill rotWithShape="1">
          <a:blip r:embed="rId3"/>
          <a:srcRect l="8196" t="2866" r="9016" b="6848"/>
          <a:stretch/>
        </p:blipFill>
        <p:spPr>
          <a:xfrm>
            <a:off x="1559496" y="980728"/>
            <a:ext cx="8006604" cy="4994218"/>
          </a:xfrm>
          <a:prstGeom prst="rect">
            <a:avLst/>
          </a:prstGeom>
        </p:spPr>
      </p:pic>
      <p:sp>
        <p:nvSpPr>
          <p:cNvPr id="7" name="Text Box 14">
            <a:extLst>
              <a:ext uri="{FF2B5EF4-FFF2-40B4-BE49-F238E27FC236}">
                <a16:creationId xmlns:a16="http://schemas.microsoft.com/office/drawing/2014/main" id="{68165508-4452-4ED5-A448-3A1F548F813E}"/>
              </a:ext>
            </a:extLst>
          </p:cNvPr>
          <p:cNvSpPr txBox="1">
            <a:spLocks noChangeArrowheads="1"/>
          </p:cNvSpPr>
          <p:nvPr/>
        </p:nvSpPr>
        <p:spPr bwMode="auto">
          <a:xfrm>
            <a:off x="6960096" y="6427408"/>
            <a:ext cx="3667009" cy="307777"/>
          </a:xfrm>
          <a:prstGeom prst="rect">
            <a:avLst/>
          </a:prstGeom>
        </p:spPr>
        <p:txBody>
          <a:bodyPr wrap="square">
            <a:spAutoFit/>
          </a:bodyPr>
          <a:lstStyle>
            <a:defPPr>
              <a:defRPr lang="it-IT"/>
            </a:defPPr>
            <a:lvl1pPr>
              <a:defRPr sz="1400" b="1" i="1">
                <a:solidFill>
                  <a:srgbClr val="00206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Fonte: Commissione Europea</a:t>
            </a:r>
            <a:endParaRPr lang="en-US" dirty="0"/>
          </a:p>
        </p:txBody>
      </p:sp>
    </p:spTree>
    <p:extLst>
      <p:ext uri="{BB962C8B-B14F-4D97-AF65-F5344CB8AC3E}">
        <p14:creationId xmlns:p14="http://schemas.microsoft.com/office/powerpoint/2010/main" val="225688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Il 5G </a:t>
            </a:r>
            <a:r>
              <a:rPr kumimoji="1" lang="it-IT" sz="3200" kern="0" dirty="0" err="1">
                <a:solidFill>
                  <a:srgbClr val="17375E"/>
                </a:solidFill>
              </a:rPr>
              <a:t>puo’</a:t>
            </a:r>
            <a:r>
              <a:rPr kumimoji="1" lang="it-IT" sz="3200" kern="0" dirty="0">
                <a:solidFill>
                  <a:srgbClr val="17375E"/>
                </a:solidFill>
              </a:rPr>
              <a:t> </a:t>
            </a:r>
            <a:r>
              <a:rPr kumimoji="1" lang="it-IT" sz="3200" kern="0" dirty="0" err="1">
                <a:solidFill>
                  <a:srgbClr val="17375E"/>
                </a:solidFill>
              </a:rPr>
              <a:t>generarare</a:t>
            </a:r>
            <a:r>
              <a:rPr kumimoji="1" lang="it-IT" sz="3200" kern="0" dirty="0">
                <a:solidFill>
                  <a:srgbClr val="17375E"/>
                </a:solidFill>
              </a:rPr>
              <a:t> impatti economici e occupazionali </a:t>
            </a:r>
          </a:p>
        </p:txBody>
      </p:sp>
      <p:graphicFrame>
        <p:nvGraphicFramePr>
          <p:cNvPr id="4" name="Grafico 3">
            <a:extLst>
              <a:ext uri="{FF2B5EF4-FFF2-40B4-BE49-F238E27FC236}">
                <a16:creationId xmlns:a16="http://schemas.microsoft.com/office/drawing/2014/main" id="{2183F760-B8B7-4772-86AC-74566DC9B9B9}"/>
              </a:ext>
            </a:extLst>
          </p:cNvPr>
          <p:cNvGraphicFramePr/>
          <p:nvPr>
            <p:extLst>
              <p:ext uri="{D42A27DB-BD31-4B8C-83A1-F6EECF244321}">
                <p14:modId xmlns:p14="http://schemas.microsoft.com/office/powerpoint/2010/main" val="2648939760"/>
              </p:ext>
            </p:extLst>
          </p:nvPr>
        </p:nvGraphicFramePr>
        <p:xfrm>
          <a:off x="0" y="1851636"/>
          <a:ext cx="5835870" cy="4241659"/>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a:extLst>
              <a:ext uri="{FF2B5EF4-FFF2-40B4-BE49-F238E27FC236}">
                <a16:creationId xmlns:a16="http://schemas.microsoft.com/office/drawing/2014/main" id="{623CFF5A-77C3-4056-B5CF-08EEB250277E}"/>
              </a:ext>
            </a:extLst>
          </p:cNvPr>
          <p:cNvSpPr txBox="1"/>
          <p:nvPr/>
        </p:nvSpPr>
        <p:spPr>
          <a:xfrm>
            <a:off x="140072" y="1354121"/>
            <a:ext cx="4863034" cy="307777"/>
          </a:xfrm>
          <a:prstGeom prst="rect">
            <a:avLst/>
          </a:prstGeom>
          <a:noFill/>
        </p:spPr>
        <p:txBody>
          <a:bodyPr wrap="square" rtlCol="0">
            <a:spAutoFit/>
          </a:bodyPr>
          <a:lstStyle>
            <a:defPPr>
              <a:defRPr lang="it-IT"/>
            </a:defPPr>
            <a:lvl1pPr>
              <a:defRPr sz="1400" b="1">
                <a:solidFill>
                  <a:schemeClr val="tx2">
                    <a:lumMod val="75000"/>
                  </a:schemeClr>
                </a:solidFill>
              </a:defRPr>
            </a:lvl1pPr>
          </a:lstStyle>
          <a:p>
            <a:r>
              <a:rPr lang="it-IT" dirty="0"/>
              <a:t>Valori in </a:t>
            </a:r>
            <a:r>
              <a:rPr lang="it-IT" dirty="0" err="1"/>
              <a:t>mld</a:t>
            </a:r>
            <a:r>
              <a:rPr lang="it-IT" dirty="0"/>
              <a:t> €</a:t>
            </a:r>
          </a:p>
        </p:txBody>
      </p:sp>
      <p:graphicFrame>
        <p:nvGraphicFramePr>
          <p:cNvPr id="6" name="Grafico 5">
            <a:extLst>
              <a:ext uri="{FF2B5EF4-FFF2-40B4-BE49-F238E27FC236}">
                <a16:creationId xmlns:a16="http://schemas.microsoft.com/office/drawing/2014/main" id="{4350ACF8-B2EF-4FCD-ADBA-5285D06F2174}"/>
              </a:ext>
            </a:extLst>
          </p:cNvPr>
          <p:cNvGraphicFramePr/>
          <p:nvPr>
            <p:extLst>
              <p:ext uri="{D42A27DB-BD31-4B8C-83A1-F6EECF244321}">
                <p14:modId xmlns:p14="http://schemas.microsoft.com/office/powerpoint/2010/main" val="1798499014"/>
              </p:ext>
            </p:extLst>
          </p:nvPr>
        </p:nvGraphicFramePr>
        <p:xfrm>
          <a:off x="6312024" y="1851637"/>
          <a:ext cx="5760640" cy="4241659"/>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AA590DFE-A426-494B-81C4-49F1B3461432}"/>
              </a:ext>
            </a:extLst>
          </p:cNvPr>
          <p:cNvSpPr txBox="1"/>
          <p:nvPr/>
        </p:nvSpPr>
        <p:spPr>
          <a:xfrm>
            <a:off x="6960096" y="1432045"/>
            <a:ext cx="4827758" cy="307778"/>
          </a:xfrm>
          <a:prstGeom prst="rect">
            <a:avLst/>
          </a:prstGeom>
          <a:noFill/>
        </p:spPr>
        <p:txBody>
          <a:bodyPr wrap="square" rtlCol="0">
            <a:spAutoFit/>
          </a:bodyPr>
          <a:lstStyle>
            <a:defPPr>
              <a:defRPr lang="it-IT"/>
            </a:defPPr>
            <a:lvl1pPr>
              <a:defRPr sz="1400" b="1">
                <a:solidFill>
                  <a:schemeClr val="tx2">
                    <a:lumMod val="75000"/>
                  </a:schemeClr>
                </a:solidFill>
              </a:defRPr>
            </a:lvl1pPr>
          </a:lstStyle>
          <a:p>
            <a:r>
              <a:rPr lang="it-IT" dirty="0"/>
              <a:t>N° di posti di lavoro creati</a:t>
            </a:r>
          </a:p>
        </p:txBody>
      </p:sp>
      <p:sp>
        <p:nvSpPr>
          <p:cNvPr id="10" name="CasellaDiTesto 9">
            <a:extLst>
              <a:ext uri="{FF2B5EF4-FFF2-40B4-BE49-F238E27FC236}">
                <a16:creationId xmlns:a16="http://schemas.microsoft.com/office/drawing/2014/main" id="{C333F4F2-6589-4530-87CD-BF0B084F4772}"/>
              </a:ext>
            </a:extLst>
          </p:cNvPr>
          <p:cNvSpPr txBox="1"/>
          <p:nvPr/>
        </p:nvSpPr>
        <p:spPr>
          <a:xfrm>
            <a:off x="140072" y="980728"/>
            <a:ext cx="4011712" cy="369332"/>
          </a:xfrm>
          <a:prstGeom prst="rect">
            <a:avLst/>
          </a:prstGeom>
          <a:solidFill>
            <a:schemeClr val="accent6">
              <a:lumMod val="20000"/>
              <a:lumOff val="80000"/>
            </a:schemeClr>
          </a:solidFill>
        </p:spPr>
        <p:txBody>
          <a:bodyPr wrap="square" rtlCol="0">
            <a:spAutoFit/>
          </a:bodyPr>
          <a:lstStyle/>
          <a:p>
            <a:pPr algn="ctr"/>
            <a:r>
              <a:rPr lang="en-GB" sz="1800" b="1" dirty="0" err="1"/>
              <a:t>Impatti</a:t>
            </a:r>
            <a:r>
              <a:rPr lang="en-GB" sz="1800" b="1" dirty="0"/>
              <a:t> </a:t>
            </a:r>
            <a:r>
              <a:rPr lang="en-GB" sz="1800" b="1" dirty="0" err="1"/>
              <a:t>economici</a:t>
            </a:r>
            <a:r>
              <a:rPr lang="en-GB" sz="1800" b="1" dirty="0"/>
              <a:t> al 2025</a:t>
            </a:r>
          </a:p>
        </p:txBody>
      </p:sp>
      <p:sp>
        <p:nvSpPr>
          <p:cNvPr id="11" name="CasellaDiTesto 10">
            <a:extLst>
              <a:ext uri="{FF2B5EF4-FFF2-40B4-BE49-F238E27FC236}">
                <a16:creationId xmlns:a16="http://schemas.microsoft.com/office/drawing/2014/main" id="{86A95571-5668-4AEA-9602-D3DA3D2AFBFB}"/>
              </a:ext>
            </a:extLst>
          </p:cNvPr>
          <p:cNvSpPr txBox="1"/>
          <p:nvPr/>
        </p:nvSpPr>
        <p:spPr>
          <a:xfrm>
            <a:off x="6987124" y="980728"/>
            <a:ext cx="4680520" cy="369332"/>
          </a:xfrm>
          <a:prstGeom prst="rect">
            <a:avLst/>
          </a:prstGeom>
          <a:solidFill>
            <a:schemeClr val="accent6">
              <a:lumMod val="20000"/>
              <a:lumOff val="80000"/>
            </a:schemeClr>
          </a:solidFill>
        </p:spPr>
        <p:txBody>
          <a:bodyPr wrap="square" rtlCol="0">
            <a:spAutoFit/>
          </a:bodyPr>
          <a:lstStyle/>
          <a:p>
            <a:pPr algn="ctr"/>
            <a:r>
              <a:rPr lang="en-GB" sz="1800" b="1" dirty="0" err="1"/>
              <a:t>Impatti</a:t>
            </a:r>
            <a:r>
              <a:rPr lang="en-GB" sz="1800" b="1" dirty="0"/>
              <a:t> </a:t>
            </a:r>
            <a:r>
              <a:rPr lang="en-GB" sz="1800" b="1" dirty="0" err="1"/>
              <a:t>occupazionali</a:t>
            </a:r>
            <a:r>
              <a:rPr lang="en-GB" sz="1800" b="1" dirty="0"/>
              <a:t> al 2025</a:t>
            </a:r>
          </a:p>
        </p:txBody>
      </p:sp>
      <p:sp>
        <p:nvSpPr>
          <p:cNvPr id="12" name="Text Box 14">
            <a:extLst>
              <a:ext uri="{FF2B5EF4-FFF2-40B4-BE49-F238E27FC236}">
                <a16:creationId xmlns:a16="http://schemas.microsoft.com/office/drawing/2014/main" id="{F997A75E-046D-41C5-9DE6-EC5172480613}"/>
              </a:ext>
            </a:extLst>
          </p:cNvPr>
          <p:cNvSpPr txBox="1">
            <a:spLocks noChangeArrowheads="1"/>
          </p:cNvSpPr>
          <p:nvPr/>
        </p:nvSpPr>
        <p:spPr bwMode="auto">
          <a:xfrm>
            <a:off x="6960096" y="6427408"/>
            <a:ext cx="3667009" cy="307777"/>
          </a:xfrm>
          <a:prstGeom prst="rect">
            <a:avLst/>
          </a:prstGeom>
        </p:spPr>
        <p:txBody>
          <a:bodyPr wrap="square">
            <a:spAutoFit/>
          </a:bodyPr>
          <a:lstStyle>
            <a:defPPr>
              <a:defRPr lang="it-IT"/>
            </a:defPPr>
            <a:lvl1pPr>
              <a:defRPr sz="1400" b="1" i="1">
                <a:solidFill>
                  <a:srgbClr val="002060"/>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it-IT" dirty="0"/>
              <a:t>Fonte: Commissione Europea</a:t>
            </a:r>
            <a:endParaRPr lang="en-US" dirty="0"/>
          </a:p>
        </p:txBody>
      </p:sp>
      <p:pic>
        <p:nvPicPr>
          <p:cNvPr id="2" name="Immagine 1">
            <a:extLst>
              <a:ext uri="{FF2B5EF4-FFF2-40B4-BE49-F238E27FC236}">
                <a16:creationId xmlns:a16="http://schemas.microsoft.com/office/drawing/2014/main" id="{04AC8362-D623-4A3F-A105-FF1B7BE0A9BF}"/>
              </a:ext>
            </a:extLst>
          </p:cNvPr>
          <p:cNvPicPr>
            <a:picLocks noChangeAspect="1"/>
          </p:cNvPicPr>
          <p:nvPr/>
        </p:nvPicPr>
        <p:blipFill>
          <a:blip r:embed="rId5"/>
          <a:stretch>
            <a:fillRect/>
          </a:stretch>
        </p:blipFill>
        <p:spPr>
          <a:xfrm>
            <a:off x="4439816" y="980728"/>
            <a:ext cx="1872208" cy="2212521"/>
          </a:xfrm>
          <a:prstGeom prst="rect">
            <a:avLst/>
          </a:prstGeom>
          <a:ln>
            <a:solidFill>
              <a:schemeClr val="tx1"/>
            </a:solidFill>
          </a:ln>
        </p:spPr>
      </p:pic>
    </p:spTree>
    <p:extLst>
      <p:ext uri="{BB962C8B-B14F-4D97-AF65-F5344CB8AC3E}">
        <p14:creationId xmlns:p14="http://schemas.microsoft.com/office/powerpoint/2010/main" val="184681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kern="0" dirty="0">
                <a:solidFill>
                  <a:srgbClr val="17375E"/>
                </a:solidFill>
              </a:rPr>
              <a:t>Per un’Italia Digitale più connessa occorre rafforzare la collaborazione  Pubblico-Privato ma ciascuno con le proprie </a:t>
            </a:r>
            <a:r>
              <a:rPr kumimoji="1" lang="it-IT" kern="0" dirty="0" err="1">
                <a:solidFill>
                  <a:srgbClr val="17375E"/>
                </a:solidFill>
              </a:rPr>
              <a:t>responsabilita’</a:t>
            </a:r>
            <a:endParaRPr kumimoji="1" lang="it-IT" kern="0" dirty="0">
              <a:solidFill>
                <a:srgbClr val="17375E"/>
              </a:solidFill>
            </a:endParaRPr>
          </a:p>
        </p:txBody>
      </p:sp>
      <p:pic>
        <p:nvPicPr>
          <p:cNvPr id="4" name="Segnaposto contenuto 3">
            <a:extLst>
              <a:ext uri="{FF2B5EF4-FFF2-40B4-BE49-F238E27FC236}">
                <a16:creationId xmlns:a16="http://schemas.microsoft.com/office/drawing/2014/main" id="{EC245F7E-B3C7-477F-82E5-32551226021B}"/>
              </a:ext>
            </a:extLst>
          </p:cNvPr>
          <p:cNvPicPr>
            <a:picLocks noChangeAspect="1"/>
          </p:cNvPicPr>
          <p:nvPr/>
        </p:nvPicPr>
        <p:blipFill rotWithShape="1">
          <a:blip r:embed="rId3"/>
          <a:srcRect r="4204"/>
          <a:stretch/>
        </p:blipFill>
        <p:spPr>
          <a:xfrm>
            <a:off x="75023" y="1340768"/>
            <a:ext cx="11997641" cy="4104456"/>
          </a:xfrm>
          <a:prstGeom prst="rect">
            <a:avLst/>
          </a:prstGeom>
        </p:spPr>
      </p:pic>
      <p:sp>
        <p:nvSpPr>
          <p:cNvPr id="8" name="Rettangolo 7">
            <a:extLst>
              <a:ext uri="{FF2B5EF4-FFF2-40B4-BE49-F238E27FC236}">
                <a16:creationId xmlns:a16="http://schemas.microsoft.com/office/drawing/2014/main" id="{A04BDE6B-5A35-45D3-AEA2-4DB1773972AA}"/>
              </a:ext>
            </a:extLst>
          </p:cNvPr>
          <p:cNvSpPr/>
          <p:nvPr/>
        </p:nvSpPr>
        <p:spPr>
          <a:xfrm>
            <a:off x="7752184" y="6394086"/>
            <a:ext cx="2330638" cy="307777"/>
          </a:xfrm>
          <a:prstGeom prst="rect">
            <a:avLst/>
          </a:prstGeom>
        </p:spPr>
        <p:txBody>
          <a:bodyPr wrap="square">
            <a:spAutoFit/>
          </a:bodyPr>
          <a:lstStyle/>
          <a:p>
            <a:r>
              <a:rPr lang="it-IT" sz="1400" b="1" i="1" dirty="0">
                <a:solidFill>
                  <a:srgbClr val="002060"/>
                </a:solidFill>
              </a:rPr>
              <a:t>Fonte: Commissione Europea</a:t>
            </a:r>
          </a:p>
        </p:txBody>
      </p:sp>
    </p:spTree>
    <p:extLst>
      <p:ext uri="{BB962C8B-B14F-4D97-AF65-F5344CB8AC3E}">
        <p14:creationId xmlns:p14="http://schemas.microsoft.com/office/powerpoint/2010/main" val="145287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801020" y="2780928"/>
            <a:ext cx="8589962" cy="1295400"/>
          </a:xfrm>
          <a:solidFill>
            <a:schemeClr val="tx2">
              <a:lumMod val="60000"/>
              <a:lumOff val="40000"/>
            </a:schemeClr>
          </a:solidFill>
          <a:ln w="9525">
            <a:noFill/>
            <a:miter lim="800000"/>
            <a:headEnd/>
            <a:tailEnd/>
          </a:ln>
        </p:spPr>
        <p:txBody>
          <a:bodyPr vert="horz" wrap="square" lIns="92064" tIns="46032" rIns="92064" bIns="46032" numCol="1" rtlCol="0" anchor="ctr" anchorCtr="0" compatLnSpc="1">
            <a:prstTxWarp prst="textNoShape">
              <a:avLst/>
            </a:prstTxWarp>
            <a:noAutofit/>
          </a:bodyPr>
          <a:lstStyle/>
          <a:p>
            <a:pPr algn="ctr"/>
            <a:r>
              <a:rPr lang="it-IT" dirty="0">
                <a:solidFill>
                  <a:schemeClr val="bg1"/>
                </a:solidFill>
              </a:rPr>
              <a:t>Stato e trend della digitalizzazione in Italia</a:t>
            </a:r>
          </a:p>
        </p:txBody>
      </p:sp>
    </p:spTree>
    <p:extLst>
      <p:ext uri="{BB962C8B-B14F-4D97-AF65-F5344CB8AC3E}">
        <p14:creationId xmlns:p14="http://schemas.microsoft.com/office/powerpoint/2010/main" val="3672487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29550" y="2276872"/>
            <a:ext cx="5854103" cy="1569660"/>
          </a:xfrm>
          <a:prstGeom prst="rect">
            <a:avLst/>
          </a:prstGeom>
          <a:noFill/>
        </p:spPr>
        <p:txBody>
          <a:bodyPr wrap="none" rtlCol="0">
            <a:spAutoFit/>
          </a:bodyPr>
          <a:lstStyle/>
          <a:p>
            <a:pPr algn="ctr"/>
            <a:r>
              <a:rPr lang="it-IT" sz="3200" b="1" i="1" dirty="0">
                <a:solidFill>
                  <a:srgbClr val="002060"/>
                </a:solidFill>
              </a:rPr>
              <a:t>Grazie!</a:t>
            </a:r>
          </a:p>
          <a:p>
            <a:pPr algn="ctr"/>
            <a:endParaRPr lang="it-IT" sz="3200" b="1" i="1" dirty="0">
              <a:solidFill>
                <a:srgbClr val="002060"/>
              </a:solidFill>
            </a:endParaRPr>
          </a:p>
          <a:p>
            <a:pPr algn="ctr"/>
            <a:r>
              <a:rPr lang="it-IT" sz="3200" b="1" i="1" dirty="0">
                <a:solidFill>
                  <a:srgbClr val="002060"/>
                </a:solidFill>
              </a:rPr>
              <a:t>capitani@netconsultingcube.com</a:t>
            </a:r>
          </a:p>
        </p:txBody>
      </p:sp>
      <p:pic>
        <p:nvPicPr>
          <p:cNvPr id="17" name="Picture 2" descr="R:\NETCUBE\ADMIN\logo\definitivo\Net Consulting 3 esecutiv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3" y="4365108"/>
            <a:ext cx="2586475" cy="120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50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263352" y="202629"/>
            <a:ext cx="10801200"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600" kern="0" dirty="0">
                <a:solidFill>
                  <a:srgbClr val="17375E"/>
                </a:solidFill>
              </a:rPr>
              <a:t>Lo stato della digitalizzazione in Italia: i ritardi</a:t>
            </a:r>
          </a:p>
        </p:txBody>
      </p:sp>
      <p:pic>
        <p:nvPicPr>
          <p:cNvPr id="5" name="Segnaposto contenuto 3">
            <a:extLst>
              <a:ext uri="{FF2B5EF4-FFF2-40B4-BE49-F238E27FC236}">
                <a16:creationId xmlns:a16="http://schemas.microsoft.com/office/drawing/2014/main" id="{340A2DD1-829B-4031-9870-0DB6BC25DD77}"/>
              </a:ext>
            </a:extLst>
          </p:cNvPr>
          <p:cNvPicPr>
            <a:picLocks noChangeAspect="1"/>
          </p:cNvPicPr>
          <p:nvPr/>
        </p:nvPicPr>
        <p:blipFill rotWithShape="1">
          <a:blip r:embed="rId3"/>
          <a:srcRect t="9502" r="18166" b="10116"/>
          <a:stretch/>
        </p:blipFill>
        <p:spPr>
          <a:xfrm>
            <a:off x="4799856" y="2607838"/>
            <a:ext cx="7329248" cy="3413450"/>
          </a:xfrm>
          <a:prstGeom prst="rect">
            <a:avLst/>
          </a:prstGeom>
        </p:spPr>
      </p:pic>
      <p:sp>
        <p:nvSpPr>
          <p:cNvPr id="7" name="Text Box 14">
            <a:extLst>
              <a:ext uri="{FF2B5EF4-FFF2-40B4-BE49-F238E27FC236}">
                <a16:creationId xmlns:a16="http://schemas.microsoft.com/office/drawing/2014/main" id="{300EC2AC-8300-4174-84E4-BCDC8B1FDA2B}"/>
              </a:ext>
            </a:extLst>
          </p:cNvPr>
          <p:cNvSpPr txBox="1">
            <a:spLocks noChangeArrowheads="1"/>
          </p:cNvSpPr>
          <p:nvPr/>
        </p:nvSpPr>
        <p:spPr bwMode="auto">
          <a:xfrm>
            <a:off x="5879976" y="6347594"/>
            <a:ext cx="4103365" cy="307777"/>
          </a:xfrm>
          <a:prstGeom prst="rect">
            <a:avLst/>
          </a:prstGeom>
        </p:spPr>
        <p:txBody>
          <a:bodyPr wrap="square">
            <a:spAutoFit/>
          </a:bodyPr>
          <a:lstStyle>
            <a:defPPr>
              <a:defRPr lang="it-IT"/>
            </a:defPPr>
            <a:lvl1pPr>
              <a:defRPr sz="1400" b="1" i="1">
                <a:solidFill>
                  <a:srgbClr val="002060"/>
                </a:solidFill>
              </a:defRPr>
            </a:lvl1pPr>
          </a:lstStyle>
          <a:p>
            <a:r>
              <a:rPr lang="it-IT" dirty="0"/>
              <a:t>Fonte: </a:t>
            </a:r>
            <a:r>
              <a:rPr lang="en-US" dirty="0"/>
              <a:t>Digital Economy and Society Index, 2018</a:t>
            </a:r>
          </a:p>
        </p:txBody>
      </p:sp>
      <p:grpSp>
        <p:nvGrpSpPr>
          <p:cNvPr id="2" name="Gruppo 1">
            <a:extLst>
              <a:ext uri="{FF2B5EF4-FFF2-40B4-BE49-F238E27FC236}">
                <a16:creationId xmlns:a16="http://schemas.microsoft.com/office/drawing/2014/main" id="{6429CEF4-D3F4-464F-9B22-76BE62195D31}"/>
              </a:ext>
            </a:extLst>
          </p:cNvPr>
          <p:cNvGrpSpPr/>
          <p:nvPr/>
        </p:nvGrpSpPr>
        <p:grpSpPr>
          <a:xfrm>
            <a:off x="133266" y="1588900"/>
            <a:ext cx="4666590" cy="4504396"/>
            <a:chOff x="57248" y="1012836"/>
            <a:chExt cx="4050791" cy="4000529"/>
          </a:xfrm>
        </p:grpSpPr>
        <p:pic>
          <p:nvPicPr>
            <p:cNvPr id="4" name="Segnaposto contenuto 3">
              <a:extLst>
                <a:ext uri="{FF2B5EF4-FFF2-40B4-BE49-F238E27FC236}">
                  <a16:creationId xmlns:a16="http://schemas.microsoft.com/office/drawing/2014/main" id="{77F97F24-9937-4ABF-A36F-1D7416A44771}"/>
                </a:ext>
              </a:extLst>
            </p:cNvPr>
            <p:cNvPicPr>
              <a:picLocks noChangeAspect="1"/>
            </p:cNvPicPr>
            <p:nvPr/>
          </p:nvPicPr>
          <p:blipFill rotWithShape="1">
            <a:blip r:embed="rId4"/>
            <a:srcRect l="4997" r="32489"/>
            <a:stretch/>
          </p:blipFill>
          <p:spPr>
            <a:xfrm>
              <a:off x="57248" y="1018144"/>
              <a:ext cx="3518472" cy="3995221"/>
            </a:xfrm>
            <a:prstGeom prst="rect">
              <a:avLst/>
            </a:prstGeom>
          </p:spPr>
        </p:pic>
        <p:pic>
          <p:nvPicPr>
            <p:cNvPr id="8" name="Segnaposto contenuto 3">
              <a:extLst>
                <a:ext uri="{FF2B5EF4-FFF2-40B4-BE49-F238E27FC236}">
                  <a16:creationId xmlns:a16="http://schemas.microsoft.com/office/drawing/2014/main" id="{286F6D3E-EC57-4852-948D-C10ADEDDCD50}"/>
                </a:ext>
              </a:extLst>
            </p:cNvPr>
            <p:cNvPicPr>
              <a:picLocks noChangeAspect="1"/>
            </p:cNvPicPr>
            <p:nvPr/>
          </p:nvPicPr>
          <p:blipFill rotWithShape="1">
            <a:blip r:embed="rId4"/>
            <a:srcRect l="86029" r="4333"/>
            <a:stretch/>
          </p:blipFill>
          <p:spPr>
            <a:xfrm>
              <a:off x="3565587" y="1012836"/>
              <a:ext cx="542452" cy="3995221"/>
            </a:xfrm>
            <a:prstGeom prst="rect">
              <a:avLst/>
            </a:prstGeom>
          </p:spPr>
        </p:pic>
      </p:grpSp>
      <p:sp>
        <p:nvSpPr>
          <p:cNvPr id="10" name="CasellaDiTesto 9">
            <a:extLst>
              <a:ext uri="{FF2B5EF4-FFF2-40B4-BE49-F238E27FC236}">
                <a16:creationId xmlns:a16="http://schemas.microsoft.com/office/drawing/2014/main" id="{AA528DF8-D86E-447D-A1E6-6C7D8FB16A7F}"/>
              </a:ext>
            </a:extLst>
          </p:cNvPr>
          <p:cNvSpPr txBox="1"/>
          <p:nvPr/>
        </p:nvSpPr>
        <p:spPr>
          <a:xfrm>
            <a:off x="1415480" y="989148"/>
            <a:ext cx="8136904" cy="369332"/>
          </a:xfrm>
          <a:prstGeom prst="rect">
            <a:avLst/>
          </a:prstGeom>
          <a:solidFill>
            <a:schemeClr val="accent6">
              <a:lumMod val="20000"/>
              <a:lumOff val="80000"/>
            </a:schemeClr>
          </a:solidFill>
        </p:spPr>
        <p:txBody>
          <a:bodyPr wrap="square" rtlCol="0">
            <a:spAutoFit/>
          </a:bodyPr>
          <a:lstStyle/>
          <a:p>
            <a:pPr algn="ctr"/>
            <a:r>
              <a:rPr lang="it-IT" sz="1800" b="1" i="1" dirty="0"/>
              <a:t>Indice di digitalizzazione dell’economia e della società (DESI) – Ranking 2018</a:t>
            </a:r>
          </a:p>
        </p:txBody>
      </p:sp>
    </p:spTree>
    <p:extLst>
      <p:ext uri="{BB962C8B-B14F-4D97-AF65-F5344CB8AC3E}">
        <p14:creationId xmlns:p14="http://schemas.microsoft.com/office/powerpoint/2010/main" val="298542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202629"/>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kern="0" dirty="0">
                <a:solidFill>
                  <a:srgbClr val="17375E"/>
                </a:solidFill>
              </a:rPr>
              <a:t>Il mercato digitale in Italia: la crescita prevista è superiore a quella del PIL</a:t>
            </a:r>
          </a:p>
        </p:txBody>
      </p:sp>
      <p:pic>
        <p:nvPicPr>
          <p:cNvPr id="4" name="Immagine 3">
            <a:extLst>
              <a:ext uri="{FF2B5EF4-FFF2-40B4-BE49-F238E27FC236}">
                <a16:creationId xmlns:a16="http://schemas.microsoft.com/office/drawing/2014/main" id="{F6D317DD-4BA4-4A2C-805F-D9B9691C6002}"/>
              </a:ext>
            </a:extLst>
          </p:cNvPr>
          <p:cNvPicPr>
            <a:picLocks noChangeAspect="1"/>
          </p:cNvPicPr>
          <p:nvPr/>
        </p:nvPicPr>
        <p:blipFill>
          <a:blip r:embed="rId3"/>
          <a:stretch>
            <a:fillRect/>
          </a:stretch>
        </p:blipFill>
        <p:spPr>
          <a:xfrm>
            <a:off x="508195" y="1033843"/>
            <a:ext cx="11272979" cy="5328592"/>
          </a:xfrm>
          <a:prstGeom prst="rect">
            <a:avLst/>
          </a:prstGeom>
        </p:spPr>
      </p:pic>
      <p:sp>
        <p:nvSpPr>
          <p:cNvPr id="5" name="Text Box 14">
            <a:extLst>
              <a:ext uri="{FF2B5EF4-FFF2-40B4-BE49-F238E27FC236}">
                <a16:creationId xmlns:a16="http://schemas.microsoft.com/office/drawing/2014/main" id="{8FD5773B-EFA9-4A22-8862-B66C17E00E3F}"/>
              </a:ext>
            </a:extLst>
          </p:cNvPr>
          <p:cNvSpPr txBox="1">
            <a:spLocks noChangeArrowheads="1"/>
          </p:cNvSpPr>
          <p:nvPr/>
        </p:nvSpPr>
        <p:spPr bwMode="auto">
          <a:xfrm>
            <a:off x="6960096" y="6381328"/>
            <a:ext cx="3456384" cy="307777"/>
          </a:xfrm>
          <a:prstGeom prst="rect">
            <a:avLst/>
          </a:prstGeom>
        </p:spPr>
        <p:txBody>
          <a:bodyPr wrap="square">
            <a:spAutoFit/>
          </a:bodyPr>
          <a:lstStyle>
            <a:defPPr>
              <a:defRPr lang="it-IT"/>
            </a:defPPr>
            <a:lvl1pPr algn="r">
              <a:defRPr sz="1050" i="1">
                <a:solidFill>
                  <a:srgbClr val="002060"/>
                </a:solidFill>
              </a:defRPr>
            </a:lvl1pPr>
          </a:lstStyle>
          <a:p>
            <a:pPr algn="l"/>
            <a:r>
              <a:rPr lang="it-IT" sz="1400" b="1" dirty="0"/>
              <a:t>Fonte: </a:t>
            </a:r>
            <a:r>
              <a:rPr lang="it-IT" sz="1400" b="1" dirty="0" err="1"/>
              <a:t>NetConsulting</a:t>
            </a:r>
            <a:r>
              <a:rPr lang="it-IT" sz="1400" b="1" dirty="0"/>
              <a:t> cube, Settembre 2018</a:t>
            </a:r>
            <a:endParaRPr lang="en-US" sz="1400" b="1" dirty="0"/>
          </a:p>
        </p:txBody>
      </p:sp>
      <p:sp>
        <p:nvSpPr>
          <p:cNvPr id="2" name="Rettangolo 1">
            <a:extLst>
              <a:ext uri="{FF2B5EF4-FFF2-40B4-BE49-F238E27FC236}">
                <a16:creationId xmlns:a16="http://schemas.microsoft.com/office/drawing/2014/main" id="{E4EE8DD8-4ADB-4D6A-832C-3E2905F62ED9}"/>
              </a:ext>
            </a:extLst>
          </p:cNvPr>
          <p:cNvSpPr/>
          <p:nvPr/>
        </p:nvSpPr>
        <p:spPr>
          <a:xfrm>
            <a:off x="7824192" y="5946958"/>
            <a:ext cx="3744416"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3074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I </a:t>
            </a:r>
            <a:r>
              <a:rPr kumimoji="1" lang="it-IT" sz="3200" kern="0" dirty="0" err="1">
                <a:solidFill>
                  <a:srgbClr val="17375E"/>
                </a:solidFill>
              </a:rPr>
              <a:t>digital</a:t>
            </a:r>
            <a:r>
              <a:rPr kumimoji="1" lang="it-IT" sz="3200" kern="0" dirty="0">
                <a:solidFill>
                  <a:srgbClr val="17375E"/>
                </a:solidFill>
              </a:rPr>
              <a:t> </a:t>
            </a:r>
            <a:r>
              <a:rPr kumimoji="1" lang="it-IT" sz="3200" kern="0" dirty="0" err="1">
                <a:solidFill>
                  <a:srgbClr val="17375E"/>
                </a:solidFill>
              </a:rPr>
              <a:t>enabler</a:t>
            </a:r>
            <a:r>
              <a:rPr kumimoji="1" lang="it-IT" sz="3200" kern="0" dirty="0">
                <a:solidFill>
                  <a:srgbClr val="17375E"/>
                </a:solidFill>
              </a:rPr>
              <a:t> continueranno a crescere a ritmo sostenuto</a:t>
            </a:r>
          </a:p>
        </p:txBody>
      </p:sp>
      <p:pic>
        <p:nvPicPr>
          <p:cNvPr id="4" name="Immagine 3">
            <a:extLst>
              <a:ext uri="{FF2B5EF4-FFF2-40B4-BE49-F238E27FC236}">
                <a16:creationId xmlns:a16="http://schemas.microsoft.com/office/drawing/2014/main" id="{6B33747D-508F-4004-A78B-548AF7411EE0}"/>
              </a:ext>
            </a:extLst>
          </p:cNvPr>
          <p:cNvPicPr>
            <a:picLocks noChangeAspect="1"/>
          </p:cNvPicPr>
          <p:nvPr/>
        </p:nvPicPr>
        <p:blipFill rotWithShape="1">
          <a:blip r:embed="rId3"/>
          <a:srcRect b="8103"/>
          <a:stretch/>
        </p:blipFill>
        <p:spPr>
          <a:xfrm>
            <a:off x="191344" y="908720"/>
            <a:ext cx="11737304" cy="5167075"/>
          </a:xfrm>
          <a:prstGeom prst="rect">
            <a:avLst/>
          </a:prstGeom>
        </p:spPr>
      </p:pic>
      <p:sp>
        <p:nvSpPr>
          <p:cNvPr id="6" name="Text Box 14">
            <a:extLst>
              <a:ext uri="{FF2B5EF4-FFF2-40B4-BE49-F238E27FC236}">
                <a16:creationId xmlns:a16="http://schemas.microsoft.com/office/drawing/2014/main" id="{2E1610CE-3801-4BB7-8B9E-F16B678F5962}"/>
              </a:ext>
            </a:extLst>
          </p:cNvPr>
          <p:cNvSpPr txBox="1">
            <a:spLocks noChangeArrowheads="1"/>
          </p:cNvSpPr>
          <p:nvPr/>
        </p:nvSpPr>
        <p:spPr bwMode="auto">
          <a:xfrm>
            <a:off x="7176120" y="6388727"/>
            <a:ext cx="3456384" cy="307777"/>
          </a:xfrm>
          <a:prstGeom prst="rect">
            <a:avLst/>
          </a:prstGeom>
        </p:spPr>
        <p:txBody>
          <a:bodyPr wrap="square">
            <a:spAutoFit/>
          </a:bodyPr>
          <a:lstStyle>
            <a:defPPr>
              <a:defRPr lang="it-IT"/>
            </a:defPPr>
            <a:lvl1pPr algn="r">
              <a:defRPr sz="1050" i="1">
                <a:solidFill>
                  <a:srgbClr val="002060"/>
                </a:solidFill>
              </a:defRPr>
            </a:lvl1pPr>
          </a:lstStyle>
          <a:p>
            <a:pPr algn="l"/>
            <a:r>
              <a:rPr lang="it-IT" sz="1400" b="1" dirty="0"/>
              <a:t>Fonte: </a:t>
            </a:r>
            <a:r>
              <a:rPr lang="it-IT" sz="1400" b="1" dirty="0" err="1"/>
              <a:t>NetConsulting</a:t>
            </a:r>
            <a:r>
              <a:rPr lang="it-IT" sz="1400" b="1" dirty="0"/>
              <a:t> cube, Settembre 2018</a:t>
            </a:r>
            <a:endParaRPr lang="en-US" sz="1400" b="1" dirty="0"/>
          </a:p>
        </p:txBody>
      </p:sp>
      <p:sp>
        <p:nvSpPr>
          <p:cNvPr id="8" name="Rettangolo 7">
            <a:extLst>
              <a:ext uri="{FF2B5EF4-FFF2-40B4-BE49-F238E27FC236}">
                <a16:creationId xmlns:a16="http://schemas.microsoft.com/office/drawing/2014/main" id="{857AE130-D143-4D13-A32E-7BA0F27EC457}"/>
              </a:ext>
            </a:extLst>
          </p:cNvPr>
          <p:cNvSpPr/>
          <p:nvPr/>
        </p:nvSpPr>
        <p:spPr>
          <a:xfrm>
            <a:off x="191344" y="5600273"/>
            <a:ext cx="3960440" cy="349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8176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La </a:t>
            </a:r>
            <a:r>
              <a:rPr kumimoji="1" lang="it-IT" sz="3200" kern="0" dirty="0" err="1">
                <a:solidFill>
                  <a:srgbClr val="17375E"/>
                </a:solidFill>
              </a:rPr>
              <a:t>digital</a:t>
            </a:r>
            <a:r>
              <a:rPr kumimoji="1" lang="it-IT" sz="3200" kern="0" dirty="0">
                <a:solidFill>
                  <a:srgbClr val="17375E"/>
                </a:solidFill>
              </a:rPr>
              <a:t> transformation traina gli investimenti ICT nelle imprese italiane</a:t>
            </a:r>
          </a:p>
        </p:txBody>
      </p:sp>
      <p:grpSp>
        <p:nvGrpSpPr>
          <p:cNvPr id="4" name="Gruppo 3">
            <a:extLst>
              <a:ext uri="{FF2B5EF4-FFF2-40B4-BE49-F238E27FC236}">
                <a16:creationId xmlns:a16="http://schemas.microsoft.com/office/drawing/2014/main" id="{9F951C25-0524-4D62-9A6C-00FE4C2AA2CA}"/>
              </a:ext>
            </a:extLst>
          </p:cNvPr>
          <p:cNvGrpSpPr/>
          <p:nvPr/>
        </p:nvGrpSpPr>
        <p:grpSpPr>
          <a:xfrm>
            <a:off x="-1176808" y="1012977"/>
            <a:ext cx="13181442" cy="5640747"/>
            <a:chOff x="-672752" y="959566"/>
            <a:chExt cx="12370940" cy="5325612"/>
          </a:xfrm>
        </p:grpSpPr>
        <p:pic>
          <p:nvPicPr>
            <p:cNvPr id="5" name="Immagine 4">
              <a:extLst>
                <a:ext uri="{FF2B5EF4-FFF2-40B4-BE49-F238E27FC236}">
                  <a16:creationId xmlns:a16="http://schemas.microsoft.com/office/drawing/2014/main" id="{1AD2370C-B2CD-4CB4-9EAA-0F456F7AFCA0}"/>
                </a:ext>
              </a:extLst>
            </p:cNvPr>
            <p:cNvPicPr>
              <a:picLocks noChangeAspect="1"/>
            </p:cNvPicPr>
            <p:nvPr/>
          </p:nvPicPr>
          <p:blipFill>
            <a:blip r:embed="rId3"/>
            <a:stretch>
              <a:fillRect/>
            </a:stretch>
          </p:blipFill>
          <p:spPr>
            <a:xfrm>
              <a:off x="-672752" y="959566"/>
              <a:ext cx="10137055" cy="5325612"/>
            </a:xfrm>
            <a:prstGeom prst="rect">
              <a:avLst/>
            </a:prstGeom>
          </p:spPr>
        </p:pic>
        <p:pic>
          <p:nvPicPr>
            <p:cNvPr id="6" name="Picture 2" descr="Risultati immagini per industria 4.0">
              <a:extLst>
                <a:ext uri="{FF2B5EF4-FFF2-40B4-BE49-F238E27FC236}">
                  <a16:creationId xmlns:a16="http://schemas.microsoft.com/office/drawing/2014/main" id="{FD634D5B-22E6-40F1-9D7E-0AE22B4F17E4}"/>
                </a:ext>
              </a:extLst>
            </p:cNvPr>
            <p:cNvPicPr>
              <a:picLocks noChangeAspect="1" noChangeArrowheads="1"/>
            </p:cNvPicPr>
            <p:nvPr/>
          </p:nvPicPr>
          <p:blipFill>
            <a:blip r:embed="rId4" cstate="print">
              <a:clrChange>
                <a:clrFrom>
                  <a:srgbClr val="F6F7F9"/>
                </a:clrFrom>
                <a:clrTo>
                  <a:srgbClr val="F6F7F9">
                    <a:alpha val="0"/>
                  </a:srgbClr>
                </a:clrTo>
              </a:clrChange>
              <a:extLst>
                <a:ext uri="{28A0092B-C50C-407E-A947-70E740481C1C}">
                  <a14:useLocalDpi xmlns:a14="http://schemas.microsoft.com/office/drawing/2010/main" val="0"/>
                </a:ext>
              </a:extLst>
            </a:blip>
            <a:srcRect/>
            <a:stretch>
              <a:fillRect/>
            </a:stretch>
          </p:blipFill>
          <p:spPr bwMode="auto">
            <a:xfrm>
              <a:off x="6896249" y="3884208"/>
              <a:ext cx="4801939" cy="240097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 Box 14">
            <a:extLst>
              <a:ext uri="{FF2B5EF4-FFF2-40B4-BE49-F238E27FC236}">
                <a16:creationId xmlns:a16="http://schemas.microsoft.com/office/drawing/2014/main" id="{668D3C8A-FEE7-46E4-AD32-9BA61CE172DC}"/>
              </a:ext>
            </a:extLst>
          </p:cNvPr>
          <p:cNvSpPr txBox="1">
            <a:spLocks noChangeArrowheads="1"/>
          </p:cNvSpPr>
          <p:nvPr/>
        </p:nvSpPr>
        <p:spPr bwMode="auto">
          <a:xfrm>
            <a:off x="6528048" y="6385718"/>
            <a:ext cx="4536504" cy="307777"/>
          </a:xfrm>
          <a:prstGeom prst="rect">
            <a:avLst/>
          </a:prstGeom>
        </p:spPr>
        <p:txBody>
          <a:bodyPr wrap="square">
            <a:spAutoFit/>
          </a:bodyPr>
          <a:lstStyle>
            <a:defPPr>
              <a:defRPr lang="it-IT"/>
            </a:defPPr>
            <a:lvl1pPr>
              <a:defRPr sz="1400" b="1" i="1">
                <a:solidFill>
                  <a:srgbClr val="002060"/>
                </a:solidFill>
              </a:defRPr>
            </a:lvl1pPr>
          </a:lstStyle>
          <a:p>
            <a:r>
              <a:rPr lang="it-IT" dirty="0"/>
              <a:t>Fonte: </a:t>
            </a:r>
            <a:r>
              <a:rPr lang="it-IT" dirty="0" err="1"/>
              <a:t>NetConsulting</a:t>
            </a:r>
            <a:r>
              <a:rPr lang="it-IT" dirty="0"/>
              <a:t> cube, indagine CIO Survey 2018</a:t>
            </a:r>
            <a:endParaRPr lang="en-US" dirty="0"/>
          </a:p>
        </p:txBody>
      </p:sp>
      <p:sp>
        <p:nvSpPr>
          <p:cNvPr id="8" name="CasellaDiTesto 7">
            <a:extLst>
              <a:ext uri="{FF2B5EF4-FFF2-40B4-BE49-F238E27FC236}">
                <a16:creationId xmlns:a16="http://schemas.microsoft.com/office/drawing/2014/main" id="{FFB4F386-A2EC-4DBF-94AB-417F5402D3F3}"/>
              </a:ext>
            </a:extLst>
          </p:cNvPr>
          <p:cNvSpPr txBox="1"/>
          <p:nvPr/>
        </p:nvSpPr>
        <p:spPr>
          <a:xfrm>
            <a:off x="983432" y="973206"/>
            <a:ext cx="4907813" cy="584775"/>
          </a:xfrm>
          <a:prstGeom prst="rect">
            <a:avLst/>
          </a:prstGeom>
          <a:solidFill>
            <a:schemeClr val="accent6">
              <a:lumMod val="20000"/>
              <a:lumOff val="80000"/>
            </a:schemeClr>
          </a:solidFill>
        </p:spPr>
        <p:txBody>
          <a:bodyPr wrap="square" rtlCol="0">
            <a:spAutoFit/>
          </a:bodyPr>
          <a:lstStyle/>
          <a:p>
            <a:pPr algn="ctr"/>
            <a:r>
              <a:rPr lang="it-IT" sz="1800" b="1" i="1" dirty="0"/>
              <a:t>Principali progetti digitali (2017-2018)</a:t>
            </a:r>
          </a:p>
          <a:p>
            <a:pPr algn="ctr"/>
            <a:r>
              <a:rPr lang="it-IT" sz="1400" b="1" i="1" dirty="0"/>
              <a:t>(% su totale aziende)</a:t>
            </a:r>
          </a:p>
        </p:txBody>
      </p:sp>
    </p:spTree>
    <p:extLst>
      <p:ext uri="{BB962C8B-B14F-4D97-AF65-F5344CB8AC3E}">
        <p14:creationId xmlns:p14="http://schemas.microsoft.com/office/powerpoint/2010/main" val="264687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801020" y="2780928"/>
            <a:ext cx="8589962" cy="1295400"/>
          </a:xfrm>
          <a:solidFill>
            <a:schemeClr val="tx2">
              <a:lumMod val="60000"/>
              <a:lumOff val="40000"/>
            </a:schemeClr>
          </a:solidFill>
          <a:ln w="9525">
            <a:noFill/>
            <a:miter lim="800000"/>
            <a:headEnd/>
            <a:tailEnd/>
          </a:ln>
        </p:spPr>
        <p:txBody>
          <a:bodyPr vert="horz" wrap="square" lIns="92064" tIns="46032" rIns="92064" bIns="46032" numCol="1" rtlCol="0" anchor="ctr" anchorCtr="0" compatLnSpc="1">
            <a:prstTxWarp prst="textNoShape">
              <a:avLst/>
            </a:prstTxWarp>
            <a:noAutofit/>
          </a:bodyPr>
          <a:lstStyle/>
          <a:p>
            <a:pPr algn="ctr"/>
            <a:r>
              <a:rPr lang="it-IT" dirty="0">
                <a:solidFill>
                  <a:schemeClr val="bg1"/>
                </a:solidFill>
              </a:rPr>
              <a:t>L’impatto del 5G</a:t>
            </a:r>
          </a:p>
        </p:txBody>
      </p:sp>
    </p:spTree>
    <p:extLst>
      <p:ext uri="{BB962C8B-B14F-4D97-AF65-F5344CB8AC3E}">
        <p14:creationId xmlns:p14="http://schemas.microsoft.com/office/powerpoint/2010/main" val="1349368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Il 5G è l’infrastruttura abilitante per la trasformazione digitale delle imprese in Italia</a:t>
            </a:r>
          </a:p>
        </p:txBody>
      </p:sp>
      <p:grpSp>
        <p:nvGrpSpPr>
          <p:cNvPr id="4" name="Gruppo 3">
            <a:extLst>
              <a:ext uri="{FF2B5EF4-FFF2-40B4-BE49-F238E27FC236}">
                <a16:creationId xmlns:a16="http://schemas.microsoft.com/office/drawing/2014/main" id="{D6000AD3-F128-4FA0-8F03-EC61A8A68BC5}"/>
              </a:ext>
            </a:extLst>
          </p:cNvPr>
          <p:cNvGrpSpPr/>
          <p:nvPr/>
        </p:nvGrpSpPr>
        <p:grpSpPr>
          <a:xfrm>
            <a:off x="335359" y="908720"/>
            <a:ext cx="11483781" cy="5328592"/>
            <a:chOff x="335359" y="908720"/>
            <a:chExt cx="11483781" cy="5328592"/>
          </a:xfrm>
        </p:grpSpPr>
        <p:pic>
          <p:nvPicPr>
            <p:cNvPr id="5" name="Immagine 4">
              <a:extLst>
                <a:ext uri="{FF2B5EF4-FFF2-40B4-BE49-F238E27FC236}">
                  <a16:creationId xmlns:a16="http://schemas.microsoft.com/office/drawing/2014/main" id="{A7EC85E6-BBDB-47A5-ADB2-781598716F07}"/>
                </a:ext>
              </a:extLst>
            </p:cNvPr>
            <p:cNvPicPr>
              <a:picLocks noChangeAspect="1"/>
            </p:cNvPicPr>
            <p:nvPr/>
          </p:nvPicPr>
          <p:blipFill>
            <a:blip r:embed="rId3"/>
            <a:stretch>
              <a:fillRect/>
            </a:stretch>
          </p:blipFill>
          <p:spPr>
            <a:xfrm>
              <a:off x="335359" y="908720"/>
              <a:ext cx="11483781" cy="5328592"/>
            </a:xfrm>
            <a:prstGeom prst="rect">
              <a:avLst/>
            </a:prstGeom>
          </p:spPr>
        </p:pic>
        <p:sp>
          <p:nvSpPr>
            <p:cNvPr id="6" name="Rettangolo 5">
              <a:extLst>
                <a:ext uri="{FF2B5EF4-FFF2-40B4-BE49-F238E27FC236}">
                  <a16:creationId xmlns:a16="http://schemas.microsoft.com/office/drawing/2014/main" id="{F3FFD13C-9FA2-491F-BB96-3B793B010F25}"/>
                </a:ext>
              </a:extLst>
            </p:cNvPr>
            <p:cNvSpPr/>
            <p:nvPr/>
          </p:nvSpPr>
          <p:spPr bwMode="auto">
            <a:xfrm>
              <a:off x="335359" y="5733256"/>
              <a:ext cx="2376265" cy="21602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it-IT" sz="1400" b="0" i="0" u="none" strike="noStrike" cap="none" normalizeH="0" baseline="0">
                <a:ln>
                  <a:noFill/>
                </a:ln>
                <a:solidFill>
                  <a:srgbClr val="0000CC"/>
                </a:solidFill>
                <a:effectLst/>
                <a:latin typeface="Arial" charset="0"/>
              </a:endParaRPr>
            </a:p>
          </p:txBody>
        </p:sp>
      </p:grpSp>
      <p:sp>
        <p:nvSpPr>
          <p:cNvPr id="8" name="Text Box 14">
            <a:extLst>
              <a:ext uri="{FF2B5EF4-FFF2-40B4-BE49-F238E27FC236}">
                <a16:creationId xmlns:a16="http://schemas.microsoft.com/office/drawing/2014/main" id="{5C4F4862-BA22-4911-8021-C4ADEB24ED24}"/>
              </a:ext>
            </a:extLst>
          </p:cNvPr>
          <p:cNvSpPr txBox="1">
            <a:spLocks noChangeArrowheads="1"/>
          </p:cNvSpPr>
          <p:nvPr/>
        </p:nvSpPr>
        <p:spPr bwMode="auto">
          <a:xfrm>
            <a:off x="7032104" y="6385718"/>
            <a:ext cx="4536504" cy="276999"/>
          </a:xfrm>
          <a:prstGeom prst="rect">
            <a:avLst/>
          </a:prstGeom>
        </p:spPr>
        <p:txBody>
          <a:bodyPr wrap="square">
            <a:spAutoFit/>
          </a:bodyPr>
          <a:lstStyle>
            <a:defPPr>
              <a:defRPr lang="it-IT"/>
            </a:defPPr>
            <a:lvl1pPr>
              <a:defRPr sz="1400" b="1" i="1">
                <a:solidFill>
                  <a:srgbClr val="002060"/>
                </a:solidFill>
              </a:defRPr>
            </a:lvl1pPr>
          </a:lstStyle>
          <a:p>
            <a:r>
              <a:rPr lang="it-IT" dirty="0"/>
              <a:t>Fonte: </a:t>
            </a:r>
            <a:r>
              <a:rPr lang="it-IT" dirty="0" err="1"/>
              <a:t>NetConsulting</a:t>
            </a:r>
            <a:r>
              <a:rPr lang="it-IT" dirty="0"/>
              <a:t> cube, 2018</a:t>
            </a:r>
            <a:endParaRPr lang="en-US" dirty="0"/>
          </a:p>
        </p:txBody>
      </p:sp>
    </p:spTree>
    <p:extLst>
      <p:ext uri="{BB962C8B-B14F-4D97-AF65-F5344CB8AC3E}">
        <p14:creationId xmlns:p14="http://schemas.microsoft.com/office/powerpoint/2010/main" val="240267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B0AAD4A-492C-4C6A-8D35-CAF142FCD3C6}"/>
              </a:ext>
            </a:extLst>
          </p:cNvPr>
          <p:cNvSpPr txBox="1">
            <a:spLocks/>
          </p:cNvSpPr>
          <p:nvPr/>
        </p:nvSpPr>
        <p:spPr>
          <a:xfrm>
            <a:off x="335360" y="156137"/>
            <a:ext cx="11737304" cy="562075"/>
          </a:xfrm>
          <a:prstGeom prst="rect">
            <a:avLst/>
          </a:prstGeom>
        </p:spPr>
        <p:txBody>
          <a:bodyPr vert="horz" lIns="107275" tIns="53637" rIns="107275" bIns="53637" rtlCol="0" anchor="ctr">
            <a:noAutofit/>
          </a:bodyPr>
          <a:lstStyle>
            <a:lvl1pPr algn="l" defTabSz="1072743" rtl="0" eaLnBrk="1" latinLnBrk="0" hangingPunct="1">
              <a:spcBef>
                <a:spcPct val="0"/>
              </a:spcBef>
              <a:buNone/>
              <a:defRPr lang="it-IT" sz="2800" b="1" kern="1200" dirty="0">
                <a:solidFill>
                  <a:schemeClr val="tx1"/>
                </a:solidFill>
                <a:latin typeface="+mj-lt"/>
                <a:ea typeface="+mj-ea"/>
                <a:cs typeface="+mj-cs"/>
              </a:defRPr>
            </a:lvl1pPr>
          </a:lstStyle>
          <a:p>
            <a:pPr defTabSz="914423" eaLnBrk="0" fontAlgn="base" hangingPunct="0">
              <a:lnSpc>
                <a:spcPct val="80000"/>
              </a:lnSpc>
              <a:spcAft>
                <a:spcPct val="0"/>
              </a:spcAft>
              <a:defRPr/>
            </a:pPr>
            <a:r>
              <a:rPr kumimoji="1" lang="it-IT" sz="3200" kern="0" dirty="0">
                <a:solidFill>
                  <a:srgbClr val="17375E"/>
                </a:solidFill>
              </a:rPr>
              <a:t>La fabbrica intelligente: software, IoT &amp; 5G sono i nuovi mezzi di produzione</a:t>
            </a:r>
          </a:p>
        </p:txBody>
      </p:sp>
      <p:grpSp>
        <p:nvGrpSpPr>
          <p:cNvPr id="4" name="Gruppo 3">
            <a:extLst>
              <a:ext uri="{FF2B5EF4-FFF2-40B4-BE49-F238E27FC236}">
                <a16:creationId xmlns:a16="http://schemas.microsoft.com/office/drawing/2014/main" id="{CB2DF886-4E02-4D0F-8AEE-80BC9315B315}"/>
              </a:ext>
            </a:extLst>
          </p:cNvPr>
          <p:cNvGrpSpPr/>
          <p:nvPr/>
        </p:nvGrpSpPr>
        <p:grpSpPr>
          <a:xfrm>
            <a:off x="1103660" y="1220755"/>
            <a:ext cx="9674600" cy="4818445"/>
            <a:chOff x="-41800" y="740702"/>
            <a:chExt cx="12346821" cy="5424978"/>
          </a:xfrm>
        </p:grpSpPr>
        <p:sp>
          <p:nvSpPr>
            <p:cNvPr id="5" name="CasellaDiTesto 4">
              <a:extLst>
                <a:ext uri="{FF2B5EF4-FFF2-40B4-BE49-F238E27FC236}">
                  <a16:creationId xmlns:a16="http://schemas.microsoft.com/office/drawing/2014/main" id="{34C4FBE7-5B5F-4610-86C9-30610ACE4788}"/>
                </a:ext>
              </a:extLst>
            </p:cNvPr>
            <p:cNvSpPr txBox="1"/>
            <p:nvPr/>
          </p:nvSpPr>
          <p:spPr>
            <a:xfrm>
              <a:off x="4923958" y="4133226"/>
              <a:ext cx="2176620" cy="727689"/>
            </a:xfrm>
            <a:prstGeom prst="rect">
              <a:avLst/>
            </a:prstGeom>
            <a:noFill/>
          </p:spPr>
          <p:txBody>
            <a:bodyPr wrap="square" rtlCol="0">
              <a:spAutoFit/>
            </a:bodyPr>
            <a:lstStyle/>
            <a:p>
              <a:pPr algn="ctr"/>
              <a:r>
                <a:rPr lang="it-IT" sz="1800" b="1" cap="small" dirty="0">
                  <a:solidFill>
                    <a:schemeClr val="accent1">
                      <a:lumMod val="75000"/>
                    </a:schemeClr>
                  </a:solidFill>
                  <a:latin typeface="Calibri" pitchFamily="34" charset="0"/>
                </a:rPr>
                <a:t>Smart Manufacturing</a:t>
              </a:r>
            </a:p>
          </p:txBody>
        </p:sp>
        <p:graphicFrame>
          <p:nvGraphicFramePr>
            <p:cNvPr id="6" name="Diagramma 5">
              <a:extLst>
                <a:ext uri="{FF2B5EF4-FFF2-40B4-BE49-F238E27FC236}">
                  <a16:creationId xmlns:a16="http://schemas.microsoft.com/office/drawing/2014/main" id="{B2FDF7E1-A20B-482F-AEA2-2C3EC9671B1E}"/>
                </a:ext>
              </a:extLst>
            </p:cNvPr>
            <p:cNvGraphicFramePr/>
            <p:nvPr>
              <p:extLst/>
            </p:nvPr>
          </p:nvGraphicFramePr>
          <p:xfrm>
            <a:off x="1218360" y="740702"/>
            <a:ext cx="9815333" cy="5295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a:extLst>
                <a:ext uri="{FF2B5EF4-FFF2-40B4-BE49-F238E27FC236}">
                  <a16:creationId xmlns:a16="http://schemas.microsoft.com/office/drawing/2014/main" id="{85407C3C-3D76-46DF-AE1A-A2D533E639B5}"/>
                </a:ext>
              </a:extLst>
            </p:cNvPr>
            <p:cNvSpPr txBox="1"/>
            <p:nvPr/>
          </p:nvSpPr>
          <p:spPr>
            <a:xfrm>
              <a:off x="5275744" y="1694416"/>
              <a:ext cx="1886805" cy="727689"/>
            </a:xfrm>
            <a:prstGeom prst="rect">
              <a:avLst/>
            </a:prstGeom>
            <a:noFill/>
          </p:spPr>
          <p:txBody>
            <a:bodyPr wrap="square" rtlCol="0">
              <a:spAutoFit/>
            </a:bodyPr>
            <a:lstStyle>
              <a:defPPr>
                <a:defRPr lang="it-IT"/>
              </a:defPPr>
              <a:lvl1pPr algn="ctr">
                <a:defRPr sz="1800" b="1">
                  <a:solidFill>
                    <a:schemeClr val="tx2"/>
                  </a:solidFill>
                  <a:latin typeface="Calibri" pitchFamily="34" charset="0"/>
                </a:defRPr>
              </a:lvl1pPr>
            </a:lstStyle>
            <a:p>
              <a:r>
                <a:rPr lang="it-IT" dirty="0" err="1"/>
                <a:t>Autonomous</a:t>
              </a:r>
              <a:r>
                <a:rPr lang="it-IT" dirty="0"/>
                <a:t> Robot, </a:t>
              </a:r>
              <a:r>
                <a:rPr lang="it-IT" dirty="0" err="1"/>
                <a:t>Droni</a:t>
              </a:r>
              <a:endParaRPr lang="it-IT" dirty="0"/>
            </a:p>
          </p:txBody>
        </p:sp>
        <p:sp>
          <p:nvSpPr>
            <p:cNvPr id="8" name="CasellaDiTesto 7">
              <a:extLst>
                <a:ext uri="{FF2B5EF4-FFF2-40B4-BE49-F238E27FC236}">
                  <a16:creationId xmlns:a16="http://schemas.microsoft.com/office/drawing/2014/main" id="{3B8C88F1-7CB0-4886-9AE0-AC143705CC66}"/>
                </a:ext>
              </a:extLst>
            </p:cNvPr>
            <p:cNvSpPr txBox="1"/>
            <p:nvPr/>
          </p:nvSpPr>
          <p:spPr>
            <a:xfrm>
              <a:off x="8266129" y="980661"/>
              <a:ext cx="1649561" cy="727689"/>
            </a:xfrm>
            <a:prstGeom prst="rect">
              <a:avLst/>
            </a:prstGeom>
            <a:noFill/>
          </p:spPr>
          <p:txBody>
            <a:bodyPr wrap="square" rtlCol="0">
              <a:spAutoFit/>
            </a:bodyPr>
            <a:lstStyle/>
            <a:p>
              <a:pPr algn="ctr"/>
              <a:r>
                <a:rPr lang="it-IT" sz="1800" b="1" dirty="0">
                  <a:solidFill>
                    <a:schemeClr val="accent3">
                      <a:lumMod val="75000"/>
                    </a:schemeClr>
                  </a:solidFill>
                  <a:latin typeface="Calibri" pitchFamily="34" charset="0"/>
                </a:rPr>
                <a:t>Internet  Broadband</a:t>
              </a:r>
            </a:p>
          </p:txBody>
        </p:sp>
        <p:sp>
          <p:nvSpPr>
            <p:cNvPr id="9" name="CasellaDiTesto 8">
              <a:extLst>
                <a:ext uri="{FF2B5EF4-FFF2-40B4-BE49-F238E27FC236}">
                  <a16:creationId xmlns:a16="http://schemas.microsoft.com/office/drawing/2014/main" id="{31511F92-77DD-490F-96EB-B9429C9EFFF7}"/>
                </a:ext>
              </a:extLst>
            </p:cNvPr>
            <p:cNvSpPr txBox="1"/>
            <p:nvPr/>
          </p:nvSpPr>
          <p:spPr>
            <a:xfrm>
              <a:off x="8707129" y="2840736"/>
              <a:ext cx="1943741" cy="415823"/>
            </a:xfrm>
            <a:prstGeom prst="rect">
              <a:avLst/>
            </a:prstGeom>
            <a:noFill/>
          </p:spPr>
          <p:txBody>
            <a:bodyPr wrap="square" rtlCol="0">
              <a:spAutoFit/>
            </a:bodyPr>
            <a:lstStyle/>
            <a:p>
              <a:pPr algn="ctr"/>
              <a:r>
                <a:rPr lang="it-IT" sz="1800" b="1" dirty="0">
                  <a:solidFill>
                    <a:schemeClr val="accent3">
                      <a:lumMod val="75000"/>
                    </a:schemeClr>
                  </a:solidFill>
                  <a:latin typeface="Calibri" pitchFamily="34" charset="0"/>
                </a:rPr>
                <a:t>Cloud</a:t>
              </a:r>
            </a:p>
          </p:txBody>
        </p:sp>
        <p:sp>
          <p:nvSpPr>
            <p:cNvPr id="10" name="CasellaDiTesto 9">
              <a:extLst>
                <a:ext uri="{FF2B5EF4-FFF2-40B4-BE49-F238E27FC236}">
                  <a16:creationId xmlns:a16="http://schemas.microsoft.com/office/drawing/2014/main" id="{D39025AD-F90F-4FFB-AC7D-063702778678}"/>
                </a:ext>
              </a:extLst>
            </p:cNvPr>
            <p:cNvSpPr txBox="1"/>
            <p:nvPr/>
          </p:nvSpPr>
          <p:spPr>
            <a:xfrm>
              <a:off x="7344138" y="5341981"/>
              <a:ext cx="1976912" cy="727689"/>
            </a:xfrm>
            <a:prstGeom prst="rect">
              <a:avLst/>
            </a:prstGeom>
            <a:noFill/>
          </p:spPr>
          <p:txBody>
            <a:bodyPr wrap="square" rtlCol="0">
              <a:spAutoFit/>
            </a:bodyPr>
            <a:lstStyle>
              <a:defPPr>
                <a:defRPr lang="it-IT"/>
              </a:defPPr>
              <a:lvl1pPr algn="ctr">
                <a:defRPr sz="1800" b="1">
                  <a:solidFill>
                    <a:schemeClr val="tx2"/>
                  </a:solidFill>
                  <a:latin typeface="Calibri" pitchFamily="34" charset="0"/>
                </a:defRPr>
              </a:lvl1pPr>
            </a:lstStyle>
            <a:p>
              <a:r>
                <a:rPr lang="it-IT" dirty="0" err="1"/>
                <a:t>Connected</a:t>
              </a:r>
              <a:r>
                <a:rPr lang="it-IT" dirty="0"/>
                <a:t> </a:t>
              </a:r>
              <a:r>
                <a:rPr lang="it-IT" dirty="0" err="1"/>
                <a:t>Products</a:t>
              </a:r>
              <a:endParaRPr lang="it-IT" dirty="0"/>
            </a:p>
          </p:txBody>
        </p:sp>
        <p:sp>
          <p:nvSpPr>
            <p:cNvPr id="11" name="CasellaDiTesto 10">
              <a:extLst>
                <a:ext uri="{FF2B5EF4-FFF2-40B4-BE49-F238E27FC236}">
                  <a16:creationId xmlns:a16="http://schemas.microsoft.com/office/drawing/2014/main" id="{4ECE826A-8E86-48AA-85CF-A258511CC88A}"/>
                </a:ext>
              </a:extLst>
            </p:cNvPr>
            <p:cNvSpPr txBox="1"/>
            <p:nvPr/>
          </p:nvSpPr>
          <p:spPr>
            <a:xfrm>
              <a:off x="3574776" y="5437991"/>
              <a:ext cx="1403914" cy="727689"/>
            </a:xfrm>
            <a:prstGeom prst="rect">
              <a:avLst/>
            </a:prstGeom>
            <a:noFill/>
          </p:spPr>
          <p:txBody>
            <a:bodyPr wrap="square" rtlCol="0">
              <a:spAutoFit/>
            </a:bodyPr>
            <a:lstStyle/>
            <a:p>
              <a:pPr algn="ctr"/>
              <a:r>
                <a:rPr lang="it-IT" sz="1800" b="1" dirty="0">
                  <a:solidFill>
                    <a:schemeClr val="tx2"/>
                  </a:solidFill>
                  <a:latin typeface="Calibri" pitchFamily="34" charset="0"/>
                </a:rPr>
                <a:t>Cyber</a:t>
              </a:r>
              <a:r>
                <a:rPr lang="it-IT" sz="1800" b="1" dirty="0">
                  <a:solidFill>
                    <a:srgbClr val="000066"/>
                  </a:solidFill>
                  <a:latin typeface="Calibri" pitchFamily="34" charset="0"/>
                </a:rPr>
                <a:t> </a:t>
              </a:r>
              <a:r>
                <a:rPr lang="it-IT" sz="1800" b="1" dirty="0">
                  <a:solidFill>
                    <a:schemeClr val="tx2"/>
                  </a:solidFill>
                  <a:latin typeface="Calibri" pitchFamily="34" charset="0"/>
                </a:rPr>
                <a:t>Security</a:t>
              </a:r>
            </a:p>
          </p:txBody>
        </p:sp>
        <p:sp>
          <p:nvSpPr>
            <p:cNvPr id="12" name="CasellaDiTesto 11">
              <a:extLst>
                <a:ext uri="{FF2B5EF4-FFF2-40B4-BE49-F238E27FC236}">
                  <a16:creationId xmlns:a16="http://schemas.microsoft.com/office/drawing/2014/main" id="{C5D2C6C0-C504-4B02-A654-BFF24945A43A}"/>
                </a:ext>
              </a:extLst>
            </p:cNvPr>
            <p:cNvSpPr txBox="1"/>
            <p:nvPr/>
          </p:nvSpPr>
          <p:spPr>
            <a:xfrm>
              <a:off x="1553035" y="4441003"/>
              <a:ext cx="2215897" cy="1039556"/>
            </a:xfrm>
            <a:prstGeom prst="rect">
              <a:avLst/>
            </a:prstGeom>
            <a:noFill/>
          </p:spPr>
          <p:txBody>
            <a:bodyPr wrap="square" rtlCol="0">
              <a:spAutoFit/>
            </a:bodyPr>
            <a:lstStyle>
              <a:defPPr>
                <a:defRPr lang="it-IT"/>
              </a:defPPr>
              <a:lvl1pPr algn="ctr">
                <a:defRPr sz="1800" b="1">
                  <a:solidFill>
                    <a:schemeClr val="tx2"/>
                  </a:solidFill>
                  <a:latin typeface="Calibri" pitchFamily="34" charset="0"/>
                </a:defRPr>
              </a:lvl1pPr>
            </a:lstStyle>
            <a:p>
              <a:r>
                <a:rPr lang="it-IT" dirty="0"/>
                <a:t>Additive Manufacturing, 3D </a:t>
              </a:r>
              <a:r>
                <a:rPr lang="it-IT" dirty="0" err="1"/>
                <a:t>Printers</a:t>
              </a:r>
              <a:endParaRPr lang="it-IT" dirty="0"/>
            </a:p>
          </p:txBody>
        </p:sp>
        <p:sp>
          <p:nvSpPr>
            <p:cNvPr id="13" name="CasellaDiTesto 12">
              <a:extLst>
                <a:ext uri="{FF2B5EF4-FFF2-40B4-BE49-F238E27FC236}">
                  <a16:creationId xmlns:a16="http://schemas.microsoft.com/office/drawing/2014/main" id="{B45BE8D9-67F4-4754-9C0A-BB62A7089F3C}"/>
                </a:ext>
              </a:extLst>
            </p:cNvPr>
            <p:cNvSpPr txBox="1"/>
            <p:nvPr/>
          </p:nvSpPr>
          <p:spPr>
            <a:xfrm>
              <a:off x="1461137" y="2512439"/>
              <a:ext cx="1784916" cy="1351423"/>
            </a:xfrm>
            <a:prstGeom prst="rect">
              <a:avLst/>
            </a:prstGeom>
            <a:noFill/>
          </p:spPr>
          <p:txBody>
            <a:bodyPr wrap="square" rtlCol="0">
              <a:spAutoFit/>
            </a:bodyPr>
            <a:lstStyle/>
            <a:p>
              <a:pPr algn="ctr"/>
              <a:r>
                <a:rPr lang="it-IT" sz="1800" b="1" dirty="0" err="1">
                  <a:solidFill>
                    <a:schemeClr val="tx2"/>
                  </a:solidFill>
                  <a:latin typeface="Calibri" pitchFamily="34" charset="0"/>
                </a:rPr>
                <a:t>Augmented</a:t>
              </a:r>
              <a:r>
                <a:rPr lang="it-IT" sz="1800" b="1" dirty="0">
                  <a:solidFill>
                    <a:schemeClr val="tx2"/>
                  </a:solidFill>
                  <a:latin typeface="Calibri" pitchFamily="34" charset="0"/>
                </a:rPr>
                <a:t> &amp; 3D Reality, </a:t>
              </a:r>
              <a:r>
                <a:rPr lang="it-IT" sz="1800" b="1" dirty="0" err="1">
                  <a:solidFill>
                    <a:schemeClr val="tx2"/>
                  </a:solidFill>
                  <a:latin typeface="Calibri" pitchFamily="34" charset="0"/>
                </a:rPr>
                <a:t>Wearables</a:t>
              </a:r>
              <a:endParaRPr lang="it-IT" sz="1800" b="1" dirty="0">
                <a:solidFill>
                  <a:schemeClr val="tx2"/>
                </a:solidFill>
                <a:latin typeface="Calibri" pitchFamily="34" charset="0"/>
              </a:endParaRPr>
            </a:p>
          </p:txBody>
        </p:sp>
        <p:sp>
          <p:nvSpPr>
            <p:cNvPr id="14" name="CasellaDiTesto 13">
              <a:extLst>
                <a:ext uri="{FF2B5EF4-FFF2-40B4-BE49-F238E27FC236}">
                  <a16:creationId xmlns:a16="http://schemas.microsoft.com/office/drawing/2014/main" id="{67C0455E-9521-41FA-A8A9-C71423B564B1}"/>
                </a:ext>
              </a:extLst>
            </p:cNvPr>
            <p:cNvSpPr txBox="1"/>
            <p:nvPr/>
          </p:nvSpPr>
          <p:spPr>
            <a:xfrm>
              <a:off x="2262124" y="1171781"/>
              <a:ext cx="1680239" cy="727689"/>
            </a:xfrm>
            <a:prstGeom prst="rect">
              <a:avLst/>
            </a:prstGeom>
            <a:noFill/>
          </p:spPr>
          <p:txBody>
            <a:bodyPr wrap="square" rtlCol="0">
              <a:spAutoFit/>
            </a:bodyPr>
            <a:lstStyle/>
            <a:p>
              <a:pPr algn="ctr"/>
              <a:r>
                <a:rPr lang="it-IT" sz="1800" b="1" dirty="0">
                  <a:solidFill>
                    <a:schemeClr val="tx2"/>
                  </a:solidFill>
                  <a:latin typeface="Calibri" pitchFamily="34" charset="0"/>
                </a:rPr>
                <a:t>Big Data &amp; Analytics</a:t>
              </a:r>
            </a:p>
          </p:txBody>
        </p:sp>
        <p:sp>
          <p:nvSpPr>
            <p:cNvPr id="15" name="CasellaDiTesto 14">
              <a:extLst>
                <a:ext uri="{FF2B5EF4-FFF2-40B4-BE49-F238E27FC236}">
                  <a16:creationId xmlns:a16="http://schemas.microsoft.com/office/drawing/2014/main" id="{60B2BFF4-3038-4D3D-A969-7B85AE1968BB}"/>
                </a:ext>
              </a:extLst>
            </p:cNvPr>
            <p:cNvSpPr txBox="1"/>
            <p:nvPr/>
          </p:nvSpPr>
          <p:spPr>
            <a:xfrm>
              <a:off x="8786836" y="4226805"/>
              <a:ext cx="1680239" cy="727689"/>
            </a:xfrm>
            <a:prstGeom prst="rect">
              <a:avLst/>
            </a:prstGeom>
            <a:noFill/>
          </p:spPr>
          <p:txBody>
            <a:bodyPr wrap="square" rtlCol="0">
              <a:spAutoFit/>
            </a:bodyPr>
            <a:lstStyle/>
            <a:p>
              <a:pPr algn="ctr"/>
              <a:r>
                <a:rPr lang="it-IT" sz="1800" b="1" dirty="0">
                  <a:solidFill>
                    <a:schemeClr val="accent3">
                      <a:lumMod val="75000"/>
                    </a:schemeClr>
                  </a:solidFill>
                  <a:latin typeface="Calibri" pitchFamily="34" charset="0"/>
                </a:rPr>
                <a:t>Internet of </a:t>
              </a:r>
              <a:r>
                <a:rPr lang="it-IT" sz="1800" b="1" dirty="0" err="1">
                  <a:solidFill>
                    <a:schemeClr val="accent3">
                      <a:lumMod val="75000"/>
                    </a:schemeClr>
                  </a:solidFill>
                  <a:latin typeface="Calibri" pitchFamily="34" charset="0"/>
                </a:rPr>
                <a:t>Things</a:t>
              </a:r>
              <a:endParaRPr lang="it-IT" sz="1800" b="1" dirty="0">
                <a:solidFill>
                  <a:schemeClr val="accent3">
                    <a:lumMod val="75000"/>
                  </a:schemeClr>
                </a:solidFill>
                <a:latin typeface="Calibri" pitchFamily="34" charset="0"/>
              </a:endParaRPr>
            </a:p>
          </p:txBody>
        </p:sp>
        <p:sp>
          <p:nvSpPr>
            <p:cNvPr id="16" name="Rettangolo 15">
              <a:extLst>
                <a:ext uri="{FF2B5EF4-FFF2-40B4-BE49-F238E27FC236}">
                  <a16:creationId xmlns:a16="http://schemas.microsoft.com/office/drawing/2014/main" id="{DC2E2BCE-7A45-44D7-8961-A60E0243C55C}"/>
                </a:ext>
              </a:extLst>
            </p:cNvPr>
            <p:cNvSpPr/>
            <p:nvPr/>
          </p:nvSpPr>
          <p:spPr>
            <a:xfrm>
              <a:off x="10341872" y="2725829"/>
              <a:ext cx="1963149" cy="762341"/>
            </a:xfrm>
            <a:prstGeom prst="rect">
              <a:avLst/>
            </a:prstGeom>
            <a:noFill/>
          </p:spPr>
          <p:txBody>
            <a:bodyPr wrap="square" lIns="121920" tIns="60960" rIns="121920" bIns="60960">
              <a:spAutoFit/>
            </a:bodyPr>
            <a:lstStyle/>
            <a:p>
              <a:pPr algn="ctr"/>
              <a:r>
                <a:rPr lang="it-IT" sz="1800" b="1" dirty="0">
                  <a:solidFill>
                    <a:schemeClr val="accent3">
                      <a:lumMod val="75000"/>
                    </a:schemeClr>
                  </a:solidFill>
                  <a:latin typeface="Calibri" pitchFamily="34" charset="0"/>
                </a:rPr>
                <a:t>Tecnologie abilitanti</a:t>
              </a:r>
            </a:p>
          </p:txBody>
        </p:sp>
        <p:sp>
          <p:nvSpPr>
            <p:cNvPr id="17" name="Luna 16">
              <a:extLst>
                <a:ext uri="{FF2B5EF4-FFF2-40B4-BE49-F238E27FC236}">
                  <a16:creationId xmlns:a16="http://schemas.microsoft.com/office/drawing/2014/main" id="{012888D7-C704-4A96-88E2-FD7EEE4D985A}"/>
                </a:ext>
              </a:extLst>
            </p:cNvPr>
            <p:cNvSpPr/>
            <p:nvPr/>
          </p:nvSpPr>
          <p:spPr>
            <a:xfrm flipH="1">
              <a:off x="10027199" y="954251"/>
              <a:ext cx="1754005" cy="4594748"/>
            </a:xfrm>
            <a:prstGeom prst="moon">
              <a:avLst/>
            </a:prstGeom>
            <a:solidFill>
              <a:schemeClr val="bg1">
                <a:lumMod val="5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solidFill>
                  <a:srgbClr val="000066"/>
                </a:solidFill>
                <a:latin typeface="Calibri" pitchFamily="34" charset="0"/>
              </a:endParaRPr>
            </a:p>
          </p:txBody>
        </p:sp>
        <p:sp>
          <p:nvSpPr>
            <p:cNvPr id="18" name="Luna 17">
              <a:extLst>
                <a:ext uri="{FF2B5EF4-FFF2-40B4-BE49-F238E27FC236}">
                  <a16:creationId xmlns:a16="http://schemas.microsoft.com/office/drawing/2014/main" id="{648D383C-FB84-414C-AF92-9D60E8630E23}"/>
                </a:ext>
              </a:extLst>
            </p:cNvPr>
            <p:cNvSpPr/>
            <p:nvPr/>
          </p:nvSpPr>
          <p:spPr>
            <a:xfrm>
              <a:off x="325538" y="970293"/>
              <a:ext cx="1773124" cy="4776639"/>
            </a:xfrm>
            <a:prstGeom prst="moon">
              <a:avLst/>
            </a:prstGeom>
            <a:solidFill>
              <a:schemeClr val="tx2">
                <a:lumMod val="60000"/>
                <a:lumOff val="4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solidFill>
                  <a:srgbClr val="000066"/>
                </a:solidFill>
                <a:latin typeface="Calibri" pitchFamily="34" charset="0"/>
              </a:endParaRPr>
            </a:p>
          </p:txBody>
        </p:sp>
        <p:sp>
          <p:nvSpPr>
            <p:cNvPr id="19" name="Rettangolo 18">
              <a:extLst>
                <a:ext uri="{FF2B5EF4-FFF2-40B4-BE49-F238E27FC236}">
                  <a16:creationId xmlns:a16="http://schemas.microsoft.com/office/drawing/2014/main" id="{91C72FC9-86F8-4D65-90A7-A9E269A450A7}"/>
                </a:ext>
              </a:extLst>
            </p:cNvPr>
            <p:cNvSpPr/>
            <p:nvPr/>
          </p:nvSpPr>
          <p:spPr>
            <a:xfrm>
              <a:off x="-41800" y="2725829"/>
              <a:ext cx="1722373" cy="762341"/>
            </a:xfrm>
            <a:prstGeom prst="rect">
              <a:avLst/>
            </a:prstGeom>
            <a:noFill/>
          </p:spPr>
          <p:txBody>
            <a:bodyPr wrap="none" lIns="121920" tIns="60960" rIns="121920" bIns="60960">
              <a:spAutoFit/>
            </a:bodyPr>
            <a:lstStyle/>
            <a:p>
              <a:pPr algn="ctr"/>
              <a:r>
                <a:rPr lang="it-IT" sz="1800" b="1" dirty="0">
                  <a:solidFill>
                    <a:schemeClr val="tx2"/>
                  </a:solidFill>
                  <a:latin typeface="Calibri" pitchFamily="34" charset="0"/>
                </a:rPr>
                <a:t>Tecnologie</a:t>
              </a:r>
            </a:p>
            <a:p>
              <a:pPr algn="ctr"/>
              <a:r>
                <a:rPr lang="it-IT" sz="1800" b="1" i="1" dirty="0">
                  <a:ln/>
                  <a:solidFill>
                    <a:schemeClr val="tx2"/>
                  </a:solidFill>
                  <a:effectLst>
                    <a:outerShdw blurRad="38100" dist="19050" dir="2700000" algn="tl" rotWithShape="0">
                      <a:schemeClr val="dk1">
                        <a:lumMod val="50000"/>
                        <a:alpha val="40000"/>
                      </a:schemeClr>
                    </a:outerShdw>
                  </a:effectLst>
                  <a:latin typeface="Calibri" pitchFamily="34" charset="0"/>
                </a:rPr>
                <a:t>strumentali</a:t>
              </a:r>
            </a:p>
          </p:txBody>
        </p:sp>
      </p:grpSp>
      <p:sp>
        <p:nvSpPr>
          <p:cNvPr id="21" name="Text Box 14">
            <a:extLst>
              <a:ext uri="{FF2B5EF4-FFF2-40B4-BE49-F238E27FC236}">
                <a16:creationId xmlns:a16="http://schemas.microsoft.com/office/drawing/2014/main" id="{4B78A685-B405-4526-B12A-EDE30BAAF96C}"/>
              </a:ext>
            </a:extLst>
          </p:cNvPr>
          <p:cNvSpPr txBox="1">
            <a:spLocks noChangeArrowheads="1"/>
          </p:cNvSpPr>
          <p:nvPr/>
        </p:nvSpPr>
        <p:spPr bwMode="auto">
          <a:xfrm>
            <a:off x="7775525" y="6339100"/>
            <a:ext cx="2592288" cy="276999"/>
          </a:xfrm>
          <a:prstGeom prst="rect">
            <a:avLst/>
          </a:prstGeom>
        </p:spPr>
        <p:txBody>
          <a:bodyPr wrap="square">
            <a:spAutoFit/>
          </a:bodyPr>
          <a:lstStyle>
            <a:defPPr>
              <a:defRPr lang="it-IT"/>
            </a:defPPr>
            <a:lvl1pPr>
              <a:defRPr sz="1400" b="1" i="1">
                <a:solidFill>
                  <a:srgbClr val="002060"/>
                </a:solidFill>
              </a:defRPr>
            </a:lvl1pPr>
          </a:lstStyle>
          <a:p>
            <a:r>
              <a:rPr lang="it-IT" dirty="0"/>
              <a:t>Fonte: </a:t>
            </a:r>
            <a:r>
              <a:rPr lang="it-IT" dirty="0" err="1"/>
              <a:t>NetConsulting</a:t>
            </a:r>
            <a:r>
              <a:rPr lang="it-IT" dirty="0"/>
              <a:t> cube, 2018</a:t>
            </a:r>
            <a:endParaRPr lang="en-US" dirty="0"/>
          </a:p>
        </p:txBody>
      </p:sp>
      <p:pic>
        <p:nvPicPr>
          <p:cNvPr id="2" name="Immagine 1">
            <a:extLst>
              <a:ext uri="{FF2B5EF4-FFF2-40B4-BE49-F238E27FC236}">
                <a16:creationId xmlns:a16="http://schemas.microsoft.com/office/drawing/2014/main" id="{E06DC90E-1348-45D6-AA79-D476C2134507}"/>
              </a:ext>
            </a:extLst>
          </p:cNvPr>
          <p:cNvPicPr>
            <a:picLocks noChangeAspect="1"/>
          </p:cNvPicPr>
          <p:nvPr/>
        </p:nvPicPr>
        <p:blipFill>
          <a:blip r:embed="rId8"/>
          <a:stretch>
            <a:fillRect/>
          </a:stretch>
        </p:blipFill>
        <p:spPr>
          <a:xfrm>
            <a:off x="5291985" y="2838336"/>
            <a:ext cx="1374386" cy="1339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249701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800" b="1" i="1" dirty="0" smtClean="0">
            <a:solidFill>
              <a:schemeClr val="bg1"/>
            </a:solidFill>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12506</TotalTime>
  <Words>1800</Words>
  <Application>Microsoft Office PowerPoint</Application>
  <PresentationFormat>Widescreen</PresentationFormat>
  <Paragraphs>181</Paragraphs>
  <Slides>20</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20</vt:i4>
      </vt:variant>
    </vt:vector>
  </HeadingPairs>
  <TitlesOfParts>
    <vt:vector size="24" baseType="lpstr">
      <vt:lpstr>Arial</vt:lpstr>
      <vt:lpstr>Calibri</vt:lpstr>
      <vt:lpstr>Wingdings</vt:lpstr>
      <vt:lpstr>Tema di Office</vt:lpstr>
      <vt:lpstr>Presentazione standard di PowerPoint</vt:lpstr>
      <vt:lpstr>Stato e trend della digitalizzazione in Italia</vt:lpstr>
      <vt:lpstr>Presentazione standard di PowerPoint</vt:lpstr>
      <vt:lpstr>Presentazione standard di PowerPoint</vt:lpstr>
      <vt:lpstr>Presentazione standard di PowerPoint</vt:lpstr>
      <vt:lpstr>Presentazione standard di PowerPoint</vt:lpstr>
      <vt:lpstr>L’impatto del 5G</vt:lpstr>
      <vt:lpstr>Presentazione standard di PowerPoint</vt:lpstr>
      <vt:lpstr>Presentazione standard di PowerPoint</vt:lpstr>
      <vt:lpstr>Presentazione standard di PowerPoint</vt:lpstr>
      <vt:lpstr>Presentazione standard di PowerPoint</vt:lpstr>
      <vt:lpstr>Presentazione standard di PowerPoint</vt:lpstr>
      <vt:lpstr> Il 5G può aumentare l’utilizzo a valore dell’elevata digitalizzazione del mondo consumer attraverso la disponibilità di nuovi servizi</vt:lpstr>
      <vt:lpstr>Indicazioni di Policy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Zanchi</dc:creator>
  <cp:lastModifiedBy>Giancarlo Capitani</cp:lastModifiedBy>
  <cp:revision>1012</cp:revision>
  <cp:lastPrinted>2018-11-30T12:44:40Z</cp:lastPrinted>
  <dcterms:created xsi:type="dcterms:W3CDTF">2015-04-21T08:51:28Z</dcterms:created>
  <dcterms:modified xsi:type="dcterms:W3CDTF">2018-11-30T12:45:26Z</dcterms:modified>
</cp:coreProperties>
</file>