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9" r:id="rId3"/>
    <p:sldId id="257" r:id="rId4"/>
    <p:sldId id="263" r:id="rId5"/>
    <p:sldId id="269" r:id="rId6"/>
    <p:sldId id="271" r:id="rId7"/>
    <p:sldId id="286" r:id="rId8"/>
    <p:sldId id="273" r:id="rId9"/>
    <p:sldId id="287" r:id="rId10"/>
    <p:sldId id="275" r:id="rId11"/>
    <p:sldId id="277" r:id="rId12"/>
    <p:sldId id="278" r:id="rId13"/>
    <p:sldId id="288" r:id="rId14"/>
    <p:sldId id="280" r:id="rId15"/>
    <p:sldId id="282" r:id="rId16"/>
    <p:sldId id="285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42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F60A-713C-41BA-9788-4C493DDC0A9C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0FA7-C445-42F7-AF66-A4F5A6FC8A9C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C5C5-1A57-4420-8AFB-CE41693A794B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8AF-84E6-4329-8E67-FEA434B47075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F6EE328-6AFF-436B-881F-213D56084544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069A-09EE-4C7C-86A4-2314A404921D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E7F1-171E-411F-96CA-A251A21496E7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98D-A273-4547-9B92-97D7769F71A6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CD67-0644-446C-B2AD-1C09BF34F286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0828-6983-48AD-9E27-CBD3696F837E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B91-0324-450E-B17F-36DC0ECCE413}" type="datetimeFigureOut">
              <a:rPr lang="en-US" dirty="0"/>
              <a:t>3/21/2019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2E37674-C1BA-4107-9B06-6D4CAC3A3DF5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1560" y="1432222"/>
            <a:ext cx="9966960" cy="2600835"/>
          </a:xfrm>
        </p:spPr>
        <p:txBody>
          <a:bodyPr/>
          <a:lstStyle/>
          <a:p>
            <a:r>
              <a:rPr lang="it-IT" sz="3200" i="1" dirty="0" smtClean="0"/>
              <a:t>Commissione di studio per </a:t>
            </a:r>
            <a:r>
              <a:rPr lang="it-IT" sz="3200" i="1" dirty="0"/>
              <a:t>lo sviluppo e l’assestamento organizzativo del </a:t>
            </a:r>
            <a:r>
              <a:rPr lang="it-IT" sz="3200" i="1" dirty="0" smtClean="0"/>
              <a:t>MIBAC.       </a:t>
            </a:r>
            <a:r>
              <a:rPr lang="it-IT" sz="1800" i="1" dirty="0" smtClean="0"/>
              <a:t>(D.M</a:t>
            </a:r>
            <a:r>
              <a:rPr lang="it-IT" sz="1800" i="1" dirty="0"/>
              <a:t>. </a:t>
            </a:r>
            <a:r>
              <a:rPr lang="it-IT" sz="1800" i="1" dirty="0" smtClean="0"/>
              <a:t>31 </a:t>
            </a:r>
            <a:r>
              <a:rPr lang="it-IT" sz="1800" i="1" dirty="0"/>
              <a:t>gennaio </a:t>
            </a:r>
            <a:r>
              <a:rPr lang="it-IT" sz="1800" i="1" dirty="0" smtClean="0"/>
              <a:t>2019)</a:t>
            </a:r>
            <a:endParaRPr lang="it-IT" sz="18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4033058"/>
            <a:ext cx="3416809" cy="184051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927993" y="4368542"/>
            <a:ext cx="40366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+mj-lt"/>
              </a:rPr>
              <a:t>Spunti di discussione</a:t>
            </a:r>
            <a:endParaRPr lang="it-IT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849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400" dirty="0" smtClean="0"/>
              <a:t>D.G. </a:t>
            </a:r>
            <a:r>
              <a:rPr lang="it-IT" sz="4400" dirty="0"/>
              <a:t>Contratti ed Economia della Cultura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573795" y="3357839"/>
            <a:ext cx="5222790" cy="2537254"/>
          </a:xfrm>
        </p:spPr>
        <p:txBody>
          <a:bodyPr>
            <a:normAutofit/>
          </a:bodyPr>
          <a:lstStyle/>
          <a:p>
            <a:endParaRPr lang="it-IT" dirty="0"/>
          </a:p>
          <a:p>
            <a:pPr lvl="0"/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contenuto 2"/>
          <p:cNvSpPr>
            <a:spLocks noGrp="1"/>
          </p:cNvSpPr>
          <p:nvPr>
            <p:ph sz="half" idx="1"/>
          </p:nvPr>
        </p:nvSpPr>
        <p:spPr>
          <a:xfrm>
            <a:off x="179903" y="1097603"/>
            <a:ext cx="11674345" cy="14417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Si ipotizza l’istituzione </a:t>
            </a:r>
            <a:r>
              <a:rPr lang="it-IT" dirty="0"/>
              <a:t>di una nuova struttura di livello dirigenziale generale specializzata nelle diverse fattispecie in cui si articola la contrattualistica pubblica nel settore dei beni </a:t>
            </a:r>
            <a:r>
              <a:rPr lang="it-IT" dirty="0" smtClean="0"/>
              <a:t>culturali.</a:t>
            </a:r>
            <a:endParaRPr lang="it-IT" dirty="0"/>
          </a:p>
        </p:txBody>
      </p:sp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237569" y="2169922"/>
            <a:ext cx="11559016" cy="4087228"/>
          </a:xfrm>
        </p:spPr>
        <p:txBody>
          <a:bodyPr>
            <a:normAutofit/>
          </a:bodyPr>
          <a:lstStyle/>
          <a:p>
            <a:pPr lvl="0"/>
            <a:r>
              <a:rPr lang="it-IT" dirty="0"/>
              <a:t>gestione diretta di tutte le gare dell’amministrazione centrale per lavori, servizi, forniture;</a:t>
            </a:r>
          </a:p>
          <a:p>
            <a:pPr lvl="0"/>
            <a:r>
              <a:rPr lang="it-IT" dirty="0"/>
              <a:t>gestione diretta, con riguardo agli appalti di lavori, di gare “strategiche” per il sistema nazionale dei beni culturali;</a:t>
            </a:r>
          </a:p>
          <a:p>
            <a:pPr lvl="0"/>
            <a:r>
              <a:rPr lang="it-IT" dirty="0"/>
              <a:t>gestione diretta, con riguardo ai servizi aggiuntivi, delle gare di maggiore rilevanza per il sistema museale;</a:t>
            </a:r>
          </a:p>
          <a:p>
            <a:pPr lvl="0"/>
            <a:r>
              <a:rPr lang="it-IT" dirty="0"/>
              <a:t>supporto alle stazioni appaltanti periferiche per tutte le altre gare di lavori e </a:t>
            </a:r>
            <a:r>
              <a:rPr lang="it-IT" dirty="0" smtClean="0"/>
              <a:t>concessioni </a:t>
            </a:r>
            <a:r>
              <a:rPr lang="it-IT" dirty="0"/>
              <a:t>di servizi aggiuntivi, anche </a:t>
            </a:r>
            <a:r>
              <a:rPr lang="it-IT" dirty="0" smtClean="0"/>
              <a:t>riguardo </a:t>
            </a:r>
            <a:r>
              <a:rPr lang="it-IT" dirty="0"/>
              <a:t>alla fase dell’esecuzione del rapporto negoziale;</a:t>
            </a:r>
          </a:p>
          <a:p>
            <a:pPr lvl="0"/>
            <a:r>
              <a:rPr lang="it-IT" dirty="0"/>
              <a:t>supporto </a:t>
            </a:r>
            <a:r>
              <a:rPr lang="it-IT" dirty="0" smtClean="0"/>
              <a:t>agli </a:t>
            </a:r>
            <a:r>
              <a:rPr lang="it-IT" dirty="0"/>
              <a:t>istituti periferici titolari di competenze di valorizzazione del patrimonio </a:t>
            </a:r>
            <a:r>
              <a:rPr lang="it-IT" dirty="0" smtClean="0"/>
              <a:t>per </a:t>
            </a:r>
            <a:r>
              <a:rPr lang="it-IT" dirty="0"/>
              <a:t>la stipula di accordi di valorizzazione;</a:t>
            </a:r>
          </a:p>
          <a:p>
            <a:pPr lvl="0"/>
            <a:r>
              <a:rPr lang="it-IT" dirty="0"/>
              <a:t>supporto nei confronti </a:t>
            </a:r>
            <a:r>
              <a:rPr lang="it-IT" dirty="0" smtClean="0"/>
              <a:t>degli </a:t>
            </a:r>
            <a:r>
              <a:rPr lang="it-IT" dirty="0"/>
              <a:t>istituti periferici ai fini della strutturazione anche economica dei rapporti concessori di beni, delle sponsorizzazioni e delle forme di </a:t>
            </a:r>
            <a:r>
              <a:rPr lang="it-IT" dirty="0" smtClean="0"/>
              <a:t>mecenatismo.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0" y="6367848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19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400" dirty="0" smtClean="0"/>
              <a:t>D.G. ABAP e SABAP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573795" y="3357839"/>
            <a:ext cx="5222790" cy="2537254"/>
          </a:xfrm>
        </p:spPr>
        <p:txBody>
          <a:bodyPr>
            <a:normAutofit/>
          </a:bodyPr>
          <a:lstStyle/>
          <a:p>
            <a:endParaRPr lang="it-IT" dirty="0"/>
          </a:p>
          <a:p>
            <a:pPr lvl="0"/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contenuto 2"/>
          <p:cNvSpPr>
            <a:spLocks noGrp="1"/>
          </p:cNvSpPr>
          <p:nvPr>
            <p:ph sz="half" idx="1"/>
          </p:nvPr>
        </p:nvSpPr>
        <p:spPr>
          <a:xfrm>
            <a:off x="179903" y="1878227"/>
            <a:ext cx="11674345" cy="2160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Unitarietà e omogeneità dei principi di tutela.</a:t>
            </a:r>
          </a:p>
          <a:p>
            <a:pPr marL="0" indent="0">
              <a:buNone/>
            </a:pPr>
            <a:r>
              <a:rPr lang="it-IT" dirty="0" smtClean="0"/>
              <a:t>Rafforzamento </a:t>
            </a:r>
            <a:r>
              <a:rPr lang="it-IT" dirty="0"/>
              <a:t>della DG </a:t>
            </a:r>
            <a:r>
              <a:rPr lang="it-IT" dirty="0" smtClean="0"/>
              <a:t>ABAP sia a livello centrale che territoriale.</a:t>
            </a:r>
          </a:p>
          <a:p>
            <a:pPr marL="0" indent="0">
              <a:buNone/>
            </a:pPr>
            <a:r>
              <a:rPr lang="it-IT" dirty="0" smtClean="0"/>
              <a:t>A livello centrale si prevede, oltre ai Servizi con competenze tematiche, l’istituzione </a:t>
            </a:r>
            <a:r>
              <a:rPr lang="it-IT" dirty="0"/>
              <a:t>di una struttura </a:t>
            </a:r>
            <a:r>
              <a:rPr lang="it-IT" dirty="0" smtClean="0"/>
              <a:t>focalizzata </a:t>
            </a:r>
            <a:r>
              <a:rPr lang="it-IT" dirty="0"/>
              <a:t>sulla corretta applicazione del dettato </a:t>
            </a:r>
            <a:r>
              <a:rPr lang="it-IT" dirty="0" smtClean="0"/>
              <a:t>giuridico-normativo e </a:t>
            </a:r>
            <a:r>
              <a:rPr lang="it-IT" dirty="0"/>
              <a:t>delle </a:t>
            </a:r>
            <a:r>
              <a:rPr lang="it-IT" dirty="0" smtClean="0"/>
              <a:t>procedure amministrative, nonché il potenziamento della struttura deputata all’autorizzazione delle esportazioni di opere.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131805" y="4077730"/>
            <a:ext cx="11542540" cy="185603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t-IT" dirty="0"/>
              <a:t>Si </a:t>
            </a:r>
            <a:r>
              <a:rPr lang="it-IT" dirty="0" smtClean="0"/>
              <a:t>prevede altresì </a:t>
            </a:r>
            <a:r>
              <a:rPr lang="it-IT" dirty="0"/>
              <a:t>la valorizzazione delle professionalità tecniche interne.</a:t>
            </a:r>
          </a:p>
          <a:p>
            <a:pPr marL="0" lvl="0" indent="0">
              <a:buNone/>
            </a:pPr>
            <a:r>
              <a:rPr lang="it-IT" dirty="0"/>
              <a:t>Il </a:t>
            </a:r>
            <a:r>
              <a:rPr lang="it-IT" dirty="0" smtClean="0"/>
              <a:t>potenziamento avverrà nei </a:t>
            </a:r>
            <a:r>
              <a:rPr lang="it-IT" dirty="0"/>
              <a:t>limiti delle dotazioni </a:t>
            </a:r>
            <a:r>
              <a:rPr lang="it-IT" dirty="0" smtClean="0"/>
              <a:t>organiche, presenti e future, </a:t>
            </a:r>
            <a:r>
              <a:rPr lang="it-IT" dirty="0"/>
              <a:t>e delle coperture </a:t>
            </a:r>
            <a:r>
              <a:rPr lang="it-IT" dirty="0" smtClean="0"/>
              <a:t>finanziarie.</a:t>
            </a:r>
            <a:endParaRPr lang="it-IT" dirty="0"/>
          </a:p>
          <a:p>
            <a:pPr marL="0" lvl="0" indent="0">
              <a:buNone/>
            </a:pP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-1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74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400" dirty="0"/>
              <a:t>S</a:t>
            </a:r>
            <a:r>
              <a:rPr lang="it-IT" sz="4400" dirty="0" smtClean="0"/>
              <a:t>ABAP</a:t>
            </a:r>
            <a:endParaRPr lang="it-IT" sz="4400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contenuto 2"/>
          <p:cNvSpPr>
            <a:spLocks noGrp="1"/>
          </p:cNvSpPr>
          <p:nvPr>
            <p:ph sz="half" idx="1"/>
          </p:nvPr>
        </p:nvSpPr>
        <p:spPr>
          <a:xfrm>
            <a:off x="179903" y="1097603"/>
            <a:ext cx="11674345" cy="144176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Mantenimento del principio della Soprintendenza unica sul territorio per assicurare </a:t>
            </a:r>
            <a:r>
              <a:rPr lang="it-IT" dirty="0"/>
              <a:t>un </a:t>
            </a:r>
            <a:r>
              <a:rPr lang="it-IT" dirty="0" smtClean="0"/>
              <a:t>sistema caratterizzato </a:t>
            </a:r>
            <a:r>
              <a:rPr lang="it-IT" dirty="0"/>
              <a:t>da un approccio integrato ai temi della tutela e della </a:t>
            </a:r>
            <a:r>
              <a:rPr lang="it-IT" dirty="0" smtClean="0"/>
              <a:t>valorizzazione che ponga al centro il cittadino. </a:t>
            </a:r>
            <a:endParaRPr lang="it-IT" dirty="0"/>
          </a:p>
        </p:txBody>
      </p:sp>
      <p:sp>
        <p:nvSpPr>
          <p:cNvPr id="9" name="Segnaposto contenuto 2"/>
          <p:cNvSpPr>
            <a:spLocks noGrp="1"/>
          </p:cNvSpPr>
          <p:nvPr>
            <p:ph sz="half" idx="1"/>
          </p:nvPr>
        </p:nvSpPr>
        <p:spPr>
          <a:xfrm>
            <a:off x="179902" y="2926008"/>
            <a:ext cx="11674345" cy="2695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</a:t>
            </a:r>
            <a:r>
              <a:rPr lang="it-IT" dirty="0" smtClean="0"/>
              <a:t>rincipi:</a:t>
            </a:r>
          </a:p>
          <a:p>
            <a:r>
              <a:rPr lang="it-IT" dirty="0" smtClean="0"/>
              <a:t>SABAP quali interlocutrici </a:t>
            </a:r>
            <a:r>
              <a:rPr lang="it-IT" dirty="0"/>
              <a:t>uniche dei cittadini in materia di tutela, autorizzazioni e </a:t>
            </a:r>
            <a:r>
              <a:rPr lang="it-IT" dirty="0" smtClean="0"/>
              <a:t>concessioni (centralità cittadino);</a:t>
            </a:r>
          </a:p>
          <a:p>
            <a:r>
              <a:rPr lang="it-IT" dirty="0"/>
              <a:t>m</a:t>
            </a:r>
            <a:r>
              <a:rPr lang="it-IT" dirty="0" smtClean="0"/>
              <a:t>antenimento SABAP attuali, rafforzando i responsabili delle aree tematiche;</a:t>
            </a:r>
          </a:p>
          <a:p>
            <a:r>
              <a:rPr lang="it-IT" dirty="0"/>
              <a:t>incrementarne il numero delle attuali SABAP territoriali per offrire </a:t>
            </a:r>
            <a:r>
              <a:rPr lang="it-IT" dirty="0" smtClean="0"/>
              <a:t>una maggiore vicinanza dell’Amministrazione alle esigenze locali. </a:t>
            </a:r>
            <a:endParaRPr lang="it-IT" dirty="0"/>
          </a:p>
          <a:p>
            <a:endParaRPr lang="it-IT" dirty="0" smtClean="0"/>
          </a:p>
        </p:txBody>
      </p:sp>
      <p:sp>
        <p:nvSpPr>
          <p:cNvPr id="10" name="Rettangolo 9"/>
          <p:cNvSpPr/>
          <p:nvPr/>
        </p:nvSpPr>
        <p:spPr>
          <a:xfrm>
            <a:off x="0" y="6363953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23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400" dirty="0"/>
              <a:t>S</a:t>
            </a:r>
            <a:r>
              <a:rPr lang="it-IT" sz="4400" dirty="0" smtClean="0"/>
              <a:t>ABAP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31805" y="1507524"/>
            <a:ext cx="11894509" cy="4020064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pPr lvl="0"/>
            <a:r>
              <a:rPr lang="it-IT" dirty="0" smtClean="0"/>
              <a:t>garantire l’unitarietà e l’omogeneità dei principi di tutela (rafforzando competenze DG APAB sulle SAPAB in materia di vincoli);</a:t>
            </a:r>
          </a:p>
          <a:p>
            <a:pPr lvl="0"/>
            <a:r>
              <a:rPr lang="it-IT" dirty="0" smtClean="0"/>
              <a:t>rafforzare il peso delle competenze specialistiche all’interno delle SAPAB nell’ambito dei procedimenti amministrativi incidenti sulle funzioni di tutela (autorizzazioni, prescrizioni, concessioni d’uso);</a:t>
            </a:r>
          </a:p>
          <a:p>
            <a:r>
              <a:rPr lang="it-IT" dirty="0"/>
              <a:t>potenziare le risorse umane (da reperire tramite concorsi pubblici), accrescere le opportunità di carriera e intensificare la collaborazione con i settori dell’università e </a:t>
            </a:r>
            <a:r>
              <a:rPr lang="it-IT"/>
              <a:t>della </a:t>
            </a:r>
            <a:r>
              <a:rPr lang="it-IT" smtClean="0"/>
              <a:t>ricerca</a:t>
            </a:r>
            <a:r>
              <a:rPr lang="it-IT" dirty="0"/>
              <a:t>.</a:t>
            </a:r>
            <a:endParaRPr lang="it-IT" dirty="0" smtClean="0"/>
          </a:p>
          <a:p>
            <a:pPr lvl="0"/>
            <a:endParaRPr lang="it-IT" dirty="0" smtClean="0"/>
          </a:p>
          <a:p>
            <a:pPr lvl="0"/>
            <a:endParaRPr lang="it-IT" dirty="0" smtClean="0"/>
          </a:p>
          <a:p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0" y="6363953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87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400" dirty="0" smtClean="0"/>
              <a:t>Archivi e </a:t>
            </a:r>
            <a:r>
              <a:rPr lang="it-IT" sz="4400" dirty="0"/>
              <a:t>Soprintendenze Archivistiche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573795" y="3357839"/>
            <a:ext cx="5222790" cy="2537254"/>
          </a:xfrm>
        </p:spPr>
        <p:txBody>
          <a:bodyPr>
            <a:normAutofit/>
          </a:bodyPr>
          <a:lstStyle/>
          <a:p>
            <a:endParaRPr lang="it-IT" dirty="0"/>
          </a:p>
          <a:p>
            <a:pPr lvl="0"/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contenuto 2"/>
          <p:cNvSpPr>
            <a:spLocks noGrp="1"/>
          </p:cNvSpPr>
          <p:nvPr>
            <p:ph sz="half" idx="1"/>
          </p:nvPr>
        </p:nvSpPr>
        <p:spPr>
          <a:xfrm>
            <a:off x="57665" y="1872277"/>
            <a:ext cx="5824151" cy="4022815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La configurazione </a:t>
            </a:r>
            <a:r>
              <a:rPr lang="it-IT" dirty="0"/>
              <a:t>attuale della Direzione Generale Archivi, </a:t>
            </a:r>
            <a:r>
              <a:rPr lang="it-IT" dirty="0" smtClean="0"/>
              <a:t>prevede </a:t>
            </a:r>
            <a:r>
              <a:rPr lang="it-IT" dirty="0"/>
              <a:t>un numero di riporti diretti particolarmente elevato (n. 101 Archivi di Stato</a:t>
            </a:r>
            <a:r>
              <a:rPr lang="it-IT" dirty="0" smtClean="0"/>
              <a:t>);</a:t>
            </a:r>
            <a:endParaRPr lang="it-IT" dirty="0"/>
          </a:p>
          <a:p>
            <a:r>
              <a:rPr lang="it-IT" dirty="0"/>
              <a:t>s</a:t>
            </a:r>
            <a:r>
              <a:rPr lang="it-IT" dirty="0" smtClean="0"/>
              <a:t>i ipotizza </a:t>
            </a:r>
            <a:r>
              <a:rPr lang="it-IT" dirty="0"/>
              <a:t>il rafforzamento delle Soprintendenze archivistiche e bibliografiche, attribuendovi la funzione di Uffici preposti al coordinamento e raccordo tra la Direzione Generale Archivi e i numerosi Archivi di Stato, presenti a livello </a:t>
            </a:r>
            <a:r>
              <a:rPr lang="it-IT" dirty="0" smtClean="0"/>
              <a:t>regionale</a:t>
            </a:r>
            <a:r>
              <a:rPr lang="it-IT" dirty="0"/>
              <a:t>;</a:t>
            </a:r>
          </a:p>
          <a:p>
            <a:r>
              <a:rPr lang="it-IT" dirty="0"/>
              <a:t>a</a:t>
            </a:r>
            <a:r>
              <a:rPr lang="it-IT" dirty="0" smtClean="0"/>
              <a:t> </a:t>
            </a:r>
            <a:r>
              <a:rPr lang="it-IT" dirty="0"/>
              <a:t>tal fine, sulla base di preliminari verifiche sui numeri complessivi del possibile riordino, </a:t>
            </a:r>
            <a:r>
              <a:rPr lang="it-IT" dirty="0" smtClean="0"/>
              <a:t>si ipotizza </a:t>
            </a:r>
            <a:r>
              <a:rPr lang="it-IT" dirty="0"/>
              <a:t>un aumento delle Soprintendenze da 12 a 15 </a:t>
            </a:r>
            <a:r>
              <a:rPr lang="it-IT" dirty="0" smtClean="0"/>
              <a:t>unità.</a:t>
            </a:r>
            <a:endParaRPr lang="it-IT" dirty="0"/>
          </a:p>
        </p:txBody>
      </p:sp>
      <p:pic>
        <p:nvPicPr>
          <p:cNvPr id="10" name="Immagin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726" y="1231215"/>
            <a:ext cx="6417274" cy="4843849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10412627" y="2997893"/>
            <a:ext cx="131805" cy="123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0" y="6375397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74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 fontScale="90000"/>
          </a:bodyPr>
          <a:lstStyle/>
          <a:p>
            <a:r>
              <a:rPr lang="it-IT" sz="4400" dirty="0"/>
              <a:t>D.G. Creatività Contemporanea e Rigenerazione Urbana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573795" y="3357839"/>
            <a:ext cx="5222790" cy="2537254"/>
          </a:xfrm>
        </p:spPr>
        <p:txBody>
          <a:bodyPr>
            <a:normAutofit/>
          </a:bodyPr>
          <a:lstStyle/>
          <a:p>
            <a:endParaRPr lang="it-IT" dirty="0"/>
          </a:p>
          <a:p>
            <a:pPr lvl="0"/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contenuto 2"/>
          <p:cNvSpPr>
            <a:spLocks noGrp="1"/>
          </p:cNvSpPr>
          <p:nvPr>
            <p:ph sz="half" idx="1"/>
          </p:nvPr>
        </p:nvSpPr>
        <p:spPr>
          <a:xfrm>
            <a:off x="131805" y="2009850"/>
            <a:ext cx="11674345" cy="1441761"/>
          </a:xfrm>
        </p:spPr>
        <p:txBody>
          <a:bodyPr>
            <a:normAutofit/>
          </a:bodyPr>
          <a:lstStyle/>
          <a:p>
            <a:r>
              <a:rPr lang="it-IT" dirty="0"/>
              <a:t>La Direzione Generale Architettura, Arte Contemporanea e Periferie potrebbe essere rimodulata quale </a:t>
            </a:r>
            <a:r>
              <a:rPr lang="it-IT" dirty="0" smtClean="0"/>
              <a:t>«Direzione </a:t>
            </a:r>
            <a:r>
              <a:rPr lang="it-IT" dirty="0"/>
              <a:t>Generale creatività contemporanea e rigenerazione </a:t>
            </a:r>
            <a:r>
              <a:rPr lang="it-IT" dirty="0" smtClean="0"/>
              <a:t>urbana» </a:t>
            </a:r>
            <a:r>
              <a:rPr lang="it-IT" dirty="0"/>
              <a:t>e assumere la seguente </a:t>
            </a:r>
            <a:r>
              <a:rPr lang="it-IT" dirty="0" smtClean="0"/>
              <a:t>articolazione:</a:t>
            </a:r>
            <a:endParaRPr lang="it-IT" dirty="0"/>
          </a:p>
        </p:txBody>
      </p:sp>
      <p:pic>
        <p:nvPicPr>
          <p:cNvPr id="9" name="Immagine 8"/>
          <p:cNvPicPr/>
          <p:nvPr/>
        </p:nvPicPr>
        <p:blipFill>
          <a:blip r:embed="rId2"/>
          <a:stretch>
            <a:fillRect/>
          </a:stretch>
        </p:blipFill>
        <p:spPr>
          <a:xfrm>
            <a:off x="2658899" y="2723858"/>
            <a:ext cx="6116320" cy="290957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-1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93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1892" y="330052"/>
            <a:ext cx="11780108" cy="297963"/>
          </a:xfrm>
        </p:spPr>
        <p:txBody>
          <a:bodyPr>
            <a:normAutofit fontScale="90000"/>
          </a:bodyPr>
          <a:lstStyle/>
          <a:p>
            <a:r>
              <a:rPr lang="it-IT" dirty="0"/>
              <a:t>Road </a:t>
            </a:r>
            <a:r>
              <a:rPr lang="it-IT" dirty="0" err="1"/>
              <a:t>map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-1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1026" name="Picture 2" descr="logoMIBA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8819" y="6223880"/>
            <a:ext cx="990600" cy="493884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5" name="CasellaDiTesto 154"/>
          <p:cNvSpPr txBox="1"/>
          <p:nvPr/>
        </p:nvSpPr>
        <p:spPr>
          <a:xfrm>
            <a:off x="621957" y="1044624"/>
            <a:ext cx="938289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7 marzo				presentazione preliminare lavori della Commissione al Ministro</a:t>
            </a:r>
          </a:p>
          <a:p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7-14	 marzo			assestamento documento di sintesi della Commissione</a:t>
            </a:r>
          </a:p>
          <a:p>
            <a:endParaRPr lang="it-IT" dirty="0"/>
          </a:p>
          <a:p>
            <a:r>
              <a:rPr lang="it-IT" dirty="0" smtClean="0"/>
              <a:t>14 marzo			processo di condivisione con rappresentanti istituzionali</a:t>
            </a:r>
          </a:p>
          <a:p>
            <a:endParaRPr lang="it-IT" dirty="0"/>
          </a:p>
          <a:p>
            <a:r>
              <a:rPr lang="it-IT" dirty="0" smtClean="0"/>
              <a:t>20-21 marzo			processo di condivisione con associazioni e comunità scientifica</a:t>
            </a:r>
          </a:p>
          <a:p>
            <a:endParaRPr lang="it-IT" dirty="0" smtClean="0"/>
          </a:p>
          <a:p>
            <a:r>
              <a:rPr lang="it-IT" dirty="0" smtClean="0"/>
              <a:t>28 marzo			riunione con i Direttori</a:t>
            </a:r>
          </a:p>
          <a:p>
            <a:endParaRPr lang="it-IT" dirty="0"/>
          </a:p>
          <a:p>
            <a:r>
              <a:rPr lang="it-IT" dirty="0" smtClean="0"/>
              <a:t>4 aprile				riunione con i Sindacati</a:t>
            </a:r>
          </a:p>
          <a:p>
            <a:endParaRPr lang="it-IT" dirty="0"/>
          </a:p>
          <a:p>
            <a:r>
              <a:rPr lang="it-IT" dirty="0" smtClean="0"/>
              <a:t>17 aprile				«Stati Generali» MIBAC (anche in </a:t>
            </a:r>
            <a:r>
              <a:rPr lang="it-IT" i="1" dirty="0" smtClean="0"/>
              <a:t>streaming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r>
              <a:rPr lang="it-IT" dirty="0" smtClean="0"/>
              <a:t>30 aprile				definizione schema D.P.C.M.</a:t>
            </a:r>
          </a:p>
          <a:p>
            <a:endParaRPr lang="it-IT" dirty="0"/>
          </a:p>
          <a:p>
            <a:r>
              <a:rPr lang="it-IT" dirty="0" smtClean="0"/>
              <a:t>2 maggio/30 giugno	iter D.P.C.M.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114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1892" y="330052"/>
            <a:ext cx="11780108" cy="297963"/>
          </a:xfrm>
        </p:spPr>
        <p:txBody>
          <a:bodyPr>
            <a:normAutofit fontScale="90000"/>
          </a:bodyPr>
          <a:lstStyle/>
          <a:p>
            <a:r>
              <a:rPr lang="it-IT" dirty="0"/>
              <a:t>M</a:t>
            </a:r>
            <a:r>
              <a:rPr lang="it-IT" dirty="0" smtClean="0"/>
              <a:t>etodologia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1892" y="1812323"/>
            <a:ext cx="10823448" cy="4267587"/>
          </a:xfrm>
          <a:solidFill>
            <a:schemeClr val="bg1"/>
          </a:solidFill>
        </p:spPr>
        <p:txBody>
          <a:bodyPr/>
          <a:lstStyle/>
          <a:p>
            <a:r>
              <a:rPr lang="it-IT" dirty="0"/>
              <a:t>La </a:t>
            </a:r>
            <a:r>
              <a:rPr lang="it-IT" dirty="0" smtClean="0"/>
              <a:t>Commissione istituita con D.M del 31 gennaio 2019 </a:t>
            </a:r>
            <a:r>
              <a:rPr lang="it-IT" dirty="0"/>
              <a:t>ha operato una condensata ricognizione delle criticità e delle specificità MIBAC, al fine di elaborare una piattaforma organica per la razionale impostazione e il progressivo sviluppo delle valutazioni di riordino della struttura </a:t>
            </a:r>
            <a:r>
              <a:rPr lang="it-IT" dirty="0" smtClean="0"/>
              <a:t>ministeriale.</a:t>
            </a:r>
            <a:endParaRPr lang="it-IT" dirty="0"/>
          </a:p>
          <a:p>
            <a:endParaRPr lang="it-IT" dirty="0"/>
          </a:p>
          <a:p>
            <a:r>
              <a:rPr lang="it-IT" dirty="0"/>
              <a:t>Tale </a:t>
            </a:r>
            <a:r>
              <a:rPr lang="it-IT" dirty="0" smtClean="0"/>
              <a:t>piattaforma è stata costruita </a:t>
            </a:r>
            <a:r>
              <a:rPr lang="it-IT" dirty="0"/>
              <a:t>sulla base di elementi acquisiti dai soggetti titolari di specifiche responsabilità e da </a:t>
            </a:r>
            <a:r>
              <a:rPr lang="it-IT" dirty="0" smtClean="0"/>
              <a:t>puntuali </a:t>
            </a:r>
            <a:r>
              <a:rPr lang="it-IT" dirty="0"/>
              <a:t>ricognizioni organizzative e </a:t>
            </a:r>
            <a:r>
              <a:rPr lang="it-IT" dirty="0" smtClean="0"/>
              <a:t>finanziarie.</a:t>
            </a:r>
          </a:p>
          <a:p>
            <a:endParaRPr lang="it-IT" dirty="0"/>
          </a:p>
          <a:p>
            <a:r>
              <a:rPr lang="it-IT" dirty="0" smtClean="0"/>
              <a:t>Questo documento sintetizza alcune delle principali valutazioni sull’organizzazione </a:t>
            </a:r>
            <a:r>
              <a:rPr lang="it-IT" dirty="0" err="1" smtClean="0"/>
              <a:t>MiBAC</a:t>
            </a:r>
            <a:r>
              <a:rPr lang="it-IT" dirty="0" smtClean="0"/>
              <a:t> al fine di promuovere il dibattito con tutti gli </a:t>
            </a:r>
            <a:r>
              <a:rPr lang="it-IT" dirty="0" err="1" smtClean="0"/>
              <a:t>stakeholders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1026" name="Picture 2" descr="logoMIBA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8819" y="6223880"/>
            <a:ext cx="990600" cy="493884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689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1892" y="330052"/>
            <a:ext cx="11780108" cy="29796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Metodologia – principi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1892" y="1035497"/>
            <a:ext cx="10823448" cy="463693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Le valutazioni prendono spunto dai </a:t>
            </a:r>
            <a:r>
              <a:rPr lang="it-IT" dirty="0"/>
              <a:t>seguenti principi</a:t>
            </a:r>
            <a:r>
              <a:rPr lang="it-IT" dirty="0" smtClean="0"/>
              <a:t>:</a:t>
            </a:r>
          </a:p>
          <a:p>
            <a:pPr lvl="0"/>
            <a:r>
              <a:rPr lang="it-IT" dirty="0"/>
              <a:t>r</a:t>
            </a:r>
            <a:r>
              <a:rPr lang="it-IT" dirty="0" smtClean="0"/>
              <a:t>afforzamento di tutela e valorizzazione del patrimonio (art. 9 </a:t>
            </a:r>
            <a:r>
              <a:rPr lang="it-IT" dirty="0" err="1" smtClean="0"/>
              <a:t>Cost</a:t>
            </a:r>
            <a:r>
              <a:rPr lang="it-IT" dirty="0" smtClean="0"/>
              <a:t>.)</a:t>
            </a:r>
          </a:p>
          <a:p>
            <a:pPr lvl="0"/>
            <a:r>
              <a:rPr lang="it-IT" dirty="0" smtClean="0"/>
              <a:t>migliorare l’organizzazione in un ottica di efficacia ed efficienza utile a facilitare la relazione con i cittadini; </a:t>
            </a:r>
          </a:p>
          <a:p>
            <a:pPr lvl="0"/>
            <a:r>
              <a:rPr lang="it-IT" dirty="0"/>
              <a:t>a</a:t>
            </a:r>
            <a:r>
              <a:rPr lang="it-IT" dirty="0" smtClean="0"/>
              <a:t>umento del benessere organizzativo, anche attraverso formazione e crescita professionale</a:t>
            </a:r>
            <a:r>
              <a:rPr lang="it-IT" b="1" dirty="0" smtClean="0"/>
              <a:t>;</a:t>
            </a:r>
          </a:p>
          <a:p>
            <a:pPr lvl="0"/>
            <a:r>
              <a:rPr lang="it-IT" dirty="0" smtClean="0"/>
              <a:t>rafforzamento </a:t>
            </a:r>
            <a:r>
              <a:rPr lang="it-IT" dirty="0"/>
              <a:t>capacità di </a:t>
            </a:r>
            <a:r>
              <a:rPr lang="it-IT" dirty="0" smtClean="0"/>
              <a:t>controllo a livello centrale, nonché di </a:t>
            </a:r>
            <a:r>
              <a:rPr lang="it-IT" dirty="0"/>
              <a:t>misurazione e valutazione della </a:t>
            </a:r>
            <a:r>
              <a:rPr lang="it-IT" i="1" dirty="0" smtClean="0"/>
              <a:t>performance</a:t>
            </a:r>
            <a:r>
              <a:rPr lang="it-IT" dirty="0"/>
              <a:t>;</a:t>
            </a:r>
            <a:r>
              <a:rPr lang="it-IT" dirty="0" smtClean="0"/>
              <a:t> </a:t>
            </a:r>
            <a:endParaRPr lang="it-IT" dirty="0"/>
          </a:p>
          <a:p>
            <a:pPr lvl="0"/>
            <a:r>
              <a:rPr lang="it-IT" dirty="0"/>
              <a:t>miglioramento conoscitivo e operativo in materia di prevenzione del rischio corruttivo e </a:t>
            </a:r>
            <a:r>
              <a:rPr lang="it-IT" dirty="0" smtClean="0"/>
              <a:t>di trasparenza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-1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1026" name="Picture 2" descr="logoMIBA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8819" y="6223880"/>
            <a:ext cx="990600" cy="493884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6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300" dirty="0" smtClean="0"/>
              <a:t>Principali aree di intervento</a:t>
            </a:r>
            <a:endParaRPr lang="it-IT" sz="43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33049" y="1641546"/>
            <a:ext cx="6093609" cy="414469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it-IT" dirty="0"/>
              <a:t>rafforzamento ruolo di </a:t>
            </a:r>
            <a:r>
              <a:rPr lang="it-IT" i="1" dirty="0" err="1"/>
              <a:t>governance</a:t>
            </a:r>
            <a:r>
              <a:rPr lang="it-IT" dirty="0"/>
              <a:t> del Segretariato Generale, quale autorità di vertice cui è rimesso il coordinamento di tutti i livelli dirigenziali generali </a:t>
            </a:r>
            <a:r>
              <a:rPr lang="it-IT" dirty="0" smtClean="0"/>
              <a:t>dell’Amministrazione;</a:t>
            </a:r>
            <a:endParaRPr lang="it-IT" dirty="0"/>
          </a:p>
          <a:p>
            <a:pPr lvl="0"/>
            <a:r>
              <a:rPr lang="it-IT" dirty="0"/>
              <a:t>r</a:t>
            </a:r>
            <a:r>
              <a:rPr lang="it-IT" dirty="0" smtClean="0"/>
              <a:t>azionalizzazione, specializzazione </a:t>
            </a:r>
            <a:r>
              <a:rPr lang="it-IT" dirty="0"/>
              <a:t>ed </a:t>
            </a:r>
            <a:r>
              <a:rPr lang="it-IT" dirty="0" err="1" smtClean="0"/>
              <a:t>efficientamento</a:t>
            </a:r>
            <a:r>
              <a:rPr lang="it-IT" dirty="0" smtClean="0"/>
              <a:t> delle </a:t>
            </a:r>
            <a:r>
              <a:rPr lang="it-IT" dirty="0"/>
              <a:t>strutture di primo riporto del </a:t>
            </a:r>
            <a:r>
              <a:rPr lang="it-IT" dirty="0" smtClean="0"/>
              <a:t>Segretariato Generale; </a:t>
            </a:r>
          </a:p>
          <a:p>
            <a:pPr lvl="0"/>
            <a:r>
              <a:rPr lang="it-IT" dirty="0"/>
              <a:t>i</a:t>
            </a:r>
            <a:r>
              <a:rPr lang="it-IT" dirty="0" smtClean="0"/>
              <a:t>ntroduzione struttura </a:t>
            </a:r>
            <a:r>
              <a:rPr lang="it-IT" dirty="0"/>
              <a:t>dirigenziale deputata alla digitalizzazione e all’innovazione, anche alla luce di quanto statuito dal Codice dell’Amministrazione </a:t>
            </a:r>
            <a:r>
              <a:rPr lang="it-IT" dirty="0" smtClean="0"/>
              <a:t>Digitale</a:t>
            </a:r>
          </a:p>
          <a:p>
            <a:r>
              <a:rPr lang="it-IT" dirty="0" smtClean="0"/>
              <a:t>istituzione unità </a:t>
            </a:r>
            <a:r>
              <a:rPr lang="it-IT" dirty="0"/>
              <a:t>per il supporto conoscitivo e operativo del Responsabile Anticorruzione e Trasparenza (RPTC);</a:t>
            </a:r>
          </a:p>
          <a:p>
            <a:r>
              <a:rPr lang="it-IT" dirty="0"/>
              <a:t>rafforzamento ruolo DG ABAP e </a:t>
            </a:r>
            <a:r>
              <a:rPr lang="it-IT" dirty="0" smtClean="0"/>
              <a:t>aumento numero </a:t>
            </a:r>
            <a:r>
              <a:rPr lang="it-IT" dirty="0"/>
              <a:t>Soprintendenze;</a:t>
            </a:r>
          </a:p>
          <a:p>
            <a:pPr lvl="0"/>
            <a:endParaRPr lang="it-IT" dirty="0" smtClean="0"/>
          </a:p>
          <a:p>
            <a:endParaRPr lang="it-IT" dirty="0"/>
          </a:p>
          <a:p>
            <a:pPr lvl="0"/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00799" y="1645521"/>
            <a:ext cx="5448666" cy="4144694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d</a:t>
            </a:r>
            <a:r>
              <a:rPr lang="it-IT" dirty="0" smtClean="0"/>
              <a:t>efinizione struttura </a:t>
            </a:r>
            <a:r>
              <a:rPr lang="it-IT" dirty="0"/>
              <a:t>dirigenziale per la comunicazione e la gestione del sito </a:t>
            </a:r>
            <a:r>
              <a:rPr lang="it-IT" dirty="0" smtClean="0"/>
              <a:t>istituzionale;</a:t>
            </a:r>
          </a:p>
          <a:p>
            <a:r>
              <a:rPr lang="it-IT" dirty="0" smtClean="0"/>
              <a:t>superamento carenza </a:t>
            </a:r>
            <a:r>
              <a:rPr lang="it-IT" dirty="0"/>
              <a:t>professionalità amministrative e tecnico-informatiche; </a:t>
            </a:r>
          </a:p>
          <a:p>
            <a:pPr lvl="0"/>
            <a:r>
              <a:rPr lang="it-IT" dirty="0"/>
              <a:t>a</a:t>
            </a:r>
            <a:r>
              <a:rPr lang="it-IT" dirty="0" smtClean="0"/>
              <a:t>umento benessere </a:t>
            </a:r>
            <a:r>
              <a:rPr lang="it-IT" dirty="0"/>
              <a:t>organizzativo</a:t>
            </a:r>
            <a:r>
              <a:rPr lang="it-IT" dirty="0" smtClean="0"/>
              <a:t>, anche attraverso </a:t>
            </a:r>
            <a:r>
              <a:rPr lang="it-IT" i="1" dirty="0" err="1" smtClean="0"/>
              <a:t>smart</a:t>
            </a:r>
            <a:r>
              <a:rPr lang="it-IT" i="1" dirty="0" smtClean="0"/>
              <a:t> </a:t>
            </a:r>
            <a:r>
              <a:rPr lang="it-IT" i="1" dirty="0" err="1" smtClean="0"/>
              <a:t>working</a:t>
            </a:r>
            <a:r>
              <a:rPr lang="it-IT" dirty="0" smtClean="0"/>
              <a:t>, </a:t>
            </a:r>
            <a:r>
              <a:rPr lang="it-IT" dirty="0"/>
              <a:t>percorsi di carriera e opportunità di accesso alle posizioni dirigenziali negli ambiti della storia dell’arte, dell’architettura e dell’archeologia.</a:t>
            </a:r>
          </a:p>
          <a:p>
            <a:r>
              <a:rPr lang="it-IT" dirty="0" smtClean="0"/>
              <a:t>riduzione ricorso </a:t>
            </a:r>
            <a:r>
              <a:rPr lang="it-IT" dirty="0"/>
              <a:t>all’istituto ad interim per i dirigenti di livello dirigenziale non </a:t>
            </a:r>
            <a:r>
              <a:rPr lang="it-IT" dirty="0" smtClean="0"/>
              <a:t>generale.</a:t>
            </a:r>
          </a:p>
          <a:p>
            <a:r>
              <a:rPr lang="it-IT" dirty="0"/>
              <a:t>m</a:t>
            </a:r>
            <a:r>
              <a:rPr lang="it-IT" dirty="0" smtClean="0"/>
              <a:t>iglioramento processi e strumenti per la gestione dei contratti di appalto, sponsorizzazione, concessione e altre forme di partenariato pubblico privato. </a:t>
            </a:r>
            <a:endParaRPr lang="it-IT" dirty="0"/>
          </a:p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0" y="6384325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57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400" dirty="0"/>
              <a:t>Il Segretariato Generale 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contenuto 2"/>
          <p:cNvSpPr>
            <a:spLocks noGrp="1"/>
          </p:cNvSpPr>
          <p:nvPr>
            <p:ph sz="half" idx="1"/>
          </p:nvPr>
        </p:nvSpPr>
        <p:spPr>
          <a:xfrm>
            <a:off x="271849" y="1191725"/>
            <a:ext cx="11754466" cy="1196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E’ stata ipotizzata una nuova configurazione che prevede un </a:t>
            </a:r>
            <a:r>
              <a:rPr lang="it-IT" dirty="0"/>
              <a:t>Nucleo </a:t>
            </a:r>
            <a:r>
              <a:rPr lang="it-IT" dirty="0" smtClean="0"/>
              <a:t>Ispettivo, un Nucleo Anticorruzione e Trasparenza e 5 </a:t>
            </a:r>
            <a:r>
              <a:rPr lang="it-IT" dirty="0"/>
              <a:t>Servizi di livello dirigenziale non </a:t>
            </a:r>
            <a:r>
              <a:rPr lang="it-IT" dirty="0" smtClean="0"/>
              <a:t>generale, anche tramite accorpamenti funzionali. In particolare, si prevede: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131805" y="2530626"/>
            <a:ext cx="5519352" cy="3514508"/>
          </a:xfrm>
        </p:spPr>
        <p:txBody>
          <a:bodyPr>
            <a:normAutofit/>
          </a:bodyPr>
          <a:lstStyle/>
          <a:p>
            <a:r>
              <a:rPr lang="it-IT" dirty="0"/>
              <a:t>una struttura deputata alla comunicazione e all’informazione istituzionale;</a:t>
            </a:r>
          </a:p>
          <a:p>
            <a:pPr lvl="0"/>
            <a:r>
              <a:rPr lang="it-IT" dirty="0" smtClean="0"/>
              <a:t>una </a:t>
            </a:r>
            <a:r>
              <a:rPr lang="it-IT" dirty="0"/>
              <a:t>struttura </a:t>
            </a:r>
            <a:r>
              <a:rPr lang="it-IT" dirty="0" smtClean="0"/>
              <a:t>specializzata </a:t>
            </a:r>
            <a:r>
              <a:rPr lang="it-IT" dirty="0"/>
              <a:t>per la realizzazione di interventi sul territorio di particolare complessità e rilievo strategico;</a:t>
            </a:r>
          </a:p>
          <a:p>
            <a:pPr lvl="0"/>
            <a:r>
              <a:rPr lang="it-IT" dirty="0"/>
              <a:t>i</a:t>
            </a:r>
            <a:r>
              <a:rPr lang="it-IT" dirty="0" smtClean="0"/>
              <a:t>stituzione del “Nucleo </a:t>
            </a:r>
            <a:r>
              <a:rPr lang="it-IT" dirty="0"/>
              <a:t>Anticorruzione e Trasparenza”, per il supporto operativo e conoscitivo del </a:t>
            </a:r>
            <a:r>
              <a:rPr lang="it-IT" dirty="0" smtClean="0"/>
              <a:t>RPCT.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6281172" y="2530626"/>
            <a:ext cx="6273649" cy="3784747"/>
          </a:xfrm>
        </p:spPr>
        <p:txBody>
          <a:bodyPr/>
          <a:lstStyle/>
          <a:p>
            <a:endParaRPr lang="it-IT" dirty="0" smtClean="0"/>
          </a:p>
          <a:p>
            <a:endParaRPr lang="it-IT" dirty="0"/>
          </a:p>
        </p:txBody>
      </p:sp>
      <p:pic>
        <p:nvPicPr>
          <p:cNvPr id="14" name="Immagine 13"/>
          <p:cNvPicPr/>
          <p:nvPr/>
        </p:nvPicPr>
        <p:blipFill rotWithShape="1">
          <a:blip r:embed="rId2"/>
          <a:srcRect l="11771" t="9496" r="11561" b="8362"/>
          <a:stretch/>
        </p:blipFill>
        <p:spPr bwMode="auto">
          <a:xfrm>
            <a:off x="5568778" y="2017872"/>
            <a:ext cx="6301945" cy="415478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Rettangolo 14"/>
          <p:cNvSpPr/>
          <p:nvPr/>
        </p:nvSpPr>
        <p:spPr>
          <a:xfrm>
            <a:off x="0" y="6364800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96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400" dirty="0" smtClean="0"/>
              <a:t>Segretariati Interregionali </a:t>
            </a:r>
            <a:endParaRPr lang="it-IT" sz="4400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contenuto 2"/>
          <p:cNvSpPr>
            <a:spLocks noGrp="1"/>
          </p:cNvSpPr>
          <p:nvPr>
            <p:ph sz="half" idx="1"/>
          </p:nvPr>
        </p:nvSpPr>
        <p:spPr>
          <a:xfrm>
            <a:off x="148280" y="1101460"/>
            <a:ext cx="11803892" cy="1196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Si ritiene di rimodulare l’attuale </a:t>
            </a:r>
            <a:r>
              <a:rPr lang="it-IT" dirty="0"/>
              <a:t>assetto dei Segretari Regionali, per </a:t>
            </a:r>
            <a:r>
              <a:rPr lang="it-IT" dirty="0" smtClean="0"/>
              <a:t>migliorare il </a:t>
            </a:r>
            <a:r>
              <a:rPr lang="it-IT" dirty="0"/>
              <a:t>ruolo di struttura territoriale del </a:t>
            </a:r>
            <a:r>
              <a:rPr lang="it-IT" dirty="0" smtClean="0"/>
              <a:t>Ministero, nei termini seguenti:</a:t>
            </a:r>
            <a:endParaRPr lang="it-IT" dirty="0"/>
          </a:p>
        </p:txBody>
      </p:sp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148280" y="2133600"/>
            <a:ext cx="5715626" cy="3683452"/>
          </a:xfrm>
        </p:spPr>
        <p:txBody>
          <a:bodyPr>
            <a:normAutofit/>
          </a:bodyPr>
          <a:lstStyle/>
          <a:p>
            <a:pPr lvl="0"/>
            <a:r>
              <a:rPr lang="it-IT" dirty="0"/>
              <a:t>i</a:t>
            </a:r>
            <a:r>
              <a:rPr lang="it-IT" dirty="0" smtClean="0"/>
              <a:t>stituzione </a:t>
            </a:r>
            <a:r>
              <a:rPr lang="it-IT" dirty="0"/>
              <a:t>di </a:t>
            </a:r>
            <a:r>
              <a:rPr lang="it-IT" dirty="0" smtClean="0"/>
              <a:t>7/8 </a:t>
            </a:r>
            <a:r>
              <a:rPr lang="it-IT" dirty="0"/>
              <a:t>Segretariati Interregionali</a:t>
            </a:r>
            <a:r>
              <a:rPr lang="it-IT" dirty="0" smtClean="0"/>
              <a:t>;</a:t>
            </a:r>
          </a:p>
          <a:p>
            <a:pPr lvl="0"/>
            <a:r>
              <a:rPr lang="it-IT" dirty="0"/>
              <a:t>n</a:t>
            </a:r>
            <a:r>
              <a:rPr lang="it-IT" dirty="0" smtClean="0"/>
              <a:t>on più compiti di tutela ma solo amministrativi, organizzativi (ma anche ispettivi);</a:t>
            </a:r>
          </a:p>
          <a:p>
            <a:pPr lvl="0"/>
            <a:r>
              <a:rPr lang="it-IT" dirty="0" smtClean="0"/>
              <a:t>il Segretario Interregionale è un dirigente amministrativo;</a:t>
            </a:r>
            <a:endParaRPr lang="it-IT" dirty="0"/>
          </a:p>
          <a:p>
            <a:pPr lvl="0"/>
            <a:r>
              <a:rPr lang="it-IT" dirty="0" smtClean="0"/>
              <a:t>collocazione </a:t>
            </a:r>
            <a:r>
              <a:rPr lang="it-IT" dirty="0"/>
              <a:t>dei Segretariati Interregionali non più nell’alveo della Direzione Generale Bilancio, bensì del Segretario Generale, quale </a:t>
            </a:r>
            <a:r>
              <a:rPr lang="it-IT" dirty="0" smtClean="0"/>
              <a:t>centro </a:t>
            </a:r>
            <a:r>
              <a:rPr lang="it-IT" dirty="0"/>
              <a:t>di </a:t>
            </a:r>
            <a:r>
              <a:rPr lang="it-IT" dirty="0" smtClean="0"/>
              <a:t>responsabilità</a:t>
            </a:r>
            <a:r>
              <a:rPr lang="it-IT" dirty="0"/>
              <a:t>.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0" y="6364778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3906" y="1789776"/>
            <a:ext cx="6170141" cy="4027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51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400" dirty="0" smtClean="0"/>
              <a:t>Segretariati Interregionali </a:t>
            </a:r>
            <a:endParaRPr lang="it-IT" sz="4400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21275" y="1384183"/>
            <a:ext cx="10651525" cy="4659141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it-IT" dirty="0" smtClean="0"/>
              <a:t>Più in dettaglio, trattasi di:</a:t>
            </a:r>
          </a:p>
          <a:p>
            <a:pPr lvl="0"/>
            <a:r>
              <a:rPr lang="it-IT" dirty="0" smtClean="0"/>
              <a:t>coordinamento </a:t>
            </a:r>
            <a:r>
              <a:rPr lang="it-IT" dirty="0"/>
              <a:t>e supporto amministrativo agli uffici periferici</a:t>
            </a:r>
            <a:r>
              <a:rPr lang="it-IT" dirty="0" smtClean="0"/>
              <a:t>;</a:t>
            </a:r>
            <a:endParaRPr lang="it-IT" dirty="0"/>
          </a:p>
          <a:p>
            <a:pPr lvl="0"/>
            <a:r>
              <a:rPr lang="it-IT" dirty="0" smtClean="0"/>
              <a:t>compiti </a:t>
            </a:r>
            <a:r>
              <a:rPr lang="it-IT" dirty="0"/>
              <a:t>ispettivi, secondo le indicazioni fornite a livello centrale (anche da parte del RPCT), per mirate attività di </a:t>
            </a:r>
            <a:r>
              <a:rPr lang="it-IT" i="1" dirty="0"/>
              <a:t>auditing </a:t>
            </a:r>
            <a:r>
              <a:rPr lang="it-IT" dirty="0"/>
              <a:t>a livello </a:t>
            </a:r>
            <a:r>
              <a:rPr lang="it-IT" dirty="0" smtClean="0"/>
              <a:t>territoriale (procedimenti amministrativi, sicurezza, anticorruzione, etc</a:t>
            </a:r>
            <a:r>
              <a:rPr lang="it-IT" dirty="0"/>
              <a:t>.</a:t>
            </a:r>
            <a:r>
              <a:rPr lang="it-IT" dirty="0" smtClean="0"/>
              <a:t>);</a:t>
            </a:r>
            <a:endParaRPr lang="it-IT" dirty="0"/>
          </a:p>
          <a:p>
            <a:pPr lvl="0"/>
            <a:r>
              <a:rPr lang="it-IT" dirty="0" smtClean="0"/>
              <a:t>promozione </a:t>
            </a:r>
            <a:r>
              <a:rPr lang="it-IT" dirty="0"/>
              <a:t>benessere sui luoghi di lavoro </a:t>
            </a:r>
            <a:r>
              <a:rPr lang="it-IT" dirty="0" smtClean="0"/>
              <a:t>e </a:t>
            </a:r>
            <a:r>
              <a:rPr lang="it-IT" dirty="0"/>
              <a:t>conciliazione dei tempi di vita – lavoro, anche </a:t>
            </a:r>
            <a:r>
              <a:rPr lang="it-IT" dirty="0" smtClean="0"/>
              <a:t>mediante </a:t>
            </a:r>
            <a:r>
              <a:rPr lang="it-IT" i="1" dirty="0" err="1" smtClean="0"/>
              <a:t>smart</a:t>
            </a:r>
            <a:r>
              <a:rPr lang="it-IT" i="1" dirty="0" smtClean="0"/>
              <a:t> </a:t>
            </a:r>
            <a:r>
              <a:rPr lang="it-IT" i="1" dirty="0" err="1" smtClean="0"/>
              <a:t>working</a:t>
            </a:r>
            <a:r>
              <a:rPr lang="it-IT" dirty="0" smtClean="0"/>
              <a:t>;</a:t>
            </a:r>
            <a:endParaRPr lang="it-IT" dirty="0"/>
          </a:p>
          <a:p>
            <a:pPr lvl="0"/>
            <a:r>
              <a:rPr lang="it-IT" dirty="0"/>
              <a:t>relazioni sindacali, contrattazione collettiva a livello territoriale, anche prendendo parte a trattative e tavoli separati in caso di raffreddamento dei conflitti; </a:t>
            </a:r>
          </a:p>
          <a:p>
            <a:pPr lvl="0"/>
            <a:r>
              <a:rPr lang="it-IT" dirty="0"/>
              <a:t>piani d'azione, progetti territoriali e strategie per </a:t>
            </a:r>
            <a:r>
              <a:rPr lang="it-IT" dirty="0" smtClean="0"/>
              <a:t>l’</a:t>
            </a:r>
            <a:r>
              <a:rPr lang="it-IT" dirty="0" err="1" smtClean="0"/>
              <a:t>efficientamento</a:t>
            </a:r>
            <a:r>
              <a:rPr lang="it-IT" dirty="0" smtClean="0"/>
              <a:t> </a:t>
            </a:r>
            <a:r>
              <a:rPr lang="it-IT" dirty="0"/>
              <a:t>dell'amministrazione attraverso le tecnologie dell'informazione e della comunicazione, assicurandone il monitoraggio e verificandone l'attuazione</a:t>
            </a:r>
            <a:r>
              <a:rPr lang="it-IT" dirty="0" smtClean="0"/>
              <a:t>;</a:t>
            </a:r>
            <a:endParaRPr lang="it-IT" dirty="0"/>
          </a:p>
          <a:p>
            <a:pPr lvl="0"/>
            <a:r>
              <a:rPr lang="it-IT" dirty="0"/>
              <a:t>raccordo tra </a:t>
            </a:r>
            <a:r>
              <a:rPr lang="it-IT" dirty="0" smtClean="0"/>
              <a:t>gli uffici periferici con funzioni di </a:t>
            </a:r>
            <a:r>
              <a:rPr lang="it-IT" dirty="0"/>
              <a:t>stazioni appaltanti </a:t>
            </a:r>
            <a:r>
              <a:rPr lang="it-IT" dirty="0" smtClean="0"/>
              <a:t>sul </a:t>
            </a:r>
            <a:r>
              <a:rPr lang="it-IT" dirty="0"/>
              <a:t>territorio e </a:t>
            </a:r>
            <a:r>
              <a:rPr lang="it-IT" dirty="0" smtClean="0"/>
              <a:t>la eventuale nuova Direzione </a:t>
            </a:r>
            <a:r>
              <a:rPr lang="it-IT" dirty="0"/>
              <a:t>Generale “Contratti ed Economia della Cultura</a:t>
            </a:r>
            <a:r>
              <a:rPr lang="it-IT" dirty="0" smtClean="0"/>
              <a:t>”.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0" y="6364778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80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400" dirty="0" smtClean="0"/>
              <a:t>Musei </a:t>
            </a:r>
            <a:r>
              <a:rPr lang="it-IT" sz="4400" dirty="0"/>
              <a:t>e Reti Museali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54811" y="2388973"/>
            <a:ext cx="5741774" cy="3506120"/>
          </a:xfrm>
        </p:spPr>
        <p:txBody>
          <a:bodyPr>
            <a:normAutofit/>
          </a:bodyPr>
          <a:lstStyle/>
          <a:p>
            <a:endParaRPr lang="it-IT" dirty="0"/>
          </a:p>
          <a:p>
            <a:pPr marL="0" lvl="0" indent="0">
              <a:buNone/>
            </a:pP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contenuto 2"/>
          <p:cNvSpPr>
            <a:spLocks noGrp="1"/>
          </p:cNvSpPr>
          <p:nvPr>
            <p:ph sz="half" idx="1"/>
          </p:nvPr>
        </p:nvSpPr>
        <p:spPr>
          <a:xfrm>
            <a:off x="238897" y="1196459"/>
            <a:ext cx="11435448" cy="144176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Si ritiene </a:t>
            </a:r>
            <a:r>
              <a:rPr lang="it-IT" dirty="0"/>
              <a:t>opportuno rimodulare l’assetto dei </a:t>
            </a:r>
            <a:r>
              <a:rPr lang="it-IT" dirty="0" smtClean="0"/>
              <a:t>Poli, anche attraverso il riequilibrio delle risorse a favore dei musei meno conosciuti, modificando </a:t>
            </a:r>
            <a:r>
              <a:rPr lang="it-IT" dirty="0"/>
              <a:t>la denominazione </a:t>
            </a:r>
            <a:r>
              <a:rPr lang="it-IT" dirty="0" smtClean="0"/>
              <a:t>dei Poli in </a:t>
            </a:r>
            <a:r>
              <a:rPr lang="it-IT" dirty="0"/>
              <a:t>“</a:t>
            </a:r>
            <a:r>
              <a:rPr lang="it-IT" dirty="0" smtClean="0"/>
              <a:t>Direzioni </a:t>
            </a:r>
            <a:r>
              <a:rPr lang="it-IT" dirty="0"/>
              <a:t>Rete </a:t>
            </a:r>
            <a:r>
              <a:rPr lang="it-IT" dirty="0" smtClean="0"/>
              <a:t>Museale…” al fine di: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0" y="2591192"/>
            <a:ext cx="11302314" cy="3776657"/>
          </a:xfrm>
        </p:spPr>
        <p:txBody>
          <a:bodyPr>
            <a:normAutofit/>
          </a:bodyPr>
          <a:lstStyle/>
          <a:p>
            <a:pPr lvl="1"/>
            <a:r>
              <a:rPr lang="it-IT" dirty="0" smtClean="0"/>
              <a:t>ridurre </a:t>
            </a:r>
            <a:r>
              <a:rPr lang="it-IT" dirty="0"/>
              <a:t>il </a:t>
            </a:r>
            <a:r>
              <a:rPr lang="it-IT" dirty="0" smtClean="0"/>
              <a:t>peso </a:t>
            </a:r>
            <a:r>
              <a:rPr lang="it-IT" dirty="0"/>
              <a:t>della diretta gestione dei </a:t>
            </a:r>
            <a:r>
              <a:rPr lang="it-IT" dirty="0" smtClean="0"/>
              <a:t>siti;</a:t>
            </a:r>
          </a:p>
          <a:p>
            <a:pPr lvl="1"/>
            <a:r>
              <a:rPr lang="it-IT" dirty="0"/>
              <a:t>g</a:t>
            </a:r>
            <a:r>
              <a:rPr lang="it-IT" dirty="0" smtClean="0"/>
              <a:t>estire l’eccessiva </a:t>
            </a:r>
            <a:r>
              <a:rPr lang="it-IT" dirty="0"/>
              <a:t>lontananza dalla sede </a:t>
            </a:r>
            <a:r>
              <a:rPr lang="it-IT" dirty="0" smtClean="0"/>
              <a:t>del Polo regionale dai luoghi della cultura periferici;</a:t>
            </a:r>
          </a:p>
          <a:p>
            <a:pPr lvl="1"/>
            <a:r>
              <a:rPr lang="it-IT" dirty="0"/>
              <a:t>r</a:t>
            </a:r>
            <a:r>
              <a:rPr lang="it-IT" dirty="0" smtClean="0"/>
              <a:t>afforzare i meccanismi di </a:t>
            </a:r>
            <a:r>
              <a:rPr lang="it-IT" i="1" dirty="0" err="1" smtClean="0"/>
              <a:t>governance</a:t>
            </a:r>
            <a:r>
              <a:rPr lang="it-IT" dirty="0" smtClean="0"/>
              <a:t> del sistema museale nazionale, in raccordo con il Segretariato Generale, la DG MUSEI e la DG ABAP;</a:t>
            </a:r>
          </a:p>
          <a:p>
            <a:pPr lvl="1"/>
            <a:r>
              <a:rPr lang="it-IT" dirty="0" smtClean="0"/>
              <a:t>scorporare le </a:t>
            </a:r>
            <a:r>
              <a:rPr lang="it-IT" dirty="0"/>
              <a:t>strutture bibliotecarie attualmente presenti nei </a:t>
            </a:r>
            <a:r>
              <a:rPr lang="it-IT" dirty="0" smtClean="0"/>
              <a:t>Poli </a:t>
            </a:r>
            <a:r>
              <a:rPr lang="it-IT" dirty="0"/>
              <a:t>e nei </a:t>
            </a:r>
            <a:r>
              <a:rPr lang="it-IT" dirty="0" smtClean="0"/>
              <a:t>Musei autonomi, ricollocandole nell’ambito della DG BIC;</a:t>
            </a:r>
            <a:endParaRPr lang="it-IT" dirty="0"/>
          </a:p>
          <a:p>
            <a:pPr lvl="1"/>
            <a:r>
              <a:rPr lang="it-IT" dirty="0"/>
              <a:t>a</a:t>
            </a:r>
            <a:r>
              <a:rPr lang="it-IT" dirty="0" smtClean="0"/>
              <a:t>ttribuzione alle SABAP dei parchi e delle aree archeologiche attualmente presenti nei Poli.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0" y="6353435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05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400" dirty="0" smtClean="0"/>
              <a:t>Musei </a:t>
            </a:r>
            <a:r>
              <a:rPr lang="it-IT" sz="4400" dirty="0"/>
              <a:t>e Reti Museali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54811" y="2388973"/>
            <a:ext cx="5741774" cy="3506120"/>
          </a:xfrm>
        </p:spPr>
        <p:txBody>
          <a:bodyPr>
            <a:normAutofit/>
          </a:bodyPr>
          <a:lstStyle/>
          <a:p>
            <a:endParaRPr lang="it-IT" dirty="0"/>
          </a:p>
          <a:p>
            <a:pPr marL="0" lvl="0" indent="0">
              <a:buNone/>
            </a:pP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/>
          <p:cNvPicPr/>
          <p:nvPr/>
        </p:nvPicPr>
        <p:blipFill>
          <a:blip r:embed="rId2"/>
          <a:stretch>
            <a:fillRect/>
          </a:stretch>
        </p:blipFill>
        <p:spPr>
          <a:xfrm>
            <a:off x="374736" y="1616856"/>
            <a:ext cx="5680075" cy="4174344"/>
          </a:xfrm>
          <a:prstGeom prst="rect">
            <a:avLst/>
          </a:prstGeom>
        </p:spPr>
      </p:pic>
      <p:sp>
        <p:nvSpPr>
          <p:cNvPr id="12" name="Rettangolo 11"/>
          <p:cNvSpPr/>
          <p:nvPr/>
        </p:nvSpPr>
        <p:spPr>
          <a:xfrm>
            <a:off x="0" y="6353435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  <p:sp>
        <p:nvSpPr>
          <p:cNvPr id="14" name="Segnaposto contenuto 3"/>
          <p:cNvSpPr>
            <a:spLocks noGrp="1"/>
          </p:cNvSpPr>
          <p:nvPr>
            <p:ph sz="half" idx="2"/>
          </p:nvPr>
        </p:nvSpPr>
        <p:spPr>
          <a:xfrm>
            <a:off x="6349726" y="1713469"/>
            <a:ext cx="5578663" cy="4374293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le 11 “reti museali ”,ipotizzate </a:t>
            </a:r>
            <a:r>
              <a:rPr lang="it-IT" dirty="0"/>
              <a:t>su scala </a:t>
            </a:r>
            <a:r>
              <a:rPr lang="it-IT" dirty="0" smtClean="0"/>
              <a:t>interregionale, sono concepite </a:t>
            </a:r>
            <a:r>
              <a:rPr lang="it-IT" dirty="0"/>
              <a:t>come punto di snodo per l’effettiva costituzione e funzionamento del sistema museale nazionale coordinato dalla DG Musei. </a:t>
            </a:r>
          </a:p>
          <a:p>
            <a:r>
              <a:rPr lang="it-IT" dirty="0" smtClean="0"/>
              <a:t>il </a:t>
            </a:r>
            <a:r>
              <a:rPr lang="it-IT" dirty="0"/>
              <a:t>Direttore di rete museale territoriale non </a:t>
            </a:r>
            <a:r>
              <a:rPr lang="it-IT" dirty="0" smtClean="0"/>
              <a:t>potrà contestualmente </a:t>
            </a:r>
            <a:r>
              <a:rPr lang="it-IT" dirty="0"/>
              <a:t>assumere la funzione di direzione di Museo ad autonomia speciale di livello dirigenziale non generale.</a:t>
            </a:r>
          </a:p>
        </p:txBody>
      </p:sp>
    </p:spTree>
    <p:extLst>
      <p:ext uri="{BB962C8B-B14F-4D97-AF65-F5344CB8AC3E}">
        <p14:creationId xmlns:p14="http://schemas.microsoft.com/office/powerpoint/2010/main" val="410270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TM03090434[[fn=Legno]]</Template>
  <TotalTime>1117</TotalTime>
  <Words>1454</Words>
  <Application>Microsoft Office PowerPoint</Application>
  <PresentationFormat>Widescreen</PresentationFormat>
  <Paragraphs>130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Georgia</vt:lpstr>
      <vt:lpstr>Gill Sans MT</vt:lpstr>
      <vt:lpstr>Trebuchet MS</vt:lpstr>
      <vt:lpstr>Wingdings</vt:lpstr>
      <vt:lpstr>Legno</vt:lpstr>
      <vt:lpstr>Commissione di studio per lo sviluppo e l’assestamento organizzativo del MIBAC.       (D.M. 31 gennaio 2019)</vt:lpstr>
      <vt:lpstr>Metodologia</vt:lpstr>
      <vt:lpstr>Metodologia – principi</vt:lpstr>
      <vt:lpstr>Principali aree di intervento</vt:lpstr>
      <vt:lpstr>Il Segretariato Generale </vt:lpstr>
      <vt:lpstr>Segretariati Interregionali </vt:lpstr>
      <vt:lpstr>Segretariati Interregionali </vt:lpstr>
      <vt:lpstr>Musei e Reti Museali </vt:lpstr>
      <vt:lpstr>Musei e Reti Museali </vt:lpstr>
      <vt:lpstr>D.G. Contratti ed Economia della Cultura</vt:lpstr>
      <vt:lpstr>D.G. ABAP e SABAP</vt:lpstr>
      <vt:lpstr>SABAP</vt:lpstr>
      <vt:lpstr>SABAP</vt:lpstr>
      <vt:lpstr>Archivi e Soprintendenze Archivistiche</vt:lpstr>
      <vt:lpstr>D.G. Creatività Contemporanea e Rigenerazione Urbana</vt:lpstr>
      <vt:lpstr>Road map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</dc:title>
  <dc:creator>benzia alessandro</dc:creator>
  <cp:lastModifiedBy>benzia alessandro</cp:lastModifiedBy>
  <cp:revision>83</cp:revision>
  <cp:lastPrinted>2019-03-20T14:02:59Z</cp:lastPrinted>
  <dcterms:created xsi:type="dcterms:W3CDTF">2019-03-13T19:50:32Z</dcterms:created>
  <dcterms:modified xsi:type="dcterms:W3CDTF">2019-03-21T12:28:00Z</dcterms:modified>
</cp:coreProperties>
</file>