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326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9" r:id="rId12"/>
    <p:sldId id="350" r:id="rId13"/>
    <p:sldId id="343" r:id="rId14"/>
    <p:sldId id="345" r:id="rId15"/>
    <p:sldId id="346" r:id="rId16"/>
    <p:sldId id="347" r:id="rId17"/>
    <p:sldId id="348" r:id="rId18"/>
  </p:sldIdLst>
  <p:sldSz cx="9144000" cy="6858000" type="screen4x3"/>
  <p:notesSz cx="6858000" cy="91440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7" autoAdjust="0"/>
    <p:restoredTop sz="96279" autoAdjust="0"/>
  </p:normalViewPr>
  <p:slideViewPr>
    <p:cSldViewPr snapToGrid="0" snapToObjects="1">
      <p:cViewPr varScale="1">
        <p:scale>
          <a:sx n="114" d="100"/>
          <a:sy n="114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E61-44DC-A807-7A70B495E8BA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15000"/>
                      <a:satMod val="180000"/>
                    </a:schemeClr>
                  </a:gs>
                  <a:gs pos="50000">
                    <a:schemeClr val="accent2">
                      <a:shade val="45000"/>
                      <a:satMod val="170000"/>
                    </a:schemeClr>
                  </a:gs>
                  <a:gs pos="70000">
                    <a:schemeClr val="accent2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2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E61-44DC-A807-7A70B495E8BA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15000"/>
                      <a:satMod val="180000"/>
                    </a:schemeClr>
                  </a:gs>
                  <a:gs pos="50000">
                    <a:schemeClr val="accent3">
                      <a:shade val="45000"/>
                      <a:satMod val="170000"/>
                    </a:schemeClr>
                  </a:gs>
                  <a:gs pos="70000">
                    <a:schemeClr val="accent3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3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E61-44DC-A807-7A70B495E8BA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4">
                      <a:shade val="15000"/>
                      <a:satMod val="180000"/>
                    </a:schemeClr>
                  </a:gs>
                  <a:gs pos="50000">
                    <a:schemeClr val="accent4">
                      <a:shade val="45000"/>
                      <a:satMod val="170000"/>
                    </a:schemeClr>
                  </a:gs>
                  <a:gs pos="70000">
                    <a:schemeClr val="accent4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4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E61-44DC-A807-7A70B495E8BA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15000"/>
                      <a:satMod val="180000"/>
                    </a:schemeClr>
                  </a:gs>
                  <a:gs pos="50000">
                    <a:schemeClr val="accent5">
                      <a:shade val="45000"/>
                      <a:satMod val="170000"/>
                    </a:schemeClr>
                  </a:gs>
                  <a:gs pos="70000">
                    <a:schemeClr val="accent5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5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E61-44DC-A807-7A70B495E8BA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TG RAI</c:v>
                </c:pt>
                <c:pt idx="1">
                  <c:v>TG MEDIASET</c:v>
                </c:pt>
                <c:pt idx="2">
                  <c:v>TG LA7</c:v>
                </c:pt>
                <c:pt idx="3">
                  <c:v>TG SKY</c:v>
                </c:pt>
                <c:pt idx="4">
                  <c:v>TG NOVE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1141</c:v>
                </c:pt>
                <c:pt idx="1">
                  <c:v>766</c:v>
                </c:pt>
                <c:pt idx="2">
                  <c:v>86</c:v>
                </c:pt>
                <c:pt idx="3">
                  <c:v>494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F7-4036-A5D3-C7AEE736E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28735631"/>
        <c:axId val="1428726895"/>
      </c:barChart>
      <c:catAx>
        <c:axId val="1428735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726895"/>
        <c:crosses val="autoZero"/>
        <c:auto val="1"/>
        <c:lblAlgn val="ctr"/>
        <c:lblOffset val="100"/>
        <c:noMultiLvlLbl val="0"/>
      </c:catAx>
      <c:valAx>
        <c:axId val="1428726895"/>
        <c:scaling>
          <c:orientation val="minMax"/>
          <c:max val="14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735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15000"/>
                    <a:satMod val="180000"/>
                  </a:schemeClr>
                </a:gs>
                <a:gs pos="50000">
                  <a:schemeClr val="accent2">
                    <a:shade val="45000"/>
                    <a:satMod val="170000"/>
                  </a:schemeClr>
                </a:gs>
                <a:gs pos="70000">
                  <a:schemeClr val="accent2">
                    <a:tint val="99000"/>
                    <a:shade val="65000"/>
                    <a:satMod val="155000"/>
                  </a:schemeClr>
                </a:gs>
                <a:gs pos="100000">
                  <a:schemeClr val="accent2">
                    <a:tint val="95500"/>
                    <a:shade val="10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</c:f>
              <c:strCache>
                <c:ptCount val="1"/>
                <c:pt idx="0">
                  <c:v>Numero notizie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2451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D2-4905-A413-EE9F45D54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28731471"/>
        <c:axId val="1428743535"/>
      </c:barChart>
      <c:catAx>
        <c:axId val="1428731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743535"/>
        <c:crosses val="autoZero"/>
        <c:auto val="1"/>
        <c:lblAlgn val="ctr"/>
        <c:lblOffset val="100"/>
        <c:noMultiLvlLbl val="0"/>
      </c:catAx>
      <c:valAx>
        <c:axId val="142874353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28731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60-466A-86D4-437498DF24DB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15000"/>
                      <a:satMod val="180000"/>
                    </a:schemeClr>
                  </a:gs>
                  <a:gs pos="50000">
                    <a:schemeClr val="accent2">
                      <a:shade val="45000"/>
                      <a:satMod val="170000"/>
                    </a:schemeClr>
                  </a:gs>
                  <a:gs pos="70000">
                    <a:schemeClr val="accent2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2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60-466A-86D4-437498DF24DB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15000"/>
                      <a:satMod val="180000"/>
                    </a:schemeClr>
                  </a:gs>
                  <a:gs pos="50000">
                    <a:schemeClr val="accent3">
                      <a:shade val="45000"/>
                      <a:satMod val="170000"/>
                    </a:schemeClr>
                  </a:gs>
                  <a:gs pos="70000">
                    <a:schemeClr val="accent3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3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60-466A-86D4-437498DF24DB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4">
                      <a:shade val="15000"/>
                      <a:satMod val="180000"/>
                    </a:schemeClr>
                  </a:gs>
                  <a:gs pos="50000">
                    <a:schemeClr val="accent4">
                      <a:shade val="45000"/>
                      <a:satMod val="170000"/>
                    </a:schemeClr>
                  </a:gs>
                  <a:gs pos="70000">
                    <a:schemeClr val="accent4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4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60-466A-86D4-437498DF24DB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15000"/>
                      <a:satMod val="180000"/>
                    </a:schemeClr>
                  </a:gs>
                  <a:gs pos="50000">
                    <a:schemeClr val="accent5">
                      <a:shade val="45000"/>
                      <a:satMod val="170000"/>
                    </a:schemeClr>
                  </a:gs>
                  <a:gs pos="70000">
                    <a:schemeClr val="accent5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5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C60-466A-86D4-437498DF24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TG RAI</c:v>
                </c:pt>
                <c:pt idx="1">
                  <c:v>TG MEDIASET</c:v>
                </c:pt>
                <c:pt idx="2">
                  <c:v>TG LA7</c:v>
                </c:pt>
                <c:pt idx="3">
                  <c:v>TG SKY</c:v>
                </c:pt>
                <c:pt idx="4">
                  <c:v>TG NOVE</c:v>
                </c:pt>
              </c:strCache>
            </c:strRef>
          </c:cat>
          <c:val>
            <c:numRef>
              <c:f>Foglio1!$B$2:$B$6</c:f>
              <c:numCache>
                <c:formatCode>[h]:mm:ss;@</c:formatCode>
                <c:ptCount val="5"/>
                <c:pt idx="0">
                  <c:v>1.1750115740740736</c:v>
                </c:pt>
                <c:pt idx="1">
                  <c:v>0.78059027777777745</c:v>
                </c:pt>
                <c:pt idx="2">
                  <c:v>0.12767361111111108</c:v>
                </c:pt>
                <c:pt idx="3">
                  <c:v>0.68105324074074014</c:v>
                </c:pt>
                <c:pt idx="4">
                  <c:v>6.1342592592592603E-3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D4-432C-9321-0EA0070B2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28735631"/>
        <c:axId val="1428726895"/>
      </c:barChart>
      <c:catAx>
        <c:axId val="1428735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726895"/>
        <c:crosses val="autoZero"/>
        <c:auto val="1"/>
        <c:lblAlgn val="ctr"/>
        <c:lblOffset val="100"/>
        <c:noMultiLvlLbl val="0"/>
      </c:catAx>
      <c:valAx>
        <c:axId val="1428726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h]:mm:ss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735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15000"/>
                    <a:satMod val="180000"/>
                  </a:schemeClr>
                </a:gs>
                <a:gs pos="50000">
                  <a:schemeClr val="accent4">
                    <a:shade val="45000"/>
                    <a:satMod val="170000"/>
                  </a:schemeClr>
                </a:gs>
                <a:gs pos="70000">
                  <a:schemeClr val="accent4">
                    <a:tint val="99000"/>
                    <a:shade val="65000"/>
                    <a:satMod val="155000"/>
                  </a:schemeClr>
                </a:gs>
                <a:gs pos="100000">
                  <a:schemeClr val="accent4">
                    <a:tint val="95500"/>
                    <a:shade val="10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</c:f>
              <c:strCache>
                <c:ptCount val="1"/>
                <c:pt idx="0">
                  <c:v>Durata notizie</c:v>
                </c:pt>
              </c:strCache>
            </c:strRef>
          </c:cat>
          <c:val>
            <c:numRef>
              <c:f>Foglio1!$B$2</c:f>
              <c:numCache>
                <c:formatCode>[h]:mm:ss</c:formatCode>
                <c:ptCount val="1"/>
                <c:pt idx="0">
                  <c:v>2.7901851851851851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F-42DE-870B-CBC5857E3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28731471"/>
        <c:axId val="1428743535"/>
      </c:barChart>
      <c:catAx>
        <c:axId val="1428731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743535"/>
        <c:crosses val="autoZero"/>
        <c:auto val="1"/>
        <c:lblAlgn val="ctr"/>
        <c:lblOffset val="100"/>
        <c:noMultiLvlLbl val="0"/>
      </c:catAx>
      <c:valAx>
        <c:axId val="142874353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h]:mm:ss;@" sourceLinked="0"/>
        <c:majorTickMark val="none"/>
        <c:minorTickMark val="none"/>
        <c:tickLblPos val="nextTo"/>
        <c:crossAx val="1428731471"/>
        <c:crosses val="autoZero"/>
        <c:crossBetween val="between"/>
        <c:majorUnit val="0.9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15000"/>
                    <a:satMod val="180000"/>
                  </a:schemeClr>
                </a:gs>
                <a:gs pos="50000">
                  <a:schemeClr val="accent2">
                    <a:shade val="45000"/>
                    <a:satMod val="170000"/>
                  </a:schemeClr>
                </a:gs>
                <a:gs pos="70000">
                  <a:schemeClr val="accent2">
                    <a:tint val="99000"/>
                    <a:shade val="65000"/>
                    <a:satMod val="155000"/>
                  </a:schemeClr>
                </a:gs>
                <a:gs pos="100000">
                  <a:schemeClr val="accent2">
                    <a:tint val="95500"/>
                    <a:shade val="10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Foglio1!$A$2:$A$17</c:f>
              <c:strCache>
                <c:ptCount val="16"/>
                <c:pt idx="0">
                  <c:v>Sea Watch</c:v>
                </c:pt>
                <c:pt idx="1">
                  <c:v>Decreto sicurezza</c:v>
                </c:pt>
                <c:pt idx="2">
                  <c:v>Casal Bruciato</c:v>
                </c:pt>
                <c:pt idx="3">
                  <c:v>Mare Jonio</c:v>
                </c:pt>
                <c:pt idx="4">
                  <c:v>Dibatto politico</c:v>
                </c:pt>
                <c:pt idx="5">
                  <c:v>Naufragi e sbarchi</c:v>
                </c:pt>
                <c:pt idx="6">
                  <c:v>Vaticano e immigrazione</c:v>
                </c:pt>
                <c:pt idx="7">
                  <c:v>Politiche europee</c:v>
                </c:pt>
                <c:pt idx="8">
                  <c:v>Caso Macerata</c:v>
                </c:pt>
                <c:pt idx="9">
                  <c:v>Razzismo</c:v>
                </c:pt>
                <c:pt idx="10">
                  <c:v>Altro</c:v>
                </c:pt>
                <c:pt idx="11">
                  <c:v>U.S.A. e immigrazione</c:v>
                </c:pt>
                <c:pt idx="12">
                  <c:v>Cultura e immigrazione</c:v>
                </c:pt>
                <c:pt idx="13">
                  <c:v>Libia e diritti umani</c:v>
                </c:pt>
                <c:pt idx="14">
                  <c:v>Open Arms</c:v>
                </c:pt>
                <c:pt idx="15">
                  <c:v>Economia e immigrazione</c:v>
                </c:pt>
              </c:strCache>
            </c:strRef>
          </c:cat>
          <c:val>
            <c:numRef>
              <c:f>Foglio1!$B$2:$B$17</c:f>
              <c:numCache>
                <c:formatCode>[h]:mm:ss;@</c:formatCode>
                <c:ptCount val="16"/>
                <c:pt idx="0">
                  <c:v>0.77975694444444454</c:v>
                </c:pt>
                <c:pt idx="1">
                  <c:v>0.44906249999999986</c:v>
                </c:pt>
                <c:pt idx="2">
                  <c:v>0.37260416666666696</c:v>
                </c:pt>
                <c:pt idx="3">
                  <c:v>0.3226273148148151</c:v>
                </c:pt>
                <c:pt idx="4">
                  <c:v>0.20839120370370384</c:v>
                </c:pt>
                <c:pt idx="5">
                  <c:v>0.17704861111111098</c:v>
                </c:pt>
                <c:pt idx="6">
                  <c:v>0.1416550925925926</c:v>
                </c:pt>
                <c:pt idx="7">
                  <c:v>7.9398148148148134E-2</c:v>
                </c:pt>
                <c:pt idx="8">
                  <c:v>5.6446759259259252E-2</c:v>
                </c:pt>
                <c:pt idx="9">
                  <c:v>5.4317129629629632E-2</c:v>
                </c:pt>
                <c:pt idx="10">
                  <c:v>5.2488425925925918E-2</c:v>
                </c:pt>
                <c:pt idx="11">
                  <c:v>3.8020833333333323E-2</c:v>
                </c:pt>
                <c:pt idx="12">
                  <c:v>1.6446759259259262E-2</c:v>
                </c:pt>
                <c:pt idx="13">
                  <c:v>1.6331018518518516E-2</c:v>
                </c:pt>
                <c:pt idx="14">
                  <c:v>1.4525462962962964E-2</c:v>
                </c:pt>
                <c:pt idx="15">
                  <c:v>1.1064814814814816E-2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51-4FE9-A27C-CACB0175A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04973087"/>
        <c:axId val="1304976831"/>
      </c:barChart>
      <c:catAx>
        <c:axId val="13049730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04976831"/>
        <c:crosses val="autoZero"/>
        <c:auto val="1"/>
        <c:lblAlgn val="ctr"/>
        <c:lblOffset val="100"/>
        <c:noMultiLvlLbl val="0"/>
      </c:catAx>
      <c:valAx>
        <c:axId val="130497683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h]:mm:ss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04973087"/>
        <c:crosses val="autoZero"/>
        <c:crossBetween val="between"/>
        <c:majorUnit val="0.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85A-4045-9EBA-89DE8C1A0C8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15000"/>
                      <a:satMod val="180000"/>
                    </a:schemeClr>
                  </a:gs>
                  <a:gs pos="50000">
                    <a:schemeClr val="accent3">
                      <a:shade val="45000"/>
                      <a:satMod val="170000"/>
                    </a:schemeClr>
                  </a:gs>
                  <a:gs pos="70000">
                    <a:schemeClr val="accent3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3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85A-4045-9EBA-89DE8C1A0C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Altri temi</c:v>
                </c:pt>
                <c:pt idx="1">
                  <c:v>ONG, naufragi e sbarchi</c:v>
                </c:pt>
              </c:strCache>
            </c:strRef>
          </c:cat>
          <c:val>
            <c:numRef>
              <c:f>Foglio1!$B$2:$B$3</c:f>
              <c:numCache>
                <c:formatCode>0.00%</c:formatCode>
                <c:ptCount val="2"/>
                <c:pt idx="0">
                  <c:v>0.53620000000000001</c:v>
                </c:pt>
                <c:pt idx="1">
                  <c:v>0.46379999999999999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2-4549-A821-705E32A1A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BEB3-24FE-495B-A768-1F10D695557B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8BEAB-2024-4B36-ACA8-24AA9824AD80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43321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DCE1D-A381-4606-B0EC-AC5A204021C7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F69FB-E5BD-4BE6-B84B-053DE30C8734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99671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E8FF2-2865-452E-9078-0BAB061D5AC8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EB351-9CDC-40A6-8DBD-4BB1EAEE18B5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392410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2" name="Rectangle 2"/>
          <p:cNvSpPr>
            <a:spLocks noGrp="1"/>
          </p:cNvSpPr>
          <p:nvPr>
            <p:ph type="ctrTitle" hasCustomPrompt="1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it-IT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it-IT" dirty="0"/>
              <a:t>Auditel </a:t>
            </a:r>
            <a:r>
              <a:rPr lang="it-IT" dirty="0" err="1"/>
              <a:t>adv</a:t>
            </a:r>
            <a:r>
              <a:rPr lang="it-IT" dirty="0"/>
              <a:t> &amp; </a:t>
            </a:r>
            <a:r>
              <a:rPr lang="it-IT" dirty="0" err="1"/>
              <a:t>eve</a:t>
            </a:r>
            <a:r>
              <a:rPr lang="it-IT" dirty="0"/>
              <a:t> </a:t>
            </a:r>
            <a:r>
              <a:rPr lang="it-IT" dirty="0" err="1"/>
              <a:t>platform</a:t>
            </a:r>
            <a:endParaRPr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it-IT" sz="1100" b="1" baseline="0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it-IT" dirty="0"/>
              <a:t>Sistema Integrato di Gestione Librerie Contenuti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it-IT"/>
          </a:p>
        </p:txBody>
      </p:sp>
      <p:pic>
        <p:nvPicPr>
          <p:cNvPr id="30" name="Contoso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960593"/>
            <a:ext cx="1371600" cy="6693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it-IT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pPr/>
              <a:t>05/06/2019</a:t>
            </a:fld>
            <a:endParaRPr kumimoji="0" lang="it-IT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286304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  <a:extLst/>
          </a:lstStyle>
          <a:p>
            <a:pPr eaLnBrk="1" latinLnBrk="0" hangingPunct="1"/>
            <a:r>
              <a:rPr lang="it-IT" dirty="0"/>
              <a:t>Auditel </a:t>
            </a:r>
            <a:r>
              <a:rPr lang="it-IT" dirty="0" err="1"/>
              <a:t>Eve</a:t>
            </a:r>
            <a:r>
              <a:rPr lang="it-IT" dirty="0"/>
              <a:t> &amp; </a:t>
            </a:r>
            <a:r>
              <a:rPr lang="it-IT" dirty="0" err="1"/>
              <a:t>Adv</a:t>
            </a:r>
            <a:r>
              <a:rPr lang="it-IT" dirty="0"/>
              <a:t> Platform</a:t>
            </a:r>
            <a:endParaRPr dirty="0"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it-IT" sz="1100"/>
            </a:lvl1pPr>
            <a:extLst/>
          </a:lstStyle>
          <a:p>
            <a:pPr algn="r"/>
            <a:fld id="{F17F374F-8F2E-42FC-B8C0-8EDFCA32CD96}" type="datetime1">
              <a:rPr kumimoji="0" lang="it-IT" sz="1100"/>
              <a:pPr algn="r"/>
              <a:t>05/06/2019</a:t>
            </a:fld>
            <a:endParaRPr kumimoji="0" lang="it-IT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435928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it-IT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it-IT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pPr/>
              <a:t>05/06/2019</a:t>
            </a:fld>
            <a:endParaRPr kumimoji="0" lang="it-IT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  <a:extLst/>
          </a:lstStyle>
          <a:p>
            <a:endParaRPr kumimoji="0" lang="it-IT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3241064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2 a sinistra, 1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algn="r"/>
            <a:fld id="{DE3B91AD-F2C9-43CB-A84C-1D5C130F2509}" type="datetime1">
              <a:pPr algn="r"/>
              <a:t>05/06/2019</a:t>
            </a:fld>
            <a:endParaRPr kumimoji="0" lang="it-IT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1084878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1 a sinistra, 2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algn="r"/>
            <a:fld id="{27D93220-918A-400D-B3FA-D8B22567DEBB}" type="datetime1">
              <a:pPr algn="r"/>
              <a:t>05/06/2019</a:t>
            </a:fld>
            <a:endParaRPr kumimoji="0" lang="it-IT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3802748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1 in alto, 1 in bas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>
            <a:normAutofit/>
          </a:bodyPr>
          <a:lstStyle>
            <a:lvl1pPr eaLnBrk="1" latinLnBrk="0" hangingPunct="1">
              <a:defRPr sz="1600"/>
            </a:lvl1pPr>
            <a:extLst/>
          </a:lstStyle>
          <a:p>
            <a:pPr lvl="0" eaLnBrk="1" latinLnBrk="0" hangingPunct="1"/>
            <a:endParaRPr lang="it-IT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algn="r"/>
            <a:fld id="{FEC9D3F2-7140-49B9-866C-D21246A5836E}" type="datetime1">
              <a:pPr algn="r"/>
              <a:t>05/06/2019</a:t>
            </a:fld>
            <a:endParaRPr kumimoji="0" lang="it-IT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3145299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lvl1pPr>
            <a:extLst/>
          </a:lstStyle>
          <a:p>
            <a:pPr lvl="0" eaLnBrk="1" latinLnBrk="0" hangingPunct="1"/>
            <a:endParaRPr dirty="0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dirty="0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7712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: 1 a sinistra, 3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pPr algn="r"/>
            <a:fld id="{7293A964-5F5E-47DC-ABD9-08A6A9FFD04F}" type="datetime1">
              <a:pPr algn="r"/>
              <a:t>05/06/2019</a:t>
            </a:fld>
            <a:endParaRPr kumimoji="0" lang="it-IT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136757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1FDE2-F5F6-4310-BD9B-5513841C3494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E65E6-A2EE-4674-9CC3-AB0FA2F7EA31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568080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: 3 a sinistra, 1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pPr algn="r"/>
            <a:fld id="{968C9C2A-D3B8-4543-8A47-F59C20C16D9A}" type="datetime1">
              <a:pPr algn="r"/>
              <a:t>05/06/2019</a:t>
            </a:fld>
            <a:endParaRPr kumimoji="0" lang="it-IT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3212069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elementi: 2 a sinistra, 3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eaLnBrk="1" latinLnBrk="0" hangingPunct="1"/>
            <a:r>
              <a:rPr lang="it-IT" dirty="0"/>
              <a:t>Flusso Libreria Eventi</a:t>
            </a:r>
            <a:endParaRPr dirty="0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endParaRPr kumimoji="0" lang="it-IT" dirty="0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>
            <a:normAutofit/>
          </a:bodyPr>
          <a:lstStyle>
            <a:lvl1pPr>
              <a:defRPr sz="1600"/>
            </a:lvl1pPr>
            <a:extLst/>
          </a:lstStyle>
          <a:p>
            <a:endParaRPr lang="it-IT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pPr algn="r"/>
            <a:fld id="{29ED4C97-3C5D-482A-99AD-AD992C3024DE}" type="datetime1">
              <a:pPr algn="r"/>
              <a:t>05/06/2019</a:t>
            </a:fld>
            <a:endParaRPr kumimoji="0" lang="it-IT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594523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elementi: 3 a sinistra, 2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pPr algn="r"/>
            <a:fld id="{3EF8FEE9-63ED-4C1B-8C25-9B47C2DA1E72}" type="datetime1">
              <a:pPr algn="r"/>
              <a:t>05/06/2019</a:t>
            </a:fld>
            <a:endParaRPr kumimoji="0" lang="it-IT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2683780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, 2 rig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lo stile del titolo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/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/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/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/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/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/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it-IT" sz="1200"/>
            </a:lvl1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/>
          <a:p>
            <a:pPr algn="r"/>
            <a:fld id="{E8BD303E-7304-41BE-B693-A76D7275A3B0}" type="datetime1">
              <a:pPr algn="r"/>
              <a:t>05/06/2019</a:t>
            </a:fld>
            <a:endParaRPr kumimoji="0" lang="it-IT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/>
          <a:p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39183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2F1AB-C366-436F-A671-01873ED34D9A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0CED7-6F51-44B5-B467-C6D2DB1D877D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82435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7FA97-DD0A-45B0-A90E-F2F6AB95360A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53621-7EA7-47DE-A39C-AB9FB03A4955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20170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438DC-801C-47D2-B7AD-8795AF7C5FBA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BA4DC-39DD-418C-8FF4-A7FBC9F664DD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12792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C2FE-1818-424B-90A8-EE120F47E676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B17F9-B49B-4834-BDEB-DEB3E5A6BF8D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52575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411A-8ACD-46F2-855E-0BB71739B6C9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7D6A-BC34-4888-A9D2-ED6204315990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65488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9AD2-B78C-41F4-BFBD-8377B1B5E3A3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F968F-8AEC-42BE-B957-C19F6F6C5D0C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38939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701C9-1026-4C2E-BD85-78E098A487FD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9E88-DF73-47CE-98F3-469DDDB13092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85694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it-IT"/>
              <a:t>Clic para editar título</a:t>
            </a:r>
            <a:endParaRPr lang="es-ES" altLang="it-IT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it-IT"/>
              <a:t>Haga clic para modificar el estilo de texto del patrón</a:t>
            </a:r>
          </a:p>
          <a:p>
            <a:pPr lvl="1"/>
            <a:r>
              <a:rPr lang="es-ES_tradnl" altLang="it-IT"/>
              <a:t>Segundo nivel</a:t>
            </a:r>
          </a:p>
          <a:p>
            <a:pPr lvl="2"/>
            <a:r>
              <a:rPr lang="es-ES_tradnl" altLang="it-IT"/>
              <a:t>Tercer nivel</a:t>
            </a:r>
          </a:p>
          <a:p>
            <a:pPr lvl="3"/>
            <a:r>
              <a:rPr lang="es-ES_tradnl" altLang="it-IT"/>
              <a:t>Cuarto nivel</a:t>
            </a:r>
          </a:p>
          <a:p>
            <a:pPr lvl="4"/>
            <a:r>
              <a:rPr lang="es-ES_tradnl" altLang="it-IT"/>
              <a:t>Quinto nivel</a:t>
            </a:r>
            <a:endParaRPr lang="es-ES" alt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BC7A54D-53D8-4D7E-9EF7-79720605B0C3}" type="datetimeFigureOut">
              <a:rPr lang="es-ES" altLang="it-IT"/>
              <a:pPr>
                <a:defRPr/>
              </a:pPr>
              <a:t>05/06/2019</a:t>
            </a:fld>
            <a:endParaRPr lang="es-ES" alt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CC5C554-9D1B-4E42-A897-F13A59F7638F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/>
          <a:p>
            <a:pPr eaLnBrk="1" latinLnBrk="0" hangingPunct="1"/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/>
              <a:t>Secondo livello</a:t>
            </a:r>
          </a:p>
          <a:p>
            <a:pPr lvl="2" eaLnBrk="1" latinLnBrk="0" hangingPunct="1"/>
            <a:r>
              <a:rPr kumimoji="0" lang="it-IT" dirty="0"/>
              <a:t>Terzo livello</a:t>
            </a:r>
          </a:p>
          <a:p>
            <a:pPr lvl="3" eaLnBrk="1" latinLnBrk="0" hangingPunct="1"/>
            <a:r>
              <a:rPr kumimoji="0" lang="it-IT" dirty="0"/>
              <a:t>Quarto livello</a:t>
            </a:r>
          </a:p>
          <a:p>
            <a:pPr lvl="4" eaLnBrk="1" latinLnBrk="0" hangingPunct="1"/>
            <a:r>
              <a:rPr kumimoji="0" lang="it-IT" dirty="0"/>
              <a:t>Quinto livello</a:t>
            </a:r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it-IT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CCD717AA-EA39-47F3-8A0A-15B3575EDB53}" type="datetime1">
              <a:pPr algn="r"/>
              <a:t>05/06/2019</a:t>
            </a:fld>
            <a:endParaRPr kumimoji="0" lang="it-IT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it-IT" sz="1000"/>
            </a:lvl1pPr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sz="100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it-IT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it-IT" sz="1000">
                <a:solidFill>
                  <a:sysClr val="windowText" lastClr="000000"/>
                </a:solidFill>
              </a:defRPr>
            </a:lvl1pPr>
            <a:extLst/>
          </a:lstStyle>
          <a:p>
            <a:endParaRPr kumimoji="0" lang="it-IT" sz="1000">
              <a:solidFill>
                <a:sysClr val="windowText" lastClr="000000"/>
              </a:solidFill>
            </a:endParaRPr>
          </a:p>
        </p:txBody>
      </p:sp>
      <p:pic>
        <p:nvPicPr>
          <p:cNvPr id="24" name="ContosoLogo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12" y="6342774"/>
            <a:ext cx="838200" cy="409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77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it-IT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isultati immagini per agcom">
            <a:extLst>
              <a:ext uri="{FF2B5EF4-FFF2-40B4-BE49-F238E27FC236}">
                <a16:creationId xmlns:a16="http://schemas.microsoft.com/office/drawing/2014/main" id="{E59061C1-6774-4EE9-986B-17B847F604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150" b="27026"/>
          <a:stretch/>
        </p:blipFill>
        <p:spPr bwMode="auto">
          <a:xfrm>
            <a:off x="827314" y="1630363"/>
            <a:ext cx="7920083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reflection blurRad="12700" stA="38000" endPos="28000" dist="5000" dir="5400000" sy="-100000" algn="bl" rotWithShape="0"/>
            <a:softEdge rad="0"/>
          </a:effectLst>
          <a:extLst/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1105C951-A126-4B69-B568-8ADA3299C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1505" y="5817458"/>
            <a:ext cx="3762616" cy="34784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l"/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Roma, 5 </a:t>
            </a:r>
            <a:r>
              <a:rPr lang="en-GB" dirty="0" err="1">
                <a:solidFill>
                  <a:schemeClr val="accent2">
                    <a:lumMod val="50000"/>
                  </a:schemeClr>
                </a:solidFill>
              </a:rPr>
              <a:t>giugno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 2019 </a:t>
            </a:r>
          </a:p>
        </p:txBody>
      </p:sp>
      <p:pic>
        <p:nvPicPr>
          <p:cNvPr id="8" name="Picture 7" descr="AGCOM300dpi">
            <a:extLst>
              <a:ext uri="{FF2B5EF4-FFF2-40B4-BE49-F238E27FC236}">
                <a16:creationId xmlns:a16="http://schemas.microsoft.com/office/drawing/2014/main" id="{05D35034-1BC6-4B9A-A5A0-5BE72BDAD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1504" y="116632"/>
            <a:ext cx="3888556" cy="681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F3EABEBE-CCDF-40DE-94AA-382B4433F741}"/>
              </a:ext>
            </a:extLst>
          </p:cNvPr>
          <p:cNvSpPr txBox="1"/>
          <p:nvPr/>
        </p:nvSpPr>
        <p:spPr>
          <a:xfrm>
            <a:off x="5867077" y="5637438"/>
            <a:ext cx="288032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2">
                    <a:lumMod val="50000"/>
                  </a:schemeClr>
                </a:solidFill>
              </a:rPr>
              <a:t>Benedetta Liberatore 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299970B2-B286-477B-A724-2133BD06F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78845"/>
          </a:xfrm>
        </p:spPr>
        <p:txBody>
          <a:bodyPr/>
          <a:lstStyle/>
          <a:p>
            <a:br>
              <a:rPr lang="it-IT" altLang="it-IT" b="1" dirty="0">
                <a:solidFill>
                  <a:schemeClr val="tx2"/>
                </a:solidFill>
                <a:latin typeface="Myriad Pro" charset="0"/>
              </a:rPr>
            </a:br>
            <a:r>
              <a:rPr lang="it-IT" altLang="it-IT" b="1" dirty="0">
                <a:solidFill>
                  <a:schemeClr val="tx2"/>
                </a:solidFill>
                <a:latin typeface="Myriad Pro" charset="0"/>
              </a:rPr>
              <a:t>Il contrasto all’</a:t>
            </a:r>
            <a:r>
              <a:rPr lang="it-IT" altLang="it-IT" b="1" i="1" dirty="0" err="1">
                <a:solidFill>
                  <a:schemeClr val="tx2"/>
                </a:solidFill>
                <a:latin typeface="Myriad Pro" charset="0"/>
              </a:rPr>
              <a:t>hatespeech</a:t>
            </a:r>
            <a:r>
              <a:rPr lang="it-IT" altLang="it-IT" b="1" dirty="0">
                <a:solidFill>
                  <a:schemeClr val="tx2"/>
                </a:solidFill>
                <a:latin typeface="Myriad Pro" charset="0"/>
              </a:rPr>
              <a:t> </a:t>
            </a:r>
            <a:br>
              <a:rPr lang="it-IT" altLang="it-IT" b="1" dirty="0">
                <a:solidFill>
                  <a:schemeClr val="tx2"/>
                </a:solidFill>
                <a:latin typeface="Myriad Pro" charset="0"/>
              </a:rPr>
            </a:br>
            <a:r>
              <a:rPr lang="it-IT" altLang="it-IT" b="1" dirty="0">
                <a:solidFill>
                  <a:schemeClr val="tx2"/>
                </a:solidFill>
                <a:latin typeface="Myriad Pro" charset="0"/>
              </a:rPr>
              <a:t>Il regolamento Agcom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8" y="1728132"/>
            <a:ext cx="8405812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000" b="1" dirty="0"/>
              <a:t>A mero titolo esemplificativo</a:t>
            </a:r>
            <a:r>
              <a:rPr lang="it-IT" sz="2000" dirty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genere del programma e orario di trasmissione;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argomento/argomenti del programma;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diffusione in diretta o in differita;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in caso di espressioni d’odio e narrazioni di natura discriminatoria verificatesi in trasmissione, le modalità messe in atto dal conduttore/giornalista nella gestione della trasmissione e, in ogni caso, il contesto nel quale le espressioni d’odio si sono manifestate, anche rispetto alla complessiva durata della trasmissione e all’insieme e alla varietà dei contenuti in essa rappresentati e degli interventi in essa ospitati;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in caso di dibattito con la presenza di più ospiti, il comportamento degli altri soggetti coinvolti;</a:t>
            </a:r>
          </a:p>
          <a:p>
            <a:pPr algn="just">
              <a:buNone/>
            </a:pPr>
            <a:endParaRPr lang="it-IT" sz="2000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4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err="1">
                <a:solidFill>
                  <a:schemeClr val="bg1"/>
                </a:solidFill>
              </a:rPr>
              <a:t>Criteri</a:t>
            </a:r>
            <a:r>
              <a:rPr lang="fr-FR" sz="3600" b="1" dirty="0">
                <a:solidFill>
                  <a:schemeClr val="bg1"/>
                </a:solidFill>
              </a:rPr>
              <a:t> di </a:t>
            </a:r>
            <a:r>
              <a:rPr lang="fr-FR" sz="3600" b="1" dirty="0" err="1">
                <a:solidFill>
                  <a:schemeClr val="bg1"/>
                </a:solidFill>
              </a:rPr>
              <a:t>monitoraggio</a:t>
            </a:r>
            <a:r>
              <a:rPr lang="fr-FR" sz="3600" b="1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559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343949" y="1283516"/>
            <a:ext cx="8519063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la persona o il gruppo oggetto dell’espressione discriminatoria e i motivi alla base della discriminazione (genere, età, orientamento sessuale, classe, etnia, lingua, nazionalità, colore della pelle, origine sociale, credenze religiose, istruzione, affiliazione politica, status personale e familiare, disabilità fisiche e mentali, condizioni di salute e ogni altro motivo che possa costituire una lesione dei diritti della persona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rapporto tra illustrazione di una caso specifico e </a:t>
            </a:r>
            <a:r>
              <a:rPr lang="it-IT" sz="2000" dirty="0" err="1"/>
              <a:t>generalizzaizone</a:t>
            </a:r>
            <a:r>
              <a:rPr lang="it-IT" sz="2000" dirty="0"/>
              <a:t> stereotipata e decontestualizzata rispetto ad un gruppo di persone target;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elementi grafici “discriminatori” presenti nel programma (titoli, sottopancia, affermazioni virgolettate) in quanto volti a generalizzare fatti specifici ed episodi particolari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/>
              <a:t>la natura sistematica o episodica di espressioni discriminatorie nel relativo ciclo di trasmissioni</a:t>
            </a:r>
            <a:r>
              <a:rPr lang="it-IT" sz="2000" dirty="0"/>
              <a:t>. 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err="1">
                <a:solidFill>
                  <a:schemeClr val="bg1"/>
                </a:solidFill>
              </a:rPr>
              <a:t>Criteri</a:t>
            </a:r>
            <a:r>
              <a:rPr lang="fr-FR" sz="3600" b="1" dirty="0">
                <a:solidFill>
                  <a:schemeClr val="bg1"/>
                </a:solidFill>
              </a:rPr>
              <a:t> di </a:t>
            </a:r>
            <a:r>
              <a:rPr lang="fr-FR" sz="3600" b="1" dirty="0" err="1">
                <a:solidFill>
                  <a:schemeClr val="bg1"/>
                </a:solidFill>
              </a:rPr>
              <a:t>monitoraggio</a:t>
            </a:r>
            <a:r>
              <a:rPr lang="fr-FR" sz="3600" b="1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3291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7" y="2410318"/>
            <a:ext cx="85820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lvl="0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prstClr val="black"/>
                </a:solidFill>
              </a:rPr>
              <a:t>Osservatorio sulle testate on line 2018 Agcom </a:t>
            </a:r>
            <a:r>
              <a:rPr lang="it-IT" sz="2000" dirty="0">
                <a:solidFill>
                  <a:prstClr val="black"/>
                </a:solidFill>
              </a:rPr>
              <a:t>(la televisione resta sempre la prima fonte di informazione, Internet la segue al secondo posto); </a:t>
            </a:r>
          </a:p>
          <a:p>
            <a:pPr marL="342900" lvl="0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prstClr val="black"/>
                </a:solidFill>
              </a:rPr>
              <a:t>15 Rapporto CENSIS </a:t>
            </a:r>
            <a:r>
              <a:rPr lang="it-IT" sz="2000" dirty="0">
                <a:solidFill>
                  <a:prstClr val="black"/>
                </a:solidFill>
              </a:rPr>
              <a:t>sulla Comunicazione: </a:t>
            </a:r>
            <a:r>
              <a:rPr lang="it-IT" sz="2000" i="1" dirty="0">
                <a:solidFill>
                  <a:prstClr val="black"/>
                </a:solidFill>
              </a:rPr>
              <a:t>I media digitali e la fine dello star system</a:t>
            </a:r>
            <a:r>
              <a:rPr lang="it-IT" sz="2000" dirty="0">
                <a:solidFill>
                  <a:prstClr val="black"/>
                </a:solidFill>
              </a:rPr>
              <a:t>:  </a:t>
            </a:r>
            <a:r>
              <a:rPr lang="it-IT" sz="2000" b="1" dirty="0">
                <a:solidFill>
                  <a:prstClr val="black"/>
                </a:solidFill>
              </a:rPr>
              <a:t>come si forma l’opinione pubblica</a:t>
            </a:r>
            <a:r>
              <a:rPr lang="it-IT" sz="2000" dirty="0">
                <a:solidFill>
                  <a:prstClr val="black"/>
                </a:solidFill>
              </a:rPr>
              <a:t>? </a:t>
            </a:r>
          </a:p>
          <a:p>
            <a:pPr marL="342900" lvl="0" indent="-342900" algn="just">
              <a:spcBef>
                <a:spcPct val="0"/>
              </a:spcBef>
            </a:pPr>
            <a:r>
              <a:rPr lang="it-IT" sz="2000" dirty="0">
                <a:solidFill>
                  <a:prstClr val="black"/>
                </a:solidFill>
              </a:rPr>
              <a:t>TG confermano la loro funzione: dal 60% nel 2017 al 65% nel 2018 </a:t>
            </a:r>
          </a:p>
          <a:p>
            <a:pPr marL="342900" lvl="0" indent="-342900" algn="just">
              <a:spcBef>
                <a:spcPct val="0"/>
              </a:spcBef>
            </a:pPr>
            <a:r>
              <a:rPr lang="it-IT" sz="2000" dirty="0">
                <a:solidFill>
                  <a:prstClr val="black"/>
                </a:solidFill>
              </a:rPr>
              <a:t>FB segna una battuta di arresto, come </a:t>
            </a:r>
            <a:r>
              <a:rPr lang="it-IT" sz="2000" dirty="0" err="1">
                <a:solidFill>
                  <a:prstClr val="black"/>
                </a:solidFill>
              </a:rPr>
              <a:t>you</a:t>
            </a:r>
            <a:r>
              <a:rPr lang="it-IT" sz="2000" dirty="0">
                <a:solidFill>
                  <a:prstClr val="black"/>
                </a:solidFill>
              </a:rPr>
              <a:t> tube e </a:t>
            </a:r>
            <a:r>
              <a:rPr lang="it-IT" sz="2000" dirty="0" err="1">
                <a:solidFill>
                  <a:prstClr val="black"/>
                </a:solidFill>
              </a:rPr>
              <a:t>twitter</a:t>
            </a:r>
            <a:r>
              <a:rPr lang="it-IT" sz="2000" dirty="0">
                <a:solidFill>
                  <a:prstClr val="black"/>
                </a:solidFill>
              </a:rPr>
              <a:t>: utenza a scopi informativi diminuisce poiché pesa la consapevolezza degli utenti sul fatto che sui social molto spesso le notizie non sono verificate</a:t>
            </a:r>
          </a:p>
          <a:p>
            <a:pPr marL="342900" lvl="0" indent="-342900" algn="just">
              <a:spcBef>
                <a:spcPct val="0"/>
              </a:spcBef>
            </a:pPr>
            <a:r>
              <a:rPr lang="it-IT" sz="2000" dirty="0">
                <a:solidFill>
                  <a:prstClr val="black"/>
                </a:solidFill>
              </a:rPr>
              <a:t>Anche i giovani confermano questo trend </a:t>
            </a:r>
          </a:p>
          <a:p>
            <a:pPr marL="342900" lvl="0" indent="-342900" algn="just">
              <a:spcBef>
                <a:spcPct val="0"/>
              </a:spcBef>
            </a:pPr>
            <a:r>
              <a:rPr lang="it-IT" sz="2000" dirty="0">
                <a:solidFill>
                  <a:prstClr val="black"/>
                </a:solidFill>
              </a:rPr>
              <a:t>La radio ha il primato dell’ «affidabilità» 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</a:rPr>
              <a:t>Il </a:t>
            </a:r>
            <a:r>
              <a:rPr lang="fr-FR" sz="3600" b="1" dirty="0" err="1">
                <a:solidFill>
                  <a:schemeClr val="bg1"/>
                </a:solidFill>
              </a:rPr>
              <a:t>regolamento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agcom</a:t>
            </a:r>
            <a:r>
              <a:rPr lang="fr-FR" sz="3600" b="1" dirty="0">
                <a:solidFill>
                  <a:schemeClr val="bg1"/>
                </a:solidFill>
              </a:rPr>
              <a:t> – </a:t>
            </a:r>
            <a:r>
              <a:rPr lang="fr-FR" sz="3600" b="1" dirty="0" err="1">
                <a:solidFill>
                  <a:schemeClr val="bg1"/>
                </a:solidFill>
              </a:rPr>
              <a:t>ruolo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editori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tradizionali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8532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727776" cy="533400"/>
          </a:xfrm>
        </p:spPr>
        <p:txBody>
          <a:bodyPr>
            <a:noAutofit/>
          </a:bodyPr>
          <a:lstStyle/>
          <a:p>
            <a:r>
              <a:rPr lang="it-IT" dirty="0"/>
              <a:t>IL TEMA IMMIGRAZIONE NEI TG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228600" y="4706112"/>
            <a:ext cx="8159824" cy="451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it-IT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kumimoji="0" lang="it-IT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kumimoji="0" lang="it-IT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kumimoji="0" lang="it-IT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kumimoji="0" lang="it-IT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kumimoji="0" lang="it-IT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kumimoji="0" lang="it-IT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kumimoji="0" lang="it-IT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kumimoji="0" lang="it-IT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small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Periodo: 29 aprile – 24 maggio 2019 FONTE GECA ITALIA -AGCOM </a:t>
            </a:r>
          </a:p>
        </p:txBody>
      </p:sp>
    </p:spTree>
    <p:extLst>
      <p:ext uri="{BB962C8B-B14F-4D97-AF65-F5344CB8AC3E}">
        <p14:creationId xmlns:p14="http://schemas.microsoft.com/office/powerpoint/2010/main" val="3580597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tema immigrazione nei tg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PERIMETRO ANALISI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b="1" cap="small" dirty="0"/>
              <a:t>Periodo di analisi</a:t>
            </a:r>
            <a:r>
              <a:rPr lang="it-IT" sz="1600" dirty="0"/>
              <a:t>: </a:t>
            </a:r>
          </a:p>
          <a:p>
            <a:pPr marL="0" indent="0">
              <a:buNone/>
            </a:pPr>
            <a:r>
              <a:rPr lang="it-IT" sz="1600" dirty="0"/>
              <a:t>29 aprile – 24 maggio 2019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1600" b="1" cap="small" dirty="0"/>
              <a:t>Testate</a:t>
            </a:r>
            <a:r>
              <a:rPr lang="it-IT" sz="1600" dirty="0"/>
              <a:t>: Tutte le edizioni Tg Rai, Mediaset, La7, Sky, Nove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1600" b="1" cap="small" dirty="0"/>
              <a:t>Keyword</a:t>
            </a:r>
            <a:r>
              <a:rPr lang="it-IT" sz="1600" dirty="0"/>
              <a:t>: Immigrazione</a:t>
            </a:r>
          </a:p>
          <a:p>
            <a:endParaRPr lang="it-IT" sz="16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NUMERO NOTIZIE PER TESTATA</a:t>
            </a:r>
          </a:p>
        </p:txBody>
      </p:sp>
      <p:graphicFrame>
        <p:nvGraphicFramePr>
          <p:cNvPr id="20" name="Segnaposto contenuto 19"/>
          <p:cNvGraphicFramePr>
            <a:graphicFrameLocks noGrp="1"/>
          </p:cNvGraphicFramePr>
          <p:nvPr>
            <p:ph sz="quarter" idx="17"/>
            <p:extLst/>
          </p:nvPr>
        </p:nvGraphicFramePr>
        <p:xfrm>
          <a:off x="301625" y="3548063"/>
          <a:ext cx="3965575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egnaposto testo 6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TEMA IMMIGRAZIONE NEI TG</a:t>
            </a:r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DURATA NOTIZIE PER TESTATA</a:t>
            </a:r>
          </a:p>
        </p:txBody>
      </p:sp>
      <p:graphicFrame>
        <p:nvGraphicFramePr>
          <p:cNvPr id="17" name="Segnaposto contenuto 16"/>
          <p:cNvGraphicFramePr>
            <a:graphicFrameLocks noGrp="1"/>
          </p:cNvGraphicFramePr>
          <p:nvPr>
            <p:ph sz="quarter" idx="19"/>
            <p:extLst/>
          </p:nvPr>
        </p:nvGraphicFramePr>
        <p:xfrm>
          <a:off x="4419600" y="609600"/>
          <a:ext cx="3896816" cy="109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Segnaposto contenuto 19"/>
          <p:cNvGraphicFramePr>
            <a:graphicFrameLocks noGrp="1"/>
          </p:cNvGraphicFramePr>
          <p:nvPr>
            <p:ph sz="quarter" idx="17"/>
            <p:extLst/>
          </p:nvPr>
        </p:nvGraphicFramePr>
        <p:xfrm>
          <a:off x="4416425" y="3548807"/>
          <a:ext cx="3965575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Segnaposto contenuto 16"/>
          <p:cNvGraphicFramePr>
            <a:graphicFrameLocks noGrp="1"/>
          </p:cNvGraphicFramePr>
          <p:nvPr>
            <p:ph sz="quarter" idx="19"/>
            <p:extLst/>
          </p:nvPr>
        </p:nvGraphicFramePr>
        <p:xfrm>
          <a:off x="4495800" y="1893615"/>
          <a:ext cx="3820615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CasellaDiTesto 22"/>
          <p:cNvSpPr txBox="1"/>
          <p:nvPr/>
        </p:nvSpPr>
        <p:spPr>
          <a:xfrm>
            <a:off x="7451105" y="6254750"/>
            <a:ext cx="1080120" cy="4929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473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tema immigrazione nei tg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TEMA IMMIGRAZIONE NEI TG NAZIONALI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quarter" idx="15"/>
            <p:extLst/>
          </p:nvPr>
        </p:nvGraphicFramePr>
        <p:xfrm>
          <a:off x="1187624" y="764704"/>
          <a:ext cx="6552728" cy="5339682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795518">
                  <a:extLst>
                    <a:ext uri="{9D8B030D-6E8A-4147-A177-3AD203B41FA5}">
                      <a16:colId xmlns:a16="http://schemas.microsoft.com/office/drawing/2014/main" val="2029325177"/>
                    </a:ext>
                  </a:extLst>
                </a:gridCol>
                <a:gridCol w="1812994">
                  <a:extLst>
                    <a:ext uri="{9D8B030D-6E8A-4147-A177-3AD203B41FA5}">
                      <a16:colId xmlns:a16="http://schemas.microsoft.com/office/drawing/2014/main" val="302714717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766949904"/>
                    </a:ext>
                  </a:extLst>
                </a:gridCol>
              </a:tblGrid>
              <a:tr h="29664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 dirty="0">
                          <a:effectLst/>
                        </a:rPr>
                        <a:t>Tema</a:t>
                      </a:r>
                      <a:endParaRPr lang="it-IT" sz="105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Durata</a:t>
                      </a:r>
                      <a:endParaRPr lang="it-IT" sz="105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 dirty="0">
                          <a:effectLst/>
                        </a:rPr>
                        <a:t>Numero notizie</a:t>
                      </a:r>
                      <a:endParaRPr lang="it-IT" sz="105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698995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Sea Watch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18:42:51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652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703396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Decreto sicurezza, Immigrazione, Rimpatri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10:46:39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352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8965165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Casal Bruciato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8:56:33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361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5461643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Mare Jonio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7:44:35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277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7550831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Dibatto politico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 dirty="0">
                          <a:effectLst/>
                        </a:rPr>
                        <a:t>5:00:05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184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8265256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Naufragi e sbarchi</a:t>
                      </a:r>
                      <a:endParaRPr lang="it-IT" sz="1100" b="1" i="0" u="none" strike="noStrike" cap="small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4:14:57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192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916237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Vaticano e immigrazione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3:23:59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137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20209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Europa e politiche migratorie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1:54:20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65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3204418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Caso Macerata</a:t>
                      </a:r>
                      <a:endParaRPr lang="it-IT" sz="1100" b="1" i="0" u="none" strike="noStrike" cap="small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1:21:17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55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8202525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Razzismo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1:18:13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43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035749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Altro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1:15:35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53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9526264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Stati Uniti e immigrazione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0:54:45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30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5394625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Cultura e immigrazione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0:23:41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10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2602204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Libia e diritti umani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0:23:31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12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5509240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Open Arms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0:20:55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20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3928841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cap="sm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Economia e immigrazione</a:t>
                      </a:r>
                      <a:endParaRPr lang="it-IT" sz="1100" b="1" i="0" u="none" strike="noStrike" cap="sm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0:15:56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>
                          <a:effectLst/>
                        </a:rPr>
                        <a:t>8</a:t>
                      </a:r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4866757"/>
                  </a:ext>
                </a:extLst>
              </a:tr>
              <a:tr h="296649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Totale</a:t>
                      </a:r>
                      <a:endParaRPr lang="it-IT" sz="105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 dirty="0">
                          <a:effectLst/>
                        </a:rPr>
                        <a:t>66:57:52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u="none" strike="noStrike" dirty="0">
                          <a:effectLst/>
                        </a:rPr>
                        <a:t>2451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5053670"/>
                  </a:ext>
                </a:extLst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7452320" y="6248400"/>
            <a:ext cx="1080120" cy="4929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31580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TEMI PIU’ TRATTATI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79168" cy="228600"/>
          </a:xfrm>
        </p:spPr>
        <p:txBody>
          <a:bodyPr>
            <a:normAutofit fontScale="92500" lnSpcReduction="10000"/>
          </a:bodyPr>
          <a:lstStyle/>
          <a:p>
            <a:endParaRPr lang="it-IT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quarter" idx="15"/>
            <p:extLst/>
          </p:nvPr>
        </p:nvGraphicFramePr>
        <p:xfrm>
          <a:off x="301625" y="609600"/>
          <a:ext cx="3982343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egnaposto testo 6"/>
          <p:cNvSpPr>
            <a:spLocks noGrp="1"/>
          </p:cNvSpPr>
          <p:nvPr>
            <p:ph type="body" sz="quarter" idx="20"/>
          </p:nvPr>
        </p:nvSpPr>
        <p:spPr>
          <a:xfrm>
            <a:off x="4416552" y="404664"/>
            <a:ext cx="3965448" cy="22860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 TEMI PIU’ TRATTATI</a:t>
            </a:r>
          </a:p>
        </p:txBody>
      </p:sp>
      <p:graphicFrame>
        <p:nvGraphicFramePr>
          <p:cNvPr id="14" name="Segnaposto contenuto 13"/>
          <p:cNvGraphicFramePr>
            <a:graphicFrameLocks noGrp="1"/>
          </p:cNvGraphicFramePr>
          <p:nvPr>
            <p:ph sz="quarter" idx="21"/>
            <p:extLst/>
          </p:nvPr>
        </p:nvGraphicFramePr>
        <p:xfrm>
          <a:off x="4416425" y="633413"/>
          <a:ext cx="3965575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Segnaposto contenuto 15"/>
          <p:cNvSpPr>
            <a:spLocks noGrp="1"/>
          </p:cNvSpPr>
          <p:nvPr>
            <p:ph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Su un totale di circa 66 ore (per 2451 notizie) dedicate al tema Immigrazione nei Tg:</a:t>
            </a:r>
          </a:p>
          <a:p>
            <a:endParaRPr lang="it-IT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b="1" dirty="0"/>
              <a:t>46,38% </a:t>
            </a:r>
            <a:r>
              <a:rPr lang="it-IT" dirty="0"/>
              <a:t>tratta argomenti connessi ai naufragi in mare, agli sbarchi di immigrati sulle coste Italiane, al ruolo delle ONG e ai casi della nave Sea Watch e della nave Mare Jonio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b="1" dirty="0"/>
              <a:t>16,09% </a:t>
            </a:r>
            <a:r>
              <a:rPr lang="it-IT" dirty="0"/>
              <a:t>è dedicato al dibattito sul Decreto sicurezza bis, i rilievi dell’Onu al Governo italiano, i rimpatri</a:t>
            </a:r>
          </a:p>
          <a:p>
            <a:endParaRPr lang="it-IT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b="1" dirty="0"/>
              <a:t>13,35% </a:t>
            </a:r>
            <a:r>
              <a:rPr lang="it-IT" dirty="0"/>
              <a:t>del tempo è dedicato al caso di cronaca «Casal Bruciato» e le proteste dei cittadini della periferia romana a seguito dell’assegnazione di un alloggio popolare a una famiglia di origine rom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7452320" y="6248400"/>
            <a:ext cx="1080120" cy="4929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2754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7" y="1714032"/>
            <a:ext cx="8582025" cy="471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CONTESTO INTERNAZIONALE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La Francia: il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ruolo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CSA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Le norme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decisioni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Regno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Unito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:  l’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OFCOM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Rules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Provvedimenti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Prevention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of on line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harm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endParaRPr lang="fr-FR" sz="2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</a:rPr>
              <a:t>Cosa </a:t>
            </a:r>
            <a:r>
              <a:rPr lang="fr-FR" sz="3600" b="1" dirty="0" err="1">
                <a:solidFill>
                  <a:schemeClr val="bg1"/>
                </a:solidFill>
              </a:rPr>
              <a:t>avviene</a:t>
            </a:r>
            <a:r>
              <a:rPr lang="fr-FR" sz="3600" b="1" dirty="0">
                <a:solidFill>
                  <a:schemeClr val="bg1"/>
                </a:solidFill>
              </a:rPr>
              <a:t> a </a:t>
            </a:r>
            <a:r>
              <a:rPr lang="fr-FR" sz="3600" b="1" dirty="0" err="1">
                <a:solidFill>
                  <a:schemeClr val="bg1"/>
                </a:solidFill>
              </a:rPr>
              <a:t>livello</a:t>
            </a:r>
            <a:r>
              <a:rPr lang="fr-FR" sz="3600" b="1" dirty="0">
                <a:solidFill>
                  <a:schemeClr val="bg1"/>
                </a:solidFill>
              </a:rPr>
              <a:t> UE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4218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394283" y="1714032"/>
            <a:ext cx="8472881" cy="475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L’art. 6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direttiva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 2010/13/UE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prevede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gli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Stati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membri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assicurano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con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misure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adeguate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servizi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media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soggetti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alla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loro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giurisdizione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contengano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alcun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incitamento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all’odio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basato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razza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sesso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religione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nazionalità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Dèliberation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n. 2011-64 du CSA 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relative à la protection du jeune public, à la déontologie et à l’accessibilité des programmes sur les services de médias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audiovsiuels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à la demande.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particolare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, è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previsto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l’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editore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, pur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rispetto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libertà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editoriale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e di espressione,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deve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attenersi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principi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ivi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enunciati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sez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III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lett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A - 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Dignité de la personne humaine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sez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III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lett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B - 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Lutte contre les discriminations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</a:rPr>
              <a:t>La Francia: il </a:t>
            </a:r>
            <a:r>
              <a:rPr lang="fr-FR" sz="3600" b="1" dirty="0" err="1">
                <a:solidFill>
                  <a:schemeClr val="bg1"/>
                </a:solidFill>
              </a:rPr>
              <a:t>ruolo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del</a:t>
            </a:r>
            <a:r>
              <a:rPr lang="fr-FR" sz="3600" b="1" dirty="0">
                <a:solidFill>
                  <a:schemeClr val="bg1"/>
                </a:solidFill>
              </a:rPr>
              <a:t> CSA- le norme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292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7" y="1714032"/>
            <a:ext cx="8582025" cy="4588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Il CSA,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laddove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ritenga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contenuto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diffuso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emittente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televisiva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radiofonica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contrasto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con 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principi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sanciti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legge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sull’audiovisivo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e la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liberta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comunicazione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(86-1067) e con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gli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obblighi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sanciti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titolo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autorizzatorio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adotta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atto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diffida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(« 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mise en demeure de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respcter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à l’avenir 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….. »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Dall’esame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dei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provvedimenti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emerge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particolare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attenzione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valori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quali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INTEGRAZIONE, SOLIDARIETÀ, NON DISCRIMINAZIONE 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come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riportati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specificati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nelle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convenzioni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annesse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titoli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Décisions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nn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2017-457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giugno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2017/2017-724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ottobre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2017/2017-352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26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luglio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2017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</a:rPr>
              <a:t>La Francia: le </a:t>
            </a:r>
            <a:r>
              <a:rPr lang="fr-FR" sz="3600" b="1" dirty="0" err="1">
                <a:solidFill>
                  <a:schemeClr val="bg1"/>
                </a:solidFill>
              </a:rPr>
              <a:t>decisioni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del</a:t>
            </a:r>
            <a:r>
              <a:rPr lang="fr-FR" sz="3600" b="1" dirty="0">
                <a:solidFill>
                  <a:schemeClr val="bg1"/>
                </a:solidFill>
              </a:rPr>
              <a:t> CSA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568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352338" y="1224793"/>
            <a:ext cx="8510674" cy="548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Section 319 Communication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Ofcom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adotta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Standard Codes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relativi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contenuto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dei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programmi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diffusi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televisione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e radio.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Specifici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standard objectives 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individuati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319-2. In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particolare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« 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likely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to encourage or to incite the commission of crime or to lead to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disorder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included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television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and radio services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Previsione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analoga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è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prevista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per i VOD «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An on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demand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service must not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contain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likely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to incite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hatred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fr-FR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on race, religion or 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nationality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un’ottica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protezione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delle fasce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deboli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regole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riguardano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  HARM -  CRIME – RELIGION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dedicata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al CRIME si fa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espresso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riferimento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all’</a:t>
            </a:r>
            <a:r>
              <a:rPr lang="fr-FR" sz="22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hatespeech</a:t>
            </a:r>
            <a:endParaRPr lang="fr-FR" sz="2200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solidFill>
                  <a:schemeClr val="bg1"/>
                </a:solidFill>
              </a:rPr>
              <a:t>Il Regno Unito:  l’azione di OFCOM-</a:t>
            </a:r>
            <a:r>
              <a:rPr lang="it-IT" sz="3600" b="1" dirty="0" err="1">
                <a:solidFill>
                  <a:schemeClr val="bg1"/>
                </a:solidFill>
              </a:rPr>
              <a:t>rules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316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8" y="1132515"/>
            <a:ext cx="8405812" cy="684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Ofcom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adotta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sanzioni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previste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se la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violazione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è: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Seria</a:t>
            </a:r>
            <a:endParaRPr lang="fr-FR" sz="2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Deliberata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Ripetuta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Temeraria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Possibili</a:t>
            </a:r>
            <a:r>
              <a:rPr lang="fr-FR" sz="2200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sanzioni</a:t>
            </a:r>
            <a:r>
              <a:rPr lang="fr-FR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Diffida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 non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ripetere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il programma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Diffondere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comunicato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circa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avvenuta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violazione</a:t>
            </a:r>
            <a:endParaRPr lang="fr-FR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Sospendere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licenza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(ove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previsto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Sanzione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pecuniaria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Revoca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licenza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endParaRPr lang="fr-FR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endParaRPr lang="fr-FR" sz="2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err="1">
                <a:solidFill>
                  <a:schemeClr val="bg1"/>
                </a:solidFill>
              </a:rPr>
              <a:t>Ofcom</a:t>
            </a:r>
            <a:r>
              <a:rPr lang="fr-FR" sz="3600" b="1" dirty="0">
                <a:solidFill>
                  <a:schemeClr val="bg1"/>
                </a:solidFill>
              </a:rPr>
              <a:t>: </a:t>
            </a:r>
            <a:r>
              <a:rPr lang="fr-FR" sz="3600" b="1" dirty="0" err="1">
                <a:solidFill>
                  <a:schemeClr val="bg1"/>
                </a:solidFill>
              </a:rPr>
              <a:t>provvedimenti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910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7" y="1714032"/>
            <a:ext cx="8582025" cy="3144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settembre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2018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Ofcom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ha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pubblicato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discussion document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quale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sono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esaminati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possibili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tipi di </a:t>
            </a:r>
            <a:r>
              <a:rPr lang="fr-FR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harmful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content on line. 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tratta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un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contributo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pubblico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dibattito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fondato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sull’esperienza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maturata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da OFCOM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regolazione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dei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servizi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media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audiovisivi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documento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rivolto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anche al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legislatore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valutare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tipo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intervento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sono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esaminati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le « 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sfide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chiave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 » e i « 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principi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chiave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 » da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mutuare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dal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settore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dell’audiovisivo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protezione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libertà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di espressione,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adattabilità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tempo,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trasparenza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indipendenza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err="1">
                <a:solidFill>
                  <a:schemeClr val="bg1"/>
                </a:solidFill>
              </a:rPr>
              <a:t>Ofcom</a:t>
            </a:r>
            <a:r>
              <a:rPr lang="fr-FR" sz="3600" b="1" dirty="0">
                <a:solidFill>
                  <a:schemeClr val="bg1"/>
                </a:solidFill>
              </a:rPr>
              <a:t>: </a:t>
            </a:r>
            <a:r>
              <a:rPr lang="fr-FR" sz="3600" b="1" dirty="0" err="1">
                <a:solidFill>
                  <a:schemeClr val="bg1"/>
                </a:solidFill>
              </a:rPr>
              <a:t>prevention</a:t>
            </a:r>
            <a:r>
              <a:rPr lang="fr-FR" sz="3600" b="1" dirty="0">
                <a:solidFill>
                  <a:schemeClr val="bg1"/>
                </a:solidFill>
              </a:rPr>
              <a:t> of on line </a:t>
            </a:r>
            <a:r>
              <a:rPr lang="fr-FR" sz="3600" b="1" dirty="0" err="1">
                <a:solidFill>
                  <a:schemeClr val="bg1"/>
                </a:solidFill>
              </a:rPr>
              <a:t>harm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1323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7" y="2410318"/>
            <a:ext cx="8582025" cy="576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Delibera</a:t>
            </a:r>
            <a:r>
              <a:rPr lang="fr-F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n. 403/18/CONS </a:t>
            </a:r>
            <a:r>
              <a:rPr lang="fr-FR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F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25 </a:t>
            </a:r>
            <a:r>
              <a:rPr lang="fr-FR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luglio</a:t>
            </a:r>
            <a:r>
              <a:rPr lang="fr-F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2018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recante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« </a:t>
            </a:r>
            <a:r>
              <a:rPr lang="fr-FR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i="1" dirty="0" err="1"/>
              <a:t>vvio</a:t>
            </a:r>
            <a:r>
              <a:rPr lang="it-IT" sz="2000" i="1" dirty="0"/>
              <a:t> del procedimento per l’adozione di un regolamento in materia di rispetto della dignità umana e del principio di non discriminazione e di contrasto all’</a:t>
            </a:r>
            <a:r>
              <a:rPr lang="it-IT" sz="2000" i="1" dirty="0" err="1"/>
              <a:t>hate</a:t>
            </a:r>
            <a:r>
              <a:rPr lang="it-IT" sz="2000" i="1" dirty="0"/>
              <a:t> </a:t>
            </a:r>
            <a:r>
              <a:rPr lang="it-IT" sz="2000" i="1" dirty="0" err="1"/>
              <a:t>speech</a:t>
            </a:r>
            <a:r>
              <a:rPr lang="it-IT" sz="2000" i="1" dirty="0"/>
              <a:t> e all’istigazione all’odio»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/>
              <a:t>Delibera 25/19/CONS</a:t>
            </a:r>
            <a:r>
              <a:rPr lang="it-IT" sz="2000" i="1" dirty="0"/>
              <a:t>: </a:t>
            </a:r>
            <a:r>
              <a:rPr lang="it-IT" sz="2000" dirty="0"/>
              <a:t>avvio della consultazione pubblica sullo schema di regolamento (30 giorni da pubblicazione sul sito avvenuta in data 21 febbraio 2019). Conclusa il 25 febbraio 2019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/>
              <a:t>10 contributi pervenuti – 5 audizioni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Il testo finale (</a:t>
            </a:r>
            <a:r>
              <a:rPr lang="it-IT" sz="2000" b="1" dirty="0"/>
              <a:t>delibera n. 157/19/CONS del 15 maggio 2019</a:t>
            </a:r>
            <a:r>
              <a:rPr lang="it-IT" sz="2000" dirty="0"/>
              <a:t>) recepisce le osservazioni emerse al fine di assicurare un più chiaro ed esaustivo contemperamento tra la libertà editoriale e le esigenze di tutela sottese al rispetto della dignità umana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000" dirty="0"/>
          </a:p>
          <a:p>
            <a:pPr algn="just">
              <a:buNone/>
            </a:pPr>
            <a:endParaRPr lang="it-IT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fr-FR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</a:rPr>
              <a:t>Il </a:t>
            </a:r>
            <a:r>
              <a:rPr lang="fr-FR" sz="3600" b="1" dirty="0" err="1">
                <a:solidFill>
                  <a:schemeClr val="bg1"/>
                </a:solidFill>
              </a:rPr>
              <a:t>regolamento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agcom</a:t>
            </a:r>
            <a:r>
              <a:rPr lang="fr-FR" sz="3600" b="1" dirty="0">
                <a:solidFill>
                  <a:schemeClr val="bg1"/>
                </a:solidFill>
              </a:rPr>
              <a:t> – </a:t>
            </a:r>
            <a:r>
              <a:rPr lang="fr-FR" sz="3600" b="1" dirty="0" err="1">
                <a:solidFill>
                  <a:schemeClr val="bg1"/>
                </a:solidFill>
              </a:rPr>
              <a:t>iter</a:t>
            </a:r>
            <a:r>
              <a:rPr lang="fr-FR" sz="3600" b="1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991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uadroTexto 7"/>
          <p:cNvSpPr txBox="1">
            <a:spLocks noChangeArrowheads="1"/>
          </p:cNvSpPr>
          <p:nvPr/>
        </p:nvSpPr>
        <p:spPr bwMode="auto">
          <a:xfrm>
            <a:off x="280987" y="2410318"/>
            <a:ext cx="8582025" cy="452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Delibera</a:t>
            </a:r>
            <a:r>
              <a:rPr lang="fr-F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n. 424/16/CONS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recante</a:t>
            </a: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 « </a:t>
            </a:r>
            <a:r>
              <a:rPr lang="it-IT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Atto di indirizzo sul rispetto della dignità umana e del principio di non discriminazione nei programmi di informazione, approfondimento e intrattenimento</a:t>
            </a:r>
            <a:r>
              <a:rPr lang="it-IT" sz="2000" i="1" dirty="0"/>
              <a:t>» (settembre)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/>
              <a:t>Delibera 442/17/CONS</a:t>
            </a:r>
            <a:r>
              <a:rPr lang="it-IT" sz="2000" i="1" dirty="0"/>
              <a:t>: </a:t>
            </a:r>
            <a:r>
              <a:rPr lang="it-IT" sz="2000" dirty="0"/>
              <a:t>Raccomandazione sulla corretta rappresentazione dell’immagine della donna nei programmi di informazione e di intrattenimento (novembre)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/>
              <a:t>Delibera n. 46/18/CONS</a:t>
            </a:r>
            <a:r>
              <a:rPr lang="it-IT" sz="2000" dirty="0"/>
              <a:t>) recante «Richiamo al rispetto della dignità umana e alla prevenzione all’incitamento all’odio» (febbraio)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000" dirty="0"/>
          </a:p>
          <a:p>
            <a:pPr algn="just">
              <a:buNone/>
            </a:pPr>
            <a:endParaRPr lang="it-IT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fr-FR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E5A988E7-E8D9-4837-8D93-ADB84EBC2620}"/>
              </a:ext>
            </a:extLst>
          </p:cNvPr>
          <p:cNvSpPr txBox="1">
            <a:spLocks/>
          </p:cNvSpPr>
          <p:nvPr/>
        </p:nvSpPr>
        <p:spPr>
          <a:xfrm>
            <a:off x="104775" y="129599"/>
            <a:ext cx="8582025" cy="920750"/>
          </a:xfrm>
          <a:prstGeom prst="rect">
            <a:avLst/>
          </a:prstGeom>
          <a:solidFill>
            <a:srgbClr val="953735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</a:rPr>
              <a:t>Il </a:t>
            </a:r>
            <a:r>
              <a:rPr lang="fr-FR" sz="3600" b="1" dirty="0" err="1">
                <a:solidFill>
                  <a:schemeClr val="bg1"/>
                </a:solidFill>
              </a:rPr>
              <a:t>regolamento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agcom</a:t>
            </a:r>
            <a:r>
              <a:rPr lang="fr-FR" sz="3600" b="1" dirty="0">
                <a:solidFill>
                  <a:schemeClr val="bg1"/>
                </a:solidFill>
              </a:rPr>
              <a:t> – delibere </a:t>
            </a:r>
            <a:r>
              <a:rPr lang="fr-FR" sz="3600" b="1" dirty="0" err="1">
                <a:solidFill>
                  <a:schemeClr val="bg1"/>
                </a:solidFill>
              </a:rPr>
              <a:t>precedenti</a:t>
            </a:r>
            <a:r>
              <a:rPr lang="fr-FR" sz="3600" b="1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9" name="Picture 4" descr="SOLOagcomlogo_colori">
            <a:extLst>
              <a:ext uri="{FF2B5EF4-FFF2-40B4-BE49-F238E27FC236}">
                <a16:creationId xmlns:a16="http://schemas.microsoft.com/office/drawing/2014/main" id="{09989431-9FD0-4664-A186-56D0E346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4456" y="6276410"/>
            <a:ext cx="602343" cy="3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5248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rospetto illustrativo">
  <a:themeElements>
    <a:clrScheme name="prova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F6BB00"/>
      </a:accent4>
      <a:accent5>
        <a:srgbClr val="8064A2"/>
      </a:accent5>
      <a:accent6>
        <a:srgbClr val="97A3B9"/>
      </a:accent6>
      <a:hlink>
        <a:srgbClr val="0000FF"/>
      </a:hlink>
      <a:folHlink>
        <a:srgbClr val="E36C0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5822</TotalTime>
  <Words>1051</Words>
  <Application>Microsoft Office PowerPoint</Application>
  <PresentationFormat>Presentazione su schermo (4:3)</PresentationFormat>
  <Paragraphs>154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Calibri</vt:lpstr>
      <vt:lpstr>Century Gothic</vt:lpstr>
      <vt:lpstr>Myriad Pro</vt:lpstr>
      <vt:lpstr>Times New Roman</vt:lpstr>
      <vt:lpstr>Wingdings</vt:lpstr>
      <vt:lpstr>Tema de Office</vt:lpstr>
      <vt:lpstr>Prospetto illustrativo</vt:lpstr>
      <vt:lpstr> Il contrasto all’hatespeech  Il regolamento Agcom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TEMA IMMIGRAZIONE NEI TG</vt:lpstr>
      <vt:lpstr>Il tema immigrazione nei tg</vt:lpstr>
      <vt:lpstr>Il tema immigrazione nei tg</vt:lpstr>
      <vt:lpstr>I TEMI PIU’ TRATTATI</vt:lpstr>
    </vt:vector>
  </TitlesOfParts>
  <Company>korazon de diablo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asxas  asxacac</dc:creator>
  <cp:lastModifiedBy>Benedetta Liberatore</cp:lastModifiedBy>
  <cp:revision>209</cp:revision>
  <dcterms:created xsi:type="dcterms:W3CDTF">2015-05-17T23:26:48Z</dcterms:created>
  <dcterms:modified xsi:type="dcterms:W3CDTF">2019-06-05T12:42:52Z</dcterms:modified>
</cp:coreProperties>
</file>