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1" r:id="rId2"/>
    <p:sldId id="262" r:id="rId3"/>
    <p:sldId id="257" r:id="rId4"/>
    <p:sldId id="284" r:id="rId5"/>
    <p:sldId id="258" r:id="rId6"/>
    <p:sldId id="273" r:id="rId7"/>
    <p:sldId id="272" r:id="rId8"/>
    <p:sldId id="275" r:id="rId9"/>
    <p:sldId id="274" r:id="rId10"/>
    <p:sldId id="276" r:id="rId11"/>
    <p:sldId id="277" r:id="rId12"/>
    <p:sldId id="278" r:id="rId13"/>
    <p:sldId id="281" r:id="rId14"/>
    <p:sldId id="286" r:id="rId15"/>
    <p:sldId id="288" r:id="rId16"/>
    <p:sldId id="287" r:id="rId17"/>
    <p:sldId id="280" r:id="rId18"/>
    <p:sldId id="282" r:id="rId19"/>
    <p:sldId id="283" r:id="rId20"/>
  </p:sldIdLst>
  <p:sldSz cx="12192000" cy="6858000"/>
  <p:notesSz cx="7010400" cy="9296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inilli" initials="Z" lastIdx="0" clrIdx="0">
    <p:extLst>
      <p:ext uri="{19B8F6BF-5375-455C-9EA6-DF929625EA0E}">
        <p15:presenceInfo xmlns:p15="http://schemas.microsoft.com/office/powerpoint/2012/main" userId="Zinill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A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42" autoAdjust="0"/>
    <p:restoredTop sz="94665"/>
  </p:normalViewPr>
  <p:slideViewPr>
    <p:cSldViewPr snapToGrid="0">
      <p:cViewPr varScale="1">
        <p:scale>
          <a:sx n="109" d="100"/>
          <a:sy n="109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0164C1-C0AA-48B3-B082-A96B3718F72F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5ACDD47-DC35-4197-A515-1E6EE86A346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32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84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0252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 </a:t>
            </a:r>
            <a:r>
              <a:rPr lang="en-GB" dirty="0" err="1"/>
              <a:t>dati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riferiscono</a:t>
            </a:r>
            <a:r>
              <a:rPr lang="en-GB" dirty="0"/>
              <a:t> al 2016 e </a:t>
            </a:r>
            <a:r>
              <a:rPr lang="en-GB" dirty="0" err="1"/>
              <a:t>quindi</a:t>
            </a:r>
            <a:r>
              <a:rPr lang="en-GB" dirty="0"/>
              <a:t> prima </a:t>
            </a:r>
            <a:r>
              <a:rPr lang="en-GB" dirty="0" err="1"/>
              <a:t>delle</a:t>
            </a:r>
            <a:r>
              <a:rPr lang="en-GB" dirty="0"/>
              <a:t> </a:t>
            </a:r>
            <a:r>
              <a:rPr lang="en-GB" dirty="0" err="1"/>
              <a:t>recenti</a:t>
            </a:r>
            <a:r>
              <a:rPr lang="en-GB" dirty="0"/>
              <a:t> </a:t>
            </a:r>
            <a:r>
              <a:rPr lang="en-GB" dirty="0" err="1"/>
              <a:t>stabilizzazioni</a:t>
            </a:r>
            <a:r>
              <a:rPr lang="en-GB" dirty="0"/>
              <a:t> del </a:t>
            </a:r>
            <a:r>
              <a:rPr lang="en-GB" dirty="0" err="1"/>
              <a:t>Decreto</a:t>
            </a:r>
            <a:r>
              <a:rPr lang="en-GB" dirty="0"/>
              <a:t> </a:t>
            </a:r>
            <a:r>
              <a:rPr lang="en-GB" dirty="0" err="1"/>
              <a:t>Madia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930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Italia gli over 50 sono più della metà. Regno Unito e in Francia sono, rispettivamente, il 40% e il 37%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315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3902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Ministra</a:t>
            </a:r>
            <a:r>
              <a:rPr lang="en-GB" dirty="0"/>
              <a:t> Bonetti – </a:t>
            </a:r>
            <a:r>
              <a:rPr lang="en-GB" dirty="0" err="1"/>
              <a:t>Parità</a:t>
            </a:r>
            <a:r>
              <a:rPr lang="en-GB" dirty="0"/>
              <a:t> di </a:t>
            </a:r>
            <a:r>
              <a:rPr lang="en-GB" dirty="0" err="1"/>
              <a:t>genere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97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603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Istituzioni</a:t>
            </a:r>
            <a:r>
              <a:rPr lang="en-GB" dirty="0"/>
              <a:t> </a:t>
            </a:r>
            <a:r>
              <a:rPr lang="en-GB" dirty="0" err="1"/>
              <a:t>pubbliche</a:t>
            </a:r>
            <a:r>
              <a:rPr lang="en-GB" dirty="0"/>
              <a:t> </a:t>
            </a:r>
            <a:r>
              <a:rPr lang="en-GB" dirty="0" err="1"/>
              <a:t>includono</a:t>
            </a:r>
            <a:r>
              <a:rPr lang="en-GB" dirty="0"/>
              <a:t> </a:t>
            </a:r>
            <a:r>
              <a:rPr lang="en-GB" dirty="0" err="1"/>
              <a:t>gli</a:t>
            </a:r>
            <a:r>
              <a:rPr lang="en-GB" dirty="0"/>
              <a:t> </a:t>
            </a:r>
            <a:r>
              <a:rPr lang="en-GB" dirty="0" err="1"/>
              <a:t>Enti</a:t>
            </a:r>
            <a:r>
              <a:rPr lang="en-GB" dirty="0"/>
              <a:t> </a:t>
            </a:r>
            <a:r>
              <a:rPr lang="en-GB" dirty="0" err="1"/>
              <a:t>Pubblici</a:t>
            </a:r>
            <a:r>
              <a:rPr lang="en-GB" dirty="0"/>
              <a:t> di </a:t>
            </a:r>
            <a:r>
              <a:rPr lang="en-GB" dirty="0" err="1"/>
              <a:t>Ricerca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6918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 </a:t>
            </a:r>
            <a:r>
              <a:rPr lang="en-GB" dirty="0" err="1"/>
              <a:t>dati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riferiscono</a:t>
            </a:r>
            <a:r>
              <a:rPr lang="en-GB" dirty="0"/>
              <a:t> al 2016 e </a:t>
            </a:r>
            <a:r>
              <a:rPr lang="en-GB" dirty="0" err="1"/>
              <a:t>quindi</a:t>
            </a:r>
            <a:r>
              <a:rPr lang="en-GB" dirty="0"/>
              <a:t> prima </a:t>
            </a:r>
            <a:r>
              <a:rPr lang="en-GB" dirty="0" err="1"/>
              <a:t>delle</a:t>
            </a:r>
            <a:r>
              <a:rPr lang="en-GB" dirty="0"/>
              <a:t> </a:t>
            </a:r>
            <a:r>
              <a:rPr lang="en-GB" dirty="0" err="1"/>
              <a:t>recenti</a:t>
            </a:r>
            <a:r>
              <a:rPr lang="en-GB" dirty="0"/>
              <a:t> </a:t>
            </a:r>
            <a:r>
              <a:rPr lang="en-GB" dirty="0" err="1"/>
              <a:t>stabilizzazioni</a:t>
            </a:r>
            <a:r>
              <a:rPr lang="en-GB" dirty="0"/>
              <a:t> del </a:t>
            </a:r>
            <a:r>
              <a:rPr lang="en-GB" dirty="0" err="1"/>
              <a:t>Decreto</a:t>
            </a:r>
            <a:r>
              <a:rPr lang="en-GB" dirty="0"/>
              <a:t> </a:t>
            </a:r>
            <a:r>
              <a:rPr lang="en-GB" dirty="0" err="1"/>
              <a:t>Madia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1961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Si </a:t>
            </a:r>
            <a:r>
              <a:rPr lang="en-GB" dirty="0" err="1"/>
              <a:t>verrebbe</a:t>
            </a:r>
            <a:r>
              <a:rPr lang="en-GB" dirty="0"/>
              <a:t> a </a:t>
            </a:r>
            <a:r>
              <a:rPr lang="en-GB" dirty="0" err="1"/>
              <a:t>creare</a:t>
            </a:r>
            <a:r>
              <a:rPr lang="en-GB" dirty="0"/>
              <a:t> un </a:t>
            </a:r>
            <a:r>
              <a:rPr lang="en-GB" dirty="0" err="1"/>
              <a:t>Fondo</a:t>
            </a:r>
            <a:r>
              <a:rPr lang="en-GB" dirty="0"/>
              <a:t> per import </a:t>
            </a:r>
            <a:r>
              <a:rPr lang="en-GB" dirty="0" err="1"/>
              <a:t>pari</a:t>
            </a:r>
            <a:r>
              <a:rPr lang="en-GB" dirty="0"/>
              <a:t> al </a:t>
            </a:r>
            <a:r>
              <a:rPr lang="en-GB" dirty="0" err="1"/>
              <a:t>Fondo</a:t>
            </a:r>
            <a:r>
              <a:rPr lang="en-GB" dirty="0"/>
              <a:t> </a:t>
            </a:r>
            <a:r>
              <a:rPr lang="en-GB" dirty="0" err="1"/>
              <a:t>Innovazione</a:t>
            </a:r>
            <a:r>
              <a:rPr lang="en-GB" dirty="0"/>
              <a:t> – </a:t>
            </a:r>
            <a:r>
              <a:rPr lang="en-GB" dirty="0" err="1"/>
              <a:t>Ministra</a:t>
            </a:r>
            <a:r>
              <a:rPr lang="en-GB" dirty="0"/>
              <a:t> Pisano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665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Più</a:t>
            </a:r>
            <a:r>
              <a:rPr lang="en-GB" dirty="0"/>
              <a:t> di 30 </a:t>
            </a:r>
            <a:r>
              <a:rPr lang="en-GB" dirty="0" err="1"/>
              <a:t>anni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lavoro</a:t>
            </a:r>
            <a:r>
              <a:rPr lang="en-GB" dirty="0"/>
              <a:t> al CNR. </a:t>
            </a:r>
            <a:r>
              <a:rPr lang="en-GB" dirty="0" err="1"/>
              <a:t>Problemi</a:t>
            </a:r>
            <a:r>
              <a:rPr lang="en-GB" dirty="0"/>
              <a:t> </a:t>
            </a:r>
            <a:r>
              <a:rPr lang="en-GB" dirty="0" err="1"/>
              <a:t>sono</a:t>
            </a:r>
            <a:r>
              <a:rPr lang="en-GB" dirty="0"/>
              <a:t> </a:t>
            </a:r>
            <a:r>
              <a:rPr lang="en-GB" dirty="0" err="1"/>
              <a:t>rimasti</a:t>
            </a:r>
            <a:r>
              <a:rPr lang="en-GB" dirty="0"/>
              <a:t> </a:t>
            </a:r>
            <a:r>
              <a:rPr lang="en-GB" dirty="0" err="1"/>
              <a:t>gli</a:t>
            </a:r>
            <a:r>
              <a:rPr lang="en-GB" dirty="0"/>
              <a:t> </a:t>
            </a:r>
            <a:r>
              <a:rPr lang="en-GB" dirty="0" err="1"/>
              <a:t>stessi</a:t>
            </a:r>
            <a:r>
              <a:rPr lang="en-GB" dirty="0"/>
              <a:t>. Ci </a:t>
            </a:r>
            <a:r>
              <a:rPr lang="en-GB" dirty="0" err="1"/>
              <a:t>rivediamo</a:t>
            </a:r>
            <a:r>
              <a:rPr lang="en-GB" dirty="0"/>
              <a:t> </a:t>
            </a:r>
            <a:r>
              <a:rPr lang="en-GB" dirty="0" err="1"/>
              <a:t>tra</a:t>
            </a:r>
            <a:r>
              <a:rPr lang="en-GB" dirty="0"/>
              <a:t> 30 </a:t>
            </a:r>
            <a:r>
              <a:rPr lang="en-GB" dirty="0" err="1"/>
              <a:t>anni</a:t>
            </a:r>
            <a:r>
              <a:rPr lang="en-GB" dirty="0"/>
              <a:t>? No, vi </a:t>
            </a:r>
            <a:r>
              <a:rPr lang="en-GB" dirty="0" err="1"/>
              <a:t>aspettiamo</a:t>
            </a:r>
            <a:r>
              <a:rPr lang="en-GB" dirty="0"/>
              <a:t> </a:t>
            </a:r>
            <a:r>
              <a:rPr lang="en-GB" dirty="0" err="1"/>
              <a:t>l’anno</a:t>
            </a:r>
            <a:r>
              <a:rPr lang="en-GB" dirty="0"/>
              <a:t> </a:t>
            </a:r>
            <a:r>
              <a:rPr lang="en-GB" dirty="0" err="1"/>
              <a:t>prossimo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162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GB" dirty="0" err="1"/>
              <a:t>Ringraziamento</a:t>
            </a:r>
            <a:r>
              <a:rPr lang="en-GB" dirty="0"/>
              <a:t> al </a:t>
            </a:r>
            <a:r>
              <a:rPr lang="en-GB" dirty="0" err="1"/>
              <a:t>Presidente</a:t>
            </a:r>
            <a:r>
              <a:rPr lang="en-GB" dirty="0"/>
              <a:t> </a:t>
            </a:r>
            <a:r>
              <a:rPr lang="en-GB" dirty="0" err="1"/>
              <a:t>Inguscio</a:t>
            </a:r>
            <a:r>
              <a:rPr lang="en-GB" dirty="0"/>
              <a:t>, al </a:t>
            </a:r>
            <a:r>
              <a:rPr lang="en-GB" dirty="0" err="1"/>
              <a:t>Vicepresidente</a:t>
            </a:r>
            <a:r>
              <a:rPr lang="en-GB" dirty="0"/>
              <a:t> </a:t>
            </a:r>
            <a:r>
              <a:rPr lang="en-GB" dirty="0" err="1"/>
              <a:t>Frosini</a:t>
            </a:r>
            <a:r>
              <a:rPr lang="en-GB" dirty="0"/>
              <a:t>, al </a:t>
            </a:r>
            <a:r>
              <a:rPr lang="en-GB" dirty="0" err="1"/>
              <a:t>Direttore</a:t>
            </a:r>
            <a:r>
              <a:rPr lang="en-GB" dirty="0"/>
              <a:t> del </a:t>
            </a:r>
            <a:r>
              <a:rPr lang="en-GB" dirty="0" err="1"/>
              <a:t>Dipartimento</a:t>
            </a:r>
            <a:r>
              <a:rPr lang="en-GB" dirty="0"/>
              <a:t> </a:t>
            </a:r>
            <a:r>
              <a:rPr lang="en-GB" dirty="0" err="1"/>
              <a:t>Corbellini</a:t>
            </a:r>
            <a:r>
              <a:rPr lang="en-GB" dirty="0"/>
              <a:t> per aver </a:t>
            </a:r>
            <a:r>
              <a:rPr lang="en-GB" dirty="0" err="1"/>
              <a:t>dato</a:t>
            </a:r>
            <a:r>
              <a:rPr lang="en-GB" dirty="0"/>
              <a:t> fiducia a </a:t>
            </a:r>
            <a:r>
              <a:rPr lang="en-GB" dirty="0" err="1"/>
              <a:t>questo</a:t>
            </a:r>
            <a:r>
              <a:rPr lang="en-GB" dirty="0"/>
              <a:t> </a:t>
            </a:r>
            <a:r>
              <a:rPr lang="en-GB" dirty="0" err="1"/>
              <a:t>progetto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495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156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Concentro</a:t>
            </a:r>
            <a:r>
              <a:rPr lang="en-GB" dirty="0"/>
              <a:t> </a:t>
            </a:r>
            <a:r>
              <a:rPr lang="en-GB" dirty="0" err="1"/>
              <a:t>sulle</a:t>
            </a:r>
            <a:r>
              <a:rPr lang="en-GB" dirty="0"/>
              <a:t> </a:t>
            </a:r>
            <a:r>
              <a:rPr lang="en-GB" dirty="0" err="1"/>
              <a:t>risorse</a:t>
            </a:r>
            <a:r>
              <a:rPr lang="en-GB" dirty="0"/>
              <a:t> </a:t>
            </a:r>
            <a:r>
              <a:rPr lang="en-GB" dirty="0" err="1"/>
              <a:t>umane</a:t>
            </a:r>
            <a:r>
              <a:rPr lang="en-GB" dirty="0"/>
              <a:t>, </a:t>
            </a:r>
            <a:r>
              <a:rPr lang="en-GB" dirty="0" err="1"/>
              <a:t>anche</a:t>
            </a:r>
            <a:r>
              <a:rPr lang="en-GB" dirty="0"/>
              <a:t> se la </a:t>
            </a:r>
            <a:r>
              <a:rPr lang="en-GB" dirty="0" err="1"/>
              <a:t>Relazione</a:t>
            </a:r>
            <a:r>
              <a:rPr lang="en-GB" dirty="0"/>
              <a:t> </a:t>
            </a:r>
            <a:r>
              <a:rPr lang="en-GB" dirty="0" err="1"/>
              <a:t>fornisce</a:t>
            </a:r>
            <a:r>
              <a:rPr lang="en-GB" dirty="0"/>
              <a:t> </a:t>
            </a:r>
            <a:r>
              <a:rPr lang="en-GB" dirty="0" err="1"/>
              <a:t>dati</a:t>
            </a:r>
            <a:r>
              <a:rPr lang="en-GB" dirty="0"/>
              <a:t> </a:t>
            </a:r>
            <a:r>
              <a:rPr lang="en-GB" dirty="0" err="1"/>
              <a:t>sulla</a:t>
            </a:r>
            <a:r>
              <a:rPr lang="en-GB" dirty="0"/>
              <a:t> </a:t>
            </a:r>
            <a:r>
              <a:rPr lang="en-GB" dirty="0" err="1"/>
              <a:t>spesa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013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3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Olanda</a:t>
            </a:r>
            <a:r>
              <a:rPr lang="en-GB" dirty="0"/>
              <a:t> e Regno </a:t>
            </a:r>
            <a:r>
              <a:rPr lang="en-GB" dirty="0" err="1"/>
              <a:t>Unito</a:t>
            </a:r>
            <a:r>
              <a:rPr lang="en-GB" dirty="0"/>
              <a:t> ha </a:t>
            </a:r>
            <a:r>
              <a:rPr lang="en-GB" dirty="0" err="1"/>
              <a:t>finora</a:t>
            </a:r>
            <a:r>
              <a:rPr lang="en-GB" dirty="0"/>
              <a:t> </a:t>
            </a:r>
            <a:r>
              <a:rPr lang="en-GB" dirty="0" err="1"/>
              <a:t>ottenuto</a:t>
            </a:r>
            <a:r>
              <a:rPr lang="en-GB" dirty="0"/>
              <a:t> di </a:t>
            </a:r>
            <a:r>
              <a:rPr lang="en-GB" dirty="0" err="1"/>
              <a:t>più</a:t>
            </a:r>
            <a:r>
              <a:rPr lang="en-GB" dirty="0"/>
              <a:t> di </a:t>
            </a:r>
            <a:r>
              <a:rPr lang="en-GB" dirty="0" err="1"/>
              <a:t>quanto</a:t>
            </a:r>
            <a:r>
              <a:rPr lang="en-GB" dirty="0"/>
              <a:t> ha </a:t>
            </a:r>
            <a:r>
              <a:rPr lang="en-GB" dirty="0" err="1"/>
              <a:t>versato</a:t>
            </a:r>
            <a:r>
              <a:rPr lang="en-GB" dirty="0"/>
              <a:t>, al </a:t>
            </a:r>
            <a:r>
              <a:rPr lang="en-GB" dirty="0" err="1"/>
              <a:t>contrario</a:t>
            </a:r>
            <a:r>
              <a:rPr lang="en-GB" dirty="0"/>
              <a:t> </a:t>
            </a:r>
            <a:r>
              <a:rPr lang="en-GB" dirty="0" err="1"/>
              <a:t>della</a:t>
            </a:r>
            <a:r>
              <a:rPr lang="en-GB" dirty="0"/>
              <a:t> Francia e </a:t>
            </a:r>
            <a:r>
              <a:rPr lang="en-GB" dirty="0" err="1"/>
              <a:t>della</a:t>
            </a:r>
            <a:r>
              <a:rPr lang="en-GB" dirty="0"/>
              <a:t> Germania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057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GB" dirty="0"/>
              <a:t>Come </a:t>
            </a:r>
            <a:r>
              <a:rPr lang="en-GB" dirty="0" err="1"/>
              <a:t>coordinatori</a:t>
            </a:r>
            <a:r>
              <a:rPr lang="en-GB" dirty="0"/>
              <a:t>, </a:t>
            </a:r>
            <a:r>
              <a:rPr lang="en-GB" dirty="0" err="1"/>
              <a:t>abbiamo</a:t>
            </a:r>
            <a:r>
              <a:rPr lang="en-GB" dirty="0"/>
              <a:t> un </a:t>
            </a:r>
            <a:r>
              <a:rPr lang="en-GB" dirty="0" err="1"/>
              <a:t>successo</a:t>
            </a:r>
            <a:r>
              <a:rPr lang="en-GB" dirty="0"/>
              <a:t> del 7,5 </a:t>
            </a:r>
            <a:r>
              <a:rPr lang="en-GB" dirty="0" err="1"/>
              <a:t>contro</a:t>
            </a:r>
            <a:r>
              <a:rPr lang="en-GB" dirty="0"/>
              <a:t> la media del 13,0 (</a:t>
            </a:r>
            <a:r>
              <a:rPr lang="en-GB" dirty="0" err="1"/>
              <a:t>Tabella</a:t>
            </a:r>
            <a:r>
              <a:rPr lang="en-GB" dirty="0"/>
              <a:t> 1.2). Un po’ </a:t>
            </a:r>
            <a:r>
              <a:rPr lang="en-GB" dirty="0" err="1"/>
              <a:t>meglio</a:t>
            </a:r>
            <a:r>
              <a:rPr lang="en-GB" dirty="0"/>
              <a:t> come </a:t>
            </a:r>
            <a:r>
              <a:rPr lang="en-GB" dirty="0" err="1"/>
              <a:t>partecipanti</a:t>
            </a:r>
            <a:r>
              <a:rPr lang="en-GB" dirty="0"/>
              <a:t>, 10,5 </a:t>
            </a:r>
            <a:r>
              <a:rPr lang="en-GB" dirty="0" err="1"/>
              <a:t>contro</a:t>
            </a:r>
            <a:r>
              <a:rPr lang="en-GB" dirty="0"/>
              <a:t> 13,7 (</a:t>
            </a:r>
            <a:r>
              <a:rPr lang="en-GB" dirty="0" err="1"/>
              <a:t>Tabella</a:t>
            </a:r>
            <a:r>
              <a:rPr lang="en-GB" dirty="0"/>
              <a:t> 1,1).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914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603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ACDD47-DC35-4197-A515-1E6EE86A346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6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21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49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2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B7871297-5F35-3743-86D0-0B9FA803F632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73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1CF9E017-251A-9944-BCF7-09E7C7B17D30}"/>
              </a:ext>
            </a:extLst>
          </p:cNvPr>
          <p:cNvGrpSpPr/>
          <p:nvPr userDrawn="1"/>
        </p:nvGrpSpPr>
        <p:grpSpPr>
          <a:xfrm>
            <a:off x="148283" y="6425876"/>
            <a:ext cx="11872284" cy="364384"/>
            <a:chOff x="148283" y="6425876"/>
            <a:chExt cx="11872284" cy="364384"/>
          </a:xfrm>
        </p:grpSpPr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AE6C2B52-3A6E-644C-89D2-3BCF32557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283" y="6425876"/>
              <a:ext cx="2391269" cy="364384"/>
            </a:xfrm>
            <a:prstGeom prst="rect">
              <a:avLst/>
            </a:prstGeom>
          </p:spPr>
        </p:pic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41EA192F-7CE5-424D-B9E7-FCA991EAAC16}"/>
                </a:ext>
              </a:extLst>
            </p:cNvPr>
            <p:cNvSpPr txBox="1"/>
            <p:nvPr/>
          </p:nvSpPr>
          <p:spPr>
            <a:xfrm>
              <a:off x="9549113" y="6484941"/>
              <a:ext cx="247145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100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Roma, 15 ottobre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274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87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58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58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2961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33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07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25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24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40000"/>
                <a:lumOff val="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874D5-3404-4574-A53D-820C0A9E1443}" type="datetimeFigureOut">
              <a:rPr lang="it-IT" smtClean="0"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80EE-861F-4AF0-962A-D78C30AF87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73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ED701E7C-9792-BA48-9381-87EEE888F030}"/>
              </a:ext>
            </a:extLst>
          </p:cNvPr>
          <p:cNvSpPr/>
          <p:nvPr/>
        </p:nvSpPr>
        <p:spPr>
          <a:xfrm>
            <a:off x="0" y="4858900"/>
            <a:ext cx="12192000" cy="19991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73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4798CE-7FC4-475D-8D7E-8499E6E5B184}"/>
              </a:ext>
            </a:extLst>
          </p:cNvPr>
          <p:cNvSpPr txBox="1"/>
          <p:nvPr/>
        </p:nvSpPr>
        <p:spPr>
          <a:xfrm>
            <a:off x="2050167" y="4858900"/>
            <a:ext cx="816580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3600" dirty="0" err="1">
                <a:solidFill>
                  <a:schemeClr val="tx2">
                    <a:lumMod val="75000"/>
                  </a:schemeClr>
                </a:solidFill>
                <a:cs typeface="Aharoni" panose="020B0604020202020204" pitchFamily="2" charset="-79"/>
              </a:rPr>
              <a:t>Coordinatori</a:t>
            </a:r>
            <a:endParaRPr lang="en-GB" sz="3600" dirty="0">
              <a:solidFill>
                <a:schemeClr val="tx2">
                  <a:lumMod val="75000"/>
                </a:schemeClr>
              </a:solidFill>
              <a:cs typeface="Aharoni" panose="020B0604020202020204" pitchFamily="2" charset="-79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sz="3600" b="1" dirty="0">
                <a:solidFill>
                  <a:schemeClr val="tx2">
                    <a:lumMod val="75000"/>
                  </a:schemeClr>
                </a:solidFill>
                <a:cs typeface="Aharoni" panose="020B0604020202020204" pitchFamily="2" charset="-79"/>
              </a:rPr>
              <a:t>Daniele Archibugi e Fabrizio Tuzi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D8DB90-CDBD-4ABA-B739-85DEB28033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980" y="0"/>
            <a:ext cx="9920682" cy="4012354"/>
          </a:xfrm>
          <a:prstGeom prst="rect">
            <a:avLst/>
          </a:prstGeom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45476A97-05AF-D145-84C4-765C58D11172}"/>
              </a:ext>
            </a:extLst>
          </p:cNvPr>
          <p:cNvGrpSpPr/>
          <p:nvPr/>
        </p:nvGrpSpPr>
        <p:grpSpPr>
          <a:xfrm>
            <a:off x="74139" y="6213117"/>
            <a:ext cx="11969578" cy="553583"/>
            <a:chOff x="74139" y="6213117"/>
            <a:chExt cx="11969578" cy="553583"/>
          </a:xfrm>
        </p:grpSpPr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E9BCC065-599E-6946-8F50-2C3C5579F3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39" y="6213117"/>
              <a:ext cx="3632888" cy="553583"/>
            </a:xfrm>
            <a:prstGeom prst="rect">
              <a:avLst/>
            </a:prstGeom>
          </p:spPr>
        </p:pic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DD51A1C8-AF09-974B-BF9B-5F309A308171}"/>
                </a:ext>
              </a:extLst>
            </p:cNvPr>
            <p:cNvSpPr txBox="1"/>
            <p:nvPr/>
          </p:nvSpPr>
          <p:spPr>
            <a:xfrm>
              <a:off x="7768279" y="6425876"/>
              <a:ext cx="42754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600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Roma, 15 ottobre 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2818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28055"/>
            <a:ext cx="12192000" cy="1389247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I settori scientifici di forza e di debolezza</a:t>
            </a:r>
            <a:b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Implicazioni per la politica della scienza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0354" y="2384567"/>
            <a:ext cx="10851292" cy="3521963"/>
          </a:xfrm>
        </p:spPr>
        <p:txBody>
          <a:bodyPr>
            <a:normAutofit/>
          </a:bodyPr>
          <a:lstStyle/>
          <a:p>
            <a:pPr marL="677863" indent="-493713">
              <a:spcAft>
                <a:spcPts val="12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Comprendere in quali settori l’Italia eccelle non solo per quantità, ma anche per qualità</a:t>
            </a:r>
          </a:p>
          <a:p>
            <a:pPr marL="677863" indent="-493713">
              <a:spcAft>
                <a:spcPts val="12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Identificare i punti di debolezza, inclusi quelli che potrebbero essere strategici</a:t>
            </a:r>
          </a:p>
          <a:p>
            <a:pPr marL="677863" indent="-493713">
              <a:spcAft>
                <a:spcPts val="12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Metodologia applicabile anche a livello dei singoli atenei ed enti</a:t>
            </a:r>
          </a:p>
        </p:txBody>
      </p:sp>
    </p:spTree>
    <p:extLst>
      <p:ext uri="{BB962C8B-B14F-4D97-AF65-F5344CB8AC3E}">
        <p14:creationId xmlns:p14="http://schemas.microsoft.com/office/powerpoint/2010/main" val="3194973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55" y="365125"/>
            <a:ext cx="12192000" cy="1548735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La struttura demografica dei ricercatori italiani:</a:t>
            </a:r>
            <a:b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come procede il ricambio generazionale?</a:t>
            </a:r>
            <a:b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3600" b="1" i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Crisci, Morettini e Archibugi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561" y="2267896"/>
            <a:ext cx="10937789" cy="4007921"/>
          </a:xfrm>
        </p:spPr>
        <p:txBody>
          <a:bodyPr vert="horz" lIns="91440" tIns="45720" rIns="91440" bIns="45720" numCol="2" rtlCol="0">
            <a:noAutofit/>
          </a:bodyPr>
          <a:lstStyle/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A fronte di un aumento di età degli occupati, l’età media dei ricercatori aumenta solo leggermente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Nel settore privato, i ricercatori sono sostanzialmente più giovani che nel settore pubblico (rispettivamente 42,3 contro 48,5 anni)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Nel settore pubblico, aumentano ed invecchiano gli assegnisti di ricerca: 20% nelle università, addirittura 25% negli EPR</a:t>
            </a:r>
          </a:p>
        </p:txBody>
      </p:sp>
    </p:spTree>
    <p:extLst>
      <p:ext uri="{BB962C8B-B14F-4D97-AF65-F5344CB8AC3E}">
        <p14:creationId xmlns:p14="http://schemas.microsoft.com/office/powerpoint/2010/main" val="2226811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6671D4-9CC6-45BC-930C-23B950E746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37" y="294246"/>
            <a:ext cx="10873946" cy="586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874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984CBF5-35F7-485F-985F-EE719BE5D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962" y="1124140"/>
            <a:ext cx="9836791" cy="50411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F3EDF0-899A-48C4-A1AC-DD6342155E07}"/>
              </a:ext>
            </a:extLst>
          </p:cNvPr>
          <p:cNvSpPr txBox="1"/>
          <p:nvPr/>
        </p:nvSpPr>
        <p:spPr>
          <a:xfrm>
            <a:off x="541420" y="100637"/>
            <a:ext cx="58353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err="1">
                <a:latin typeface="Arial Rounded MT Bold" panose="020F0704030504030204" pitchFamily="34" charset="0"/>
              </a:rPr>
              <a:t>Proiezioni</a:t>
            </a:r>
            <a:r>
              <a:rPr lang="en-GB" sz="4800" b="1" dirty="0">
                <a:latin typeface="Arial Rounded MT Bold" panose="020F0704030504030204" pitchFamily="34" charset="0"/>
              </a:rPr>
              <a:t> al 2025</a:t>
            </a:r>
          </a:p>
        </p:txBody>
      </p:sp>
    </p:spTree>
    <p:extLst>
      <p:ext uri="{BB962C8B-B14F-4D97-AF65-F5344CB8AC3E}">
        <p14:creationId xmlns:p14="http://schemas.microsoft.com/office/powerpoint/2010/main" val="3271919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398DF7-1154-4753-8066-ACF61C6C4C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063" y="1368527"/>
            <a:ext cx="10530388" cy="499108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F56DF42-2A44-4D61-9275-F5A3EE9205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841" y="199951"/>
            <a:ext cx="10617916" cy="99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55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56DF42-2A44-4D61-9275-F5A3EE920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842" y="199951"/>
            <a:ext cx="10822667" cy="10100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8BB5F5-EB1A-468D-95DE-866D0E3DFC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842" y="1209955"/>
            <a:ext cx="10745200" cy="515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034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D5C4B5-AE19-400F-A6F3-25261873A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6" y="167182"/>
            <a:ext cx="10564121" cy="598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41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" y="365125"/>
            <a:ext cx="12192000" cy="1548735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Che cosa suggerisce la demografia dei ricercatori alla politica della scienza?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2326" y="2070188"/>
            <a:ext cx="11493843" cy="4145261"/>
          </a:xfrm>
        </p:spPr>
        <p:txBody>
          <a:bodyPr vert="horz" lIns="91440" tIns="45720" rIns="91440" bIns="45720" numCol="2" rtlCol="0">
            <a:noAutofit/>
          </a:bodyPr>
          <a:lstStyle/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Non solo aumento dei ricercatori</a:t>
            </a: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Programmazione dei concorsi</a:t>
            </a: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Progressioni di carriera aperte piuttosto che chiuse </a:t>
            </a: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  <a:p>
            <a:pPr marL="18415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  <a:buNone/>
            </a:pP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Regole certe e di lungo periodo, tanto per il reclutamento che per il pensionamento, sono necessarie per tramandare competenze da una generazione all’altra</a:t>
            </a:r>
          </a:p>
        </p:txBody>
      </p:sp>
    </p:spTree>
    <p:extLst>
      <p:ext uri="{BB962C8B-B14F-4D97-AF65-F5344CB8AC3E}">
        <p14:creationId xmlns:p14="http://schemas.microsoft.com/office/powerpoint/2010/main" val="2481610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2133526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La domanda pubblica d’innovazione: </a:t>
            </a:r>
            <a:b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verso un Piano d’azione</a:t>
            </a:r>
            <a:b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per il procurement di Ricerca e Sviluppo in Italia</a:t>
            </a:r>
            <a:b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3600" b="1" i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Filippetti, Spallone e </a:t>
            </a:r>
            <a:r>
              <a:rPr lang="it-IT" sz="3600" b="1" i="1" dirty="0" err="1">
                <a:solidFill>
                  <a:srgbClr val="FFC000"/>
                </a:solidFill>
                <a:latin typeface="Arial Rounded MT Bold" panose="020F0704030504030204" pitchFamily="34" charset="0"/>
              </a:rPr>
              <a:t>Tuzi</a:t>
            </a:r>
            <a:endParaRPr lang="it-IT" sz="3600" b="1" i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7773" y="2636873"/>
            <a:ext cx="11442357" cy="3540089"/>
          </a:xfrm>
        </p:spPr>
        <p:txBody>
          <a:bodyPr vert="horz" lIns="91440" tIns="45720" rIns="91440" bIns="45720" numCol="2" rtlCol="0">
            <a:noAutofit/>
          </a:bodyPr>
          <a:lstStyle/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Il valore totale del procurement di R&amp;S nel 2018 è stato di circa 176 milioni di euro, meno dello 0,15% del valore totale dei beni e servizi acquistati dalla pubblica amministrazione.</a:t>
            </a: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Se la R&amp;S prendesse solo l’1% degli acquisti, si moltiplicherebbe di 6 volte per arrivare a </a:t>
            </a:r>
            <a:r>
              <a:rPr lang="en-GB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1,35 </a:t>
            </a:r>
            <a:r>
              <a:rPr lang="en-GB" sz="2600" dirty="0" err="1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miliardi</a:t>
            </a: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Potrebbe essere uno strumento rilevante di politica dell’innovazione</a:t>
            </a:r>
          </a:p>
        </p:txBody>
      </p:sp>
    </p:spTree>
    <p:extLst>
      <p:ext uri="{BB962C8B-B14F-4D97-AF65-F5344CB8AC3E}">
        <p14:creationId xmlns:p14="http://schemas.microsoft.com/office/powerpoint/2010/main" val="3795241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2133526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Necessità di informare le politiche pubbliche sui dati e gli studi piuttosto che sull’improvvisazione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7040" y="2847514"/>
            <a:ext cx="11357919" cy="3454432"/>
          </a:xfrm>
        </p:spPr>
        <p:txBody>
          <a:bodyPr vert="horz" lIns="91440" tIns="45720" rIns="91440" bIns="45720" numCol="2" rtlCol="0">
            <a:noAutofit/>
          </a:bodyPr>
          <a:lstStyle/>
          <a:p>
            <a:pPr marL="358775" indent="-35877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Cambiano i governi, cambiano le repubbliche, ma i problemi strutturali del sistema della ricerca e dell’innovazione rimangono gli stessi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  <a:p>
            <a:pPr marL="714375" indent="-395288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Effettivi cambiamenti, come quello relativo all’aumento delle risorse destinate alla ricerca e all’innovazione, necessitano continuità e programmazione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838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42704"/>
            <a:ext cx="12192000" cy="132556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Gruppo di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Lavoro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b="1" dirty="0" err="1">
                <a:solidFill>
                  <a:srgbClr val="FFC000"/>
                </a:solidFill>
                <a:latin typeface="Arial Rounded MT Bold" panose="020F0704030504030204" pitchFamily="34" charset="0"/>
              </a:rPr>
              <a:t>Relazione</a:t>
            </a:r>
            <a:r>
              <a:rPr lang="en-US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Arial Rounded MT Bold" panose="020F0704030504030204" pitchFamily="34" charset="0"/>
              </a:rPr>
              <a:t>Ricerca</a:t>
            </a:r>
            <a:r>
              <a:rPr lang="en-US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 e </a:t>
            </a:r>
            <a:r>
              <a:rPr lang="en-US" b="1" dirty="0" err="1">
                <a:solidFill>
                  <a:srgbClr val="FFC000"/>
                </a:solidFill>
                <a:latin typeface="Arial Rounded MT Bold" panose="020F0704030504030204" pitchFamily="34" charset="0"/>
              </a:rPr>
              <a:t>Innovazione</a:t>
            </a:r>
            <a:endParaRPr lang="it-IT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0195" y="1949192"/>
            <a:ext cx="11195221" cy="4451608"/>
          </a:xfrm>
        </p:spPr>
        <p:txBody>
          <a:bodyPr>
            <a:normAutofit/>
          </a:bodyPr>
          <a:lstStyle/>
          <a:p>
            <a:pPr marL="714375" indent="-703263"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Partecipano 4 Istituti CNR (IASI, IRCRES, IRPPS e ISSIRFA)</a:t>
            </a:r>
          </a:p>
          <a:p>
            <a:pPr marL="714375" indent="-703263"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Presso il Dipartimento Scienze Umane – Patrimonio Culturale</a:t>
            </a:r>
          </a:p>
          <a:p>
            <a:pPr marL="714375" indent="-703263"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ENEA, Osservato sull’Italia nella Competizione Tecnologica Internazionale (Daniela Palma)</a:t>
            </a:r>
          </a:p>
          <a:p>
            <a:pPr marL="714375" indent="-703263"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Università Roma Tor Vergata (Andrea D’Angelo)</a:t>
            </a:r>
          </a:p>
          <a:p>
            <a:pPr marL="714375" indent="-703263"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Università di Camerino (Rinaldo Evangelista)</a:t>
            </a:r>
          </a:p>
          <a:p>
            <a:pPr marL="714375" indent="-703263"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Collaborazioni intense con ISTAT, AGID e altri</a:t>
            </a:r>
          </a:p>
        </p:txBody>
      </p:sp>
    </p:spTree>
    <p:extLst>
      <p:ext uri="{BB962C8B-B14F-4D97-AF65-F5344CB8AC3E}">
        <p14:creationId xmlns:p14="http://schemas.microsoft.com/office/powerpoint/2010/main" val="467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59492"/>
            <a:ext cx="12192000" cy="1443553"/>
          </a:xfrm>
          <a:solidFill>
            <a:schemeClr val="bg1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b="1" dirty="0" err="1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Lista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dei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 co-</a:t>
            </a:r>
            <a:r>
              <a:rPr lang="en-GB" b="1" dirty="0" err="1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autori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GB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GB" b="1" dirty="0" err="1">
                <a:solidFill>
                  <a:srgbClr val="FFC000"/>
                </a:solidFill>
                <a:latin typeface="Arial Rounded MT Bold" panose="020F0704030504030204" pitchFamily="34" charset="0"/>
              </a:rPr>
              <a:t>Seconda</a:t>
            </a:r>
            <a:r>
              <a:rPr lang="en-GB" b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solidFill>
                  <a:srgbClr val="FFC000"/>
                </a:solidFill>
                <a:latin typeface="Arial Rounded MT Bold" panose="020F0704030504030204" pitchFamily="34" charset="0"/>
              </a:rPr>
              <a:t>Relazione</a:t>
            </a:r>
            <a:endParaRPr lang="en-GB" b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5426" y="2060417"/>
            <a:ext cx="11592411" cy="3944967"/>
          </a:xfrm>
        </p:spPr>
        <p:txBody>
          <a:bodyPr numCol="2">
            <a:noAutofit/>
          </a:bodyPr>
          <a:lstStyle/>
          <a:p>
            <a:pPr marL="714375" indent="-703263" defTabSz="91281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Giovanni Abramo, CNR-IASI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Daniele Archibugi, CNR-IRPPS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Massimiliano Crisci, CNR-IRPPS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Ciriaco Andrea D’Angelo, Università di Roma Tor Vergata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Andrea Filippetti, CNR-ISSIRFA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  <a:p>
            <a:pPr marL="712788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Lucio Morettini, CNR-IRCRES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Emanuela Reale, CNR-IRCRES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Raffaele Spallone, CNR-ISSIRFA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Fabrizio </a:t>
            </a:r>
            <a:r>
              <a:rPr lang="it-IT" sz="2600" dirty="0" err="1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Tuzi</a:t>
            </a: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, CNR-ISSIRFA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Antonio </a:t>
            </a:r>
            <a:r>
              <a:rPr lang="it-IT" sz="2600" dirty="0" err="1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Zinilli</a:t>
            </a: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, CNR-IRCRES</a:t>
            </a:r>
          </a:p>
          <a:p>
            <a:pPr>
              <a:buClr>
                <a:srgbClr val="FFC000"/>
              </a:buClr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8889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450F8EB-83F4-4852-90A7-CFEA641B6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793" y="219918"/>
            <a:ext cx="10521852" cy="595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9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2131"/>
            <a:ext cx="12192000" cy="187144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it-IT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La partecipazione italiana </a:t>
            </a:r>
            <a:br>
              <a:rPr lang="it-IT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ai programmi quadro europei</a:t>
            </a:r>
            <a:br>
              <a:rPr lang="it-IT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3600" i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Reale e </a:t>
            </a:r>
            <a:r>
              <a:rPr lang="it-IT" sz="3600" i="1" dirty="0" err="1">
                <a:solidFill>
                  <a:srgbClr val="FFC000"/>
                </a:solidFill>
                <a:latin typeface="Arial Rounded MT Bold" panose="020F0704030504030204" pitchFamily="34" charset="0"/>
              </a:rPr>
              <a:t>Zinilli</a:t>
            </a:r>
            <a:endParaRPr lang="it-IT" sz="3600" i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449223"/>
            <a:ext cx="10515600" cy="3678312"/>
          </a:xfrm>
        </p:spPr>
        <p:txBody>
          <a:bodyPr/>
          <a:lstStyle/>
          <a:p>
            <a:pPr marL="579438" indent="-568325"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L’Italia partecipa con vigore e ispirazione alla ricerca europea</a:t>
            </a:r>
          </a:p>
          <a:p>
            <a:pPr marL="579438" indent="-568325"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Finanziamenti europei sono cruciali per la ricerca italiana</a:t>
            </a:r>
          </a:p>
          <a:p>
            <a:pPr marL="579438" indent="-568325"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L’Italia contribuisce al Bilancio per la ricerca comunitario con il 12,5 %</a:t>
            </a:r>
          </a:p>
          <a:p>
            <a:pPr marL="579438" indent="-568325"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I finanziamenti che riportiamo a casa è pari all’8,7%</a:t>
            </a:r>
          </a:p>
          <a:p>
            <a:pPr>
              <a:buClr>
                <a:srgbClr val="FFC000"/>
              </a:buClr>
              <a:buSzPct val="200000"/>
            </a:pPr>
            <a:endParaRPr lang="it-IT" dirty="0">
              <a:latin typeface="Arial Rounded MT Bold" panose="020F0704030504030204" pitchFamily="34" charset="0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526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56697613-2FC2-BF43-9EDC-B306AB7BF3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319762"/>
              </p:ext>
            </p:extLst>
          </p:nvPr>
        </p:nvGraphicFramePr>
        <p:xfrm>
          <a:off x="1037967" y="422425"/>
          <a:ext cx="10120184" cy="5582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93688">
                  <a:extLst>
                    <a:ext uri="{9D8B030D-6E8A-4147-A177-3AD203B41FA5}">
                      <a16:colId xmlns:a16="http://schemas.microsoft.com/office/drawing/2014/main" val="2706736418"/>
                    </a:ext>
                  </a:extLst>
                </a:gridCol>
                <a:gridCol w="2389500">
                  <a:extLst>
                    <a:ext uri="{9D8B030D-6E8A-4147-A177-3AD203B41FA5}">
                      <a16:colId xmlns:a16="http://schemas.microsoft.com/office/drawing/2014/main" val="1470825956"/>
                    </a:ext>
                  </a:extLst>
                </a:gridCol>
                <a:gridCol w="3236996">
                  <a:extLst>
                    <a:ext uri="{9D8B030D-6E8A-4147-A177-3AD203B41FA5}">
                      <a16:colId xmlns:a16="http://schemas.microsoft.com/office/drawing/2014/main" val="3337078218"/>
                    </a:ext>
                  </a:extLst>
                </a:gridCol>
              </a:tblGrid>
              <a:tr h="1356830">
                <a:tc gridSpan="3">
                  <a:txBody>
                    <a:bodyPr/>
                    <a:lstStyle/>
                    <a:p>
                      <a:pPr marL="134938" indent="0" algn="ctr" fontAlgn="b">
                        <a:spcAft>
                          <a:spcPts val="600"/>
                        </a:spcAft>
                        <a:tabLst/>
                      </a:pPr>
                      <a:r>
                        <a:rPr lang="it-IT" sz="2800" b="1" u="none" strike="noStrike" dirty="0" err="1">
                          <a:effectLst/>
                          <a:latin typeface="+mn-lt"/>
                        </a:rPr>
                        <a:t>Tab</a:t>
                      </a:r>
                      <a:r>
                        <a:rPr lang="it-IT" sz="28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 1.3</a:t>
                      </a:r>
                    </a:p>
                    <a:p>
                      <a:pPr marL="134938" indent="0" algn="ctr" fontAlgn="b">
                        <a:spcAft>
                          <a:spcPts val="600"/>
                        </a:spcAft>
                        <a:tabLst/>
                      </a:pPr>
                      <a:r>
                        <a:rPr lang="it-IT" sz="28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Contributo al Budget Europeo e Finanziamenti ottenuti sul totale</a:t>
                      </a:r>
                    </a:p>
                    <a:p>
                      <a:pPr algn="l" fontAlgn="b">
                        <a:spcAft>
                          <a:spcPts val="600"/>
                        </a:spcAft>
                      </a:pPr>
                      <a:endParaRPr lang="it-IT" sz="9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614547"/>
                  </a:ext>
                </a:extLst>
              </a:tr>
              <a:tr h="1121638">
                <a:tc>
                  <a:txBody>
                    <a:bodyPr/>
                    <a:lstStyle/>
                    <a:p>
                      <a:pPr algn="l" fontAlgn="b"/>
                      <a:endParaRPr lang="it-IT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113" indent="0" algn="r" fontAlgn="b">
                        <a:tabLst/>
                      </a:pPr>
                      <a:r>
                        <a:rPr lang="it-IT" sz="24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Peso % contributo al budget UE-28</a:t>
                      </a:r>
                      <a:endParaRPr lang="it-IT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Finanziamenti ottenuti sul totale (%)</a:t>
                      </a:r>
                      <a:endParaRPr lang="it-IT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364436"/>
                  </a:ext>
                </a:extLst>
              </a:tr>
              <a:tr h="515562">
                <a:tc>
                  <a:txBody>
                    <a:bodyPr/>
                    <a:lstStyle/>
                    <a:p>
                      <a:pPr marL="18415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tabLst/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Germania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20,7  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18,2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41449546"/>
                  </a:ext>
                </a:extLst>
              </a:tr>
              <a:tr h="518683">
                <a:tc>
                  <a:txBody>
                    <a:bodyPr/>
                    <a:lstStyle/>
                    <a:p>
                      <a:pPr marL="18415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tabLst/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Regno Unito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12,2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15,5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105401"/>
                  </a:ext>
                </a:extLst>
              </a:tr>
              <a:tr h="531030">
                <a:tc>
                  <a:txBody>
                    <a:bodyPr/>
                    <a:lstStyle/>
                    <a:p>
                      <a:pPr marL="18415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tabLst/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Spagna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  8,3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  9,8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86617400"/>
                  </a:ext>
                </a:extLst>
              </a:tr>
              <a:tr h="538901">
                <a:tc>
                  <a:txBody>
                    <a:bodyPr/>
                    <a:lstStyle/>
                    <a:p>
                      <a:pPr marL="18415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tabLst/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Francia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17,2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11,4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872739"/>
                  </a:ext>
                </a:extLst>
              </a:tr>
              <a:tr h="493982">
                <a:tc>
                  <a:txBody>
                    <a:bodyPr/>
                    <a:lstStyle/>
                    <a:p>
                      <a:pPr marL="18415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tabLst/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Paesi Bassi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2,02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   8,3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32125247"/>
                  </a:ext>
                </a:extLst>
              </a:tr>
              <a:tr h="506333">
                <a:tc>
                  <a:txBody>
                    <a:bodyPr/>
                    <a:lstStyle/>
                    <a:p>
                      <a:pPr marL="184150" indent="0"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  <a:tabLst/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Italia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12,5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2400" u="none" strike="noStrike" dirty="0">
                          <a:effectLst/>
                          <a:latin typeface="+mn-lt"/>
                        </a:rPr>
                        <a:t>   8,7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813958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7789CF5-4C8C-49D7-810C-CBEC3D8DD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459" y="7364898"/>
            <a:ext cx="11555081" cy="5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629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53914"/>
            <a:ext cx="12192000" cy="174012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Perché non riusciamo ad ottenere maggiori finanziamenti dai bandi europei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0288" y="2309790"/>
            <a:ext cx="11271424" cy="3806805"/>
          </a:xfrm>
        </p:spPr>
        <p:txBody>
          <a:bodyPr vert="horz" lIns="91440" tIns="45720" rIns="91440" bIns="45720" numCol="2" rtlCol="0">
            <a:noAutofit/>
          </a:bodyPr>
          <a:lstStyle/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Abbiamo una popolazione di ricercatori più scarsa, e quindi meno domande, eppure la Spagna con meno ricercatori ha ottenuto erogazioni pari al 9,8% (contro l’8,7% dell’Italia)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Il tasso di successo delle nostre domande è inferiore a quello dei nostri partners e concorrenti</a:t>
            </a: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La nostra rete di collaborazioni europee non è sufficientemente estesa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63325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68687"/>
            <a:ext cx="12192000" cy="1720751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Che fare per aumentare i finanziamenti dei </a:t>
            </a:r>
            <a:b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Progetti comunitari </a:t>
            </a:r>
            <a:b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in prospettiva di Horizon Europe (2021-2028)?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0703" y="2381692"/>
            <a:ext cx="11528854" cy="3697831"/>
          </a:xfrm>
        </p:spPr>
        <p:txBody>
          <a:bodyPr vert="horz" lIns="91440" tIns="45720" rIns="91440" bIns="45720" numCol="2" rtlCol="0">
            <a:noAutofit/>
          </a:bodyPr>
          <a:lstStyle/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Aumentare le domande, anche con più sostegno istituzionale</a:t>
            </a: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Prepararsi al post-BREXIT: il Regno Unito è secondo solo alla Germania per finanziamenti conseguiti</a:t>
            </a:r>
          </a:p>
          <a:p>
            <a:pPr marL="18415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  <a:buNone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 </a:t>
            </a: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Aumentare la qualità delle domande, anche grazie a revisioni interne prima che siano sottoposte</a:t>
            </a: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Aumentare gli incentivi per i vincitori, con progressioni di carriera facilitate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54898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16844"/>
            <a:ext cx="12192000" cy="1676326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I settori scientifici di forza e di debolezza</a:t>
            </a:r>
            <a:b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  <a:t>della ricerca accademica italiana</a:t>
            </a:r>
            <a:br>
              <a:rPr lang="it-IT" sz="4000" b="1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it-IT" sz="3600" b="1" i="1" dirty="0">
                <a:solidFill>
                  <a:srgbClr val="FFC000"/>
                </a:solidFill>
                <a:latin typeface="Arial Rounded MT Bold" panose="020F0704030504030204" pitchFamily="34" charset="0"/>
              </a:rPr>
              <a:t>Abramo e D’Angelo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136" y="2127948"/>
            <a:ext cx="11738918" cy="3678312"/>
          </a:xfrm>
        </p:spPr>
        <p:txBody>
          <a:bodyPr vert="horz" lIns="91440" tIns="45720" rIns="91440" bIns="45720" numCol="2" rtlCol="0">
            <a:noAutofit/>
          </a:bodyPr>
          <a:lstStyle/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Nuova metodologia che non prende solamente in considerazione la produzione scientifica per settore disciplinare, ma anche gli inputs necessari</a:t>
            </a:r>
          </a:p>
          <a:p>
            <a:pPr marL="714375" indent="-530225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Analisi svolta per i Settori Scientifico-Disciplinari (SSD) universitari e concentrata sull’eccellenza della produzione scientifica (top 5% e 10% degli articoli)</a:t>
            </a:r>
          </a:p>
          <a:p>
            <a:pPr marL="714375" indent="-48101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r>
              <a:rPr lang="it-IT" sz="2600" dirty="0">
                <a:solidFill>
                  <a:schemeClr val="tx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Obiettivo: comprendere quali sono i punti di forza e di debolezza, anche al fine di individuare le aree di eccellenza</a:t>
            </a:r>
          </a:p>
          <a:p>
            <a:pPr marL="714375" indent="-7032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200000"/>
            </a:pPr>
            <a:endParaRPr lang="it-IT" sz="2600" dirty="0">
              <a:solidFill>
                <a:schemeClr val="tx2">
                  <a:lumMod val="75000"/>
                </a:schemeClr>
              </a:solidFill>
              <a:latin typeface="Arial Rounded MT Bold" panose="020F0704030504030204" pitchFamily="34" charset="0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093229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{D8ECF23B-354C-0640-BA70-11C5F6C024E0}tf10001120</Template>
  <TotalTime>522</TotalTime>
  <Words>916</Words>
  <Application>Microsoft Office PowerPoint</Application>
  <PresentationFormat>Widescreen</PresentationFormat>
  <Paragraphs>119</Paragraphs>
  <Slides>19</Slides>
  <Notes>19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Aharoni</vt:lpstr>
      <vt:lpstr>Arial</vt:lpstr>
      <vt:lpstr>Arial Rounded MT Bold</vt:lpstr>
      <vt:lpstr>Calibri</vt:lpstr>
      <vt:lpstr>Calibri Light</vt:lpstr>
      <vt:lpstr>Tema di Office</vt:lpstr>
      <vt:lpstr>Presentazione standard di PowerPoint</vt:lpstr>
      <vt:lpstr>Gruppo di Lavoro Relazione Ricerca e Innovazione</vt:lpstr>
      <vt:lpstr>Lista dei co-autori Seconda Relazione</vt:lpstr>
      <vt:lpstr>Presentazione standard di PowerPoint</vt:lpstr>
      <vt:lpstr>La partecipazione italiana  ai programmi quadro europei Reale e Zinilli</vt:lpstr>
      <vt:lpstr>Presentazione standard di PowerPoint</vt:lpstr>
      <vt:lpstr>Perché non riusciamo ad ottenere maggiori finanziamenti dai bandi europei ?</vt:lpstr>
      <vt:lpstr>Che fare per aumentare i finanziamenti dei  Progetti comunitari  in prospettiva di Horizon Europe (2021-2028)?</vt:lpstr>
      <vt:lpstr>I settori scientifici di forza e di debolezza della ricerca accademica italiana Abramo e D’Angelo</vt:lpstr>
      <vt:lpstr>I settori scientifici di forza e di debolezza Implicazioni per la politica della scienza</vt:lpstr>
      <vt:lpstr>La struttura demografica dei ricercatori italiani: come procede il ricambio generazionale? Crisci, Morettini e Archibugi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Che cosa suggerisce la demografia dei ricercatori alla politica della scienza?</vt:lpstr>
      <vt:lpstr>La domanda pubblica d’innovazione:  verso un Piano d’azione per il procurement di Ricerca e Sviluppo in Italia Filippetti, Spallone e Tuzi</vt:lpstr>
      <vt:lpstr>Necessità di informare le politiche pubbliche sui dati e gli studi piuttosto che sull’improvvisazione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partecipazione italiana ai programmi quadro europei: la struttura delle reti di collaborazione</dc:title>
  <dc:creator>Daniele Archibugi</dc:creator>
  <cp:lastModifiedBy>Angelo</cp:lastModifiedBy>
  <cp:revision>82</cp:revision>
  <cp:lastPrinted>2019-10-11T11:21:46Z</cp:lastPrinted>
  <dcterms:created xsi:type="dcterms:W3CDTF">2019-10-02T15:14:38Z</dcterms:created>
  <dcterms:modified xsi:type="dcterms:W3CDTF">2019-10-15T14:59:07Z</dcterms:modified>
</cp:coreProperties>
</file>