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8" r:id="rId4"/>
    <p:sldId id="260" r:id="rId5"/>
    <p:sldId id="262" r:id="rId6"/>
    <p:sldId id="264" r:id="rId7"/>
    <p:sldId id="266" r:id="rId8"/>
    <p:sldId id="268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6" r:id="rId18"/>
    <p:sldId id="287" r:id="rId19"/>
    <p:sldId id="28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87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316765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564905"/>
            <a:ext cx="8229600" cy="3560729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310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522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316765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2564905"/>
            <a:ext cx="4038600" cy="356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2564905"/>
            <a:ext cx="4038600" cy="356072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054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2787651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3621022"/>
            <a:ext cx="4040188" cy="2504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2787651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3621022"/>
            <a:ext cx="4041775" cy="25046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925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17915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20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1220756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1220755"/>
            <a:ext cx="5111750" cy="49048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2468893"/>
            <a:ext cx="3008313" cy="3656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1316765"/>
            <a:ext cx="5486400" cy="34118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356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1904"/>
            <a:ext cx="8229600" cy="1143000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948947"/>
            <a:ext cx="8229600" cy="3176687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480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220754"/>
            <a:ext cx="2057400" cy="4904879"/>
          </a:xfrm>
        </p:spPr>
        <p:txBody>
          <a:bodyPr vert="eaVert"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20754"/>
            <a:ext cx="6019800" cy="4904879"/>
          </a:xfrm>
        </p:spPr>
        <p:txBody>
          <a:bodyPr vert="eaVert"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3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‹N›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1443A-E0CC-4E44-9635-48B0EE78F89D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19/02/2020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C1090-5D00-4312-9B6E-E3549AA7E46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" y="0"/>
            <a:ext cx="9150560" cy="6858000"/>
          </a:xfrm>
          <a:prstGeom prst="rect">
            <a:avLst/>
          </a:prstGeom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xmlns="" id="{26ADA5C9-E7CA-46D4-9C2B-B6EE0F87159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16552" y="382059"/>
            <a:ext cx="504652" cy="31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tIns="18000" bIns="18000"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3EDA34A-C545-4007-9FF7-DE53F4D7823B}" type="slidenum">
              <a:rPr lang="it-IT" b="1" smtClean="0">
                <a:solidFill>
                  <a:prstClr val="white"/>
                </a:solidFill>
                <a:latin typeface="Century Gothic" panose="020B0502020202020204" pitchFamily="34" charset="0"/>
              </a:rPr>
              <a:pPr algn="ctr">
                <a:spcBef>
                  <a:spcPct val="50000"/>
                </a:spcBef>
                <a:defRPr/>
              </a:pPr>
              <a:t>‹N›</a:t>
            </a:fld>
            <a:endParaRPr lang="it-IT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429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81.svg"/><Relationship Id="rId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8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2.jpe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sv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sualcapitalist.com/what-happens-in-an-internet-minute-in-2019/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59.sv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OVER THE TAX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>
                <a:latin typeface="Century Gothic" panose="020B0502020202020204" pitchFamily="34" charset="0"/>
              </a:rPr>
              <a:t>Roma, 20 febbraio 2020</a:t>
            </a:r>
          </a:p>
          <a:p>
            <a:r>
              <a:rPr lang="it-IT" dirty="0" smtClean="0">
                <a:latin typeface="Century Gothic" panose="020B0502020202020204" pitchFamily="34" charset="0"/>
              </a:rPr>
              <a:t>Palazzo Giustiniani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57192"/>
            <a:ext cx="2161032" cy="143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987824" y="5661248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entury Gothic" panose="020B0502020202020204" pitchFamily="34" charset="0"/>
              </a:rPr>
              <a:t>Donatella Prampolini Manzini </a:t>
            </a:r>
          </a:p>
          <a:p>
            <a:r>
              <a:rPr lang="it-IT" dirty="0" smtClean="0">
                <a:latin typeface="Century Gothic" panose="020B0502020202020204" pitchFamily="34" charset="0"/>
              </a:rPr>
              <a:t>Vice Presidente Nazionale Confcommercio</a:t>
            </a:r>
            <a:endParaRPr lang="it-IT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72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3BA9E261-2EBE-457B-BE6C-32B6C02AD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 err="1">
                <a:latin typeface="Century Gothic" panose="020B0502020202020204" pitchFamily="34" charset="0"/>
              </a:rPr>
              <a:t>Infocamere</a:t>
            </a:r>
            <a:r>
              <a:rPr lang="it-IT" sz="900" dirty="0">
                <a:latin typeface="Century Gothic" panose="020B0502020202020204" pitchFamily="34" charset="0"/>
              </a:rPr>
              <a:t> 2018 – Registro delle imprese delle Camere di Commercio.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7FC1F60-D0B0-487D-A700-C2DA7FCA7142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E.Commerce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in Italia |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Cala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 il numero di imprese del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commercio al dettaglio tradizionale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,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triplica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 la quota di quelle che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vendono solo on line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E3351317-8D3F-4D5E-A81F-FE5BF7FDA26B}"/>
              </a:ext>
            </a:extLst>
          </p:cNvPr>
          <p:cNvSpPr/>
          <p:nvPr/>
        </p:nvSpPr>
        <p:spPr bwMode="auto">
          <a:xfrm>
            <a:off x="4719696" y="2573973"/>
            <a:ext cx="4100777" cy="2378496"/>
          </a:xfrm>
          <a:prstGeom prst="rect">
            <a:avLst/>
          </a:prstGeom>
          <a:noFill/>
          <a:ln w="127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598648F1-E409-426A-BCBA-B112F3331125}"/>
              </a:ext>
            </a:extLst>
          </p:cNvPr>
          <p:cNvSpPr/>
          <p:nvPr/>
        </p:nvSpPr>
        <p:spPr bwMode="auto">
          <a:xfrm>
            <a:off x="341114" y="2578738"/>
            <a:ext cx="4100777" cy="2378495"/>
          </a:xfrm>
          <a:prstGeom prst="rect">
            <a:avLst/>
          </a:pr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" name="Rettangolo con due angoli in diagonale arrotondati 7">
            <a:extLst>
              <a:ext uri="{FF2B5EF4-FFF2-40B4-BE49-F238E27FC236}">
                <a16:creationId xmlns:a16="http://schemas.microsoft.com/office/drawing/2014/main" xmlns="" id="{23B37350-0FFD-4466-AC38-0FBD0FE2F337}"/>
              </a:ext>
            </a:extLst>
          </p:cNvPr>
          <p:cNvSpPr/>
          <p:nvPr/>
        </p:nvSpPr>
        <p:spPr bwMode="auto">
          <a:xfrm>
            <a:off x="239675" y="2319330"/>
            <a:ext cx="4099799" cy="680204"/>
          </a:xfrm>
          <a:prstGeom prst="round2DiagRect">
            <a:avLst/>
          </a:prstGeom>
          <a:solidFill>
            <a:schemeClr val="bg1">
              <a:lumMod val="50000"/>
            </a:schemeClr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IMPRESE DEL </a:t>
            </a:r>
            <a:r>
              <a:rPr lang="it-IT" sz="11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COMMERCIO AL DETTAGLIO</a:t>
            </a:r>
          </a:p>
          <a:p>
            <a:r>
              <a:rPr lang="it-IT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(escluso autoveicoli)</a:t>
            </a:r>
          </a:p>
        </p:txBody>
      </p:sp>
      <p:sp>
        <p:nvSpPr>
          <p:cNvPr id="9" name="Rettangolo con due angoli in diagonale arrotondati 8">
            <a:extLst>
              <a:ext uri="{FF2B5EF4-FFF2-40B4-BE49-F238E27FC236}">
                <a16:creationId xmlns:a16="http://schemas.microsoft.com/office/drawing/2014/main" xmlns="" id="{439E63DF-110B-4807-87CD-F36A6832BB9C}"/>
              </a:ext>
            </a:extLst>
          </p:cNvPr>
          <p:cNvSpPr/>
          <p:nvPr/>
        </p:nvSpPr>
        <p:spPr bwMode="auto">
          <a:xfrm>
            <a:off x="4618257" y="2319330"/>
            <a:ext cx="4098229" cy="680204"/>
          </a:xfrm>
          <a:prstGeom prst="round2DiagRect">
            <a:avLst/>
          </a:prstGeom>
          <a:solidFill>
            <a:schemeClr val="tx2">
              <a:lumMod val="50000"/>
            </a:schemeClr>
          </a:solidFill>
          <a:ln w="28575" cap="flat" cmpd="sng" algn="ctr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it-IT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IMPRESE DEL COMMERCIO AL DETTAGLIO </a:t>
            </a:r>
            <a:r>
              <a:rPr lang="it-IT" sz="11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ONLINE</a:t>
            </a:r>
          </a:p>
          <a:p>
            <a:r>
              <a:rPr lang="it-IT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(commercio di qualsiasi prodotto effettuato via internet)</a:t>
            </a:r>
          </a:p>
        </p:txBody>
      </p:sp>
      <p:sp>
        <p:nvSpPr>
          <p:cNvPr id="10" name="Elaborazione alternativa 9">
            <a:extLst>
              <a:ext uri="{FF2B5EF4-FFF2-40B4-BE49-F238E27FC236}">
                <a16:creationId xmlns:a16="http://schemas.microsoft.com/office/drawing/2014/main" xmlns="" id="{BE021AA4-BFDF-4DC4-B94A-761FB903578E}"/>
              </a:ext>
            </a:extLst>
          </p:cNvPr>
          <p:cNvSpPr/>
          <p:nvPr/>
        </p:nvSpPr>
        <p:spPr bwMode="auto">
          <a:xfrm>
            <a:off x="539552" y="3160321"/>
            <a:ext cx="1222742" cy="73812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866 mila </a:t>
            </a:r>
            <a:r>
              <a:rPr kumimoji="0" lang="it-IT" sz="120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(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nel </a:t>
            </a:r>
            <a:r>
              <a:rPr kumimoji="0" lang="it-IT" sz="120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2009)</a:t>
            </a:r>
            <a:endParaRPr kumimoji="0" lang="it-IT" sz="16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Elaborazione alternativa 10">
            <a:extLst>
              <a:ext uri="{FF2B5EF4-FFF2-40B4-BE49-F238E27FC236}">
                <a16:creationId xmlns:a16="http://schemas.microsoft.com/office/drawing/2014/main" xmlns="" id="{FBFAE024-F369-4DD3-A86F-4B5FE542650B}"/>
              </a:ext>
            </a:extLst>
          </p:cNvPr>
          <p:cNvSpPr/>
          <p:nvPr/>
        </p:nvSpPr>
        <p:spPr bwMode="auto">
          <a:xfrm>
            <a:off x="6481004" y="3160321"/>
            <a:ext cx="1219200" cy="738127"/>
          </a:xfrm>
          <a:prstGeom prst="flowChartAlternateProcess">
            <a:avLst/>
          </a:prstGeom>
          <a:solidFill>
            <a:schemeClr val="tx2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</a:t>
            </a:r>
            <a:r>
              <a:rPr kumimoji="0" lang="it-IT" sz="16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mila </a:t>
            </a:r>
            <a:r>
              <a:rPr kumimoji="0" lang="it-IT" sz="1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(nel 2018)</a:t>
            </a:r>
            <a:endParaRPr kumimoji="0" lang="it-IT" sz="16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Elaborazione alternativa 11">
            <a:extLst>
              <a:ext uri="{FF2B5EF4-FFF2-40B4-BE49-F238E27FC236}">
                <a16:creationId xmlns:a16="http://schemas.microsoft.com/office/drawing/2014/main" xmlns="" id="{66A3E5A7-C1E8-462F-8DA1-66EDAD7FAE9B}"/>
              </a:ext>
            </a:extLst>
          </p:cNvPr>
          <p:cNvSpPr/>
          <p:nvPr/>
        </p:nvSpPr>
        <p:spPr bwMode="auto">
          <a:xfrm>
            <a:off x="2074185" y="3160321"/>
            <a:ext cx="1282994" cy="738127"/>
          </a:xfrm>
          <a:prstGeom prst="flowChartAlternateProcess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850</a:t>
            </a:r>
            <a:r>
              <a:rPr kumimoji="0" lang="it-IT" sz="16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 mila </a:t>
            </a:r>
            <a:r>
              <a:rPr kumimoji="0" lang="it-IT" sz="1200" b="1" i="0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</a:rPr>
              <a:t>(nel 2018)</a:t>
            </a:r>
            <a:endParaRPr kumimoji="0" lang="it-IT" sz="1600" b="1" i="0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Elaborazione alternativa 13">
            <a:extLst>
              <a:ext uri="{FF2B5EF4-FFF2-40B4-BE49-F238E27FC236}">
                <a16:creationId xmlns:a16="http://schemas.microsoft.com/office/drawing/2014/main" xmlns="" id="{3057E9CD-3BE6-44CB-9221-B1EE026FAD97}"/>
              </a:ext>
            </a:extLst>
          </p:cNvPr>
          <p:cNvSpPr/>
          <p:nvPr/>
        </p:nvSpPr>
        <p:spPr bwMode="auto">
          <a:xfrm>
            <a:off x="4912258" y="3160321"/>
            <a:ext cx="1260969" cy="738127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i="1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6 </a:t>
            </a:r>
            <a:r>
              <a:rPr kumimoji="0" lang="it-IT" sz="160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mila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200" b="0" i="1" dirty="0">
                <a:latin typeface="Century Gothic" panose="020B0502020202020204" pitchFamily="34" charset="0"/>
              </a:rPr>
              <a:t>(</a:t>
            </a:r>
            <a:r>
              <a:rPr kumimoji="0" lang="it-IT" sz="1200" b="0" i="1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nel 2009)</a:t>
            </a:r>
            <a:endParaRPr kumimoji="0" lang="it-IT" sz="1600" b="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xmlns="" id="{EA41B095-0A85-46E4-80F9-7BA3B71D038C}"/>
              </a:ext>
            </a:extLst>
          </p:cNvPr>
          <p:cNvSpPr/>
          <p:nvPr/>
        </p:nvSpPr>
        <p:spPr>
          <a:xfrm rot="20362426">
            <a:off x="2550365" y="3807466"/>
            <a:ext cx="1625411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-16 mila in 10 anni </a:t>
            </a:r>
            <a:br>
              <a:rPr lang="it-IT" sz="1200" b="1" dirty="0">
                <a:latin typeface="Century Gothic" panose="020B0502020202020204" pitchFamily="34" charset="0"/>
              </a:rPr>
            </a:br>
            <a:r>
              <a:rPr lang="it-IT" sz="1200" b="1" dirty="0">
                <a:latin typeface="Century Gothic" panose="020B0502020202020204" pitchFamily="34" charset="0"/>
              </a:rPr>
              <a:t>(-1,8%)</a:t>
            </a:r>
          </a:p>
        </p:txBody>
      </p:sp>
      <p:sp>
        <p:nvSpPr>
          <p:cNvPr id="34" name="Freccia a destra 33">
            <a:extLst>
              <a:ext uri="{FF2B5EF4-FFF2-40B4-BE49-F238E27FC236}">
                <a16:creationId xmlns:a16="http://schemas.microsoft.com/office/drawing/2014/main" xmlns="" id="{A666032F-75B8-4CB8-BC64-20F38AB94AD0}"/>
              </a:ext>
            </a:extLst>
          </p:cNvPr>
          <p:cNvSpPr/>
          <p:nvPr/>
        </p:nvSpPr>
        <p:spPr bwMode="auto">
          <a:xfrm>
            <a:off x="1684682" y="3388324"/>
            <a:ext cx="337680" cy="282121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5" name="Freccia a destra 34">
            <a:extLst>
              <a:ext uri="{FF2B5EF4-FFF2-40B4-BE49-F238E27FC236}">
                <a16:creationId xmlns:a16="http://schemas.microsoft.com/office/drawing/2014/main" xmlns="" id="{AEBEA3A3-9C03-4E3D-AA93-55401EB43DFE}"/>
              </a:ext>
            </a:extLst>
          </p:cNvPr>
          <p:cNvSpPr/>
          <p:nvPr/>
        </p:nvSpPr>
        <p:spPr bwMode="auto">
          <a:xfrm>
            <a:off x="6097794" y="3388324"/>
            <a:ext cx="337680" cy="282121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Rettangolo 35">
            <a:extLst>
              <a:ext uri="{FF2B5EF4-FFF2-40B4-BE49-F238E27FC236}">
                <a16:creationId xmlns:a16="http://schemas.microsoft.com/office/drawing/2014/main" xmlns="" id="{D1A81164-2A55-4206-A989-B74AF1BD3667}"/>
              </a:ext>
            </a:extLst>
          </p:cNvPr>
          <p:cNvSpPr/>
          <p:nvPr/>
        </p:nvSpPr>
        <p:spPr>
          <a:xfrm rot="20362426">
            <a:off x="6869192" y="3807466"/>
            <a:ext cx="1625411" cy="46166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+14 mila in 10 anni </a:t>
            </a:r>
            <a:br>
              <a:rPr lang="it-IT" sz="1200" b="1" dirty="0">
                <a:latin typeface="Century Gothic" panose="020B0502020202020204" pitchFamily="34" charset="0"/>
              </a:rPr>
            </a:br>
            <a:r>
              <a:rPr lang="it-IT" sz="1200" b="1" dirty="0">
                <a:latin typeface="Century Gothic" panose="020B0502020202020204" pitchFamily="34" charset="0"/>
              </a:rPr>
              <a:t>(+333%)</a:t>
            </a:r>
          </a:p>
        </p:txBody>
      </p:sp>
      <p:pic>
        <p:nvPicPr>
          <p:cNvPr id="3" name="Elemento grafico 2" descr="Pollice su ">
            <a:extLst>
              <a:ext uri="{FF2B5EF4-FFF2-40B4-BE49-F238E27FC236}">
                <a16:creationId xmlns:a16="http://schemas.microsoft.com/office/drawing/2014/main" xmlns="" id="{A14C78FB-7DC6-4943-8B12-461B15DF31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63844" y="4108546"/>
            <a:ext cx="516155" cy="688207"/>
          </a:xfrm>
          <a:prstGeom prst="rect">
            <a:avLst/>
          </a:prstGeom>
        </p:spPr>
      </p:pic>
      <p:pic>
        <p:nvPicPr>
          <p:cNvPr id="37" name="Elemento grafico 36" descr="Pollice su ">
            <a:extLst>
              <a:ext uri="{FF2B5EF4-FFF2-40B4-BE49-F238E27FC236}">
                <a16:creationId xmlns:a16="http://schemas.microsoft.com/office/drawing/2014/main" xmlns="" id="{5A380E5F-E76A-4D22-B075-CA4561FAB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0800000">
            <a:off x="2005925" y="4108545"/>
            <a:ext cx="516155" cy="688207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33D2D5B1-1A04-4B9C-9798-83B4CA690ECC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2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972" y="5264115"/>
            <a:ext cx="1876514" cy="124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61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D7488CF3-D1E8-4278-9261-67D43BFA69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735341"/>
            <a:ext cx="2777750" cy="4309256"/>
          </a:xfrm>
          <a:prstGeom prst="rect">
            <a:avLst/>
          </a:prstGeom>
        </p:spPr>
      </p:pic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0C9369E6-5159-44A8-A105-D57E73FF6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Stime Cerved 2018 (Amazon non pubblica bilanci per singoli paesi europei).</a:t>
            </a:r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92F89406-3A85-4276-BB5B-96F7BA29109B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E.Commerce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in Italia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Il ruolo di Amazon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38" name="Fumetto: rettangolo con angoli arrotondati 37">
            <a:extLst>
              <a:ext uri="{FF2B5EF4-FFF2-40B4-BE49-F238E27FC236}">
                <a16:creationId xmlns:a16="http://schemas.microsoft.com/office/drawing/2014/main" xmlns="" id="{609E7E52-D9B1-453C-8176-A56C83D0F67E}"/>
              </a:ext>
            </a:extLst>
          </p:cNvPr>
          <p:cNvSpPr/>
          <p:nvPr/>
        </p:nvSpPr>
        <p:spPr bwMode="auto">
          <a:xfrm>
            <a:off x="283815" y="3697858"/>
            <a:ext cx="2060854" cy="1651356"/>
          </a:xfrm>
          <a:prstGeom prst="wedgeRoundRectCallout">
            <a:avLst/>
          </a:prstGeom>
          <a:solidFill>
            <a:srgbClr val="FFE6C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9" name="Fumetto: rettangolo con angoli arrotondati 38">
            <a:extLst>
              <a:ext uri="{FF2B5EF4-FFF2-40B4-BE49-F238E27FC236}">
                <a16:creationId xmlns:a16="http://schemas.microsoft.com/office/drawing/2014/main" xmlns="" id="{6AB6079D-C8CD-4E43-AF63-DF23815D6EC3}"/>
              </a:ext>
            </a:extLst>
          </p:cNvPr>
          <p:cNvSpPr/>
          <p:nvPr/>
        </p:nvSpPr>
        <p:spPr bwMode="auto">
          <a:xfrm>
            <a:off x="2428749" y="3697858"/>
            <a:ext cx="2060854" cy="1651356"/>
          </a:xfrm>
          <a:prstGeom prst="wedgeRoundRectCallout">
            <a:avLst/>
          </a:prstGeom>
          <a:solidFill>
            <a:srgbClr val="FFE6C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0" name="Fumetto: rettangolo con angoli arrotondati 39">
            <a:extLst>
              <a:ext uri="{FF2B5EF4-FFF2-40B4-BE49-F238E27FC236}">
                <a16:creationId xmlns:a16="http://schemas.microsoft.com/office/drawing/2014/main" xmlns="" id="{A736B827-B6EA-43A8-BD0C-DACAFE88BDD0}"/>
              </a:ext>
            </a:extLst>
          </p:cNvPr>
          <p:cNvSpPr/>
          <p:nvPr/>
        </p:nvSpPr>
        <p:spPr bwMode="auto">
          <a:xfrm>
            <a:off x="4594183" y="3697858"/>
            <a:ext cx="2060854" cy="1651356"/>
          </a:xfrm>
          <a:prstGeom prst="wedgeRoundRectCallout">
            <a:avLst/>
          </a:prstGeom>
          <a:solidFill>
            <a:srgbClr val="FFE6C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Fumetto: rettangolo con angoli arrotondati 40">
            <a:extLst>
              <a:ext uri="{FF2B5EF4-FFF2-40B4-BE49-F238E27FC236}">
                <a16:creationId xmlns:a16="http://schemas.microsoft.com/office/drawing/2014/main" xmlns="" id="{B74B615B-F28F-4A4A-8571-99CAE45765BC}"/>
              </a:ext>
            </a:extLst>
          </p:cNvPr>
          <p:cNvSpPr/>
          <p:nvPr/>
        </p:nvSpPr>
        <p:spPr bwMode="auto">
          <a:xfrm>
            <a:off x="6759618" y="3697858"/>
            <a:ext cx="2060854" cy="1651356"/>
          </a:xfrm>
          <a:prstGeom prst="wedgeRoundRectCallout">
            <a:avLst/>
          </a:prstGeom>
          <a:solidFill>
            <a:srgbClr val="FFE6C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6E366A10-9036-4626-BC70-1E54CC021863}"/>
              </a:ext>
            </a:extLst>
          </p:cNvPr>
          <p:cNvSpPr txBox="1"/>
          <p:nvPr/>
        </p:nvSpPr>
        <p:spPr>
          <a:xfrm>
            <a:off x="170004" y="2839586"/>
            <a:ext cx="8722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latin typeface="Century Gothic" panose="020B0502020202020204" pitchFamily="34" charset="0"/>
                <a:cs typeface="Calibri" panose="020F0502020204030204" pitchFamily="34" charset="0"/>
              </a:rPr>
              <a:t>Stima del fatturato in Italia: </a:t>
            </a:r>
            <a:r>
              <a:rPr lang="it-IT" sz="2400" b="1" dirty="0">
                <a:solidFill>
                  <a:srgbClr val="C000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2,2 MLD €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A8AF6A40-C4E7-4344-9866-C907482CAC8B}"/>
              </a:ext>
            </a:extLst>
          </p:cNvPr>
          <p:cNvSpPr txBox="1"/>
          <p:nvPr/>
        </p:nvSpPr>
        <p:spPr>
          <a:xfrm>
            <a:off x="397701" y="3743171"/>
            <a:ext cx="1507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Attività di</a:t>
            </a:r>
          </a:p>
          <a:p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e-commerce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1320F7B7-6E64-4606-A73E-8D95D29585E2}"/>
              </a:ext>
            </a:extLst>
          </p:cNvPr>
          <p:cNvSpPr txBox="1"/>
          <p:nvPr/>
        </p:nvSpPr>
        <p:spPr>
          <a:xfrm>
            <a:off x="2548417" y="3743171"/>
            <a:ext cx="1205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Logistica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930C45CD-DF14-4092-B12A-46CD84F0F688}"/>
              </a:ext>
            </a:extLst>
          </p:cNvPr>
          <p:cNvSpPr txBox="1"/>
          <p:nvPr/>
        </p:nvSpPr>
        <p:spPr>
          <a:xfrm>
            <a:off x="4674748" y="3743171"/>
            <a:ext cx="1385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Servizi informatici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F7D89FBD-E670-48D7-857B-56721EB2A8FE}"/>
              </a:ext>
            </a:extLst>
          </p:cNvPr>
          <p:cNvSpPr txBox="1"/>
          <p:nvPr/>
        </p:nvSpPr>
        <p:spPr>
          <a:xfrm>
            <a:off x="6854038" y="3743171"/>
            <a:ext cx="1451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Marketing e pubblicità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974861C3-224A-4C89-A83B-4508E41EAAE6}"/>
              </a:ext>
            </a:extLst>
          </p:cNvPr>
          <p:cNvSpPr/>
          <p:nvPr/>
        </p:nvSpPr>
        <p:spPr>
          <a:xfrm>
            <a:off x="397701" y="4581867"/>
            <a:ext cx="193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1,5 MILIARDI €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xmlns="" id="{1D84ADD8-4745-4035-8505-84F1BF1DB241}"/>
              </a:ext>
            </a:extLst>
          </p:cNvPr>
          <p:cNvSpPr/>
          <p:nvPr/>
        </p:nvSpPr>
        <p:spPr>
          <a:xfrm>
            <a:off x="2548416" y="4581867"/>
            <a:ext cx="18912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350 MILIONI €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E6B90E82-997C-472F-B1A4-78E2AB8EC140}"/>
              </a:ext>
            </a:extLst>
          </p:cNvPr>
          <p:cNvSpPr/>
          <p:nvPr/>
        </p:nvSpPr>
        <p:spPr>
          <a:xfrm>
            <a:off x="4674748" y="4581867"/>
            <a:ext cx="1853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300 MILIONI €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C649B8B9-B04E-4E54-AAD3-61030CADA56E}"/>
              </a:ext>
            </a:extLst>
          </p:cNvPr>
          <p:cNvSpPr/>
          <p:nvPr/>
        </p:nvSpPr>
        <p:spPr>
          <a:xfrm>
            <a:off x="6854038" y="4581867"/>
            <a:ext cx="1932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  <a:latin typeface="Century Gothic" panose="020B0502020202020204" pitchFamily="34" charset="0"/>
              </a:rPr>
              <a:t>50 MILIONI €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xmlns="" id="{3A8982CF-B9D0-451D-8CD9-5504419943AC}"/>
              </a:ext>
            </a:extLst>
          </p:cNvPr>
          <p:cNvSpPr txBox="1"/>
          <p:nvPr/>
        </p:nvSpPr>
        <p:spPr>
          <a:xfrm>
            <a:off x="501453" y="5541083"/>
            <a:ext cx="233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68% </a:t>
            </a:r>
            <a:r>
              <a:rPr lang="it-I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del totale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F9961932-2849-428C-A91C-418B88D0FA9D}"/>
              </a:ext>
            </a:extLst>
          </p:cNvPr>
          <p:cNvSpPr txBox="1"/>
          <p:nvPr/>
        </p:nvSpPr>
        <p:spPr>
          <a:xfrm>
            <a:off x="2639276" y="5541083"/>
            <a:ext cx="233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16% </a:t>
            </a:r>
            <a:r>
              <a:rPr lang="it-I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del totale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xmlns="" id="{6D1AC8E3-5072-47FA-9788-D17F21187824}"/>
              </a:ext>
            </a:extLst>
          </p:cNvPr>
          <p:cNvSpPr txBox="1"/>
          <p:nvPr/>
        </p:nvSpPr>
        <p:spPr>
          <a:xfrm>
            <a:off x="4780466" y="5541083"/>
            <a:ext cx="2330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14% </a:t>
            </a:r>
            <a:r>
              <a:rPr lang="it-I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del totale</a:t>
            </a:r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xmlns="" id="{2D2BDBAD-4371-452C-9954-DB061AB129C4}"/>
              </a:ext>
            </a:extLst>
          </p:cNvPr>
          <p:cNvSpPr txBox="1"/>
          <p:nvPr/>
        </p:nvSpPr>
        <p:spPr>
          <a:xfrm>
            <a:off x="7065672" y="5541083"/>
            <a:ext cx="1909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latin typeface="Century Gothic" panose="020B0502020202020204" pitchFamily="34" charset="0"/>
                <a:cs typeface="Calibri" panose="020F0502020204030204" pitchFamily="34" charset="0"/>
              </a:rPr>
              <a:t>2% </a:t>
            </a:r>
            <a:r>
              <a:rPr lang="it-IT" sz="1600" dirty="0">
                <a:latin typeface="Century Gothic" panose="020B0502020202020204" pitchFamily="34" charset="0"/>
                <a:cs typeface="Calibri" panose="020F0502020204030204" pitchFamily="34" charset="0"/>
              </a:rPr>
              <a:t>del totale</a:t>
            </a:r>
          </a:p>
        </p:txBody>
      </p:sp>
      <p:pic>
        <p:nvPicPr>
          <p:cNvPr id="57" name="Picture 2" descr="Risultati immagini per amazon logo">
            <a:extLst>
              <a:ext uri="{FF2B5EF4-FFF2-40B4-BE49-F238E27FC236}">
                <a16:creationId xmlns:a16="http://schemas.microsoft.com/office/drawing/2014/main" xmlns="" id="{A39533AA-F253-4295-9EF7-FFF092A44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2" y="2041679"/>
            <a:ext cx="1593009" cy="63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1AA1C7E1-4812-45F3-9136-348747F32DBA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266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611" y="872200"/>
            <a:ext cx="1296540" cy="86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0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2B5C477-CE18-4706-AD19-E5EA58EB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4" y="2947265"/>
            <a:ext cx="7758816" cy="3445200"/>
          </a:xfrm>
          <a:prstGeom prst="rect">
            <a:avLst/>
          </a:prstGeom>
        </p:spPr>
      </p:pic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Osservatorio Export Digitale 2019 della School of Management del Politecnico di Milano.</a:t>
            </a:r>
          </a:p>
        </p:txBody>
      </p:sp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C620D93C-1D1D-45D2-8C49-341577A8993C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Valore degli acquisti in Italia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La progressione del fenomeno dell’</a:t>
            </a:r>
            <a:r>
              <a:rPr lang="it-IT" dirty="0" err="1">
                <a:latin typeface="Century Gothic" panose="020B0502020202020204" pitchFamily="34" charset="0"/>
                <a:cs typeface="Arial"/>
              </a:rPr>
              <a:t>e.commerce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 è evidente negli anni.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Dal 2009, il giro d’affari è cresciuto di +21 miliardi di euro.</a:t>
            </a:r>
            <a:endParaRPr lang="it-IT" b="1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53" name="Freccia a pentagono 52">
            <a:extLst>
              <a:ext uri="{FF2B5EF4-FFF2-40B4-BE49-F238E27FC236}">
                <a16:creationId xmlns:a16="http://schemas.microsoft.com/office/drawing/2014/main" xmlns="" id="{DCED84E4-134A-4BFB-8A13-DB9CDB5E3FC2}"/>
              </a:ext>
            </a:extLst>
          </p:cNvPr>
          <p:cNvSpPr/>
          <p:nvPr/>
        </p:nvSpPr>
        <p:spPr bwMode="auto">
          <a:xfrm>
            <a:off x="7800601" y="2669487"/>
            <a:ext cx="1221632" cy="2708434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cs typeface="Calibri" panose="020F0502020204030204" pitchFamily="34" charset="0"/>
              </a:rPr>
              <a:t>SI STIMA CHE, A FINE 2019, IL VALORE DEGLI ACQUISTI ONLINE ARRIVERÀ A 31,5 MLD €</a:t>
            </a: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1100" i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1100" i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(Fonte: </a:t>
            </a:r>
            <a:r>
              <a:rPr lang="it-IT" sz="1100" i="1" dirty="0" err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Netcomm</a:t>
            </a:r>
            <a:r>
              <a:rPr lang="it-IT" sz="1100" i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Forum, 2019)</a:t>
            </a:r>
            <a:endParaRPr kumimoji="0" lang="it-IT" sz="110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xmlns="" id="{4684DEA7-4E9F-444F-8047-1003622FEBFE}"/>
              </a:ext>
            </a:extLst>
          </p:cNvPr>
          <p:cNvSpPr txBox="1"/>
          <p:nvPr/>
        </p:nvSpPr>
        <p:spPr>
          <a:xfrm>
            <a:off x="262281" y="5227651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6,6 </a:t>
            </a: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xmlns="" id="{08C1C602-B429-4FEE-A440-182CBB437A6A}"/>
              </a:ext>
            </a:extLst>
          </p:cNvPr>
          <p:cNvSpPr txBox="1"/>
          <p:nvPr/>
        </p:nvSpPr>
        <p:spPr>
          <a:xfrm>
            <a:off x="1021275" y="5141316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8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xmlns="" id="{854C1D13-D1A6-4765-9E0A-22C723F7EB41}"/>
              </a:ext>
            </a:extLst>
          </p:cNvPr>
          <p:cNvSpPr txBox="1"/>
          <p:nvPr/>
        </p:nvSpPr>
        <p:spPr>
          <a:xfrm>
            <a:off x="1780234" y="5037027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9,3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xmlns="" id="{1B440B63-64EC-494D-9A46-2DE3260FD6CB}"/>
              </a:ext>
            </a:extLst>
          </p:cNvPr>
          <p:cNvSpPr txBox="1"/>
          <p:nvPr/>
        </p:nvSpPr>
        <p:spPr>
          <a:xfrm>
            <a:off x="2519491" y="4875928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11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xmlns="" id="{DAF54BC2-94B5-45B5-8786-0D80B6DCF9E0}"/>
              </a:ext>
            </a:extLst>
          </p:cNvPr>
          <p:cNvSpPr txBox="1"/>
          <p:nvPr/>
        </p:nvSpPr>
        <p:spPr>
          <a:xfrm>
            <a:off x="3270159" y="4717995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12,6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xmlns="" id="{7DC83A14-D9D5-4C9D-853B-D0F6FE07A9E4}"/>
              </a:ext>
            </a:extLst>
          </p:cNvPr>
          <p:cNvSpPr txBox="1"/>
          <p:nvPr/>
        </p:nvSpPr>
        <p:spPr>
          <a:xfrm>
            <a:off x="4017341" y="4555576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14,3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1" name="CasellaDiTesto 80">
            <a:extLst>
              <a:ext uri="{FF2B5EF4-FFF2-40B4-BE49-F238E27FC236}">
                <a16:creationId xmlns:a16="http://schemas.microsoft.com/office/drawing/2014/main" xmlns="" id="{E913E6DA-9281-42BD-BD28-DCA295DF13DB}"/>
              </a:ext>
            </a:extLst>
          </p:cNvPr>
          <p:cNvSpPr txBox="1"/>
          <p:nvPr/>
        </p:nvSpPr>
        <p:spPr>
          <a:xfrm>
            <a:off x="4768157" y="4339400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16,6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2" name="CasellaDiTesto 81">
            <a:extLst>
              <a:ext uri="{FF2B5EF4-FFF2-40B4-BE49-F238E27FC236}">
                <a16:creationId xmlns:a16="http://schemas.microsoft.com/office/drawing/2014/main" xmlns="" id="{D985E23F-86C4-402A-8625-1A1304999ACB}"/>
              </a:ext>
            </a:extLst>
          </p:cNvPr>
          <p:cNvSpPr txBox="1"/>
          <p:nvPr/>
        </p:nvSpPr>
        <p:spPr>
          <a:xfrm>
            <a:off x="5515719" y="4062371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19,6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3" name="CasellaDiTesto 82">
            <a:extLst>
              <a:ext uri="{FF2B5EF4-FFF2-40B4-BE49-F238E27FC236}">
                <a16:creationId xmlns:a16="http://schemas.microsoft.com/office/drawing/2014/main" xmlns="" id="{34B51279-C85A-4EEB-9B48-682EC07E85E3}"/>
              </a:ext>
            </a:extLst>
          </p:cNvPr>
          <p:cNvSpPr txBox="1"/>
          <p:nvPr/>
        </p:nvSpPr>
        <p:spPr>
          <a:xfrm>
            <a:off x="6271923" y="3681804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23,6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xmlns="" id="{EEC56F7B-7394-462F-A01A-0C47597994F4}"/>
              </a:ext>
            </a:extLst>
          </p:cNvPr>
          <p:cNvSpPr txBox="1"/>
          <p:nvPr/>
        </p:nvSpPr>
        <p:spPr>
          <a:xfrm>
            <a:off x="7024082" y="3332989"/>
            <a:ext cx="657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>
                <a:latin typeface="Century Gothic" panose="020B0502020202020204" pitchFamily="34" charset="0"/>
              </a:rPr>
              <a:t>27,4</a:t>
            </a:r>
            <a:r>
              <a:rPr lang="it-IT" sz="1400" dirty="0">
                <a:latin typeface="Century Gothic" panose="020B0502020202020204" pitchFamily="34" charset="0"/>
              </a:rPr>
              <a:t/>
            </a:r>
            <a:br>
              <a:rPr lang="it-IT" sz="1400" dirty="0">
                <a:latin typeface="Century Gothic" panose="020B0502020202020204" pitchFamily="34" charset="0"/>
              </a:rPr>
            </a:br>
            <a:r>
              <a:rPr lang="it-IT" sz="1400" dirty="0">
                <a:latin typeface="Century Gothic" panose="020B0502020202020204" pitchFamily="34" charset="0"/>
              </a:rPr>
              <a:t>mld €</a:t>
            </a:r>
          </a:p>
        </p:txBody>
      </p:sp>
      <p:sp>
        <p:nvSpPr>
          <p:cNvPr id="88" name="Stella a 10 punte 87">
            <a:extLst>
              <a:ext uri="{FF2B5EF4-FFF2-40B4-BE49-F238E27FC236}">
                <a16:creationId xmlns:a16="http://schemas.microsoft.com/office/drawing/2014/main" xmlns="" id="{A9464ACF-F191-4630-AC0D-33D660FB1BE7}"/>
              </a:ext>
            </a:extLst>
          </p:cNvPr>
          <p:cNvSpPr/>
          <p:nvPr/>
        </p:nvSpPr>
        <p:spPr bwMode="auto">
          <a:xfrm>
            <a:off x="763417" y="4057598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xmlns="" id="{A8D9ABE8-FBD0-479D-92BC-D58AC2B86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84" y="4200205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+21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Elemento grafico 8" descr="Freccia linea: rotazione a destra">
            <a:extLst>
              <a:ext uri="{FF2B5EF4-FFF2-40B4-BE49-F238E27FC236}">
                <a16:creationId xmlns:a16="http://schemas.microsoft.com/office/drawing/2014/main" xmlns="" id="{BD7EC5AD-D634-47AD-867E-61C0FFEE44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89264" y="4593891"/>
            <a:ext cx="624548" cy="832731"/>
          </a:xfrm>
          <a:prstGeom prst="rect">
            <a:avLst/>
          </a:prstGeom>
        </p:spPr>
      </p:pic>
      <p:sp>
        <p:nvSpPr>
          <p:cNvPr id="94" name="Stella a 10 punte 93">
            <a:extLst>
              <a:ext uri="{FF2B5EF4-FFF2-40B4-BE49-F238E27FC236}">
                <a16:creationId xmlns:a16="http://schemas.microsoft.com/office/drawing/2014/main" xmlns="" id="{A9D5A65E-80A1-49E9-A334-3F3829F9DF65}"/>
              </a:ext>
            </a:extLst>
          </p:cNvPr>
          <p:cNvSpPr/>
          <p:nvPr/>
        </p:nvSpPr>
        <p:spPr bwMode="auto">
          <a:xfrm>
            <a:off x="1540991" y="3914237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xmlns="" id="{51502810-C220-47F1-9BBC-782C48F41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858" y="4056843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+18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Elemento grafico 95" descr="Freccia linea: rotazione a destra">
            <a:extLst>
              <a:ext uri="{FF2B5EF4-FFF2-40B4-BE49-F238E27FC236}">
                <a16:creationId xmlns:a16="http://schemas.microsoft.com/office/drawing/2014/main" xmlns="" id="{23CF609D-000D-4919-A46F-FE241E1B45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66838" y="4450529"/>
            <a:ext cx="624548" cy="832731"/>
          </a:xfrm>
          <a:prstGeom prst="rect">
            <a:avLst/>
          </a:prstGeom>
        </p:spPr>
      </p:pic>
      <p:sp>
        <p:nvSpPr>
          <p:cNvPr id="97" name="Stella a 10 punte 96">
            <a:extLst>
              <a:ext uri="{FF2B5EF4-FFF2-40B4-BE49-F238E27FC236}">
                <a16:creationId xmlns:a16="http://schemas.microsoft.com/office/drawing/2014/main" xmlns="" id="{694CE927-8639-46B7-B9D0-E1DF118EE334}"/>
              </a:ext>
            </a:extLst>
          </p:cNvPr>
          <p:cNvSpPr/>
          <p:nvPr/>
        </p:nvSpPr>
        <p:spPr bwMode="auto">
          <a:xfrm>
            <a:off x="2322727" y="3768817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xmlns="" id="{6D8FEA67-4B58-4A43-A64E-786A9EE801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594" y="3911423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+16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Elemento grafico 98" descr="Freccia linea: rotazione a destra">
            <a:extLst>
              <a:ext uri="{FF2B5EF4-FFF2-40B4-BE49-F238E27FC236}">
                <a16:creationId xmlns:a16="http://schemas.microsoft.com/office/drawing/2014/main" xmlns="" id="{771DC77D-74EF-4CA3-969F-1FA10B7876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248574" y="4305109"/>
            <a:ext cx="624548" cy="832731"/>
          </a:xfrm>
          <a:prstGeom prst="rect">
            <a:avLst/>
          </a:prstGeom>
        </p:spPr>
      </p:pic>
      <p:sp>
        <p:nvSpPr>
          <p:cNvPr id="103" name="Stella a 10 punte 102">
            <a:extLst>
              <a:ext uri="{FF2B5EF4-FFF2-40B4-BE49-F238E27FC236}">
                <a16:creationId xmlns:a16="http://schemas.microsoft.com/office/drawing/2014/main" xmlns="" id="{BC1C425F-6320-4D10-9A26-4F4B8B1A6F86}"/>
              </a:ext>
            </a:extLst>
          </p:cNvPr>
          <p:cNvSpPr/>
          <p:nvPr/>
        </p:nvSpPr>
        <p:spPr bwMode="auto">
          <a:xfrm>
            <a:off x="3035144" y="3626210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4" name="Rectangle 3">
            <a:extLst>
              <a:ext uri="{FF2B5EF4-FFF2-40B4-BE49-F238E27FC236}">
                <a16:creationId xmlns:a16="http://schemas.microsoft.com/office/drawing/2014/main" xmlns="" id="{F49E7172-D642-4ACE-BCBE-544D70FE6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011" y="3768817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+15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5" name="Elemento grafico 104" descr="Freccia linea: rotazione a destra">
            <a:extLst>
              <a:ext uri="{FF2B5EF4-FFF2-40B4-BE49-F238E27FC236}">
                <a16:creationId xmlns:a16="http://schemas.microsoft.com/office/drawing/2014/main" xmlns="" id="{DEC23AC8-CD10-4F55-A5E1-C942E502A0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60991" y="4162503"/>
            <a:ext cx="624548" cy="832731"/>
          </a:xfrm>
          <a:prstGeom prst="rect">
            <a:avLst/>
          </a:prstGeom>
        </p:spPr>
      </p:pic>
      <p:sp>
        <p:nvSpPr>
          <p:cNvPr id="106" name="Stella a 10 punte 105">
            <a:extLst>
              <a:ext uri="{FF2B5EF4-FFF2-40B4-BE49-F238E27FC236}">
                <a16:creationId xmlns:a16="http://schemas.microsoft.com/office/drawing/2014/main" xmlns="" id="{CBB2A8FD-5965-443D-AEBF-F9EA9F69A5BD}"/>
              </a:ext>
            </a:extLst>
          </p:cNvPr>
          <p:cNvSpPr/>
          <p:nvPr/>
        </p:nvSpPr>
        <p:spPr bwMode="auto">
          <a:xfrm>
            <a:off x="3804311" y="3445812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Rectangle 3">
            <a:extLst>
              <a:ext uri="{FF2B5EF4-FFF2-40B4-BE49-F238E27FC236}">
                <a16:creationId xmlns:a16="http://schemas.microsoft.com/office/drawing/2014/main" xmlns="" id="{5A7D31A4-271A-425B-93D4-FD6AB9488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8178" y="3588418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+14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Elemento grafico 107" descr="Freccia linea: rotazione a destra">
            <a:extLst>
              <a:ext uri="{FF2B5EF4-FFF2-40B4-BE49-F238E27FC236}">
                <a16:creationId xmlns:a16="http://schemas.microsoft.com/office/drawing/2014/main" xmlns="" id="{D6719850-6C98-43FC-952B-5AFAD9B962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30158" y="3982104"/>
            <a:ext cx="624548" cy="832731"/>
          </a:xfrm>
          <a:prstGeom prst="rect">
            <a:avLst/>
          </a:prstGeom>
        </p:spPr>
      </p:pic>
      <p:sp>
        <p:nvSpPr>
          <p:cNvPr id="109" name="Stella a 10 punte 108">
            <a:extLst>
              <a:ext uri="{FF2B5EF4-FFF2-40B4-BE49-F238E27FC236}">
                <a16:creationId xmlns:a16="http://schemas.microsoft.com/office/drawing/2014/main" xmlns="" id="{C93C638C-4C32-4C13-8936-9B78ED666FCF}"/>
              </a:ext>
            </a:extLst>
          </p:cNvPr>
          <p:cNvSpPr/>
          <p:nvPr/>
        </p:nvSpPr>
        <p:spPr bwMode="auto">
          <a:xfrm>
            <a:off x="4559898" y="3273708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Rectangle 3">
            <a:extLst>
              <a:ext uri="{FF2B5EF4-FFF2-40B4-BE49-F238E27FC236}">
                <a16:creationId xmlns:a16="http://schemas.microsoft.com/office/drawing/2014/main" xmlns="" id="{819567B6-D641-49C1-B309-E661398D5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3765" y="3416314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+15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Elemento grafico 110" descr="Freccia linea: rotazione a destra">
            <a:extLst>
              <a:ext uri="{FF2B5EF4-FFF2-40B4-BE49-F238E27FC236}">
                <a16:creationId xmlns:a16="http://schemas.microsoft.com/office/drawing/2014/main" xmlns="" id="{DEAA350A-B811-4AAC-A5D4-630F10402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85745" y="3810000"/>
            <a:ext cx="624548" cy="832731"/>
          </a:xfrm>
          <a:prstGeom prst="rect">
            <a:avLst/>
          </a:prstGeom>
        </p:spPr>
      </p:pic>
      <p:sp>
        <p:nvSpPr>
          <p:cNvPr id="112" name="Stella a 10 punte 111">
            <a:extLst>
              <a:ext uri="{FF2B5EF4-FFF2-40B4-BE49-F238E27FC236}">
                <a16:creationId xmlns:a16="http://schemas.microsoft.com/office/drawing/2014/main" xmlns="" id="{DB838953-7A9A-45CA-A417-F888F8B95726}"/>
              </a:ext>
            </a:extLst>
          </p:cNvPr>
          <p:cNvSpPr/>
          <p:nvPr/>
        </p:nvSpPr>
        <p:spPr bwMode="auto">
          <a:xfrm>
            <a:off x="5299469" y="3002233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Rectangle 3">
            <a:extLst>
              <a:ext uri="{FF2B5EF4-FFF2-40B4-BE49-F238E27FC236}">
                <a16:creationId xmlns:a16="http://schemas.microsoft.com/office/drawing/2014/main" xmlns="" id="{B39AC0A8-C974-48AD-80CC-CD5BE70EA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336" y="3144839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+18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Elemento grafico 113" descr="Freccia linea: rotazione a destra">
            <a:extLst>
              <a:ext uri="{FF2B5EF4-FFF2-40B4-BE49-F238E27FC236}">
                <a16:creationId xmlns:a16="http://schemas.microsoft.com/office/drawing/2014/main" xmlns="" id="{C8DE7ED8-70B0-4716-B29F-85D920AD60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25316" y="3538525"/>
            <a:ext cx="624548" cy="832731"/>
          </a:xfrm>
          <a:prstGeom prst="rect">
            <a:avLst/>
          </a:prstGeom>
        </p:spPr>
      </p:pic>
      <p:sp>
        <p:nvSpPr>
          <p:cNvPr id="115" name="Stella a 10 punte 114">
            <a:extLst>
              <a:ext uri="{FF2B5EF4-FFF2-40B4-BE49-F238E27FC236}">
                <a16:creationId xmlns:a16="http://schemas.microsoft.com/office/drawing/2014/main" xmlns="" id="{FBB7338D-85FA-467C-86BA-E5E971C1F3DE}"/>
              </a:ext>
            </a:extLst>
          </p:cNvPr>
          <p:cNvSpPr/>
          <p:nvPr/>
        </p:nvSpPr>
        <p:spPr bwMode="auto">
          <a:xfrm>
            <a:off x="6039057" y="2630024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6" name="Rectangle 3">
            <a:extLst>
              <a:ext uri="{FF2B5EF4-FFF2-40B4-BE49-F238E27FC236}">
                <a16:creationId xmlns:a16="http://schemas.microsoft.com/office/drawing/2014/main" xmlns="" id="{C084D456-6D36-4AF9-B601-218196188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2924" y="2772630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+20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7" name="Elemento grafico 116" descr="Freccia linea: rotazione a destra">
            <a:extLst>
              <a:ext uri="{FF2B5EF4-FFF2-40B4-BE49-F238E27FC236}">
                <a16:creationId xmlns:a16="http://schemas.microsoft.com/office/drawing/2014/main" xmlns="" id="{20946828-2E9A-4377-BDBD-B628E83CB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964904" y="3166316"/>
            <a:ext cx="624548" cy="832731"/>
          </a:xfrm>
          <a:prstGeom prst="rect">
            <a:avLst/>
          </a:prstGeom>
        </p:spPr>
      </p:pic>
      <p:sp>
        <p:nvSpPr>
          <p:cNvPr id="118" name="Stella a 10 punte 117">
            <a:extLst>
              <a:ext uri="{FF2B5EF4-FFF2-40B4-BE49-F238E27FC236}">
                <a16:creationId xmlns:a16="http://schemas.microsoft.com/office/drawing/2014/main" xmlns="" id="{14585648-3EFD-44A3-BF5D-62CCE22E88CB}"/>
              </a:ext>
            </a:extLst>
          </p:cNvPr>
          <p:cNvSpPr/>
          <p:nvPr/>
        </p:nvSpPr>
        <p:spPr bwMode="auto">
          <a:xfrm>
            <a:off x="6770993" y="2257560"/>
            <a:ext cx="490909" cy="654545"/>
          </a:xfrm>
          <a:prstGeom prst="star10">
            <a:avLst/>
          </a:prstGeom>
          <a:solidFill>
            <a:srgbClr val="4A9FD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9" name="Rectangle 3">
            <a:extLst>
              <a:ext uri="{FF2B5EF4-FFF2-40B4-BE49-F238E27FC236}">
                <a16:creationId xmlns:a16="http://schemas.microsoft.com/office/drawing/2014/main" xmlns="" id="{4CE59D9B-A344-4CF6-959C-B1837EF08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860" y="2400166"/>
            <a:ext cx="72317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ea typeface="ＭＳ Ｐゴシック" pitchFamily="-106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3A79"/>
              </a:buClr>
              <a:buSzPct val="140000"/>
              <a:buNone/>
              <a:defRPr/>
            </a:pPr>
            <a:r>
              <a:rPr lang="it-IT" sz="12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+16</a:t>
            </a:r>
            <a:r>
              <a:rPr lang="it-IT" sz="1000" b="1" i="1" dirty="0">
                <a:solidFill>
                  <a:srgbClr val="FFFF0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%</a:t>
            </a:r>
            <a:endParaRPr lang="it-IT" sz="1200" b="1" i="1" dirty="0">
              <a:solidFill>
                <a:srgbClr val="FFFF0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0" name="Elemento grafico 119" descr="Freccia linea: rotazione a destra">
            <a:extLst>
              <a:ext uri="{FF2B5EF4-FFF2-40B4-BE49-F238E27FC236}">
                <a16:creationId xmlns:a16="http://schemas.microsoft.com/office/drawing/2014/main" xmlns="" id="{BCA70173-D585-4956-86B5-1BF1F1EC59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696840" y="2793852"/>
            <a:ext cx="624548" cy="832731"/>
          </a:xfrm>
          <a:prstGeom prst="rect">
            <a:avLst/>
          </a:prstGeom>
        </p:spPr>
      </p:pic>
      <p:sp>
        <p:nvSpPr>
          <p:cNvPr id="121" name="CasellaDiTesto 120">
            <a:extLst>
              <a:ext uri="{FF2B5EF4-FFF2-40B4-BE49-F238E27FC236}">
                <a16:creationId xmlns:a16="http://schemas.microsoft.com/office/drawing/2014/main" xmlns="" id="{C988963E-524D-47D3-9DAE-25D6C870BEF0}"/>
              </a:ext>
            </a:extLst>
          </p:cNvPr>
          <p:cNvSpPr txBox="1"/>
          <p:nvPr/>
        </p:nvSpPr>
        <p:spPr>
          <a:xfrm rot="20464257">
            <a:off x="49388" y="2718081"/>
            <a:ext cx="2522835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>
                <a:latin typeface="Century Gothic" panose="020B0502020202020204" pitchFamily="34" charset="0"/>
              </a:rPr>
              <a:t>Il valore degli acquisti online dei consumatori in Italia</a:t>
            </a:r>
            <a:endParaRPr lang="it-IT" sz="1000" b="0" dirty="0">
              <a:latin typeface="Century Gothic" panose="020B0502020202020204" pitchFamily="34" charset="0"/>
            </a:endParaRP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6FD10C34-CD8D-45A9-883F-EC2F1F1394DA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290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601" y="5855332"/>
            <a:ext cx="1183509" cy="78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90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Valore degli acquisti in Italia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In crescita del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+16% il valore degli acquisti online in Italia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. Il turismo si conferma il primo comparto dell’e-commerce.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49698C2-9B39-4A2C-9EEA-06123A5C488C}"/>
              </a:ext>
            </a:extLst>
          </p:cNvPr>
          <p:cNvSpPr/>
          <p:nvPr/>
        </p:nvSpPr>
        <p:spPr>
          <a:xfrm>
            <a:off x="3628639" y="2500441"/>
            <a:ext cx="51128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27,4</a:t>
            </a:r>
            <a:r>
              <a:rPr lang="it-IT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it-IT" sz="2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MLD €  </a:t>
            </a:r>
            <a:r>
              <a:rPr lang="it-IT" sz="2000" b="1" dirty="0">
                <a:latin typeface="Century Gothic" panose="020B0502020202020204" pitchFamily="34" charset="0"/>
              </a:rPr>
              <a:t>il valore degli acquisti online in Italia nel 2018 </a:t>
            </a:r>
            <a:r>
              <a:rPr lang="it-IT" sz="2000" i="1" dirty="0">
                <a:latin typeface="Century Gothic" panose="020B0502020202020204" pitchFamily="34" charset="0"/>
              </a:rPr>
              <a:t>(+16% sul 2017)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B9F30A76-233C-437C-A002-F7E6B6FC94F5}"/>
              </a:ext>
            </a:extLst>
          </p:cNvPr>
          <p:cNvSpPr/>
          <p:nvPr/>
        </p:nvSpPr>
        <p:spPr>
          <a:xfrm>
            <a:off x="6264470" y="4254392"/>
            <a:ext cx="24664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12 MLD €  </a:t>
            </a:r>
            <a:r>
              <a:rPr lang="it-IT" sz="1400" b="1" i="1" dirty="0">
                <a:latin typeface="Century Gothic" panose="020B0502020202020204" pitchFamily="34" charset="0"/>
              </a:rPr>
              <a:t>(</a:t>
            </a:r>
            <a:r>
              <a:rPr lang="it-IT" sz="1400" b="1" i="1" u="sng" dirty="0">
                <a:latin typeface="Century Gothic" panose="020B0502020202020204" pitchFamily="34" charset="0"/>
              </a:rPr>
              <a:t>SERVIZI</a:t>
            </a:r>
            <a:r>
              <a:rPr lang="it-IT" sz="1400" b="1" i="1" dirty="0">
                <a:latin typeface="Century Gothic" panose="020B0502020202020204" pitchFamily="34" charset="0"/>
              </a:rPr>
              <a:t>) </a:t>
            </a:r>
            <a:br>
              <a:rPr lang="it-IT" sz="1400" b="1" i="1" dirty="0">
                <a:latin typeface="Century Gothic" panose="020B0502020202020204" pitchFamily="34" charset="0"/>
              </a:rPr>
            </a:br>
            <a:r>
              <a:rPr lang="it-IT" sz="1400" i="1" dirty="0">
                <a:latin typeface="Century Gothic" panose="020B0502020202020204" pitchFamily="34" charset="0"/>
              </a:rPr>
              <a:t>(+6% sul 2017)</a:t>
            </a: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xmlns="" id="{DD9591EE-6443-477C-A514-25C19135ABB0}"/>
              </a:ext>
            </a:extLst>
          </p:cNvPr>
          <p:cNvSpPr/>
          <p:nvPr/>
        </p:nvSpPr>
        <p:spPr>
          <a:xfrm>
            <a:off x="3306980" y="4254392"/>
            <a:ext cx="2561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15 MLD €  </a:t>
            </a:r>
            <a:r>
              <a:rPr lang="it-IT" sz="1400" b="1" i="1" dirty="0">
                <a:latin typeface="Century Gothic" panose="020B0502020202020204" pitchFamily="34" charset="0"/>
              </a:rPr>
              <a:t>(</a:t>
            </a:r>
            <a:r>
              <a:rPr lang="it-IT" sz="1400" b="1" i="1" u="sng" dirty="0">
                <a:latin typeface="Century Gothic" panose="020B0502020202020204" pitchFamily="34" charset="0"/>
              </a:rPr>
              <a:t>PRODOTTI</a:t>
            </a:r>
            <a:r>
              <a:rPr lang="it-IT" sz="1400" b="1" i="1" dirty="0">
                <a:latin typeface="Century Gothic" panose="020B0502020202020204" pitchFamily="34" charset="0"/>
              </a:rPr>
              <a:t>) </a:t>
            </a:r>
            <a:br>
              <a:rPr lang="it-IT" sz="1400" b="1" i="1" dirty="0">
                <a:latin typeface="Century Gothic" panose="020B0502020202020204" pitchFamily="34" charset="0"/>
              </a:rPr>
            </a:br>
            <a:r>
              <a:rPr lang="it-IT" sz="1400" i="1" dirty="0">
                <a:latin typeface="Century Gothic" panose="020B0502020202020204" pitchFamily="34" charset="0"/>
              </a:rPr>
              <a:t>(+25% sul 2017)</a:t>
            </a:r>
          </a:p>
        </p:txBody>
      </p:sp>
      <p:sp>
        <p:nvSpPr>
          <p:cNvPr id="47" name="Rettangolo 46">
            <a:extLst>
              <a:ext uri="{FF2B5EF4-FFF2-40B4-BE49-F238E27FC236}">
                <a16:creationId xmlns:a16="http://schemas.microsoft.com/office/drawing/2014/main" xmlns="" id="{93639A0F-890F-4C01-BC35-C71BC42B4BF0}"/>
              </a:ext>
            </a:extLst>
          </p:cNvPr>
          <p:cNvSpPr/>
          <p:nvPr/>
        </p:nvSpPr>
        <p:spPr>
          <a:xfrm>
            <a:off x="3306980" y="4956828"/>
            <a:ext cx="2429801" cy="1209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+53% </a:t>
            </a:r>
            <a:r>
              <a:rPr lang="it-IT" sz="1100" i="1" dirty="0">
                <a:latin typeface="Century Gothic" panose="020B0502020202020204" pitchFamily="34" charset="0"/>
              </a:rPr>
              <a:t>Arredamento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+34% </a:t>
            </a:r>
            <a:r>
              <a:rPr lang="it-IT" sz="1100" i="1" dirty="0">
                <a:latin typeface="Century Gothic" panose="020B0502020202020204" pitchFamily="34" charset="0"/>
              </a:rPr>
              <a:t>Alimentare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+20% </a:t>
            </a:r>
            <a:r>
              <a:rPr lang="it-IT" sz="1100" i="1" dirty="0">
                <a:latin typeface="Century Gothic" panose="020B0502020202020204" pitchFamily="34" charset="0"/>
              </a:rPr>
              <a:t>Abbigliamento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+20% </a:t>
            </a:r>
            <a:r>
              <a:rPr lang="it-IT" sz="1100" i="1" dirty="0">
                <a:latin typeface="Century Gothic" panose="020B0502020202020204" pitchFamily="34" charset="0"/>
              </a:rPr>
              <a:t>Editoria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+18% </a:t>
            </a:r>
            <a:r>
              <a:rPr lang="it-IT" sz="1100" i="1" dirty="0">
                <a:latin typeface="Century Gothic" panose="020B0502020202020204" pitchFamily="34" charset="0"/>
              </a:rPr>
              <a:t>Elettronica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+29% </a:t>
            </a:r>
            <a:r>
              <a:rPr lang="it-IT" sz="1100" i="1" dirty="0">
                <a:latin typeface="Century Gothic" panose="020B0502020202020204" pitchFamily="34" charset="0"/>
              </a:rPr>
              <a:t>Altro</a:t>
            </a: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xmlns="" id="{E40887B6-BBC4-4FD6-9E09-0FB963944847}"/>
              </a:ext>
            </a:extLst>
          </p:cNvPr>
          <p:cNvSpPr/>
          <p:nvPr/>
        </p:nvSpPr>
        <p:spPr>
          <a:xfrm>
            <a:off x="6264470" y="4956827"/>
            <a:ext cx="2429801" cy="650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+6% </a:t>
            </a:r>
            <a:r>
              <a:rPr lang="it-IT" sz="1100" i="1" dirty="0">
                <a:latin typeface="Century Gothic" panose="020B0502020202020204" pitchFamily="34" charset="0"/>
              </a:rPr>
              <a:t>Turismo e trasporti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+5% </a:t>
            </a:r>
            <a:r>
              <a:rPr lang="it-IT" sz="1100" i="1" dirty="0">
                <a:latin typeface="Century Gothic" panose="020B0502020202020204" pitchFamily="34" charset="0"/>
              </a:rPr>
              <a:t>Assicurazioni</a:t>
            </a:r>
          </a:p>
          <a:p>
            <a:pPr>
              <a:lnSpc>
                <a:spcPct val="110000"/>
              </a:lnSpc>
            </a:pPr>
            <a:r>
              <a:rPr lang="it-IT" sz="1100" b="1" i="1" dirty="0">
                <a:latin typeface="Century Gothic" panose="020B0502020202020204" pitchFamily="34" charset="0"/>
              </a:rPr>
              <a:t>+11% </a:t>
            </a:r>
            <a:r>
              <a:rPr lang="it-IT" sz="1100" i="1" dirty="0">
                <a:latin typeface="Century Gothic" panose="020B0502020202020204" pitchFamily="34" charset="0"/>
              </a:rPr>
              <a:t>Altro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F534042-5054-4947-A6CF-48DBA280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34" y="2171185"/>
            <a:ext cx="3337268" cy="1826376"/>
          </a:xfrm>
          <a:prstGeom prst="rect">
            <a:avLst/>
          </a:prstGeom>
        </p:spPr>
      </p:pic>
      <p:sp>
        <p:nvSpPr>
          <p:cNvPr id="52" name="Rettangolo 51">
            <a:extLst>
              <a:ext uri="{FF2B5EF4-FFF2-40B4-BE49-F238E27FC236}">
                <a16:creationId xmlns:a16="http://schemas.microsoft.com/office/drawing/2014/main" xmlns="" id="{07F3C075-F71A-4ABE-A036-E32BB29ED316}"/>
              </a:ext>
            </a:extLst>
          </p:cNvPr>
          <p:cNvSpPr/>
          <p:nvPr/>
        </p:nvSpPr>
        <p:spPr>
          <a:xfrm>
            <a:off x="3182619" y="2511672"/>
            <a:ext cx="5616350" cy="14718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xmlns="" id="{D5FA824D-3B89-4210-B120-75D918FA2BEE}"/>
              </a:ext>
            </a:extLst>
          </p:cNvPr>
          <p:cNvSpPr/>
          <p:nvPr/>
        </p:nvSpPr>
        <p:spPr>
          <a:xfrm>
            <a:off x="3182619" y="4169657"/>
            <a:ext cx="5616350" cy="246639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5" name="Elemento grafico 54" descr="Freccia linea: rotazione a destra">
            <a:extLst>
              <a:ext uri="{FF2B5EF4-FFF2-40B4-BE49-F238E27FC236}">
                <a16:creationId xmlns:a16="http://schemas.microsoft.com/office/drawing/2014/main" xmlns="" id="{9C226A89-A514-43B5-8BCC-EC525989D3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5333354" flipH="1">
            <a:off x="2550466" y="3920247"/>
            <a:ext cx="887867" cy="624548"/>
          </a:xfrm>
          <a:prstGeom prst="rect">
            <a:avLst/>
          </a:prstGeom>
        </p:spPr>
      </p:pic>
      <p:sp>
        <p:nvSpPr>
          <p:cNvPr id="56" name="Rettangolo 11">
            <a:extLst>
              <a:ext uri="{FF2B5EF4-FFF2-40B4-BE49-F238E27FC236}">
                <a16:creationId xmlns:a16="http://schemas.microsoft.com/office/drawing/2014/main" xmlns="" id="{4930479B-15B8-4310-810E-2ABF706BB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213310"/>
            <a:ext cx="2961836" cy="3992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Osservatorio Export Digitale 2019 della School of Management del Politecnico di Milano.</a:t>
            </a:r>
          </a:p>
        </p:txBody>
      </p:sp>
      <p:cxnSp>
        <p:nvCxnSpPr>
          <p:cNvPr id="58" name="Connettore diritto 57">
            <a:extLst>
              <a:ext uri="{FF2B5EF4-FFF2-40B4-BE49-F238E27FC236}">
                <a16:creationId xmlns:a16="http://schemas.microsoft.com/office/drawing/2014/main" xmlns="" id="{7A42EB1B-C3CB-4AE5-B93F-FADD65B587CB}"/>
              </a:ext>
            </a:extLst>
          </p:cNvPr>
          <p:cNvCxnSpPr/>
          <p:nvPr/>
        </p:nvCxnSpPr>
        <p:spPr>
          <a:xfrm>
            <a:off x="5875401" y="4237012"/>
            <a:ext cx="0" cy="2331685"/>
          </a:xfrm>
          <a:prstGeom prst="line">
            <a:avLst/>
          </a:prstGeom>
          <a:noFill/>
          <a:ln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FE62BBA3-EE47-41A2-86F8-B7ECCB140F22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3314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48110"/>
            <a:ext cx="1080516" cy="7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277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Valore degli acquisti in Italia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|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Cresce il valore degli acquisti on line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e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decresce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 il numero di imprese del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commercio al dettaglio attive in Italia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Format Research su dati </a:t>
            </a:r>
            <a:r>
              <a:rPr lang="it-IT" sz="900" dirty="0" err="1">
                <a:latin typeface="Century Gothic" panose="020B0502020202020204" pitchFamily="34" charset="0"/>
              </a:rPr>
              <a:t>Infocamere</a:t>
            </a:r>
            <a:r>
              <a:rPr lang="it-IT" sz="900" dirty="0">
                <a:latin typeface="Century Gothic" panose="020B0502020202020204" pitchFamily="34" charset="0"/>
              </a:rPr>
              <a:t> (</a:t>
            </a:r>
            <a:r>
              <a:rPr lang="it-IT" sz="900" dirty="0" err="1">
                <a:latin typeface="Century Gothic" panose="020B0502020202020204" pitchFamily="34" charset="0"/>
              </a:rPr>
              <a:t>Movimprese</a:t>
            </a:r>
            <a:r>
              <a:rPr lang="it-IT" sz="900" dirty="0">
                <a:latin typeface="Century Gothic" panose="020B0502020202020204" pitchFamily="34" charset="0"/>
              </a:rPr>
              <a:t>);Osservatorio Export Digitale 2019 della School of Management del Politecnico di Milano.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9A0E73F2-F087-42EC-B348-FA99A2041D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819" y="3942497"/>
            <a:ext cx="2754235" cy="210782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5FEAC652-D50D-43F2-BCE4-B78CA01DDE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629" y="2709037"/>
            <a:ext cx="2704361" cy="3328139"/>
          </a:xfrm>
          <a:prstGeom prst="rect">
            <a:avLst/>
          </a:prstGeom>
        </p:spPr>
      </p:pic>
      <p:sp>
        <p:nvSpPr>
          <p:cNvPr id="21" name="Rettangolo 20">
            <a:extLst>
              <a:ext uri="{FF2B5EF4-FFF2-40B4-BE49-F238E27FC236}">
                <a16:creationId xmlns:a16="http://schemas.microsoft.com/office/drawing/2014/main" xmlns="" id="{E014041C-1F4F-4060-95F9-9105999BF609}"/>
              </a:ext>
            </a:extLst>
          </p:cNvPr>
          <p:cNvSpPr/>
          <p:nvPr/>
        </p:nvSpPr>
        <p:spPr bwMode="auto">
          <a:xfrm>
            <a:off x="440381" y="2585054"/>
            <a:ext cx="3175924" cy="353224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79E6653D-72FF-41CE-BDFE-FAA9CA9A2651}"/>
              </a:ext>
            </a:extLst>
          </p:cNvPr>
          <p:cNvSpPr/>
          <p:nvPr/>
        </p:nvSpPr>
        <p:spPr bwMode="auto">
          <a:xfrm>
            <a:off x="4857753" y="2585054"/>
            <a:ext cx="3175924" cy="3532245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FB9519D-78F9-4CAF-A8F8-93DC033EECD9}"/>
              </a:ext>
            </a:extLst>
          </p:cNvPr>
          <p:cNvSpPr txBox="1"/>
          <p:nvPr/>
        </p:nvSpPr>
        <p:spPr>
          <a:xfrm>
            <a:off x="4680729" y="2235754"/>
            <a:ext cx="2632869" cy="68480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Imprese ATTIVE del commercio al dettaglio</a:t>
            </a:r>
          </a:p>
          <a:p>
            <a:r>
              <a:rPr lang="it-IT" sz="1050" b="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it-IT" sz="105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serie storica 2009 – 2018)</a:t>
            </a:r>
            <a:endParaRPr lang="it-IT" sz="105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A15BB9C-D074-4D46-A845-B9EB0AAB1932}"/>
              </a:ext>
            </a:extLst>
          </p:cNvPr>
          <p:cNvSpPr txBox="1"/>
          <p:nvPr/>
        </p:nvSpPr>
        <p:spPr>
          <a:xfrm>
            <a:off x="258538" y="2235754"/>
            <a:ext cx="2539968" cy="68480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Il VALORE degli acquisti online dei consumatori</a:t>
            </a:r>
          </a:p>
          <a:p>
            <a:r>
              <a:rPr lang="it-IT" sz="1050" b="0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it-IT" sz="1050" b="0" i="1" dirty="0">
                <a:solidFill>
                  <a:schemeClr val="bg1"/>
                </a:solidFill>
                <a:latin typeface="Century Gothic" panose="020B0502020202020204" pitchFamily="34" charset="0"/>
              </a:rPr>
              <a:t>serie storica 2009 – 2018)</a:t>
            </a:r>
            <a:endParaRPr lang="it-IT" sz="105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53269A9D-AD63-4684-98F7-1AB076FA11C7}"/>
              </a:ext>
            </a:extLst>
          </p:cNvPr>
          <p:cNvSpPr txBox="1"/>
          <p:nvPr/>
        </p:nvSpPr>
        <p:spPr>
          <a:xfrm rot="20285858">
            <a:off x="4929884" y="5051296"/>
            <a:ext cx="1579647" cy="338554"/>
          </a:xfrm>
          <a:prstGeom prst="rect">
            <a:avLst/>
          </a:prstGeom>
          <a:solidFill>
            <a:srgbClr val="FFE6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CALO DELLE IMPRESE DEL COMMERCIO AL DETTAGLIO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9632411C-3703-4A9A-80AE-48E91B0976AB}"/>
              </a:ext>
            </a:extLst>
          </p:cNvPr>
          <p:cNvSpPr txBox="1"/>
          <p:nvPr/>
        </p:nvSpPr>
        <p:spPr>
          <a:xfrm rot="20285858">
            <a:off x="505367" y="3804324"/>
            <a:ext cx="1561868" cy="338554"/>
          </a:xfrm>
          <a:prstGeom prst="rect">
            <a:avLst/>
          </a:prstGeom>
          <a:solidFill>
            <a:srgbClr val="FFE6C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800" b="1" dirty="0">
                <a:latin typeface="Century Gothic" panose="020B0502020202020204" pitchFamily="34" charset="0"/>
              </a:rPr>
              <a:t>CRESCITA DEL VALORE DEGLI ACQUISTI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CC932B0E-613E-4A88-A120-97C648C25022}"/>
              </a:ext>
            </a:extLst>
          </p:cNvPr>
          <p:cNvSpPr/>
          <p:nvPr/>
        </p:nvSpPr>
        <p:spPr>
          <a:xfrm>
            <a:off x="7878806" y="3456450"/>
            <a:ext cx="869659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800" i="1" dirty="0">
                <a:latin typeface="Century Gothic" panose="020B0502020202020204" pitchFamily="34" charset="0"/>
                <a:cs typeface="Arial"/>
              </a:rPr>
              <a:t>Punti base (2009=100). A valori superiori a 100 corrisponde un aumento del numero delle imprese del commercio al dettaglio, a valori inferiori a 100 un decremento.</a:t>
            </a:r>
            <a:endParaRPr lang="it-IT" sz="800" i="1" dirty="0">
              <a:latin typeface="Century Gothic" panose="020B050202020202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xmlns="" id="{056C3A5D-CC2E-4208-844A-ACED993B4644}"/>
              </a:ext>
            </a:extLst>
          </p:cNvPr>
          <p:cNvSpPr/>
          <p:nvPr/>
        </p:nvSpPr>
        <p:spPr>
          <a:xfrm>
            <a:off x="3482006" y="3456450"/>
            <a:ext cx="859456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it-IT" sz="800" i="1" dirty="0">
                <a:latin typeface="Century Gothic" panose="020B0502020202020204" pitchFamily="34" charset="0"/>
                <a:cs typeface="Arial"/>
              </a:rPr>
              <a:t>Punti base (2009=100). A valori superiori a 100 corrisponde un aumento del valore degli acquisti online dei consumatori, a valori inferiori a 100 corrisponde un decremento.</a:t>
            </a:r>
            <a:endParaRPr lang="it-IT" sz="800" i="1" dirty="0"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99BD18-C405-4F8E-9C2A-E4EB6516C52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8434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65" y="741910"/>
            <a:ext cx="1080516" cy="7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09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 il fisco?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circa la metà dell’utile ante imposte delle </a:t>
            </a:r>
            <a:r>
              <a:rPr lang="it-IT" b="1" dirty="0" err="1" smtClean="0">
                <a:latin typeface="Century Gothic" panose="020B0502020202020204" pitchFamily="34" charset="0"/>
                <a:cs typeface="Arial"/>
              </a:rPr>
              <a:t>Multinazioni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 del web è tassato in Paesi a fiscalità agevolata (FONTE MEDIOBANCA)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3429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 smtClean="0">
                <a:latin typeface="Century Gothic" panose="020B0502020202020204" pitchFamily="34" charset="0"/>
              </a:rPr>
              <a:t>Mediobanca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FB9519D-78F9-4CAF-A8F8-93DC033EECD9}"/>
              </a:ext>
            </a:extLst>
          </p:cNvPr>
          <p:cNvSpPr txBox="1"/>
          <p:nvPr/>
        </p:nvSpPr>
        <p:spPr>
          <a:xfrm>
            <a:off x="4680728" y="3356992"/>
            <a:ext cx="3491672" cy="22467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TAX RATE EFFETTIVO DELLE MULTINAZIONALI DEL WEB 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PARI AL 14,1%</a:t>
            </a:r>
            <a:endParaRPr lang="it-IT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A15BB9C-D074-4D46-A845-B9EB0AAB1932}"/>
              </a:ext>
            </a:extLst>
          </p:cNvPr>
          <p:cNvSpPr txBox="1"/>
          <p:nvPr/>
        </p:nvSpPr>
        <p:spPr>
          <a:xfrm>
            <a:off x="481099" y="3356992"/>
            <a:ext cx="3521374" cy="224676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RISPARMIO FISCALE  CUMULATO NEL 2014-2018 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PARI A 49 MLD di €</a:t>
            </a:r>
            <a:endParaRPr lang="it-IT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99BD18-C405-4F8E-9C2A-E4EB6516C52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410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50011"/>
            <a:ext cx="1039758" cy="6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52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 il fisco?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il fatturato aggregato delle filiali italiane delle multinazionali del web nel 2018 ha superato i 2,4 </a:t>
            </a:r>
            <a:r>
              <a:rPr lang="it-IT" b="1" dirty="0" err="1" smtClean="0">
                <a:latin typeface="Century Gothic" panose="020B0502020202020204" pitchFamily="34" charset="0"/>
                <a:cs typeface="Arial"/>
              </a:rPr>
              <a:t>mld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 € (FONTE MEDIOBANCA)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3429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 smtClean="0">
                <a:latin typeface="Century Gothic" panose="020B0502020202020204" pitchFamily="34" charset="0"/>
              </a:rPr>
              <a:t>Mediobanca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0FB9519D-78F9-4CAF-A8F8-93DC033EECD9}"/>
              </a:ext>
            </a:extLst>
          </p:cNvPr>
          <p:cNvSpPr txBox="1"/>
          <p:nvPr/>
        </p:nvSpPr>
        <p:spPr>
          <a:xfrm>
            <a:off x="4680728" y="3356992"/>
            <a:ext cx="3491672" cy="18158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NEL 2018 HANNO PAGATO AL FISCO ITALIANO 64 MLN di €</a:t>
            </a:r>
            <a:endParaRPr lang="it-IT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EA15BB9C-D074-4D46-A845-B9EB0AAB1932}"/>
              </a:ext>
            </a:extLst>
          </p:cNvPr>
          <p:cNvSpPr txBox="1"/>
          <p:nvPr/>
        </p:nvSpPr>
        <p:spPr>
          <a:xfrm>
            <a:off x="481099" y="3356992"/>
            <a:ext cx="3521374" cy="181588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FATTURATO </a:t>
            </a:r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2018 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PARI A 2,4 MLD di €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IN ITALIA</a:t>
            </a:r>
            <a:endParaRPr lang="it-IT" sz="2800" b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99BD18-C405-4F8E-9C2A-E4EB6516C52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386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78" y="5736750"/>
            <a:ext cx="1189244" cy="79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72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 il fisco?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quali effetti ha avuto la web </a:t>
            </a:r>
            <a:r>
              <a:rPr lang="it-IT" b="1" dirty="0" err="1" smtClean="0">
                <a:latin typeface="Century Gothic" panose="020B0502020202020204" pitchFamily="34" charset="0"/>
                <a:cs typeface="Arial"/>
              </a:rPr>
              <a:t>tax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?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3429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 smtClean="0">
                <a:latin typeface="Century Gothic" panose="020B0502020202020204" pitchFamily="34" charset="0"/>
              </a:rPr>
              <a:t>Mediobanca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99BD18-C405-4F8E-9C2A-E4EB6516C52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>
                <a:latin typeface="Century Gothic" panose="020B0502020202020204" pitchFamily="34" charset="0"/>
              </a:rPr>
              <a:t>La </a:t>
            </a:r>
            <a:r>
              <a:rPr lang="it-IT" b="1" dirty="0" smtClean="0">
                <a:latin typeface="Century Gothic" panose="020B0502020202020204" pitchFamily="34" charset="0"/>
              </a:rPr>
              <a:t>WEB TAX </a:t>
            </a:r>
            <a:r>
              <a:rPr lang="it-IT" dirty="0" smtClean="0">
                <a:latin typeface="Century Gothic" panose="020B0502020202020204" pitchFamily="34" charset="0"/>
              </a:rPr>
              <a:t>introdotta in Italia a partire dal 2020,va a colpire solo i «servizi digitali», con un’aliquota del 3% sui ricavi dei soggetti che hanno un volume di affari pari o superiore a 750 milioni di euro, di cui almeno 5,5 mln realizzati nel territorio dello Stato italiano</a:t>
            </a:r>
          </a:p>
          <a:p>
            <a:pPr algn="just"/>
            <a:r>
              <a:rPr lang="it-IT" dirty="0" smtClean="0">
                <a:latin typeface="Century Gothic" panose="020B0502020202020204" pitchFamily="34" charset="0"/>
              </a:rPr>
              <a:t>L’imposta rimarrà in vigore fino all’attuazione della normativa che deriverà dagli accordi raggiunti in sede internazionale in materia di </a:t>
            </a:r>
            <a:r>
              <a:rPr lang="it-IT" b="1" dirty="0" smtClean="0">
                <a:latin typeface="Century Gothic" panose="020B0502020202020204" pitchFamily="34" charset="0"/>
              </a:rPr>
              <a:t>TASSAZIONE DELL’ECONOMIA DIGITALE</a:t>
            </a:r>
            <a:endParaRPr lang="it-IT" b="1" dirty="0">
              <a:latin typeface="Century Gothic" panose="020B0502020202020204" pitchFamily="34" charset="0"/>
            </a:endParaRPr>
          </a:p>
        </p:txBody>
      </p:sp>
      <p:pic>
        <p:nvPicPr>
          <p:cNvPr id="15362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27002"/>
            <a:ext cx="1224532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41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 il fisco?</a:t>
            </a:r>
            <a:r>
              <a:rPr lang="it-IT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b="1" dirty="0" smtClean="0">
                <a:latin typeface="Century Gothic" panose="020B0502020202020204" pitchFamily="34" charset="0"/>
                <a:cs typeface="Arial"/>
              </a:rPr>
              <a:t>Cosa chiede Confcommercio?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9C28EABE-7954-487F-99E9-30F5C8D47A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3429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 smtClean="0">
                <a:latin typeface="Century Gothic" panose="020B0502020202020204" pitchFamily="34" charset="0"/>
              </a:rPr>
              <a:t>Mediobanca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E799BD18-C405-4F8E-9C2A-E4EB6516C52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b="1" dirty="0" smtClean="0">
                <a:latin typeface="Century Gothic" panose="020B0502020202020204" pitchFamily="34" charset="0"/>
              </a:rPr>
              <a:t>Stesse regole </a:t>
            </a:r>
            <a:r>
              <a:rPr lang="it-IT" dirty="0" smtClean="0">
                <a:latin typeface="Century Gothic" panose="020B0502020202020204" pitchFamily="34" charset="0"/>
              </a:rPr>
              <a:t>per chi opera nello </a:t>
            </a:r>
            <a:r>
              <a:rPr lang="it-IT" b="1" dirty="0" smtClean="0">
                <a:latin typeface="Century Gothic" panose="020B0502020202020204" pitchFamily="34" charset="0"/>
              </a:rPr>
              <a:t>stesso mercato</a:t>
            </a:r>
          </a:p>
          <a:p>
            <a:pPr marL="0" indent="0" algn="just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algn="just"/>
            <a:r>
              <a:rPr lang="it-IT" b="1" dirty="0" smtClean="0">
                <a:latin typeface="Century Gothic" panose="020B0502020202020204" pitchFamily="34" charset="0"/>
              </a:rPr>
              <a:t>Coordinamento</a:t>
            </a:r>
            <a:r>
              <a:rPr lang="it-IT" dirty="0" smtClean="0">
                <a:latin typeface="Century Gothic" panose="020B0502020202020204" pitchFamily="34" charset="0"/>
              </a:rPr>
              <a:t> delle norme sovranazionali e integrazione dei percorsi fiscali</a:t>
            </a:r>
          </a:p>
          <a:p>
            <a:pPr marL="0" indent="0" algn="just">
              <a:buNone/>
            </a:pPr>
            <a:endParaRPr lang="it-IT" dirty="0" smtClean="0">
              <a:latin typeface="Century Gothic" panose="020B0502020202020204" pitchFamily="34" charset="0"/>
            </a:endParaRPr>
          </a:p>
          <a:p>
            <a:pPr algn="just"/>
            <a:r>
              <a:rPr lang="it-IT" b="1" dirty="0" smtClean="0">
                <a:latin typeface="Century Gothic" panose="020B0502020202020204" pitchFamily="34" charset="0"/>
              </a:rPr>
              <a:t>Criterio impositivo rispettoso </a:t>
            </a:r>
            <a:r>
              <a:rPr lang="it-IT" dirty="0" smtClean="0">
                <a:latin typeface="Century Gothic" panose="020B0502020202020204" pitchFamily="34" charset="0"/>
              </a:rPr>
              <a:t>del diritto interno, ma che tenga in considerazione le linee guida </a:t>
            </a:r>
            <a:r>
              <a:rPr lang="it-IT" smtClean="0">
                <a:latin typeface="Century Gothic" panose="020B0502020202020204" pitchFamily="34" charset="0"/>
              </a:rPr>
              <a:t>dell’Unione Europea e dell’OCSE</a:t>
            </a:r>
            <a:endParaRPr lang="it-IT" dirty="0">
              <a:latin typeface="Century Gothic" panose="020B0502020202020204" pitchFamily="34" charset="0"/>
            </a:endParaRPr>
          </a:p>
        </p:txBody>
      </p:sp>
      <p:pic>
        <p:nvPicPr>
          <p:cNvPr id="14338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400955"/>
            <a:ext cx="1512564" cy="10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031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isultati immagini per world web">
            <a:extLst>
              <a:ext uri="{FF2B5EF4-FFF2-40B4-BE49-F238E27FC236}">
                <a16:creationId xmlns:a16="http://schemas.microsoft.com/office/drawing/2014/main" xmlns="" id="{9FFD9AB3-4A71-445A-8E78-645391B13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06" y="2260002"/>
            <a:ext cx="2009642" cy="201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11">
            <a:extLst>
              <a:ext uri="{FF2B5EF4-FFF2-40B4-BE49-F238E27FC236}">
                <a16:creationId xmlns:a16="http://schemas.microsoft.com/office/drawing/2014/main" xmlns="" id="{E10E7189-F697-4582-A6A4-DA9452CC6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en-US" sz="900" dirty="0">
                <a:latin typeface="Century Gothic" panose="020B0502020202020204" pitchFamily="34" charset="0"/>
              </a:rPr>
              <a:t>Internet Usage and World Population Statistics updated March, 2019, Internet World Stats.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xmlns="" id="{ED926D0B-56A5-47CF-A95C-31FF0976EF40}"/>
              </a:ext>
            </a:extLst>
          </p:cNvPr>
          <p:cNvCxnSpPr>
            <a:cxnSpLocks/>
          </p:cNvCxnSpPr>
          <p:nvPr/>
        </p:nvCxnSpPr>
        <p:spPr bwMode="auto">
          <a:xfrm>
            <a:off x="1749377" y="3028643"/>
            <a:ext cx="6007735" cy="0"/>
          </a:xfrm>
          <a:prstGeom prst="straightConnector1">
            <a:avLst/>
          </a:prstGeom>
          <a:noFill/>
          <a:ln w="22225" cap="rnd" cmpd="sng" algn="ctr">
            <a:solidFill>
              <a:srgbClr val="495289"/>
            </a:solidFill>
            <a:prstDash val="solid"/>
            <a:round/>
            <a:headEnd type="none" w="med" len="med"/>
            <a:tailEnd type="oval" w="lg" len="lg"/>
          </a:ln>
          <a:effectLst/>
        </p:spPr>
      </p:cxnSp>
      <p:sp>
        <p:nvSpPr>
          <p:cNvPr id="7" name="Rettangolo 6">
            <a:extLst>
              <a:ext uri="{FF2B5EF4-FFF2-40B4-BE49-F238E27FC236}">
                <a16:creationId xmlns:a16="http://schemas.microsoft.com/office/drawing/2014/main" xmlns="" id="{7CDBC83C-E3D6-4512-A95D-0D9EC69C8F5A}"/>
              </a:ext>
            </a:extLst>
          </p:cNvPr>
          <p:cNvSpPr/>
          <p:nvPr/>
        </p:nvSpPr>
        <p:spPr>
          <a:xfrm>
            <a:off x="2041053" y="2322259"/>
            <a:ext cx="55405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Pop. </a:t>
            </a:r>
            <a:r>
              <a:rPr lang="en-US" sz="2000" b="1" dirty="0" err="1">
                <a:latin typeface="Century Gothic" panose="020B0502020202020204" pitchFamily="34" charset="0"/>
              </a:rPr>
              <a:t>mondiale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800" dirty="0">
                <a:latin typeface="Century Gothic" panose="020B0502020202020204" pitchFamily="34" charset="0"/>
              </a:rPr>
              <a:t>7,7 </a:t>
            </a:r>
            <a:r>
              <a:rPr lang="en-US" sz="2400" dirty="0" err="1">
                <a:latin typeface="Century Gothic" panose="020B0502020202020204" pitchFamily="34" charset="0"/>
              </a:rPr>
              <a:t>mld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C153E2F-0929-4DE9-8628-CC71D2293A78}"/>
              </a:ext>
            </a:extLst>
          </p:cNvPr>
          <p:cNvSpPr/>
          <p:nvPr/>
        </p:nvSpPr>
        <p:spPr>
          <a:xfrm>
            <a:off x="2041053" y="3034695"/>
            <a:ext cx="52290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Internet Users: </a:t>
            </a:r>
            <a:r>
              <a:rPr lang="en-US" sz="2800" dirty="0">
                <a:latin typeface="Century Gothic" panose="020B0502020202020204" pitchFamily="34" charset="0"/>
              </a:rPr>
              <a:t>4,3 </a:t>
            </a:r>
            <a:r>
              <a:rPr lang="en-US" sz="2400" dirty="0" err="1">
                <a:latin typeface="Century Gothic" panose="020B0502020202020204" pitchFamily="34" charset="0"/>
              </a:rPr>
              <a:t>mld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xmlns="" id="{EFDA3E5D-B589-4E22-A657-AB39C8070CE3}"/>
              </a:ext>
            </a:extLst>
          </p:cNvPr>
          <p:cNvSpPr/>
          <p:nvPr/>
        </p:nvSpPr>
        <p:spPr>
          <a:xfrm>
            <a:off x="2041054" y="3747131"/>
            <a:ext cx="5373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anose="020B0502020202020204" pitchFamily="34" charset="0"/>
              </a:rPr>
              <a:t>Tasso di </a:t>
            </a:r>
            <a:r>
              <a:rPr lang="en-US" sz="2000" b="1" dirty="0" err="1">
                <a:latin typeface="Century Gothic" panose="020B0502020202020204" pitchFamily="34" charset="0"/>
              </a:rPr>
              <a:t>penetrazione</a:t>
            </a:r>
            <a:r>
              <a:rPr lang="en-US" sz="2000" b="1" dirty="0">
                <a:latin typeface="Century Gothic" panose="020B0502020202020204" pitchFamily="34" charset="0"/>
              </a:rPr>
              <a:t>: </a:t>
            </a:r>
            <a:r>
              <a:rPr lang="en-US" sz="2800" dirty="0">
                <a:latin typeface="Century Gothic" panose="020B0502020202020204" pitchFamily="34" charset="0"/>
              </a:rPr>
              <a:t>56</a:t>
            </a:r>
            <a:r>
              <a:rPr lang="en-US" dirty="0">
                <a:latin typeface="Century Gothic" panose="020B0502020202020204" pitchFamily="34" charset="0"/>
              </a:rPr>
              <a:t>%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5197024B-6D8E-4AD7-8B24-1D5FD9C203E5}"/>
              </a:ext>
            </a:extLst>
          </p:cNvPr>
          <p:cNvSpPr/>
          <p:nvPr/>
        </p:nvSpPr>
        <p:spPr>
          <a:xfrm>
            <a:off x="2041053" y="4459565"/>
            <a:ext cx="58942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latin typeface="Century Gothic" panose="020B0502020202020204" pitchFamily="34" charset="0"/>
              </a:rPr>
              <a:t>Crescita</a:t>
            </a:r>
            <a:r>
              <a:rPr lang="en-US" sz="2000" b="1" dirty="0">
                <a:latin typeface="Century Gothic" panose="020B0502020202020204" pitchFamily="34" charset="0"/>
              </a:rPr>
              <a:t> 2019 </a:t>
            </a:r>
            <a:r>
              <a:rPr lang="en-US" sz="2000" b="1" dirty="0" err="1">
                <a:latin typeface="Century Gothic" panose="020B0502020202020204" pitchFamily="34" charset="0"/>
              </a:rPr>
              <a:t>su</a:t>
            </a:r>
            <a:r>
              <a:rPr lang="en-US" sz="2000" b="1" dirty="0">
                <a:latin typeface="Century Gothic" panose="020B0502020202020204" pitchFamily="34" charset="0"/>
              </a:rPr>
              <a:t> 2000: </a:t>
            </a:r>
            <a:r>
              <a:rPr lang="en-US" sz="2000" dirty="0">
                <a:latin typeface="Century Gothic" panose="020B0502020202020204" pitchFamily="34" charset="0"/>
              </a:rPr>
              <a:t>+</a:t>
            </a:r>
            <a:r>
              <a:rPr lang="en-US" sz="2800" dirty="0">
                <a:latin typeface="Century Gothic" panose="020B0502020202020204" pitchFamily="34" charset="0"/>
              </a:rPr>
              <a:t>1.104</a:t>
            </a:r>
            <a:r>
              <a:rPr lang="en-US" dirty="0">
                <a:latin typeface="Century Gothic" panose="020B0502020202020204" pitchFamily="34" charset="0"/>
              </a:rPr>
              <a:t>%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14464"/>
            <a:ext cx="8866492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Diffusione di internet nel mondo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Su una popolazione mondiale di 7,7 miliardi di persone,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4,3 miliardi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dispongono di un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accesso a internet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(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56%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).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0C400202-43CA-44D8-9C8B-4929C5548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58" y="2855913"/>
            <a:ext cx="878364" cy="1171152"/>
          </a:xfrm>
          <a:prstGeom prst="rect">
            <a:avLst/>
          </a:prstGeom>
        </p:spPr>
      </p:pic>
      <p:sp>
        <p:nvSpPr>
          <p:cNvPr id="15" name="Rettangolo 11">
            <a:extLst>
              <a:ext uri="{FF2B5EF4-FFF2-40B4-BE49-F238E27FC236}">
                <a16:creationId xmlns:a16="http://schemas.microsoft.com/office/drawing/2014/main" xmlns="" id="{18B8FCE6-08E1-4027-96FD-BF5F05745B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645" y="5443823"/>
            <a:ext cx="3902332" cy="43306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16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SITI INTERNET NEL MONDO: </a:t>
            </a:r>
            <a:r>
              <a:rPr lang="it-IT" sz="20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1,94 MLD</a:t>
            </a:r>
            <a:endParaRPr lang="it-IT" sz="16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6BBE42A6-33A2-4BC8-A5D1-3E423B77D310}"/>
              </a:ext>
            </a:extLst>
          </p:cNvPr>
          <p:cNvSpPr/>
          <p:nvPr/>
        </p:nvSpPr>
        <p:spPr bwMode="auto">
          <a:xfrm>
            <a:off x="2627784" y="5396541"/>
            <a:ext cx="4275192" cy="634716"/>
          </a:xfrm>
          <a:prstGeom prst="rect">
            <a:avLst/>
          </a:prstGeom>
          <a:noFill/>
          <a:ln w="19050" cap="flat" cmpd="sng" algn="ctr">
            <a:solidFill>
              <a:srgbClr val="3C3F4D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xmlns="" id="{39776C41-A583-43C5-BAC0-BD38B2BE52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248592">
            <a:off x="2222963" y="5358332"/>
            <a:ext cx="662137" cy="882849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1D2EDD86-DE1E-4CE9-8583-B66603612A6F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Il processo di digitalizzazione</a:t>
            </a:r>
          </a:p>
        </p:txBody>
      </p:sp>
      <p:pic>
        <p:nvPicPr>
          <p:cNvPr id="2050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84" y="5643187"/>
            <a:ext cx="1565855" cy="1042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584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Diffusione di internet nel mondo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Tasso di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penetrazione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 per area geografica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9" name="Picture 2" descr="Immagine correlata">
            <a:extLst>
              <a:ext uri="{FF2B5EF4-FFF2-40B4-BE49-F238E27FC236}">
                <a16:creationId xmlns:a16="http://schemas.microsoft.com/office/drawing/2014/main" xmlns="" id="{87D85C6F-50A8-4CDD-B307-3BC511B52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0" y="2084852"/>
            <a:ext cx="6870023" cy="423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e 39">
            <a:extLst>
              <a:ext uri="{FF2B5EF4-FFF2-40B4-BE49-F238E27FC236}">
                <a16:creationId xmlns:a16="http://schemas.microsoft.com/office/drawing/2014/main" xmlns="" id="{60D34BE6-C4EA-41D9-AD09-760517BEEE07}"/>
              </a:ext>
            </a:extLst>
          </p:cNvPr>
          <p:cNvSpPr/>
          <p:nvPr/>
        </p:nvSpPr>
        <p:spPr bwMode="auto">
          <a:xfrm>
            <a:off x="684659" y="2641518"/>
            <a:ext cx="916153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89%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(+202%)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xmlns="" id="{A6BEB880-6BDD-4B18-B13C-2D0CED99184A}"/>
              </a:ext>
            </a:extLst>
          </p:cNvPr>
          <p:cNvSpPr/>
          <p:nvPr/>
        </p:nvSpPr>
        <p:spPr bwMode="auto">
          <a:xfrm>
            <a:off x="3042626" y="2309013"/>
            <a:ext cx="916153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83%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(+583%)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xmlns="" id="{C35E933A-EAE4-4361-9752-17089B68EE56}"/>
              </a:ext>
            </a:extLst>
          </p:cNvPr>
          <p:cNvSpPr/>
          <p:nvPr/>
        </p:nvSpPr>
        <p:spPr bwMode="auto">
          <a:xfrm>
            <a:off x="1236535" y="4705305"/>
            <a:ext cx="1108545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67%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(+2.325%)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xmlns="" id="{ACCC9F81-0E83-41B7-B5DC-CEDDE25E4DBB}"/>
              </a:ext>
            </a:extLst>
          </p:cNvPr>
          <p:cNvSpPr/>
          <p:nvPr/>
        </p:nvSpPr>
        <p:spPr bwMode="auto">
          <a:xfrm>
            <a:off x="2855978" y="4191784"/>
            <a:ext cx="1108545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36%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(+10.402%)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4" name="Ovale 43">
            <a:extLst>
              <a:ext uri="{FF2B5EF4-FFF2-40B4-BE49-F238E27FC236}">
                <a16:creationId xmlns:a16="http://schemas.microsoft.com/office/drawing/2014/main" xmlns="" id="{01CEE664-5710-466A-9336-6A18C07307F2}"/>
              </a:ext>
            </a:extLst>
          </p:cNvPr>
          <p:cNvSpPr/>
          <p:nvPr/>
        </p:nvSpPr>
        <p:spPr bwMode="auto">
          <a:xfrm>
            <a:off x="4687604" y="2558042"/>
            <a:ext cx="1108545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52%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(+1.817%)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sp>
        <p:nvSpPr>
          <p:cNvPr id="45" name="Ovale 44">
            <a:extLst>
              <a:ext uri="{FF2B5EF4-FFF2-40B4-BE49-F238E27FC236}">
                <a16:creationId xmlns:a16="http://schemas.microsoft.com/office/drawing/2014/main" xmlns="" id="{7A3CFF35-E7E2-4521-9465-F15114822DA5}"/>
              </a:ext>
            </a:extLst>
          </p:cNvPr>
          <p:cNvSpPr/>
          <p:nvPr/>
        </p:nvSpPr>
        <p:spPr bwMode="auto">
          <a:xfrm>
            <a:off x="5929473" y="4884521"/>
            <a:ext cx="916153" cy="631145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400" b="1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68%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900" i="1" dirty="0">
                <a:latin typeface="Century Gothic" panose="020B0502020202020204" pitchFamily="34" charset="0"/>
              </a:rPr>
              <a:t>(+273%)</a:t>
            </a:r>
            <a:endParaRPr kumimoji="0" lang="it-IT" sz="900" i="1" u="none" strike="noStrike" cap="none" normalizeH="0" baseline="0" dirty="0">
              <a:ln>
                <a:noFill/>
              </a:ln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xmlns="" id="{E9DCD771-4D2E-4D7F-A89C-36B227FD6414}"/>
              </a:ext>
            </a:extLst>
          </p:cNvPr>
          <p:cNvCxnSpPr/>
          <p:nvPr/>
        </p:nvCxnSpPr>
        <p:spPr>
          <a:xfrm flipH="1">
            <a:off x="7115284" y="2196198"/>
            <a:ext cx="0" cy="4294007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tangolo 11">
            <a:extLst>
              <a:ext uri="{FF2B5EF4-FFF2-40B4-BE49-F238E27FC236}">
                <a16:creationId xmlns:a16="http://schemas.microsoft.com/office/drawing/2014/main" xmlns="" id="{4E4CB1D9-71A8-48F1-9B16-6E79E0E11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en-US" sz="900" dirty="0">
                <a:latin typeface="Century Gothic" panose="020B0502020202020204" pitchFamily="34" charset="0"/>
              </a:rPr>
              <a:t>Internet Usage and World Population Statistics updated March, 2019, Internet World Stats.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pic>
        <p:nvPicPr>
          <p:cNvPr id="49" name="Elemento grafico 48" descr="Professore">
            <a:extLst>
              <a:ext uri="{FF2B5EF4-FFF2-40B4-BE49-F238E27FC236}">
                <a16:creationId xmlns:a16="http://schemas.microsoft.com/office/drawing/2014/main" xmlns="" id="{D322F45A-2545-462C-AB83-8757251A9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236297" y="2142703"/>
            <a:ext cx="567771" cy="757028"/>
          </a:xfrm>
          <a:prstGeom prst="rect">
            <a:avLst/>
          </a:prstGeom>
        </p:spPr>
      </p:pic>
      <p:sp>
        <p:nvSpPr>
          <p:cNvPr id="50" name="Rettangolo 49">
            <a:extLst>
              <a:ext uri="{FF2B5EF4-FFF2-40B4-BE49-F238E27FC236}">
                <a16:creationId xmlns:a16="http://schemas.microsoft.com/office/drawing/2014/main" xmlns="" id="{2A74A2C7-705A-40C1-ADBB-441676E39836}"/>
              </a:ext>
            </a:extLst>
          </p:cNvPr>
          <p:cNvSpPr/>
          <p:nvPr/>
        </p:nvSpPr>
        <p:spPr>
          <a:xfrm>
            <a:off x="7210272" y="2966753"/>
            <a:ext cx="178564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Per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ciascun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continente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è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riportato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il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tasso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di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penetrazione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di internet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percentuale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di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utilizzatori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sul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totale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della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popolazione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) e la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crescita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del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tasso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di </a:t>
            </a:r>
            <a:r>
              <a:rPr lang="en-US" sz="1400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penetrazione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(2019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2000).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4195F5B2-F241-484A-AE32-D25C1E676C93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Il processo di digitalizzazione</a:t>
            </a:r>
          </a:p>
        </p:txBody>
      </p:sp>
      <p:pic>
        <p:nvPicPr>
          <p:cNvPr id="3074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50" y="5791517"/>
            <a:ext cx="1477464" cy="98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597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CC5CC199-0DFF-4C91-B5EF-53EA371A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en-US" sz="900" dirty="0">
                <a:latin typeface="Century Gothic" panose="020B0502020202020204" pitchFamily="34" charset="0"/>
              </a:rPr>
              <a:t>Internet Usage and World Population Statistics updated March, 2019, Internet World Stats.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xmlns="" id="{CB904E9F-BCA4-422A-B811-43DA10E1DCAE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Diffusione di internet nel mondo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|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Top 20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per numero di «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internet users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»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3" name="Immagine 2" descr="Immagine che contiene oggetto&#10;&#10;Descrizione generata automaticamente">
            <a:extLst>
              <a:ext uri="{FF2B5EF4-FFF2-40B4-BE49-F238E27FC236}">
                <a16:creationId xmlns:a16="http://schemas.microsoft.com/office/drawing/2014/main" xmlns="" id="{444C124B-92A4-497C-83D2-F8054AEB77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0" y="1893351"/>
            <a:ext cx="247963" cy="330617"/>
          </a:xfrm>
          <a:prstGeom prst="rect">
            <a:avLst/>
          </a:prstGeom>
        </p:spPr>
      </p:pic>
      <p:pic>
        <p:nvPicPr>
          <p:cNvPr id="213" name="Immagine 212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xmlns="" id="{575D3483-C8C2-4CF1-B005-0C4DE4BB43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37576"/>
            <a:ext cx="248400" cy="331200"/>
          </a:xfrm>
          <a:prstGeom prst="rect">
            <a:avLst/>
          </a:prstGeom>
        </p:spPr>
      </p:pic>
      <p:pic>
        <p:nvPicPr>
          <p:cNvPr id="215" name="Immagine 214">
            <a:extLst>
              <a:ext uri="{FF2B5EF4-FFF2-40B4-BE49-F238E27FC236}">
                <a16:creationId xmlns:a16="http://schemas.microsoft.com/office/drawing/2014/main" xmlns="" id="{075A58FA-7170-4367-83AE-6A51E7F57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96757"/>
            <a:ext cx="248400" cy="331200"/>
          </a:xfrm>
          <a:prstGeom prst="rect">
            <a:avLst/>
          </a:prstGeom>
        </p:spPr>
      </p:pic>
      <p:pic>
        <p:nvPicPr>
          <p:cNvPr id="217" name="Immagine 216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xmlns="" id="{56C9D2DB-FDA6-43ED-BF20-C48F2EDB82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75335"/>
            <a:ext cx="248400" cy="331200"/>
          </a:xfrm>
          <a:prstGeom prst="rect">
            <a:avLst/>
          </a:prstGeom>
        </p:spPr>
      </p:pic>
      <p:pic>
        <p:nvPicPr>
          <p:cNvPr id="219" name="Immagine 218">
            <a:extLst>
              <a:ext uri="{FF2B5EF4-FFF2-40B4-BE49-F238E27FC236}">
                <a16:creationId xmlns:a16="http://schemas.microsoft.com/office/drawing/2014/main" xmlns="" id="{4488A55B-727E-4B42-9642-0CEB156078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42332"/>
            <a:ext cx="248400" cy="331200"/>
          </a:xfrm>
          <a:prstGeom prst="rect">
            <a:avLst/>
          </a:prstGeom>
        </p:spPr>
      </p:pic>
      <p:pic>
        <p:nvPicPr>
          <p:cNvPr id="221" name="Immagine 220">
            <a:extLst>
              <a:ext uri="{FF2B5EF4-FFF2-40B4-BE49-F238E27FC236}">
                <a16:creationId xmlns:a16="http://schemas.microsoft.com/office/drawing/2014/main" xmlns="" id="{B66B0613-86D0-491B-86E7-ECF7B98BA1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15483"/>
            <a:ext cx="248400" cy="331200"/>
          </a:xfrm>
          <a:prstGeom prst="rect">
            <a:avLst/>
          </a:prstGeom>
        </p:spPr>
      </p:pic>
      <p:pic>
        <p:nvPicPr>
          <p:cNvPr id="223" name="Immagine 222">
            <a:extLst>
              <a:ext uri="{FF2B5EF4-FFF2-40B4-BE49-F238E27FC236}">
                <a16:creationId xmlns:a16="http://schemas.microsoft.com/office/drawing/2014/main" xmlns="" id="{C7D4DA29-2B19-4591-8E01-0DF90CC7752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43680"/>
            <a:ext cx="248400" cy="331200"/>
          </a:xfrm>
          <a:prstGeom prst="rect">
            <a:avLst/>
          </a:prstGeom>
        </p:spPr>
      </p:pic>
      <p:pic>
        <p:nvPicPr>
          <p:cNvPr id="225" name="Immagine 224">
            <a:extLst>
              <a:ext uri="{FF2B5EF4-FFF2-40B4-BE49-F238E27FC236}">
                <a16:creationId xmlns:a16="http://schemas.microsoft.com/office/drawing/2014/main" xmlns="" id="{0DC320B5-53F5-40F5-9712-83B11D3460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082768"/>
            <a:ext cx="248400" cy="331200"/>
          </a:xfrm>
          <a:prstGeom prst="rect">
            <a:avLst/>
          </a:prstGeom>
        </p:spPr>
      </p:pic>
      <p:pic>
        <p:nvPicPr>
          <p:cNvPr id="227" name="Immagine 226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xmlns="" id="{B030056B-09D6-40E2-BCB4-5C98B29CDA1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570880"/>
            <a:ext cx="248400" cy="331200"/>
          </a:xfrm>
          <a:prstGeom prst="rect">
            <a:avLst/>
          </a:prstGeom>
        </p:spPr>
      </p:pic>
      <p:pic>
        <p:nvPicPr>
          <p:cNvPr id="229" name="Immagine 228">
            <a:extLst>
              <a:ext uri="{FF2B5EF4-FFF2-40B4-BE49-F238E27FC236}">
                <a16:creationId xmlns:a16="http://schemas.microsoft.com/office/drawing/2014/main" xmlns="" id="{8282A3DE-C3D4-4B68-BA1D-0190F01BE33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048601"/>
            <a:ext cx="248400" cy="331200"/>
          </a:xfrm>
          <a:prstGeom prst="rect">
            <a:avLst/>
          </a:prstGeom>
        </p:spPr>
      </p:pic>
      <p:pic>
        <p:nvPicPr>
          <p:cNvPr id="231" name="Immagine 230">
            <a:extLst>
              <a:ext uri="{FF2B5EF4-FFF2-40B4-BE49-F238E27FC236}">
                <a16:creationId xmlns:a16="http://schemas.microsoft.com/office/drawing/2014/main" xmlns="" id="{93EBD071-F546-40BF-9068-05162658747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1893059"/>
            <a:ext cx="248400" cy="331200"/>
          </a:xfrm>
          <a:prstGeom prst="rect">
            <a:avLst/>
          </a:prstGeom>
        </p:spPr>
      </p:pic>
      <p:pic>
        <p:nvPicPr>
          <p:cNvPr id="233" name="Immagine 232" descr="Immagine che contiene grafica vettoriale&#10;&#10;Descrizione generata automaticamente">
            <a:extLst>
              <a:ext uri="{FF2B5EF4-FFF2-40B4-BE49-F238E27FC236}">
                <a16:creationId xmlns:a16="http://schemas.microsoft.com/office/drawing/2014/main" xmlns="" id="{8FCE456C-45BD-496B-8511-8BC4277EB78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2337576"/>
            <a:ext cx="248400" cy="331200"/>
          </a:xfrm>
          <a:prstGeom prst="rect">
            <a:avLst/>
          </a:prstGeom>
        </p:spPr>
      </p:pic>
      <p:pic>
        <p:nvPicPr>
          <p:cNvPr id="235" name="Immagine 234">
            <a:extLst>
              <a:ext uri="{FF2B5EF4-FFF2-40B4-BE49-F238E27FC236}">
                <a16:creationId xmlns:a16="http://schemas.microsoft.com/office/drawing/2014/main" xmlns="" id="{FE91B623-26BE-4F97-9E13-B680139473B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2796757"/>
            <a:ext cx="248400" cy="331200"/>
          </a:xfrm>
          <a:prstGeom prst="rect">
            <a:avLst/>
          </a:prstGeom>
        </p:spPr>
      </p:pic>
      <p:pic>
        <p:nvPicPr>
          <p:cNvPr id="237" name="Immagine 236">
            <a:extLst>
              <a:ext uri="{FF2B5EF4-FFF2-40B4-BE49-F238E27FC236}">
                <a16:creationId xmlns:a16="http://schemas.microsoft.com/office/drawing/2014/main" xmlns="" id="{44EED243-D5D5-4AC9-A425-743B9C440D7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3275335"/>
            <a:ext cx="248400" cy="331200"/>
          </a:xfrm>
          <a:prstGeom prst="rect">
            <a:avLst/>
          </a:prstGeom>
        </p:spPr>
      </p:pic>
      <p:pic>
        <p:nvPicPr>
          <p:cNvPr id="239" name="Immagine 238" descr="Immagine che contiene stanza, galleria&#10;&#10;Descrizione generata automaticamente">
            <a:extLst>
              <a:ext uri="{FF2B5EF4-FFF2-40B4-BE49-F238E27FC236}">
                <a16:creationId xmlns:a16="http://schemas.microsoft.com/office/drawing/2014/main" xmlns="" id="{2E5EC36B-D8FE-406C-B35F-899294C56E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3742332"/>
            <a:ext cx="248400" cy="331200"/>
          </a:xfrm>
          <a:prstGeom prst="rect">
            <a:avLst/>
          </a:prstGeom>
        </p:spPr>
      </p:pic>
      <p:pic>
        <p:nvPicPr>
          <p:cNvPr id="241" name="Immagine 240">
            <a:extLst>
              <a:ext uri="{FF2B5EF4-FFF2-40B4-BE49-F238E27FC236}">
                <a16:creationId xmlns:a16="http://schemas.microsoft.com/office/drawing/2014/main" xmlns="" id="{E0486626-4DC6-484C-AFAB-9F786DAB6C7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4215483"/>
            <a:ext cx="248400" cy="331200"/>
          </a:xfrm>
          <a:prstGeom prst="rect">
            <a:avLst/>
          </a:prstGeom>
        </p:spPr>
      </p:pic>
      <p:pic>
        <p:nvPicPr>
          <p:cNvPr id="243" name="Immagine 242">
            <a:extLst>
              <a:ext uri="{FF2B5EF4-FFF2-40B4-BE49-F238E27FC236}">
                <a16:creationId xmlns:a16="http://schemas.microsoft.com/office/drawing/2014/main" xmlns="" id="{0C1D8781-21D5-4AEE-A61A-BBDE603E653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4643680"/>
            <a:ext cx="248400" cy="331200"/>
          </a:xfrm>
          <a:prstGeom prst="rect">
            <a:avLst/>
          </a:prstGeom>
        </p:spPr>
      </p:pic>
      <p:pic>
        <p:nvPicPr>
          <p:cNvPr id="245" name="Immagine 244">
            <a:extLst>
              <a:ext uri="{FF2B5EF4-FFF2-40B4-BE49-F238E27FC236}">
                <a16:creationId xmlns:a16="http://schemas.microsoft.com/office/drawing/2014/main" xmlns="" id="{776A332B-E88B-472F-80A0-508C2C9DCD9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5082768"/>
            <a:ext cx="248400" cy="331200"/>
          </a:xfrm>
          <a:prstGeom prst="rect">
            <a:avLst/>
          </a:prstGeom>
        </p:spPr>
      </p:pic>
      <p:pic>
        <p:nvPicPr>
          <p:cNvPr id="247" name="Immagine 246">
            <a:extLst>
              <a:ext uri="{FF2B5EF4-FFF2-40B4-BE49-F238E27FC236}">
                <a16:creationId xmlns:a16="http://schemas.microsoft.com/office/drawing/2014/main" xmlns="" id="{56FCEB89-3BBE-4F83-85A1-4260A869400F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5570880"/>
            <a:ext cx="248400" cy="331200"/>
          </a:xfrm>
          <a:prstGeom prst="rect">
            <a:avLst/>
          </a:prstGeom>
        </p:spPr>
      </p:pic>
      <p:pic>
        <p:nvPicPr>
          <p:cNvPr id="249" name="Immagine 248">
            <a:extLst>
              <a:ext uri="{FF2B5EF4-FFF2-40B4-BE49-F238E27FC236}">
                <a16:creationId xmlns:a16="http://schemas.microsoft.com/office/drawing/2014/main" xmlns="" id="{4B01FF4F-B68F-4666-B571-4CA1186EEB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982" y="6048601"/>
            <a:ext cx="248400" cy="331200"/>
          </a:xfrm>
          <a:prstGeom prst="rect">
            <a:avLst/>
          </a:prstGeom>
        </p:spPr>
      </p:pic>
      <p:sp>
        <p:nvSpPr>
          <p:cNvPr id="260" name="Rettangolo 259">
            <a:extLst>
              <a:ext uri="{FF2B5EF4-FFF2-40B4-BE49-F238E27FC236}">
                <a16:creationId xmlns:a16="http://schemas.microsoft.com/office/drawing/2014/main" xmlns="" id="{E3F94193-F092-4210-8E66-571CD5E595F2}"/>
              </a:ext>
            </a:extLst>
          </p:cNvPr>
          <p:cNvSpPr/>
          <p:nvPr/>
        </p:nvSpPr>
        <p:spPr>
          <a:xfrm>
            <a:off x="472260" y="1873994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Cina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Rettangolo 260">
            <a:extLst>
              <a:ext uri="{FF2B5EF4-FFF2-40B4-BE49-F238E27FC236}">
                <a16:creationId xmlns:a16="http://schemas.microsoft.com/office/drawing/2014/main" xmlns="" id="{3542DEC7-04CD-49F4-9686-615676010218}"/>
              </a:ext>
            </a:extLst>
          </p:cNvPr>
          <p:cNvSpPr/>
          <p:nvPr/>
        </p:nvSpPr>
        <p:spPr>
          <a:xfrm>
            <a:off x="472260" y="2318511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India</a:t>
            </a:r>
          </a:p>
        </p:txBody>
      </p:sp>
      <p:sp>
        <p:nvSpPr>
          <p:cNvPr id="262" name="Rettangolo 261">
            <a:extLst>
              <a:ext uri="{FF2B5EF4-FFF2-40B4-BE49-F238E27FC236}">
                <a16:creationId xmlns:a16="http://schemas.microsoft.com/office/drawing/2014/main" xmlns="" id="{0582FD4A-DDF4-475A-9A23-64B8EB330DD8}"/>
              </a:ext>
            </a:extLst>
          </p:cNvPr>
          <p:cNvSpPr/>
          <p:nvPr/>
        </p:nvSpPr>
        <p:spPr>
          <a:xfrm>
            <a:off x="472260" y="2777693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Stati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Uniti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Rettangolo 262">
            <a:extLst>
              <a:ext uri="{FF2B5EF4-FFF2-40B4-BE49-F238E27FC236}">
                <a16:creationId xmlns:a16="http://schemas.microsoft.com/office/drawing/2014/main" xmlns="" id="{50E2DA63-0DE3-4852-8923-5E3321524677}"/>
              </a:ext>
            </a:extLst>
          </p:cNvPr>
          <p:cNvSpPr/>
          <p:nvPr/>
        </p:nvSpPr>
        <p:spPr>
          <a:xfrm>
            <a:off x="472260" y="3256270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Brasile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4" name="Rettangolo 263">
            <a:extLst>
              <a:ext uri="{FF2B5EF4-FFF2-40B4-BE49-F238E27FC236}">
                <a16:creationId xmlns:a16="http://schemas.microsoft.com/office/drawing/2014/main" xmlns="" id="{7AB4B4C6-51EB-4336-A8F7-F19FFEBE55D4}"/>
              </a:ext>
            </a:extLst>
          </p:cNvPr>
          <p:cNvSpPr/>
          <p:nvPr/>
        </p:nvSpPr>
        <p:spPr>
          <a:xfrm>
            <a:off x="472260" y="3723267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Indonesia</a:t>
            </a:r>
          </a:p>
        </p:txBody>
      </p:sp>
      <p:sp>
        <p:nvSpPr>
          <p:cNvPr id="265" name="Rettangolo 264">
            <a:extLst>
              <a:ext uri="{FF2B5EF4-FFF2-40B4-BE49-F238E27FC236}">
                <a16:creationId xmlns:a16="http://schemas.microsoft.com/office/drawing/2014/main" xmlns="" id="{5ED5907E-767E-48A1-8AAF-9AA23224389E}"/>
              </a:ext>
            </a:extLst>
          </p:cNvPr>
          <p:cNvSpPr/>
          <p:nvPr/>
        </p:nvSpPr>
        <p:spPr>
          <a:xfrm>
            <a:off x="472260" y="4196418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Giappone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66" name="Rettangolo 265">
            <a:extLst>
              <a:ext uri="{FF2B5EF4-FFF2-40B4-BE49-F238E27FC236}">
                <a16:creationId xmlns:a16="http://schemas.microsoft.com/office/drawing/2014/main" xmlns="" id="{5CA5A756-64CD-43ED-AD6F-B9C975A0ECCB}"/>
              </a:ext>
            </a:extLst>
          </p:cNvPr>
          <p:cNvSpPr/>
          <p:nvPr/>
        </p:nvSpPr>
        <p:spPr>
          <a:xfrm>
            <a:off x="472260" y="4624615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Nigeria</a:t>
            </a:r>
          </a:p>
        </p:txBody>
      </p:sp>
      <p:sp>
        <p:nvSpPr>
          <p:cNvPr id="267" name="Rettangolo 266">
            <a:extLst>
              <a:ext uri="{FF2B5EF4-FFF2-40B4-BE49-F238E27FC236}">
                <a16:creationId xmlns:a16="http://schemas.microsoft.com/office/drawing/2014/main" xmlns="" id="{9BB7DEE5-50F0-4AD0-BCA7-46EFCC07FEB2}"/>
              </a:ext>
            </a:extLst>
          </p:cNvPr>
          <p:cNvSpPr/>
          <p:nvPr/>
        </p:nvSpPr>
        <p:spPr>
          <a:xfrm>
            <a:off x="472260" y="5063703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Russia</a:t>
            </a:r>
          </a:p>
        </p:txBody>
      </p:sp>
      <p:sp>
        <p:nvSpPr>
          <p:cNvPr id="268" name="Rettangolo 267">
            <a:extLst>
              <a:ext uri="{FF2B5EF4-FFF2-40B4-BE49-F238E27FC236}">
                <a16:creationId xmlns:a16="http://schemas.microsoft.com/office/drawing/2014/main" xmlns="" id="{670A6F08-5B9E-4B27-985D-9D12A6620456}"/>
              </a:ext>
            </a:extLst>
          </p:cNvPr>
          <p:cNvSpPr/>
          <p:nvPr/>
        </p:nvSpPr>
        <p:spPr>
          <a:xfrm>
            <a:off x="472260" y="5551815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Bangladesh</a:t>
            </a:r>
          </a:p>
        </p:txBody>
      </p:sp>
      <p:sp>
        <p:nvSpPr>
          <p:cNvPr id="269" name="Rettangolo 268">
            <a:extLst>
              <a:ext uri="{FF2B5EF4-FFF2-40B4-BE49-F238E27FC236}">
                <a16:creationId xmlns:a16="http://schemas.microsoft.com/office/drawing/2014/main" xmlns="" id="{48C2B1D0-B623-4D90-92B2-071CBA2BC512}"/>
              </a:ext>
            </a:extLst>
          </p:cNvPr>
          <p:cNvSpPr/>
          <p:nvPr/>
        </p:nvSpPr>
        <p:spPr>
          <a:xfrm>
            <a:off x="472260" y="6029537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Messico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Rettangolo 269">
            <a:extLst>
              <a:ext uri="{FF2B5EF4-FFF2-40B4-BE49-F238E27FC236}">
                <a16:creationId xmlns:a16="http://schemas.microsoft.com/office/drawing/2014/main" xmlns="" id="{1BE42861-BACD-4F54-AD77-D94C82856259}"/>
              </a:ext>
            </a:extLst>
          </p:cNvPr>
          <p:cNvSpPr/>
          <p:nvPr/>
        </p:nvSpPr>
        <p:spPr>
          <a:xfrm>
            <a:off x="4580987" y="1873994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Germania</a:t>
            </a:r>
          </a:p>
        </p:txBody>
      </p:sp>
      <p:sp>
        <p:nvSpPr>
          <p:cNvPr id="271" name="Rettangolo 270">
            <a:extLst>
              <a:ext uri="{FF2B5EF4-FFF2-40B4-BE49-F238E27FC236}">
                <a16:creationId xmlns:a16="http://schemas.microsoft.com/office/drawing/2014/main" xmlns="" id="{FB700C48-BA4A-439C-ABFD-77E21B5E1238}"/>
              </a:ext>
            </a:extLst>
          </p:cNvPr>
          <p:cNvSpPr/>
          <p:nvPr/>
        </p:nvSpPr>
        <p:spPr>
          <a:xfrm>
            <a:off x="4580987" y="2318511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Turchia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2" name="Rettangolo 271">
            <a:extLst>
              <a:ext uri="{FF2B5EF4-FFF2-40B4-BE49-F238E27FC236}">
                <a16:creationId xmlns:a16="http://schemas.microsoft.com/office/drawing/2014/main" xmlns="" id="{CDFA5E80-D2FD-4C6E-A346-8D4999FC3FDB}"/>
              </a:ext>
            </a:extLst>
          </p:cNvPr>
          <p:cNvSpPr/>
          <p:nvPr/>
        </p:nvSpPr>
        <p:spPr>
          <a:xfrm>
            <a:off x="4580987" y="2777693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Filippine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3" name="Rettangolo 272">
            <a:extLst>
              <a:ext uri="{FF2B5EF4-FFF2-40B4-BE49-F238E27FC236}">
                <a16:creationId xmlns:a16="http://schemas.microsoft.com/office/drawing/2014/main" xmlns="" id="{0FA7AD9E-20EF-48EE-8CE7-054DBEB2AEDA}"/>
              </a:ext>
            </a:extLst>
          </p:cNvPr>
          <p:cNvSpPr/>
          <p:nvPr/>
        </p:nvSpPr>
        <p:spPr>
          <a:xfrm>
            <a:off x="4580987" y="3256270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Vietnam</a:t>
            </a:r>
          </a:p>
        </p:txBody>
      </p:sp>
      <p:sp>
        <p:nvSpPr>
          <p:cNvPr id="274" name="Rettangolo 273">
            <a:extLst>
              <a:ext uri="{FF2B5EF4-FFF2-40B4-BE49-F238E27FC236}">
                <a16:creationId xmlns:a16="http://schemas.microsoft.com/office/drawing/2014/main" xmlns="" id="{BBAA1DC3-395A-4C97-8DB7-2EC2BFFA7538}"/>
              </a:ext>
            </a:extLst>
          </p:cNvPr>
          <p:cNvSpPr/>
          <p:nvPr/>
        </p:nvSpPr>
        <p:spPr>
          <a:xfrm>
            <a:off x="4580987" y="3723267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Regno </a:t>
            </a:r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Unito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5" name="Rettangolo 274">
            <a:extLst>
              <a:ext uri="{FF2B5EF4-FFF2-40B4-BE49-F238E27FC236}">
                <a16:creationId xmlns:a16="http://schemas.microsoft.com/office/drawing/2014/main" xmlns="" id="{0E8ADD60-8649-457D-9C68-821B8B97F4F1}"/>
              </a:ext>
            </a:extLst>
          </p:cNvPr>
          <p:cNvSpPr/>
          <p:nvPr/>
        </p:nvSpPr>
        <p:spPr>
          <a:xfrm>
            <a:off x="4580987" y="4196418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Iran</a:t>
            </a:r>
          </a:p>
        </p:txBody>
      </p:sp>
      <p:sp>
        <p:nvSpPr>
          <p:cNvPr id="276" name="Rettangolo 275">
            <a:extLst>
              <a:ext uri="{FF2B5EF4-FFF2-40B4-BE49-F238E27FC236}">
                <a16:creationId xmlns:a16="http://schemas.microsoft.com/office/drawing/2014/main" xmlns="" id="{C1D22D26-64FE-471C-A0E0-082B1B4E695B}"/>
              </a:ext>
            </a:extLst>
          </p:cNvPr>
          <p:cNvSpPr/>
          <p:nvPr/>
        </p:nvSpPr>
        <p:spPr>
          <a:xfrm>
            <a:off x="4580987" y="4624615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Francia</a:t>
            </a:r>
          </a:p>
        </p:txBody>
      </p:sp>
      <p:sp>
        <p:nvSpPr>
          <p:cNvPr id="277" name="Rettangolo 276">
            <a:extLst>
              <a:ext uri="{FF2B5EF4-FFF2-40B4-BE49-F238E27FC236}">
                <a16:creationId xmlns:a16="http://schemas.microsoft.com/office/drawing/2014/main" xmlns="" id="{A96C9C06-BA8F-4B48-B3E3-2CD83E7FDA53}"/>
              </a:ext>
            </a:extLst>
          </p:cNvPr>
          <p:cNvSpPr/>
          <p:nvPr/>
        </p:nvSpPr>
        <p:spPr>
          <a:xfrm>
            <a:off x="4580987" y="5063703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Tailandia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78" name="Rettangolo 277">
            <a:extLst>
              <a:ext uri="{FF2B5EF4-FFF2-40B4-BE49-F238E27FC236}">
                <a16:creationId xmlns:a16="http://schemas.microsoft.com/office/drawing/2014/main" xmlns="" id="{E22DA043-FAA9-4EF2-9904-89444589ACAB}"/>
              </a:ext>
            </a:extLst>
          </p:cNvPr>
          <p:cNvSpPr/>
          <p:nvPr/>
        </p:nvSpPr>
        <p:spPr>
          <a:xfrm>
            <a:off x="4580987" y="5551815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279" name="Rettangolo 278">
            <a:extLst>
              <a:ext uri="{FF2B5EF4-FFF2-40B4-BE49-F238E27FC236}">
                <a16:creationId xmlns:a16="http://schemas.microsoft.com/office/drawing/2014/main" xmlns="" id="{FDE5431A-8DF0-4595-95C0-65D683A176D8}"/>
              </a:ext>
            </a:extLst>
          </p:cNvPr>
          <p:cNvSpPr/>
          <p:nvPr/>
        </p:nvSpPr>
        <p:spPr>
          <a:xfrm>
            <a:off x="4580987" y="6029537"/>
            <a:ext cx="1785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Egitto</a:t>
            </a:r>
            <a:endParaRPr lang="en-US" sz="1200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80" name="Rettangolo 279">
            <a:extLst>
              <a:ext uri="{FF2B5EF4-FFF2-40B4-BE49-F238E27FC236}">
                <a16:creationId xmlns:a16="http://schemas.microsoft.com/office/drawing/2014/main" xmlns="" id="{04D5A571-1BAA-400A-B301-04FC459FDC0E}"/>
              </a:ext>
            </a:extLst>
          </p:cNvPr>
          <p:cNvSpPr/>
          <p:nvPr/>
        </p:nvSpPr>
        <p:spPr>
          <a:xfrm>
            <a:off x="1519955" y="1873994"/>
            <a:ext cx="24386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829mln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(+3.584% dal 2000)</a:t>
            </a:r>
          </a:p>
        </p:txBody>
      </p:sp>
      <p:sp>
        <p:nvSpPr>
          <p:cNvPr id="281" name="Rettangolo 280">
            <a:extLst>
              <a:ext uri="{FF2B5EF4-FFF2-40B4-BE49-F238E27FC236}">
                <a16:creationId xmlns:a16="http://schemas.microsoft.com/office/drawing/2014/main" xmlns="" id="{24CEB34D-CA80-464C-940F-AD3B0486BBAD}"/>
              </a:ext>
            </a:extLst>
          </p:cNvPr>
          <p:cNvSpPr/>
          <p:nvPr/>
        </p:nvSpPr>
        <p:spPr>
          <a:xfrm>
            <a:off x="1519954" y="2318511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560mln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(+11.100% dal 2000)</a:t>
            </a:r>
          </a:p>
        </p:txBody>
      </p:sp>
      <p:sp>
        <p:nvSpPr>
          <p:cNvPr id="282" name="Rettangolo 281">
            <a:extLst>
              <a:ext uri="{FF2B5EF4-FFF2-40B4-BE49-F238E27FC236}">
                <a16:creationId xmlns:a16="http://schemas.microsoft.com/office/drawing/2014/main" xmlns="" id="{368F743B-04B4-4D5B-B89A-F33121939883}"/>
              </a:ext>
            </a:extLst>
          </p:cNvPr>
          <p:cNvSpPr/>
          <p:nvPr/>
        </p:nvSpPr>
        <p:spPr>
          <a:xfrm>
            <a:off x="1519954" y="2777693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292mln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(+207% dal 2000)</a:t>
            </a:r>
          </a:p>
        </p:txBody>
      </p:sp>
      <p:sp>
        <p:nvSpPr>
          <p:cNvPr id="283" name="Rettangolo 282">
            <a:extLst>
              <a:ext uri="{FF2B5EF4-FFF2-40B4-BE49-F238E27FC236}">
                <a16:creationId xmlns:a16="http://schemas.microsoft.com/office/drawing/2014/main" xmlns="" id="{FF44B13F-F19E-4479-B98F-1A814E3D919F}"/>
              </a:ext>
            </a:extLst>
          </p:cNvPr>
          <p:cNvSpPr/>
          <p:nvPr/>
        </p:nvSpPr>
        <p:spPr>
          <a:xfrm>
            <a:off x="1519954" y="3256270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149mln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(+2.881% dal 2000)</a:t>
            </a:r>
          </a:p>
        </p:txBody>
      </p:sp>
      <p:sp>
        <p:nvSpPr>
          <p:cNvPr id="284" name="Rettangolo 283">
            <a:extLst>
              <a:ext uri="{FF2B5EF4-FFF2-40B4-BE49-F238E27FC236}">
                <a16:creationId xmlns:a16="http://schemas.microsoft.com/office/drawing/2014/main" xmlns="" id="{8788345C-94DB-485E-B7AD-9796D6B0F70F}"/>
              </a:ext>
            </a:extLst>
          </p:cNvPr>
          <p:cNvSpPr/>
          <p:nvPr/>
        </p:nvSpPr>
        <p:spPr>
          <a:xfrm>
            <a:off x="1519954" y="3723267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143mln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(+7.063% dal 2000)</a:t>
            </a:r>
          </a:p>
        </p:txBody>
      </p:sp>
      <p:sp>
        <p:nvSpPr>
          <p:cNvPr id="285" name="Rettangolo 284">
            <a:extLst>
              <a:ext uri="{FF2B5EF4-FFF2-40B4-BE49-F238E27FC236}">
                <a16:creationId xmlns:a16="http://schemas.microsoft.com/office/drawing/2014/main" xmlns="" id="{43486407-89B8-4B21-9EFC-27DC7D96D52F}"/>
              </a:ext>
            </a:extLst>
          </p:cNvPr>
          <p:cNvSpPr/>
          <p:nvPr/>
        </p:nvSpPr>
        <p:spPr>
          <a:xfrm>
            <a:off x="1519954" y="4196418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119mln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(+152% dal 2000)</a:t>
            </a:r>
          </a:p>
        </p:txBody>
      </p:sp>
      <p:sp>
        <p:nvSpPr>
          <p:cNvPr id="286" name="Rettangolo 285">
            <a:extLst>
              <a:ext uri="{FF2B5EF4-FFF2-40B4-BE49-F238E27FC236}">
                <a16:creationId xmlns:a16="http://schemas.microsoft.com/office/drawing/2014/main" xmlns="" id="{10DDABEC-A7FB-4A52-9216-36784135687A}"/>
              </a:ext>
            </a:extLst>
          </p:cNvPr>
          <p:cNvSpPr/>
          <p:nvPr/>
        </p:nvSpPr>
        <p:spPr>
          <a:xfrm>
            <a:off x="1519954" y="4624615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112mln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(+55.716% dal 2000)</a:t>
            </a:r>
          </a:p>
        </p:txBody>
      </p:sp>
      <p:sp>
        <p:nvSpPr>
          <p:cNvPr id="287" name="Rettangolo 286">
            <a:extLst>
              <a:ext uri="{FF2B5EF4-FFF2-40B4-BE49-F238E27FC236}">
                <a16:creationId xmlns:a16="http://schemas.microsoft.com/office/drawing/2014/main" xmlns="" id="{CD42D325-6CEB-4020-B9C5-D97761352E12}"/>
              </a:ext>
            </a:extLst>
          </p:cNvPr>
          <p:cNvSpPr/>
          <p:nvPr/>
        </p:nvSpPr>
        <p:spPr>
          <a:xfrm>
            <a:off x="1519954" y="5063703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110mln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(+3.434% dal 2000)</a:t>
            </a:r>
          </a:p>
        </p:txBody>
      </p:sp>
      <p:sp>
        <p:nvSpPr>
          <p:cNvPr id="288" name="Rettangolo 287">
            <a:extLst>
              <a:ext uri="{FF2B5EF4-FFF2-40B4-BE49-F238E27FC236}">
                <a16:creationId xmlns:a16="http://schemas.microsoft.com/office/drawing/2014/main" xmlns="" id="{6F340FEC-37C9-4707-82F6-8F9EABF4EA52}"/>
              </a:ext>
            </a:extLst>
          </p:cNvPr>
          <p:cNvSpPr/>
          <p:nvPr/>
        </p:nvSpPr>
        <p:spPr>
          <a:xfrm>
            <a:off x="1519954" y="5551815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92mln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(+91.961% dal 2000)</a:t>
            </a:r>
          </a:p>
        </p:txBody>
      </p:sp>
      <p:sp>
        <p:nvSpPr>
          <p:cNvPr id="289" name="Rettangolo 288">
            <a:extLst>
              <a:ext uri="{FF2B5EF4-FFF2-40B4-BE49-F238E27FC236}">
                <a16:creationId xmlns:a16="http://schemas.microsoft.com/office/drawing/2014/main" xmlns="" id="{BD099065-B288-4EC8-B3C1-64EBBFD985B1}"/>
              </a:ext>
            </a:extLst>
          </p:cNvPr>
          <p:cNvSpPr/>
          <p:nvPr/>
        </p:nvSpPr>
        <p:spPr>
          <a:xfrm>
            <a:off x="1519954" y="6029537"/>
            <a:ext cx="240337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85mln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(+3.033% dal 2000)</a:t>
            </a:r>
          </a:p>
        </p:txBody>
      </p:sp>
      <p:sp>
        <p:nvSpPr>
          <p:cNvPr id="290" name="Rettangolo 289">
            <a:extLst>
              <a:ext uri="{FF2B5EF4-FFF2-40B4-BE49-F238E27FC236}">
                <a16:creationId xmlns:a16="http://schemas.microsoft.com/office/drawing/2014/main" xmlns="" id="{A18DF124-E347-46D0-AA38-B955EF52F3C8}"/>
              </a:ext>
            </a:extLst>
          </p:cNvPr>
          <p:cNvSpPr/>
          <p:nvPr/>
        </p:nvSpPr>
        <p:spPr>
          <a:xfrm>
            <a:off x="5855430" y="1873994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79mln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(+229% dal 2000)</a:t>
            </a:r>
          </a:p>
        </p:txBody>
      </p:sp>
      <p:sp>
        <p:nvSpPr>
          <p:cNvPr id="291" name="Rettangolo 290">
            <a:extLst>
              <a:ext uri="{FF2B5EF4-FFF2-40B4-BE49-F238E27FC236}">
                <a16:creationId xmlns:a16="http://schemas.microsoft.com/office/drawing/2014/main" xmlns="" id="{93B19915-C57A-4E1F-84E6-C5F3178C9759}"/>
              </a:ext>
            </a:extLst>
          </p:cNvPr>
          <p:cNvSpPr/>
          <p:nvPr/>
        </p:nvSpPr>
        <p:spPr>
          <a:xfrm>
            <a:off x="5855430" y="2318511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69mln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(+3.355% dal 2000)</a:t>
            </a:r>
          </a:p>
        </p:txBody>
      </p:sp>
      <p:sp>
        <p:nvSpPr>
          <p:cNvPr id="292" name="Rettangolo 291">
            <a:extLst>
              <a:ext uri="{FF2B5EF4-FFF2-40B4-BE49-F238E27FC236}">
                <a16:creationId xmlns:a16="http://schemas.microsoft.com/office/drawing/2014/main" xmlns="" id="{482B4C27-D648-4ADD-BF72-D8B8BA066BB6}"/>
              </a:ext>
            </a:extLst>
          </p:cNvPr>
          <p:cNvSpPr/>
          <p:nvPr/>
        </p:nvSpPr>
        <p:spPr>
          <a:xfrm>
            <a:off x="5855430" y="2777693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67mln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(+3.250% dal 2000)</a:t>
            </a:r>
          </a:p>
        </p:txBody>
      </p:sp>
      <p:sp>
        <p:nvSpPr>
          <p:cNvPr id="293" name="Rettangolo 292">
            <a:extLst>
              <a:ext uri="{FF2B5EF4-FFF2-40B4-BE49-F238E27FC236}">
                <a16:creationId xmlns:a16="http://schemas.microsoft.com/office/drawing/2014/main" xmlns="" id="{8CE8748F-CB74-46DC-9850-880D46E9FF7C}"/>
              </a:ext>
            </a:extLst>
          </p:cNvPr>
          <p:cNvSpPr/>
          <p:nvPr/>
        </p:nvSpPr>
        <p:spPr>
          <a:xfrm>
            <a:off x="5855430" y="3256270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64mln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(+31.900% dal 2000)</a:t>
            </a:r>
          </a:p>
        </p:txBody>
      </p:sp>
      <p:sp>
        <p:nvSpPr>
          <p:cNvPr id="294" name="Rettangolo 293">
            <a:extLst>
              <a:ext uri="{FF2B5EF4-FFF2-40B4-BE49-F238E27FC236}">
                <a16:creationId xmlns:a16="http://schemas.microsoft.com/office/drawing/2014/main" xmlns="" id="{E99DA99F-5CC9-4CC0-936F-53379C0A6656}"/>
              </a:ext>
            </a:extLst>
          </p:cNvPr>
          <p:cNvSpPr/>
          <p:nvPr/>
        </p:nvSpPr>
        <p:spPr>
          <a:xfrm>
            <a:off x="5855430" y="3723267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63mln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(+309% dal 2000)</a:t>
            </a:r>
          </a:p>
        </p:txBody>
      </p:sp>
      <p:sp>
        <p:nvSpPr>
          <p:cNvPr id="295" name="Rettangolo 294">
            <a:extLst>
              <a:ext uri="{FF2B5EF4-FFF2-40B4-BE49-F238E27FC236}">
                <a16:creationId xmlns:a16="http://schemas.microsoft.com/office/drawing/2014/main" xmlns="" id="{A334AEAC-D165-46FC-AB01-A804526A1354}"/>
              </a:ext>
            </a:extLst>
          </p:cNvPr>
          <p:cNvSpPr/>
          <p:nvPr/>
        </p:nvSpPr>
        <p:spPr>
          <a:xfrm>
            <a:off x="5855430" y="4196418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63mln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(+24.981% dal 2000)</a:t>
            </a:r>
          </a:p>
        </p:txBody>
      </p:sp>
      <p:sp>
        <p:nvSpPr>
          <p:cNvPr id="296" name="Rettangolo 295">
            <a:extLst>
              <a:ext uri="{FF2B5EF4-FFF2-40B4-BE49-F238E27FC236}">
                <a16:creationId xmlns:a16="http://schemas.microsoft.com/office/drawing/2014/main" xmlns="" id="{682BE885-A8FB-490A-88E5-C10A4586E13F}"/>
              </a:ext>
            </a:extLst>
          </p:cNvPr>
          <p:cNvSpPr/>
          <p:nvPr/>
        </p:nvSpPr>
        <p:spPr>
          <a:xfrm>
            <a:off x="5855430" y="4624615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60mln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(+610% dal 2000)</a:t>
            </a:r>
          </a:p>
        </p:txBody>
      </p:sp>
      <p:sp>
        <p:nvSpPr>
          <p:cNvPr id="297" name="Rettangolo 296">
            <a:extLst>
              <a:ext uri="{FF2B5EF4-FFF2-40B4-BE49-F238E27FC236}">
                <a16:creationId xmlns:a16="http://schemas.microsoft.com/office/drawing/2014/main" xmlns="" id="{7678F6C2-33C3-4C8C-ABE6-6F0F0F1D8E37}"/>
              </a:ext>
            </a:extLst>
          </p:cNvPr>
          <p:cNvSpPr/>
          <p:nvPr/>
        </p:nvSpPr>
        <p:spPr>
          <a:xfrm>
            <a:off x="5855430" y="5063703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57mln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(+2.738% dal 2000)</a:t>
            </a:r>
          </a:p>
        </p:txBody>
      </p:sp>
      <p:sp>
        <p:nvSpPr>
          <p:cNvPr id="298" name="Rettangolo 297">
            <a:extLst>
              <a:ext uri="{FF2B5EF4-FFF2-40B4-BE49-F238E27FC236}">
                <a16:creationId xmlns:a16="http://schemas.microsoft.com/office/drawing/2014/main" xmlns="" id="{5E377175-8309-4232-A085-1AE1E96FD76F}"/>
              </a:ext>
            </a:extLst>
          </p:cNvPr>
          <p:cNvSpPr/>
          <p:nvPr/>
        </p:nvSpPr>
        <p:spPr>
          <a:xfrm>
            <a:off x="5855430" y="5551815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55mln  </a:t>
            </a:r>
            <a:r>
              <a:rPr lang="en-US" sz="12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(+315% dal 2000)</a:t>
            </a:r>
          </a:p>
        </p:txBody>
      </p:sp>
      <p:sp>
        <p:nvSpPr>
          <p:cNvPr id="299" name="Rettangolo 298">
            <a:extLst>
              <a:ext uri="{FF2B5EF4-FFF2-40B4-BE49-F238E27FC236}">
                <a16:creationId xmlns:a16="http://schemas.microsoft.com/office/drawing/2014/main" xmlns="" id="{624C8D11-2B71-49A7-984F-BC8C0BDF9418}"/>
              </a:ext>
            </a:extLst>
          </p:cNvPr>
          <p:cNvSpPr/>
          <p:nvPr/>
        </p:nvSpPr>
        <p:spPr>
          <a:xfrm>
            <a:off x="5855430" y="6029537"/>
            <a:ext cx="23759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49mln</a:t>
            </a:r>
            <a:r>
              <a:rPr lang="en-US" sz="12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US" sz="1200" i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(+10.613% dal 2000)</a:t>
            </a:r>
          </a:p>
        </p:txBody>
      </p:sp>
      <p:sp>
        <p:nvSpPr>
          <p:cNvPr id="300" name="Rettangolo 299">
            <a:extLst>
              <a:ext uri="{FF2B5EF4-FFF2-40B4-BE49-F238E27FC236}">
                <a16:creationId xmlns:a16="http://schemas.microsoft.com/office/drawing/2014/main" xmlns="" id="{AD50A3F5-6A04-4FC8-BE60-1AB89CA7F631}"/>
              </a:ext>
            </a:extLst>
          </p:cNvPr>
          <p:cNvSpPr/>
          <p:nvPr/>
        </p:nvSpPr>
        <p:spPr>
          <a:xfrm>
            <a:off x="4211960" y="5503943"/>
            <a:ext cx="3816424" cy="4511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2" name="Elemento grafico 301" descr="Freccia linea: curva antioraria">
            <a:extLst>
              <a:ext uri="{FF2B5EF4-FFF2-40B4-BE49-F238E27FC236}">
                <a16:creationId xmlns:a16="http://schemas.microsoft.com/office/drawing/2014/main" xmlns="" id="{634E052D-B083-4135-AB7A-BE24A4DC3C0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2150555" flipH="1">
            <a:off x="7778206" y="5100193"/>
            <a:ext cx="516325" cy="672471"/>
          </a:xfrm>
          <a:prstGeom prst="rect">
            <a:avLst/>
          </a:prstGeom>
        </p:spPr>
      </p:pic>
      <p:cxnSp>
        <p:nvCxnSpPr>
          <p:cNvPr id="304" name="Connettore diritto 303">
            <a:extLst>
              <a:ext uri="{FF2B5EF4-FFF2-40B4-BE49-F238E27FC236}">
                <a16:creationId xmlns:a16="http://schemas.microsoft.com/office/drawing/2014/main" xmlns="" id="{EB6EAEAD-1E85-4B2D-8025-643B6E03DBDC}"/>
              </a:ext>
            </a:extLst>
          </p:cNvPr>
          <p:cNvCxnSpPr/>
          <p:nvPr/>
        </p:nvCxnSpPr>
        <p:spPr>
          <a:xfrm>
            <a:off x="3973768" y="1826555"/>
            <a:ext cx="0" cy="455324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Rettangolo 304">
            <a:extLst>
              <a:ext uri="{FF2B5EF4-FFF2-40B4-BE49-F238E27FC236}">
                <a16:creationId xmlns:a16="http://schemas.microsoft.com/office/drawing/2014/main" xmlns="" id="{0A6C9BEB-1906-4AC3-833C-5498BEDB3320}"/>
              </a:ext>
            </a:extLst>
          </p:cNvPr>
          <p:cNvSpPr/>
          <p:nvPr/>
        </p:nvSpPr>
        <p:spPr>
          <a:xfrm>
            <a:off x="8242318" y="4701527"/>
            <a:ext cx="794179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L’Italia è al 19^ </a:t>
            </a:r>
            <a:r>
              <a:rPr lang="en-US" sz="9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posto</a:t>
            </a:r>
            <a:r>
              <a:rPr lang="en-US" sz="9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per </a:t>
            </a:r>
            <a:r>
              <a:rPr lang="en-US" sz="9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utilizzatori</a:t>
            </a:r>
            <a:r>
              <a:rPr lang="en-US" sz="9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di internet in “</a:t>
            </a:r>
            <a:r>
              <a:rPr lang="en-US" sz="9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valore</a:t>
            </a:r>
            <a:r>
              <a:rPr lang="en-US" sz="9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 </a:t>
            </a:r>
            <a:r>
              <a:rPr lang="en-US" sz="900" b="1" i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assoluto</a:t>
            </a:r>
            <a:r>
              <a:rPr lang="en-US" sz="9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”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xmlns="" id="{B1C9D347-4F11-4122-824A-8259FCBF3E81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Il processo di digitalizzazione</a:t>
            </a:r>
          </a:p>
        </p:txBody>
      </p:sp>
      <p:pic>
        <p:nvPicPr>
          <p:cNvPr id="4098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739" y="687967"/>
            <a:ext cx="1039758" cy="69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85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Digitalizzazione in Italia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 |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Aumentano le famiglie in Italia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che dispongono di un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accesso a Internet da casa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E65B452F-ADC6-4356-8639-65700349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ISTAT – </a:t>
            </a:r>
            <a:r>
              <a:rPr lang="it-IT" sz="900" i="1" dirty="0">
                <a:latin typeface="Century Gothic" panose="020B0502020202020204" pitchFamily="34" charset="0"/>
              </a:rPr>
              <a:t>Cittadini, imprese e ICT 2018.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B7ECCA21-EA0C-4BF1-83AA-AD14170D4D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tretch>
            <a:fillRect/>
          </a:stretch>
        </p:blipFill>
        <p:spPr>
          <a:xfrm>
            <a:off x="6763766" y="5061182"/>
            <a:ext cx="1053047" cy="153254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0782F932-B93E-4636-BFEE-4EECE64E6F2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4141845" y="5078402"/>
            <a:ext cx="1047998" cy="14981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61E9730A-E375-4E57-B735-17281A7A98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0000"/>
          </a:blip>
          <a:stretch>
            <a:fillRect/>
          </a:stretch>
        </p:blipFill>
        <p:spPr>
          <a:xfrm>
            <a:off x="6818507" y="2798533"/>
            <a:ext cx="943565" cy="1398552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xmlns="" id="{9853613E-3415-449D-87B4-D5D2C136D48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4115082" y="2820426"/>
            <a:ext cx="1101524" cy="1354769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xmlns="" id="{1F012FCD-399B-4E5A-BE0E-8C74C1248E02}"/>
              </a:ext>
            </a:extLst>
          </p:cNvPr>
          <p:cNvSpPr txBox="1"/>
          <p:nvPr/>
        </p:nvSpPr>
        <p:spPr>
          <a:xfrm>
            <a:off x="3790533" y="2373567"/>
            <a:ext cx="1750625" cy="276999"/>
          </a:xfrm>
          <a:prstGeom prst="rect">
            <a:avLst/>
          </a:prstGeom>
          <a:solidFill>
            <a:srgbClr val="7C8CA8"/>
          </a:solidFill>
          <a:ln w="19050">
            <a:solidFill>
              <a:srgbClr val="F8800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NORD OVEST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xmlns="" id="{7372298E-461F-4E7B-AF4D-6571F187D70D}"/>
              </a:ext>
            </a:extLst>
          </p:cNvPr>
          <p:cNvSpPr txBox="1"/>
          <p:nvPr/>
        </p:nvSpPr>
        <p:spPr>
          <a:xfrm>
            <a:off x="6414977" y="2373567"/>
            <a:ext cx="1750625" cy="276999"/>
          </a:xfrm>
          <a:prstGeom prst="rect">
            <a:avLst/>
          </a:prstGeom>
          <a:solidFill>
            <a:srgbClr val="7C8CA8"/>
          </a:solidFill>
          <a:ln w="19050">
            <a:solidFill>
              <a:srgbClr val="F8800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it-IT"/>
            </a:defPPr>
            <a:lvl1pPr algn="ctr">
              <a:defRPr sz="1200" b="1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defRPr>
            </a:lvl1pPr>
          </a:lstStyle>
          <a:p>
            <a:r>
              <a:rPr lang="it-IT" dirty="0"/>
              <a:t>NORD EST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xmlns="" id="{7B8DE623-A72D-4F19-B249-C8764BE497DE}"/>
              </a:ext>
            </a:extLst>
          </p:cNvPr>
          <p:cNvSpPr txBox="1"/>
          <p:nvPr/>
        </p:nvSpPr>
        <p:spPr>
          <a:xfrm>
            <a:off x="3790533" y="4627295"/>
            <a:ext cx="1750625" cy="276999"/>
          </a:xfrm>
          <a:prstGeom prst="rect">
            <a:avLst/>
          </a:prstGeom>
          <a:solidFill>
            <a:srgbClr val="7C8CA8"/>
          </a:solidFill>
          <a:ln w="19050">
            <a:solidFill>
              <a:srgbClr val="F8800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CENTRO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xmlns="" id="{C83C73DF-69FE-4312-97B6-91B0E86586CB}"/>
              </a:ext>
            </a:extLst>
          </p:cNvPr>
          <p:cNvSpPr txBox="1"/>
          <p:nvPr/>
        </p:nvSpPr>
        <p:spPr>
          <a:xfrm>
            <a:off x="6414977" y="4627295"/>
            <a:ext cx="1750625" cy="276999"/>
          </a:xfrm>
          <a:prstGeom prst="rect">
            <a:avLst/>
          </a:prstGeom>
          <a:solidFill>
            <a:srgbClr val="7C8CA8"/>
          </a:solidFill>
          <a:ln w="19050">
            <a:solidFill>
              <a:srgbClr val="F8800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12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SUD e ISOLE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xmlns="" id="{BD0C0282-E27F-4713-BD88-C89279B7FB52}"/>
              </a:ext>
            </a:extLst>
          </p:cNvPr>
          <p:cNvSpPr txBox="1"/>
          <p:nvPr/>
        </p:nvSpPr>
        <p:spPr>
          <a:xfrm>
            <a:off x="4174128" y="3297754"/>
            <a:ext cx="98343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77,7</a:t>
            </a:r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%</a:t>
            </a:r>
            <a:endParaRPr lang="it-IT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xmlns="" id="{E407696F-213A-44B5-843D-DDE209232C29}"/>
              </a:ext>
            </a:extLst>
          </p:cNvPr>
          <p:cNvSpPr txBox="1"/>
          <p:nvPr/>
        </p:nvSpPr>
        <p:spPr>
          <a:xfrm>
            <a:off x="6798572" y="3297754"/>
            <a:ext cx="98343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78,3</a:t>
            </a:r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%</a:t>
            </a:r>
            <a:endParaRPr lang="it-IT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xmlns="" id="{86662A79-4006-4FD6-ACA0-8241C05C9D4F}"/>
              </a:ext>
            </a:extLst>
          </p:cNvPr>
          <p:cNvSpPr txBox="1"/>
          <p:nvPr/>
        </p:nvSpPr>
        <p:spPr>
          <a:xfrm>
            <a:off x="4174128" y="5627396"/>
            <a:ext cx="98343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77,0</a:t>
            </a:r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%</a:t>
            </a:r>
            <a:endParaRPr lang="it-IT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xmlns="" id="{0F1869BD-A593-4F09-80BE-C6C3E4D582BE}"/>
              </a:ext>
            </a:extLst>
          </p:cNvPr>
          <p:cNvSpPr txBox="1"/>
          <p:nvPr/>
        </p:nvSpPr>
        <p:spPr>
          <a:xfrm>
            <a:off x="6798572" y="5627396"/>
            <a:ext cx="983435" cy="400110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27000"/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69,7</a:t>
            </a:r>
            <a:r>
              <a:rPr lang="it-IT" sz="1600" b="1" dirty="0">
                <a:latin typeface="Century Gothic" panose="020B0502020202020204" pitchFamily="34" charset="0"/>
                <a:cs typeface="Calibri" panose="020F0502020204030204" pitchFamily="34" charset="0"/>
              </a:rPr>
              <a:t>%</a:t>
            </a:r>
            <a:endParaRPr lang="it-IT" sz="1400" b="1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54" name="Immagine 53">
            <a:extLst>
              <a:ext uri="{FF2B5EF4-FFF2-40B4-BE49-F238E27FC236}">
                <a16:creationId xmlns:a16="http://schemas.microsoft.com/office/drawing/2014/main" xmlns="" id="{92826601-F5B0-48F7-B1F5-63C41CEE198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44484"/>
            <a:ext cx="659928" cy="879904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0198361-FA99-4289-B17E-C3F4DF276C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553" y="2380609"/>
            <a:ext cx="2102123" cy="3612867"/>
          </a:xfrm>
          <a:prstGeom prst="rect">
            <a:avLst/>
          </a:prstGeom>
        </p:spPr>
      </p:pic>
      <p:sp>
        <p:nvSpPr>
          <p:cNvPr id="42" name="CasellaDiTesto 41">
            <a:extLst>
              <a:ext uri="{FF2B5EF4-FFF2-40B4-BE49-F238E27FC236}">
                <a16:creationId xmlns:a16="http://schemas.microsoft.com/office/drawing/2014/main" xmlns="" id="{84DF7557-C295-4C65-B447-04B0A889CFD2}"/>
              </a:ext>
            </a:extLst>
          </p:cNvPr>
          <p:cNvSpPr txBox="1"/>
          <p:nvPr/>
        </p:nvSpPr>
        <p:spPr>
          <a:xfrm>
            <a:off x="1547664" y="3442258"/>
            <a:ext cx="972500" cy="400110"/>
          </a:xfrm>
          <a:prstGeom prst="rect">
            <a:avLst/>
          </a:prstGeom>
          <a:solidFill>
            <a:srgbClr val="F88008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75,1</a:t>
            </a:r>
            <a:r>
              <a:rPr lang="it-IT" sz="1600" b="1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%</a:t>
            </a:r>
            <a:endParaRPr lang="it-IT" sz="1400" b="1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xmlns="" id="{A91F3FFD-5DCA-45F5-AD39-9C5EDA63C00F}"/>
              </a:ext>
            </a:extLst>
          </p:cNvPr>
          <p:cNvSpPr txBox="1"/>
          <p:nvPr/>
        </p:nvSpPr>
        <p:spPr>
          <a:xfrm>
            <a:off x="277546" y="4747354"/>
            <a:ext cx="1428265" cy="133882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/>
          <a:p>
            <a:r>
              <a:rPr lang="it-IT" sz="1200" b="1" dirty="0">
                <a:latin typeface="Century Gothic" panose="020B0502020202020204" pitchFamily="34" charset="0"/>
                <a:cs typeface="Calibri" panose="020F0502020204030204" pitchFamily="34" charset="0"/>
              </a:rPr>
              <a:t>In Italia, il 75,1% delle famiglie possiede un accesso a Internet</a:t>
            </a:r>
          </a:p>
          <a:p>
            <a:r>
              <a:rPr lang="it-IT" sz="1050" i="1" dirty="0">
                <a:latin typeface="Century Gothic" panose="020B0502020202020204" pitchFamily="34" charset="0"/>
                <a:cs typeface="Calibri" panose="020F0502020204030204" pitchFamily="34" charset="0"/>
              </a:rPr>
              <a:t>(Erano il 71,7% nel 2017)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407B5DE9-74AE-4703-BC48-9A10F0238D1D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Il processo di digitalizzazione</a:t>
            </a:r>
          </a:p>
        </p:txBody>
      </p:sp>
      <p:pic>
        <p:nvPicPr>
          <p:cNvPr id="5122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948" y="5888902"/>
            <a:ext cx="1224532" cy="81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165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256920" y="2249096"/>
            <a:ext cx="8635560" cy="402270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 rotWithShape="1">
          <a:blip r:embed="rId2"/>
          <a:srcRect b="24906"/>
          <a:stretch/>
        </p:blipFill>
        <p:spPr>
          <a:xfrm>
            <a:off x="1357279" y="2151305"/>
            <a:ext cx="7470138" cy="3554977"/>
          </a:xfrm>
          <a:prstGeom prst="rect">
            <a:avLst/>
          </a:prstGeom>
        </p:spPr>
      </p:pic>
      <p:pic>
        <p:nvPicPr>
          <p:cNvPr id="71" name="Immagine 70">
            <a:extLst>
              <a:ext uri="{FF2B5EF4-FFF2-40B4-BE49-F238E27FC236}">
                <a16:creationId xmlns:a16="http://schemas.microsoft.com/office/drawing/2014/main" xmlns="" id="{B0198361-FA99-4289-B17E-C3F4DF276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312" y="3602338"/>
            <a:ext cx="1440960" cy="2476541"/>
          </a:xfrm>
          <a:prstGeom prst="rect">
            <a:avLst/>
          </a:prstGeom>
        </p:spPr>
      </p:pic>
      <p:sp>
        <p:nvSpPr>
          <p:cNvPr id="128" name="Rettangolo arrotondato 127"/>
          <p:cNvSpPr/>
          <p:nvPr/>
        </p:nvSpPr>
        <p:spPr>
          <a:xfrm>
            <a:off x="1806664" y="5667419"/>
            <a:ext cx="6488116" cy="333644"/>
          </a:xfrm>
          <a:prstGeom prst="roundRect">
            <a:avLst>
              <a:gd name="adj" fmla="val 50000"/>
            </a:avLst>
          </a:prstGeom>
          <a:solidFill>
            <a:srgbClr val="F88008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chemeClr val="tx1"/>
              </a:solidFill>
            </a:endParaRPr>
          </a:p>
        </p:txBody>
      </p:sp>
      <p:sp>
        <p:nvSpPr>
          <p:cNvPr id="42" name="Rettangolo con angoli arrotondati 74">
            <a:extLst>
              <a:ext uri="{FF2B5EF4-FFF2-40B4-BE49-F238E27FC236}">
                <a16:creationId xmlns:a16="http://schemas.microsoft.com/office/drawing/2014/main" xmlns="" id="{DE683607-89B8-4567-9438-774FA2BF1F1D}"/>
              </a:ext>
            </a:extLst>
          </p:cNvPr>
          <p:cNvSpPr/>
          <p:nvPr/>
        </p:nvSpPr>
        <p:spPr bwMode="auto">
          <a:xfrm>
            <a:off x="256920" y="2193477"/>
            <a:ext cx="2628000" cy="649188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ITALIA</a:t>
            </a:r>
          </a:p>
        </p:txBody>
      </p:sp>
      <p:sp>
        <p:nvSpPr>
          <p:cNvPr id="80" name="Rettangolo 79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2123240" y="2376017"/>
            <a:ext cx="35288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Dal 2013 ad oggi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è aumentato del </a:t>
            </a:r>
            <a:r>
              <a:rPr lang="it-IT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+23,9% </a:t>
            </a:r>
            <a:r>
              <a:rPr lang="it-IT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l’utilizzo di internet </a:t>
            </a: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presso gli italiani</a:t>
            </a:r>
          </a:p>
        </p:txBody>
      </p:sp>
      <p:sp>
        <p:nvSpPr>
          <p:cNvPr id="122" name="Rettangolo 121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1769635" y="5659834"/>
            <a:ext cx="785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2013</a:t>
            </a:r>
          </a:p>
        </p:txBody>
      </p:sp>
      <p:sp>
        <p:nvSpPr>
          <p:cNvPr id="123" name="Rettangolo 122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2844628" y="5659834"/>
            <a:ext cx="785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2014</a:t>
            </a:r>
          </a:p>
        </p:txBody>
      </p:sp>
      <p:sp>
        <p:nvSpPr>
          <p:cNvPr id="124" name="Rettangolo 123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3919622" y="5659834"/>
            <a:ext cx="8378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2015</a:t>
            </a:r>
          </a:p>
        </p:txBody>
      </p:sp>
      <p:sp>
        <p:nvSpPr>
          <p:cNvPr id="125" name="Rettangolo 124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5046645" y="5659834"/>
            <a:ext cx="785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2016</a:t>
            </a:r>
          </a:p>
        </p:txBody>
      </p:sp>
      <p:sp>
        <p:nvSpPr>
          <p:cNvPr id="126" name="Rettangolo 125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6121638" y="5659834"/>
            <a:ext cx="785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2017</a:t>
            </a:r>
          </a:p>
        </p:txBody>
      </p:sp>
      <p:sp>
        <p:nvSpPr>
          <p:cNvPr id="127" name="Rettangolo 126">
            <a:extLst>
              <a:ext uri="{FF2B5EF4-FFF2-40B4-BE49-F238E27FC236}">
                <a16:creationId xmlns:a16="http://schemas.microsoft.com/office/drawing/2014/main" xmlns="" id="{CFA1162A-E275-4026-B8F5-2747CAF93DBD}"/>
              </a:ext>
            </a:extLst>
          </p:cNvPr>
          <p:cNvSpPr/>
          <p:nvPr/>
        </p:nvSpPr>
        <p:spPr>
          <a:xfrm>
            <a:off x="7196629" y="5659834"/>
            <a:ext cx="7858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2018</a:t>
            </a:r>
          </a:p>
        </p:txBody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xmlns="" id="{92826601-F5B0-48F7-B1F5-63C41CEE198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87" y="2975860"/>
            <a:ext cx="720080" cy="960107"/>
          </a:xfrm>
          <a:prstGeom prst="rect">
            <a:avLst/>
          </a:prstGeom>
        </p:spPr>
      </p:pic>
      <p:sp>
        <p:nvSpPr>
          <p:cNvPr id="82" name="Rettangolo 11">
            <a:extLst>
              <a:ext uri="{FF2B5EF4-FFF2-40B4-BE49-F238E27FC236}">
                <a16:creationId xmlns:a16="http://schemas.microsoft.com/office/drawing/2014/main" xmlns="" id="{E65B452F-ADC6-4356-8639-65700349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ISTAT – </a:t>
            </a:r>
            <a:r>
              <a:rPr lang="it-IT" sz="900" i="1" dirty="0">
                <a:latin typeface="Century Gothic" panose="020B0502020202020204" pitchFamily="34" charset="0"/>
              </a:rPr>
              <a:t>Cittadini, imprese e ICT 2018.</a:t>
            </a: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xmlns="" id="{D1A81164-2A55-4206-A989-B74AF1BD3667}"/>
              </a:ext>
            </a:extLst>
          </p:cNvPr>
          <p:cNvSpPr/>
          <p:nvPr/>
        </p:nvSpPr>
        <p:spPr>
          <a:xfrm rot="21014938">
            <a:off x="7299204" y="3872237"/>
            <a:ext cx="1388056" cy="46935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333F50"/>
                </a:solidFill>
                <a:latin typeface="Century Gothic" panose="020B0502020202020204" pitchFamily="34" charset="0"/>
              </a:rPr>
              <a:t>+23,9% </a:t>
            </a:r>
          </a:p>
          <a:p>
            <a:pPr algn="ctr"/>
            <a:r>
              <a:rPr lang="it-IT" sz="1050" dirty="0">
                <a:latin typeface="Century Gothic" panose="020B0502020202020204" pitchFamily="34" charset="0"/>
              </a:rPr>
              <a:t>rispetto al 2013</a:t>
            </a:r>
          </a:p>
        </p:txBody>
      </p:sp>
      <p:sp>
        <p:nvSpPr>
          <p:cNvPr id="18" name="Titolo 1">
            <a:extLst>
              <a:ext uri="{FF2B5EF4-FFF2-40B4-BE49-F238E27FC236}">
                <a16:creationId xmlns:a16="http://schemas.microsoft.com/office/drawing/2014/main" xmlns="" id="{AD66EF7B-4ADE-44F8-9F03-E8C5B9D08AE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722476" cy="62488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Digitalizzazione in Italia 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La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quota di famiglie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che dispongono di un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accesso a internet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è in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crescita lineare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dal 2013.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D4754F0A-9D1D-494B-B967-3CB7E0094836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Il processo di digitalizzazione</a:t>
            </a:r>
          </a:p>
        </p:txBody>
      </p:sp>
      <p:pic>
        <p:nvPicPr>
          <p:cNvPr id="6146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80161"/>
            <a:ext cx="936104" cy="5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522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uppo 21">
            <a:extLst>
              <a:ext uri="{FF2B5EF4-FFF2-40B4-BE49-F238E27FC236}">
                <a16:creationId xmlns:a16="http://schemas.microsoft.com/office/drawing/2014/main" xmlns="" id="{0E901E77-18A7-4340-886E-17220F67F985}"/>
              </a:ext>
            </a:extLst>
          </p:cNvPr>
          <p:cNvGrpSpPr/>
          <p:nvPr/>
        </p:nvGrpSpPr>
        <p:grpSpPr>
          <a:xfrm>
            <a:off x="4283968" y="1892831"/>
            <a:ext cx="4119370" cy="4272474"/>
            <a:chOff x="4090553" y="1529340"/>
            <a:chExt cx="3221187" cy="3253700"/>
          </a:xfrm>
        </p:grpSpPr>
        <p:pic>
          <p:nvPicPr>
            <p:cNvPr id="7" name="Picture 4" descr="Internet Minute Comparison">
              <a:extLst>
                <a:ext uri="{FF2B5EF4-FFF2-40B4-BE49-F238E27FC236}">
                  <a16:creationId xmlns:a16="http://schemas.microsoft.com/office/drawing/2014/main" xmlns="" id="{302FCE40-5906-46EC-8E5A-8EDEBA9160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86" t="12631"/>
            <a:stretch/>
          </p:blipFill>
          <p:spPr bwMode="auto">
            <a:xfrm>
              <a:off x="4090553" y="1529340"/>
              <a:ext cx="3221187" cy="32115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xmlns="" id="{659FAF89-1088-48A1-B63C-21CCFC416D52}"/>
                </a:ext>
              </a:extLst>
            </p:cNvPr>
            <p:cNvSpPr/>
            <p:nvPr/>
          </p:nvSpPr>
          <p:spPr bwMode="auto">
            <a:xfrm rot="19963884">
              <a:off x="6590747" y="4290909"/>
              <a:ext cx="720080" cy="492131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E.Commerce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nel mondo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Cosa succede nel mondo </a:t>
            </a:r>
            <a:r>
              <a:rPr lang="it-IT" b="1" dirty="0">
                <a:latin typeface="Century Gothic" panose="020B0502020202020204" pitchFamily="34" charset="0"/>
                <a:cs typeface="Arial"/>
              </a:rPr>
              <a:t>in un minuto sul web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…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8DF755EE-E5B6-4550-8CD4-C94ADE21C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407909"/>
            <a:ext cx="8722476" cy="2468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en-US" sz="900" dirty="0">
                <a:latin typeface="Century Gothic" panose="020B0502020202020204" pitchFamily="34" charset="0"/>
                <a:hlinkClick r:id="rId3"/>
              </a:rPr>
              <a:t>https://www.visualcapitalist.com/what-happens-in-an-internet-minute-in-2019/</a:t>
            </a:r>
            <a:endParaRPr lang="it-IT" sz="900" dirty="0">
              <a:latin typeface="Century Gothic" panose="020B0502020202020204" pitchFamily="34" charset="0"/>
            </a:endParaRPr>
          </a:p>
        </p:txBody>
      </p:sp>
      <p:sp>
        <p:nvSpPr>
          <p:cNvPr id="6" name="Ritardo 5">
            <a:extLst>
              <a:ext uri="{FF2B5EF4-FFF2-40B4-BE49-F238E27FC236}">
                <a16:creationId xmlns:a16="http://schemas.microsoft.com/office/drawing/2014/main" xmlns="" id="{DDD420B8-FCD9-43A2-8ECF-6724C0537E48}"/>
              </a:ext>
            </a:extLst>
          </p:cNvPr>
          <p:cNvSpPr/>
          <p:nvPr/>
        </p:nvSpPr>
        <p:spPr bwMode="auto">
          <a:xfrm>
            <a:off x="2257062" y="2103930"/>
            <a:ext cx="2152977" cy="2248481"/>
          </a:xfrm>
          <a:prstGeom prst="flowChartDelay">
            <a:avLst/>
          </a:prstGeom>
          <a:solidFill>
            <a:srgbClr val="FCD0F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xmlns="" id="{32333FBF-BA6E-41B0-B0F4-6573F01484B7}"/>
              </a:ext>
            </a:extLst>
          </p:cNvPr>
          <p:cNvSpPr txBox="1">
            <a:spLocks/>
          </p:cNvSpPr>
          <p:nvPr/>
        </p:nvSpPr>
        <p:spPr>
          <a:xfrm>
            <a:off x="170006" y="2014876"/>
            <a:ext cx="1786926" cy="259465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sz="4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2019</a:t>
            </a:r>
          </a:p>
          <a:p>
            <a:pPr>
              <a:defRPr/>
            </a:pPr>
            <a:r>
              <a:rPr lang="it-IT" sz="2400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Cosa accade in 1 minuto su Internet?</a:t>
            </a:r>
            <a:endParaRPr lang="it-IT" sz="2400" i="1" dirty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3C809110-8228-4CDE-915C-25D5F51F8CDD}"/>
              </a:ext>
            </a:extLst>
          </p:cNvPr>
          <p:cNvCxnSpPr>
            <a:cxnSpLocks/>
          </p:cNvCxnSpPr>
          <p:nvPr/>
        </p:nvCxnSpPr>
        <p:spPr bwMode="auto">
          <a:xfrm>
            <a:off x="4493957" y="2761731"/>
            <a:ext cx="1679385" cy="118440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xmlns="" id="{138CAF94-ECC3-47F8-81DE-897DB60B44E1}"/>
              </a:ext>
            </a:extLst>
          </p:cNvPr>
          <p:cNvCxnSpPr>
            <a:cxnSpLocks/>
          </p:cNvCxnSpPr>
          <p:nvPr/>
        </p:nvCxnSpPr>
        <p:spPr bwMode="auto">
          <a:xfrm>
            <a:off x="4186930" y="3946137"/>
            <a:ext cx="1943847" cy="21636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itolo 1">
            <a:extLst>
              <a:ext uri="{FF2B5EF4-FFF2-40B4-BE49-F238E27FC236}">
                <a16:creationId xmlns:a16="http://schemas.microsoft.com/office/drawing/2014/main" xmlns="" id="{A84BC4BD-1689-4D99-B3F4-D39527024B5F}"/>
              </a:ext>
            </a:extLst>
          </p:cNvPr>
          <p:cNvSpPr txBox="1">
            <a:spLocks/>
          </p:cNvSpPr>
          <p:nvPr/>
        </p:nvSpPr>
        <p:spPr>
          <a:xfrm>
            <a:off x="2215707" y="2468253"/>
            <a:ext cx="2235684" cy="440217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algn="ctr">
              <a:defRPr/>
            </a:pPr>
            <a:r>
              <a:rPr lang="it-IT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E.Commerce</a:t>
            </a:r>
            <a:endParaRPr lang="it-IT" sz="11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16" name="Titolo 1">
            <a:extLst>
              <a:ext uri="{FF2B5EF4-FFF2-40B4-BE49-F238E27FC236}">
                <a16:creationId xmlns:a16="http://schemas.microsoft.com/office/drawing/2014/main" xmlns="" id="{C25F94E1-06E7-47A5-8270-D2F6D05DBBF4}"/>
              </a:ext>
            </a:extLst>
          </p:cNvPr>
          <p:cNvSpPr txBox="1">
            <a:spLocks/>
          </p:cNvSpPr>
          <p:nvPr/>
        </p:nvSpPr>
        <p:spPr>
          <a:xfrm>
            <a:off x="2581783" y="3067854"/>
            <a:ext cx="1503532" cy="501773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 algn="ctr">
              <a:defRPr/>
            </a:pPr>
            <a:r>
              <a:rPr lang="it-IT" sz="1400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2018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: 862mila </a:t>
            </a:r>
            <a:r>
              <a:rPr lang="it-IT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endParaRPr lang="it-IT" sz="1400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ea typeface="+mj-ea"/>
              <a:cs typeface="Arial"/>
            </a:endParaRPr>
          </a:p>
          <a:p>
            <a:pPr algn="ctr">
              <a:defRPr/>
            </a:pPr>
            <a:r>
              <a:rPr lang="it-IT" sz="1400" b="1" i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2019</a:t>
            </a:r>
            <a:r>
              <a:rPr lang="it-IT" sz="14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Arial"/>
              </a:rPr>
              <a:t>: 997mila </a:t>
            </a:r>
            <a:r>
              <a:rPr lang="it-IT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$</a:t>
            </a:r>
            <a:endParaRPr lang="it-IT" sz="1400" b="1" i="1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17" name="Elemento grafico 16">
            <a:extLst>
              <a:ext uri="{FF2B5EF4-FFF2-40B4-BE49-F238E27FC236}">
                <a16:creationId xmlns:a16="http://schemas.microsoft.com/office/drawing/2014/main" xmlns="" id="{5B9D35CA-30B7-4F7C-B2CB-E7E6649B1E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30163" y="3998301"/>
            <a:ext cx="806772" cy="1075696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D8971F9C-6083-44B9-8AA1-8A7D58F97137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170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159" y="674688"/>
            <a:ext cx="920329" cy="61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969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9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E.Commerce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nel mondo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Analisi per fatturato (2018)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4" name="Rettangolo 11">
            <a:extLst>
              <a:ext uri="{FF2B5EF4-FFF2-40B4-BE49-F238E27FC236}">
                <a16:creationId xmlns:a16="http://schemas.microsoft.com/office/drawing/2014/main" xmlns="" id="{B47E8455-DCC5-445D-BC8D-01322677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247413"/>
            <a:ext cx="8722476" cy="3992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Elaborazioni Format Research su dati «E-commerce nel mondo 2019, Casaleggio Associati» e articolo «Le 10 aziende e-commerce più grandi al mondo per fatturato nel 2019» www.news.srl.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450606" y="3330733"/>
            <a:ext cx="24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233 mld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4D8D26F-7B4E-4FBE-A625-3A3CBAF402A1}"/>
              </a:ext>
            </a:extLst>
          </p:cNvPr>
          <p:cNvSpPr txBox="1"/>
          <p:nvPr/>
        </p:nvSpPr>
        <p:spPr>
          <a:xfrm>
            <a:off x="3583265" y="3330733"/>
            <a:ext cx="202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56 </a:t>
            </a:r>
            <a:r>
              <a:rPr lang="it-IT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C1A2052E-533D-4E03-B8DE-FE826640A28B}"/>
              </a:ext>
            </a:extLst>
          </p:cNvPr>
          <p:cNvSpPr txBox="1"/>
          <p:nvPr/>
        </p:nvSpPr>
        <p:spPr>
          <a:xfrm>
            <a:off x="611563" y="5560663"/>
            <a:ext cx="215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11 mld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2" descr="Risultati immagini per amazon logo">
            <a:extLst>
              <a:ext uri="{FF2B5EF4-FFF2-40B4-BE49-F238E27FC236}">
                <a16:creationId xmlns:a16="http://schemas.microsoft.com/office/drawing/2014/main" xmlns="" id="{355F747B-F661-426E-8964-541D7B611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86" y="2642454"/>
            <a:ext cx="1501360" cy="6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Risultati immagini per ebay">
            <a:extLst>
              <a:ext uri="{FF2B5EF4-FFF2-40B4-BE49-F238E27FC236}">
                <a16:creationId xmlns:a16="http://schemas.microsoft.com/office/drawing/2014/main" xmlns="" id="{A3C5A552-FDF5-4579-8A70-73314D4B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338" y="4521243"/>
            <a:ext cx="1192856" cy="94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xmlns="" id="{694770F4-F14D-44A7-BBA9-5F173727AA3A}"/>
              </a:ext>
            </a:extLst>
          </p:cNvPr>
          <p:cNvSpPr/>
          <p:nvPr/>
        </p:nvSpPr>
        <p:spPr bwMode="auto">
          <a:xfrm>
            <a:off x="310157" y="2110252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xmlns="" id="{402A165C-F890-4D53-ABD0-4DFEE3078410}"/>
              </a:ext>
            </a:extLst>
          </p:cNvPr>
          <p:cNvSpPr/>
          <p:nvPr/>
        </p:nvSpPr>
        <p:spPr bwMode="auto">
          <a:xfrm>
            <a:off x="3243857" y="2110252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xmlns="" id="{8908E293-470E-4ECB-80CF-C8CC6ABDF711}"/>
              </a:ext>
            </a:extLst>
          </p:cNvPr>
          <p:cNvSpPr/>
          <p:nvPr/>
        </p:nvSpPr>
        <p:spPr bwMode="auto">
          <a:xfrm>
            <a:off x="6196606" y="2110252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ttangolo con angoli arrotondati 21">
            <a:extLst>
              <a:ext uri="{FF2B5EF4-FFF2-40B4-BE49-F238E27FC236}">
                <a16:creationId xmlns:a16="http://schemas.microsoft.com/office/drawing/2014/main" xmlns="" id="{00C23B4F-56DF-498D-8077-59186DB1160E}"/>
              </a:ext>
            </a:extLst>
          </p:cNvPr>
          <p:cNvSpPr/>
          <p:nvPr/>
        </p:nvSpPr>
        <p:spPr bwMode="auto">
          <a:xfrm>
            <a:off x="310157" y="4336897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xmlns="" id="{3EDB47DA-5D85-4411-9C91-F72A004C6F9B}"/>
              </a:ext>
            </a:extLst>
          </p:cNvPr>
          <p:cNvSpPr/>
          <p:nvPr/>
        </p:nvSpPr>
        <p:spPr bwMode="auto">
          <a:xfrm>
            <a:off x="3243857" y="4336897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Rettangolo con angoli arrotondati 23">
            <a:extLst>
              <a:ext uri="{FF2B5EF4-FFF2-40B4-BE49-F238E27FC236}">
                <a16:creationId xmlns:a16="http://schemas.microsoft.com/office/drawing/2014/main" xmlns="" id="{BC7713FA-2AE2-45E7-8FE9-0FF918A1640B}"/>
              </a:ext>
            </a:extLst>
          </p:cNvPr>
          <p:cNvSpPr/>
          <p:nvPr/>
        </p:nvSpPr>
        <p:spPr bwMode="auto">
          <a:xfrm>
            <a:off x="6196606" y="4336897"/>
            <a:ext cx="2698889" cy="1906635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D1DCE1BB-D857-41A8-A2BF-DAD20D7F22CD}"/>
              </a:ext>
            </a:extLst>
          </p:cNvPr>
          <p:cNvSpPr txBox="1"/>
          <p:nvPr/>
        </p:nvSpPr>
        <p:spPr>
          <a:xfrm>
            <a:off x="6786169" y="1696891"/>
            <a:ext cx="23499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latin typeface="Century Gothic" panose="020B0502020202020204" pitchFamily="34" charset="0"/>
                <a:cs typeface="Calibri" panose="020F0502020204030204" pitchFamily="34" charset="0"/>
              </a:rPr>
              <a:t>USD = </a:t>
            </a:r>
            <a:r>
              <a:rPr lang="it-IT" sz="1400" dirty="0">
                <a:latin typeface="Century Gothic" panose="020B0502020202020204" pitchFamily="34" charset="0"/>
                <a:cs typeface="Calibri" panose="020F0502020204030204" pitchFamily="34" charset="0"/>
              </a:rPr>
              <a:t>dollari americani</a:t>
            </a:r>
            <a:endParaRPr lang="it-IT" sz="10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4D8D26F-7B4E-4FBE-A625-3A3CBAF402A1}"/>
              </a:ext>
            </a:extLst>
          </p:cNvPr>
          <p:cNvSpPr txBox="1"/>
          <p:nvPr/>
        </p:nvSpPr>
        <p:spPr>
          <a:xfrm>
            <a:off x="6585083" y="3330733"/>
            <a:ext cx="202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40 </a:t>
            </a:r>
            <a:r>
              <a:rPr lang="it-IT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7805" r="10625" b="15619"/>
          <a:stretch/>
        </p:blipFill>
        <p:spPr>
          <a:xfrm>
            <a:off x="3789067" y="2364491"/>
            <a:ext cx="1573603" cy="979132"/>
          </a:xfrm>
          <a:prstGeom prst="rect">
            <a:avLst/>
          </a:prstGeom>
        </p:spPr>
      </p:pic>
      <p:pic>
        <p:nvPicPr>
          <p:cNvPr id="29" name="Immagine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20" t="36671" r="23961" b="34600"/>
          <a:stretch/>
        </p:blipFill>
        <p:spPr>
          <a:xfrm>
            <a:off x="6526514" y="4720703"/>
            <a:ext cx="2013186" cy="874349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6372200" y="5560663"/>
            <a:ext cx="241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6 mld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xmlns="" id="{A4D8D26F-7B4E-4FBE-A625-3A3CBAF402A1}"/>
              </a:ext>
            </a:extLst>
          </p:cNvPr>
          <p:cNvSpPr txBox="1"/>
          <p:nvPr/>
        </p:nvSpPr>
        <p:spPr>
          <a:xfrm>
            <a:off x="3579219" y="5560663"/>
            <a:ext cx="2020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10 </a:t>
            </a:r>
            <a:r>
              <a:rPr lang="it-IT" sz="2000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sz="2000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  <a:endParaRPr lang="it-IT" sz="12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778" y="4806379"/>
            <a:ext cx="1506444" cy="592535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360825" y="2121553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Stati Uniti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3272294" y="2152795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Cina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6229398" y="2147418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Cina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37" name="Picture 2" descr="Risultati immagini per ali baba shop">
            <a:extLst>
              <a:ext uri="{FF2B5EF4-FFF2-40B4-BE49-F238E27FC236}">
                <a16:creationId xmlns:a16="http://schemas.microsoft.com/office/drawing/2014/main" xmlns="" id="{A8DB5DF3-C7BC-43F4-B4B7-3B0C7540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759" y="2378331"/>
            <a:ext cx="1454715" cy="8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asellaDiTesto 37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355467" y="4363015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Stati Uniti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3266936" y="4394258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Giappone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6224040" y="4388881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Germania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xmlns="" id="{374AFA30-1444-40CB-AE38-078FA8852055}"/>
              </a:ext>
            </a:extLst>
          </p:cNvPr>
          <p:cNvSpPr txBox="1"/>
          <p:nvPr/>
        </p:nvSpPr>
        <p:spPr>
          <a:xfrm>
            <a:off x="473086" y="793798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194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79" y="793798"/>
            <a:ext cx="1080516" cy="71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74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xmlns="" id="{E44E0E1C-5FA8-49F4-BCB6-A94101F99864}"/>
              </a:ext>
            </a:extLst>
          </p:cNvPr>
          <p:cNvSpPr/>
          <p:nvPr/>
        </p:nvSpPr>
        <p:spPr bwMode="auto">
          <a:xfrm>
            <a:off x="323528" y="1950741"/>
            <a:ext cx="2041200" cy="1749324"/>
          </a:xfrm>
          <a:prstGeom prst="roundRect">
            <a:avLst/>
          </a:prstGeom>
          <a:noFill/>
          <a:ln w="12700" cap="flat" cmpd="sng" algn="ctr">
            <a:solidFill>
              <a:srgbClr val="77933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Ovale 4"/>
          <p:cNvSpPr/>
          <p:nvPr/>
        </p:nvSpPr>
        <p:spPr>
          <a:xfrm>
            <a:off x="106200" y="1676764"/>
            <a:ext cx="434656" cy="547952"/>
          </a:xfrm>
          <a:prstGeom prst="ellipse">
            <a:avLst/>
          </a:prstGeom>
          <a:solidFill>
            <a:schemeClr val="bg1"/>
          </a:solidFill>
          <a:ln>
            <a:solidFill>
              <a:srgbClr val="77933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059833" y="1811598"/>
            <a:ext cx="5982321" cy="4420825"/>
          </a:xfrm>
          <a:prstGeom prst="rect">
            <a:avLst/>
          </a:prstGeom>
          <a:solidFill>
            <a:schemeClr val="bg1"/>
          </a:solidFill>
          <a:ln w="9525">
            <a:solidFill>
              <a:srgbClr val="1D375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Titolo 1">
            <a:extLst>
              <a:ext uri="{FF2B5EF4-FFF2-40B4-BE49-F238E27FC236}">
                <a16:creationId xmlns:a16="http://schemas.microsoft.com/office/drawing/2014/main" xmlns="" id="{E15C20F3-D85E-460B-8F05-47A3633DC689}"/>
              </a:ext>
            </a:extLst>
          </p:cNvPr>
          <p:cNvSpPr txBox="1">
            <a:spLocks/>
          </p:cNvSpPr>
          <p:nvPr/>
        </p:nvSpPr>
        <p:spPr>
          <a:xfrm>
            <a:off x="170004" y="1223958"/>
            <a:ext cx="8973996" cy="347884"/>
          </a:xfrm>
          <a:prstGeom prst="rect">
            <a:avLst/>
          </a:prstGeom>
        </p:spPr>
        <p:txBody>
          <a:bodyPr wrap="square" lIns="67500" tIns="35100" rIns="67500" bIns="35100">
            <a:spAutoFit/>
          </a:bodyPr>
          <a:lstStyle/>
          <a:p>
            <a:pPr>
              <a:defRPr/>
            </a:pPr>
            <a:r>
              <a:rPr lang="it-IT" b="1" dirty="0" err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E.Commerce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cs typeface="Arial"/>
              </a:rPr>
              <a:t> nel mondo </a:t>
            </a:r>
            <a:r>
              <a:rPr lang="it-IT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Arial"/>
              </a:rPr>
              <a:t>| </a:t>
            </a:r>
            <a:r>
              <a:rPr lang="it-IT" dirty="0">
                <a:latin typeface="Century Gothic" panose="020B0502020202020204" pitchFamily="34" charset="0"/>
                <a:cs typeface="Arial"/>
              </a:rPr>
              <a:t>I tre big dell’e-commerce </a:t>
            </a:r>
            <a:endParaRPr lang="it-IT" i="1" dirty="0">
              <a:latin typeface="Century Gothic" panose="020B0502020202020204" pitchFamily="34" charset="0"/>
              <a:cs typeface="Arial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D96EC98-7413-4042-95C9-74E1ABA18163}"/>
              </a:ext>
            </a:extLst>
          </p:cNvPr>
          <p:cNvSpPr txBox="1"/>
          <p:nvPr/>
        </p:nvSpPr>
        <p:spPr>
          <a:xfrm>
            <a:off x="-103082" y="3084053"/>
            <a:ext cx="241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233 </a:t>
            </a:r>
            <a:r>
              <a:rPr lang="it-IT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  <a:endParaRPr lang="it-IT" sz="1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17271E9-160F-4F3A-9D7E-58133A6C8502}"/>
              </a:ext>
            </a:extLst>
          </p:cNvPr>
          <p:cNvSpPr txBox="1"/>
          <p:nvPr/>
        </p:nvSpPr>
        <p:spPr>
          <a:xfrm>
            <a:off x="6029314" y="4036681"/>
            <a:ext cx="221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40 </a:t>
            </a:r>
            <a:r>
              <a:rPr lang="it-IT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  <a:endParaRPr lang="it-IT" sz="1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Risultati immagini per amazon logo">
            <a:extLst>
              <a:ext uri="{FF2B5EF4-FFF2-40B4-BE49-F238E27FC236}">
                <a16:creationId xmlns:a16="http://schemas.microsoft.com/office/drawing/2014/main" xmlns="" id="{4F487CCE-007C-4633-87BD-4D08A215F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24" y="2545657"/>
            <a:ext cx="1301345" cy="5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Risultati immagini per ali baba shop">
            <a:extLst>
              <a:ext uri="{FF2B5EF4-FFF2-40B4-BE49-F238E27FC236}">
                <a16:creationId xmlns:a16="http://schemas.microsoft.com/office/drawing/2014/main" xmlns="" id="{9B5BC8A8-AD07-4333-B5B3-79996E15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93" y="3228266"/>
            <a:ext cx="1272854" cy="7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xmlns="" id="{D2B1CDA4-11AC-470E-BD14-DAC4909AE86C}"/>
              </a:ext>
            </a:extLst>
          </p:cNvPr>
          <p:cNvSpPr/>
          <p:nvPr/>
        </p:nvSpPr>
        <p:spPr bwMode="auto">
          <a:xfrm>
            <a:off x="6364378" y="2916163"/>
            <a:ext cx="2042393" cy="1749324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6109C5EF-E74F-489C-A1BE-8A4988DBC9AF}"/>
              </a:ext>
            </a:extLst>
          </p:cNvPr>
          <p:cNvSpPr txBox="1"/>
          <p:nvPr/>
        </p:nvSpPr>
        <p:spPr>
          <a:xfrm rot="20836359">
            <a:off x="1889508" y="2460430"/>
            <a:ext cx="1042017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Century Gothic" panose="020B0502020202020204" pitchFamily="34" charset="0"/>
                <a:cs typeface="Calibri" panose="020F0502020204030204" pitchFamily="34" charset="0"/>
              </a:rPr>
              <a:t>TASSO DI CRESCITA </a:t>
            </a:r>
            <a:r>
              <a:rPr lang="it-IT" sz="800" dirty="0">
                <a:latin typeface="Century Gothic" panose="020B0502020202020204" pitchFamily="34" charset="0"/>
                <a:cs typeface="Calibri" panose="020F0502020204030204" pitchFamily="34" charset="0"/>
              </a:rPr>
              <a:t>(rispetto al 2017)</a:t>
            </a:r>
          </a:p>
          <a:p>
            <a:pPr algn="ctr"/>
            <a:r>
              <a:rPr lang="it-IT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+30%</a:t>
            </a:r>
            <a:endParaRPr lang="it-IT" sz="1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F968DB4-594C-428F-9E0F-1C3E24EE7833}"/>
              </a:ext>
            </a:extLst>
          </p:cNvPr>
          <p:cNvSpPr txBox="1"/>
          <p:nvPr/>
        </p:nvSpPr>
        <p:spPr>
          <a:xfrm rot="20866442">
            <a:off x="7897413" y="3178018"/>
            <a:ext cx="1040400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Century Gothic" panose="020B0502020202020204" pitchFamily="34" charset="0"/>
                <a:cs typeface="Calibri" panose="020F0502020204030204" pitchFamily="34" charset="0"/>
              </a:rPr>
              <a:t>TASSO DI CRESCITA</a:t>
            </a:r>
            <a:r>
              <a:rPr lang="it-IT" sz="900" b="1" dirty="0"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it-IT" sz="800" dirty="0">
                <a:latin typeface="Century Gothic" panose="020B0502020202020204" pitchFamily="34" charset="0"/>
                <a:cs typeface="Calibri" panose="020F0502020204030204" pitchFamily="34" charset="0"/>
              </a:rPr>
              <a:t>(rispetto al 2017)</a:t>
            </a:r>
            <a:endParaRPr lang="it-IT" sz="9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+58%</a:t>
            </a:r>
            <a:endParaRPr lang="it-IT" sz="1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BEB99AF2-C183-4691-A3D7-BA9019076C24}"/>
              </a:ext>
            </a:extLst>
          </p:cNvPr>
          <p:cNvSpPr txBox="1"/>
          <p:nvPr/>
        </p:nvSpPr>
        <p:spPr>
          <a:xfrm>
            <a:off x="254120" y="3732770"/>
            <a:ext cx="24456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300 milioni di clienti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Oltre il 40% del commercio on line degli USA viene gestito da Amazon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L’83% dei consumatori USA ha effettuato almeno un acquisto su Amazon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Il 90% dei clienti sono Millennials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72948CA8-2A1D-4A6C-B5CE-B5ED9E561D6A}"/>
              </a:ext>
            </a:extLst>
          </p:cNvPr>
          <p:cNvSpPr txBox="1"/>
          <p:nvPr/>
        </p:nvSpPr>
        <p:spPr>
          <a:xfrm>
            <a:off x="6214400" y="4681449"/>
            <a:ext cx="26780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576 milioni di clienti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Il ritmo di crescita della clientela è di 24 milioni l’anno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La Cina è il principale mercato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AD96EC98-7413-4042-95C9-74E1ABA18163}"/>
              </a:ext>
            </a:extLst>
          </p:cNvPr>
          <p:cNvSpPr txBox="1"/>
          <p:nvPr/>
        </p:nvSpPr>
        <p:spPr>
          <a:xfrm>
            <a:off x="3135431" y="3974292"/>
            <a:ext cx="241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56 </a:t>
            </a:r>
            <a:r>
              <a:rPr lang="it-IT" b="1" dirty="0" err="1">
                <a:latin typeface="Century Gothic" panose="020B0502020202020204" pitchFamily="34" charset="0"/>
                <a:cs typeface="Calibri" panose="020F0502020204030204" pitchFamily="34" charset="0"/>
              </a:rPr>
              <a:t>mld</a:t>
            </a:r>
            <a:r>
              <a:rPr lang="it-IT" b="1" dirty="0">
                <a:latin typeface="Century Gothic" panose="020B0502020202020204" pitchFamily="34" charset="0"/>
                <a:cs typeface="Calibri" panose="020F0502020204030204" pitchFamily="34" charset="0"/>
              </a:rPr>
              <a:t> USD</a:t>
            </a:r>
          </a:p>
        </p:txBody>
      </p:sp>
      <p:sp>
        <p:nvSpPr>
          <p:cNvPr id="19" name="Rettangolo con angoli arrotondati 10">
            <a:extLst>
              <a:ext uri="{FF2B5EF4-FFF2-40B4-BE49-F238E27FC236}">
                <a16:creationId xmlns:a16="http://schemas.microsoft.com/office/drawing/2014/main" xmlns="" id="{E44E0E1C-5FA8-49F4-BCB6-A94101F99864}"/>
              </a:ext>
            </a:extLst>
          </p:cNvPr>
          <p:cNvSpPr/>
          <p:nvPr/>
        </p:nvSpPr>
        <p:spPr bwMode="auto">
          <a:xfrm>
            <a:off x="3566621" y="2864423"/>
            <a:ext cx="2041200" cy="1749324"/>
          </a:xfrm>
          <a:prstGeom prst="roundRect">
            <a:avLst/>
          </a:prstGeom>
          <a:noFill/>
          <a:ln w="127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6109C5EF-E74F-489C-A1BE-8A4988DBC9AF}"/>
              </a:ext>
            </a:extLst>
          </p:cNvPr>
          <p:cNvSpPr txBox="1"/>
          <p:nvPr/>
        </p:nvSpPr>
        <p:spPr>
          <a:xfrm rot="20836359">
            <a:off x="5020170" y="3230247"/>
            <a:ext cx="1040400" cy="6924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000" b="1" dirty="0">
                <a:latin typeface="Century Gothic" panose="020B0502020202020204" pitchFamily="34" charset="0"/>
                <a:cs typeface="Calibri" panose="020F0502020204030204" pitchFamily="34" charset="0"/>
              </a:rPr>
              <a:t>TASSO DI CRESCITA </a:t>
            </a:r>
          </a:p>
          <a:p>
            <a:pPr algn="ctr"/>
            <a:r>
              <a:rPr lang="it-IT" sz="800" dirty="0">
                <a:latin typeface="Century Gothic" panose="020B0502020202020204" pitchFamily="34" charset="0"/>
                <a:cs typeface="Calibri" panose="020F0502020204030204" pitchFamily="34" charset="0"/>
              </a:rPr>
              <a:t>(rispetto al 2017)</a:t>
            </a:r>
          </a:p>
          <a:p>
            <a:pPr algn="ctr"/>
            <a:r>
              <a:rPr lang="it-IT" sz="1100" b="1" dirty="0">
                <a:latin typeface="Century Gothic" panose="020B0502020202020204" pitchFamily="34" charset="0"/>
                <a:cs typeface="Calibri" panose="020F0502020204030204" pitchFamily="34" charset="0"/>
              </a:rPr>
              <a:t>+28%</a:t>
            </a:r>
            <a:endParaRPr lang="it-IT" sz="1100" dirty="0"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BEB99AF2-C183-4691-A3D7-BA9019076C24}"/>
              </a:ext>
            </a:extLst>
          </p:cNvPr>
          <p:cNvSpPr txBox="1"/>
          <p:nvPr/>
        </p:nvSpPr>
        <p:spPr>
          <a:xfrm>
            <a:off x="3310255" y="4617206"/>
            <a:ext cx="2616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302 milioni di clienti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Opera a livello mondiale ed è il secondo operatore nel commercio online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sz="1200" dirty="0">
                <a:latin typeface="Century Gothic" panose="020B0502020202020204" pitchFamily="34" charset="0"/>
                <a:cs typeface="Calibri" panose="020F0502020204030204" pitchFamily="34" charset="0"/>
              </a:rPr>
              <a:t>Consegna i prodotti anche tramite droni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7805" r="10625" b="15619"/>
          <a:stretch/>
        </p:blipFill>
        <p:spPr>
          <a:xfrm>
            <a:off x="3631225" y="3307911"/>
            <a:ext cx="1070968" cy="666381"/>
          </a:xfrm>
          <a:prstGeom prst="rect">
            <a:avLst/>
          </a:prstGeom>
        </p:spPr>
      </p:pic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3631225" y="2892810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Cina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525613" y="1969257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Stati Uniti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5EEDCB57-C7AC-49A0-AB0F-3B3BFAB2CE70}"/>
              </a:ext>
            </a:extLst>
          </p:cNvPr>
          <p:cNvSpPr txBox="1"/>
          <p:nvPr/>
        </p:nvSpPr>
        <p:spPr>
          <a:xfrm>
            <a:off x="6475100" y="2917623"/>
            <a:ext cx="17468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Cina</a:t>
            </a:r>
            <a:endParaRPr lang="it-IT" sz="9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059833" y="1828744"/>
            <a:ext cx="59411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000" dirty="0">
                <a:latin typeface="Century Gothic" panose="020B0502020202020204" pitchFamily="34" charset="0"/>
                <a:cs typeface="Calibri" panose="020F0502020204030204" pitchFamily="34" charset="0"/>
              </a:rPr>
              <a:t>Il mercato del commercio elettronico cinese è il più grande del mondo: vale </a:t>
            </a:r>
            <a:r>
              <a:rPr lang="it-IT" sz="1000" u="sng" dirty="0">
                <a:latin typeface="Century Gothic" panose="020B0502020202020204" pitchFamily="34" charset="0"/>
                <a:cs typeface="Calibri" panose="020F0502020204030204" pitchFamily="34" charset="0"/>
              </a:rPr>
              <a:t>672 miliardi di dollari</a:t>
            </a:r>
            <a:r>
              <a:rPr lang="it-IT" sz="1000" dirty="0">
                <a:latin typeface="Century Gothic" panose="020B0502020202020204" pitchFamily="34" charset="0"/>
                <a:cs typeface="Calibri" panose="020F0502020204030204" pitchFamily="34" charset="0"/>
              </a:rPr>
              <a:t>, circa il 30% del valore mondiale delle vendite online. I principali brand sono JD e </a:t>
            </a:r>
            <a:r>
              <a:rPr lang="it-IT" sz="1000" dirty="0" err="1">
                <a:latin typeface="Century Gothic" panose="020B0502020202020204" pitchFamily="34" charset="0"/>
                <a:cs typeface="Calibri" panose="020F0502020204030204" pitchFamily="34" charset="0"/>
              </a:rPr>
              <a:t>Alibaba</a:t>
            </a:r>
            <a:r>
              <a:rPr lang="it-IT" sz="1000" dirty="0">
                <a:latin typeface="Century Gothic" panose="020B0502020202020204" pitchFamily="34" charset="0"/>
                <a:cs typeface="Calibri" panose="020F0502020204030204" pitchFamily="34" charset="0"/>
              </a:rPr>
              <a:t>.</a:t>
            </a:r>
            <a:endParaRPr lang="it-IT" sz="1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8945" y="16361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Bradley Hand ITC" panose="03070402050302030203" pitchFamily="66" charset="0"/>
              </a:rPr>
              <a:t>1</a:t>
            </a:r>
          </a:p>
        </p:txBody>
      </p:sp>
      <p:sp>
        <p:nvSpPr>
          <p:cNvPr id="28" name="Ovale 27"/>
          <p:cNvSpPr/>
          <p:nvPr/>
        </p:nvSpPr>
        <p:spPr>
          <a:xfrm>
            <a:off x="3255424" y="2678464"/>
            <a:ext cx="434656" cy="547952"/>
          </a:xfrm>
          <a:prstGeom prst="ellipse">
            <a:avLst/>
          </a:prstGeom>
          <a:solidFill>
            <a:schemeClr val="bg1"/>
          </a:solidFill>
          <a:ln>
            <a:solidFill>
              <a:srgbClr val="77933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3228169" y="263785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Bradley Hand ITC" panose="03070402050302030203" pitchFamily="66" charset="0"/>
              </a:rPr>
              <a:t>2</a:t>
            </a:r>
          </a:p>
        </p:txBody>
      </p:sp>
      <p:sp>
        <p:nvSpPr>
          <p:cNvPr id="30" name="Ovale 29"/>
          <p:cNvSpPr/>
          <p:nvPr/>
        </p:nvSpPr>
        <p:spPr>
          <a:xfrm>
            <a:off x="6094978" y="2723449"/>
            <a:ext cx="434656" cy="547952"/>
          </a:xfrm>
          <a:prstGeom prst="ellipse">
            <a:avLst/>
          </a:prstGeom>
          <a:solidFill>
            <a:schemeClr val="bg1"/>
          </a:solidFill>
          <a:ln>
            <a:solidFill>
              <a:srgbClr val="77933C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6067723" y="268283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atin typeface="Bradley Hand ITC" panose="03070402050302030203" pitchFamily="66" charset="0"/>
              </a:rPr>
              <a:t>3</a:t>
            </a:r>
          </a:p>
        </p:txBody>
      </p:sp>
      <p:sp>
        <p:nvSpPr>
          <p:cNvPr id="33" name="Rettangolo 11">
            <a:extLst>
              <a:ext uri="{FF2B5EF4-FFF2-40B4-BE49-F238E27FC236}">
                <a16:creationId xmlns:a16="http://schemas.microsoft.com/office/drawing/2014/main" xmlns="" id="{B47E8455-DCC5-445D-BC8D-01322677F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04" y="6247411"/>
            <a:ext cx="8722476" cy="39921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square" lIns="72000" tIns="46800" rIns="72000" bIns="46800">
            <a:spAutoFit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it-IT" sz="900" b="1" dirty="0">
                <a:latin typeface="Century Gothic" panose="020B0502020202020204" pitchFamily="34" charset="0"/>
              </a:rPr>
              <a:t>Fonte: </a:t>
            </a:r>
            <a:r>
              <a:rPr lang="it-IT" sz="900" dirty="0">
                <a:latin typeface="Century Gothic" panose="020B0502020202020204" pitchFamily="34" charset="0"/>
              </a:rPr>
              <a:t>Elaborazioni Format Research su dati «E-commerce nel mondo 2019, Casaleggio Associati», articolo «Le 10 aziende e-commerce più grandi al mondo per fatturato nel 2019», News e articolo «Chi corre di più tra Amazon e </a:t>
            </a:r>
            <a:r>
              <a:rPr lang="it-IT" sz="900" dirty="0" err="1">
                <a:latin typeface="Century Gothic" panose="020B0502020202020204" pitchFamily="34" charset="0"/>
              </a:rPr>
              <a:t>Alibaba</a:t>
            </a:r>
            <a:r>
              <a:rPr lang="it-IT" sz="900" dirty="0">
                <a:latin typeface="Century Gothic" panose="020B0502020202020204" pitchFamily="34" charset="0"/>
              </a:rPr>
              <a:t>?», La Stampa. 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526C0F2E-1A21-4888-BE77-EBA614F8A26F}"/>
              </a:ext>
            </a:extLst>
          </p:cNvPr>
          <p:cNvSpPr txBox="1"/>
          <p:nvPr/>
        </p:nvSpPr>
        <p:spPr>
          <a:xfrm>
            <a:off x="473086" y="793797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i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E.Commerce</a:t>
            </a:r>
            <a:endParaRPr lang="it-IT" sz="1400" i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218" name="Picture 2" descr="C:\Users\prampolini\Downloads\Logo Confcommercio - standard colo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80" y="859227"/>
            <a:ext cx="1095737" cy="72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67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249</TotalTime>
  <Words>1676</Words>
  <Application>Microsoft Office PowerPoint</Application>
  <PresentationFormat>Presentazione su schermo (4:3)</PresentationFormat>
  <Paragraphs>266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18</vt:i4>
      </vt:variant>
    </vt:vector>
  </HeadingPairs>
  <TitlesOfParts>
    <vt:vector size="20" baseType="lpstr">
      <vt:lpstr>Equinozio</vt:lpstr>
      <vt:lpstr>1_Personalizza struttura</vt:lpstr>
      <vt:lpstr>OVER THE TAX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 THE TAX</dc:title>
  <dc:creator>Prampolini</dc:creator>
  <cp:lastModifiedBy>Prampolini</cp:lastModifiedBy>
  <cp:revision>14</cp:revision>
  <dcterms:created xsi:type="dcterms:W3CDTF">2020-02-19T11:26:41Z</dcterms:created>
  <dcterms:modified xsi:type="dcterms:W3CDTF">2020-02-19T15:35:58Z</dcterms:modified>
</cp:coreProperties>
</file>