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647" r:id="rId6"/>
    <p:sldId id="664" r:id="rId7"/>
    <p:sldId id="649" r:id="rId8"/>
    <p:sldId id="650" r:id="rId9"/>
    <p:sldId id="665" r:id="rId10"/>
    <p:sldId id="666" r:id="rId11"/>
    <p:sldId id="636" r:id="rId12"/>
  </p:sldIdLst>
  <p:sldSz cx="9144000" cy="5143500" type="screen16x9"/>
  <p:notesSz cx="6797675" cy="9928225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142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orient="horz" pos="509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82" userDrawn="1">
          <p15:clr>
            <a:srgbClr val="A4A3A4"/>
          </p15:clr>
        </p15:guide>
        <p15:guide id="8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Sara Casacci" initials="S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9CB"/>
    <a:srgbClr val="AE1023"/>
    <a:srgbClr val="C2F4C3"/>
    <a:srgbClr val="00602B"/>
    <a:srgbClr val="CB6131"/>
    <a:srgbClr val="CF1E24"/>
    <a:srgbClr val="F4C34F"/>
    <a:srgbClr val="FDB409"/>
    <a:srgbClr val="FFFF0A"/>
    <a:srgbClr val="FB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1744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338" y="60"/>
      </p:cViewPr>
      <p:guideLst>
        <p:guide orient="horz" pos="3411"/>
        <p:guide orient="horz" pos="2142"/>
        <p:guide pos="725"/>
        <p:guide orient="horz" pos="509"/>
        <p:guide pos="3016"/>
        <p:guide orient="horz" pos="3162"/>
        <p:guide orient="horz" pos="282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1950" y="54"/>
      </p:cViewPr>
      <p:guideLst>
        <p:guide orient="horz" pos="3126"/>
        <p:guide pos="2138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itaguelfi:Documents:ISTAT:PRES:2020:Conf%20stampa_08mag2020:Dati%20provi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79442434560499"/>
          <c:y val="3.9634146341463401E-2"/>
          <c:w val="0.79486470116391394"/>
          <c:h val="0.843455444593816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Marzo 2020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latin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Sheet1!$A$4:$A$18</c:f>
              <c:strCache>
                <c:ptCount val="15"/>
                <c:pt idx="0">
                  <c:v>Biella</c:v>
                </c:pt>
                <c:pt idx="1">
                  <c:v>Vercelli</c:v>
                </c:pt>
                <c:pt idx="2">
                  <c:v>Alessandria</c:v>
                </c:pt>
                <c:pt idx="3">
                  <c:v>Milano</c:v>
                </c:pt>
                <c:pt idx="4">
                  <c:v>Monza e Brianza</c:v>
                </c:pt>
                <c:pt idx="5">
                  <c:v>Pesaro-Urbino</c:v>
                </c:pt>
                <c:pt idx="6">
                  <c:v>Mantova</c:v>
                </c:pt>
                <c:pt idx="7">
                  <c:v>Pavia</c:v>
                </c:pt>
                <c:pt idx="8">
                  <c:v>Lecco</c:v>
                </c:pt>
                <c:pt idx="9">
                  <c:v>Parma </c:v>
                </c:pt>
                <c:pt idx="10">
                  <c:v>Piacenza</c:v>
                </c:pt>
                <c:pt idx="11">
                  <c:v>Brescia</c:v>
                </c:pt>
                <c:pt idx="12">
                  <c:v>Lodi</c:v>
                </c:pt>
                <c:pt idx="13">
                  <c:v>Cremona</c:v>
                </c:pt>
                <c:pt idx="14">
                  <c:v>Bergamo</c:v>
                </c:pt>
              </c:strCache>
            </c:strRef>
          </c:cat>
          <c:val>
            <c:numRef>
              <c:f>Sheet1!$B$4:$B$18</c:f>
              <c:numCache>
                <c:formatCode>0.0%</c:formatCode>
                <c:ptCount val="15"/>
                <c:pt idx="0">
                  <c:v>0.84</c:v>
                </c:pt>
                <c:pt idx="1">
                  <c:v>0.90800000000000003</c:v>
                </c:pt>
                <c:pt idx="2">
                  <c:v>0.91</c:v>
                </c:pt>
                <c:pt idx="3">
                  <c:v>0.92600000000000005</c:v>
                </c:pt>
                <c:pt idx="4">
                  <c:v>0.96499999999999997</c:v>
                </c:pt>
                <c:pt idx="5">
                  <c:v>1.204</c:v>
                </c:pt>
                <c:pt idx="6">
                  <c:v>1.2210000000000001</c:v>
                </c:pt>
                <c:pt idx="7">
                  <c:v>1.329</c:v>
                </c:pt>
                <c:pt idx="8">
                  <c:v>1.7450000000000001</c:v>
                </c:pt>
                <c:pt idx="9">
                  <c:v>2.0840000000000001</c:v>
                </c:pt>
                <c:pt idx="10">
                  <c:v>2.64</c:v>
                </c:pt>
                <c:pt idx="11">
                  <c:v>2.9060000000000001</c:v>
                </c:pt>
                <c:pt idx="12">
                  <c:v>3.706</c:v>
                </c:pt>
                <c:pt idx="13">
                  <c:v>3.9180000000000001</c:v>
                </c:pt>
                <c:pt idx="14">
                  <c:v>5.6760000000000002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B-40E7-BF30-07C6A7A1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2800824"/>
        <c:axId val="2136801832"/>
        <c:axId val="0"/>
      </c:bar3DChart>
      <c:catAx>
        <c:axId val="2082800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/>
              </a:defRPr>
            </a:pPr>
            <a:endParaRPr lang="it-IT"/>
          </a:p>
        </c:txPr>
        <c:crossAx val="2136801832"/>
        <c:crosses val="autoZero"/>
        <c:auto val="1"/>
        <c:lblAlgn val="ctr"/>
        <c:lblOffset val="100"/>
        <c:noMultiLvlLbl val="0"/>
      </c:catAx>
      <c:valAx>
        <c:axId val="21368018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/>
              </a:defRPr>
            </a:pPr>
            <a:endParaRPr lang="it-IT"/>
          </a:p>
        </c:txPr>
        <c:crossAx val="2082800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450" y="4629150"/>
            <a:ext cx="5438775" cy="446722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B574EB-FC24-4EB1-9714-DE56FE82E334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901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18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1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30550"/>
            <a:ext cx="5438140" cy="4467701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7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08/05/2020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08/05/2020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08/05/2020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ttotitolo 2"/>
          <p:cNvSpPr>
            <a:spLocks noGrp="1"/>
          </p:cNvSpPr>
          <p:nvPr>
            <p:ph type="subTitle" idx="1"/>
          </p:nvPr>
        </p:nvSpPr>
        <p:spPr>
          <a:xfrm>
            <a:off x="4674809" y="846647"/>
            <a:ext cx="4466034" cy="2352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dirty="0">
              <a:latin typeface="Arial Rounded MT Bold" panose="020F0704030504030204" pitchFamily="34" charset="0"/>
            </a:endParaRP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it-IT" b="1" cap="all" dirty="0">
                <a:solidFill>
                  <a:srgbClr val="C00000"/>
                </a:solidFill>
              </a:rPr>
              <a:t>Impatto dell’epidemia covid-19 </a:t>
            </a:r>
            <a:br>
              <a:rPr lang="it-IT" b="1" cap="all" dirty="0">
                <a:solidFill>
                  <a:srgbClr val="C00000"/>
                </a:solidFill>
              </a:rPr>
            </a:br>
            <a:r>
              <a:rPr lang="it-IT" b="1" cap="all" dirty="0">
                <a:solidFill>
                  <a:srgbClr val="C00000"/>
                </a:solidFill>
              </a:rPr>
              <a:t>sulla mortalità totale </a:t>
            </a:r>
            <a:br>
              <a:rPr lang="it-IT" b="1" cap="all" dirty="0">
                <a:solidFill>
                  <a:srgbClr val="C00000"/>
                </a:solidFill>
              </a:rPr>
            </a:br>
            <a:r>
              <a:rPr lang="it-IT" b="1" cap="all" dirty="0">
                <a:solidFill>
                  <a:srgbClr val="C00000"/>
                </a:solidFill>
              </a:rPr>
              <a:t>della popolazione residente </a:t>
            </a:r>
            <a:br>
              <a:rPr lang="it-IT" b="1" cap="all" dirty="0">
                <a:solidFill>
                  <a:srgbClr val="C00000"/>
                </a:solidFill>
              </a:rPr>
            </a:br>
            <a:r>
              <a:rPr lang="it-IT" b="1" cap="all" dirty="0">
                <a:solidFill>
                  <a:srgbClr val="C00000"/>
                </a:solidFill>
              </a:rPr>
              <a:t>Primo trimestre 2020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dirty="0">
              <a:latin typeface="Arial Rounded MT Bold" panose="020F0704030504030204" pitchFamily="34" charset="0"/>
            </a:endParaRP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it-IT" altLang="it-IT" sz="2100" b="1" dirty="0">
                <a:solidFill>
                  <a:srgbClr val="7F7F7F"/>
                </a:solidFill>
                <a:latin typeface="Arial Narrow" panose="020B0606020202030204" pitchFamily="34" charset="0"/>
              </a:rPr>
              <a:t>I principali risultati del Rapporto Istat-ISS</a:t>
            </a:r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91766" y="-1"/>
            <a:ext cx="8352234" cy="44767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lIns="68547" tIns="34274" rIns="68547" bIns="34274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sz="33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082278" y="4607719"/>
            <a:ext cx="8061722" cy="3214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79" y="4782742"/>
            <a:ext cx="101798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933366" y="3530340"/>
            <a:ext cx="2643814" cy="628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250"/>
              </a:lnSpc>
              <a:defRPr/>
            </a:pP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GIAN CARLO BLANGIARDO</a:t>
            </a:r>
          </a:p>
          <a:p>
            <a:pPr>
              <a:lnSpc>
                <a:spcPts val="1275"/>
              </a:lnSpc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75"/>
              </a:lnSpc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Presidente Istat</a:t>
            </a:r>
          </a:p>
        </p:txBody>
      </p:sp>
      <p:pic>
        <p:nvPicPr>
          <p:cNvPr id="3080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57562" r="35909" b="30118"/>
          <a:stretch/>
        </p:blipFill>
        <p:spPr bwMode="auto">
          <a:xfrm>
            <a:off x="1150937" y="1186443"/>
            <a:ext cx="3523871" cy="22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01333" y="120770"/>
            <a:ext cx="8049816" cy="44767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lIns="91396" tIns="45699" rIns="91396" bIns="45699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cap="all" dirty="0">
                <a:solidFill>
                  <a:schemeClr val="bg1"/>
                </a:solidFill>
              </a:rPr>
              <a:t>Il rapporto congiunto </a:t>
            </a:r>
            <a:r>
              <a:rPr lang="it-IT" cap="all" dirty="0" err="1">
                <a:solidFill>
                  <a:schemeClr val="bg1"/>
                </a:solidFill>
              </a:rPr>
              <a:t>istat-iss</a:t>
            </a:r>
            <a:endParaRPr lang="it-IT" cap="all" dirty="0">
              <a:solidFill>
                <a:schemeClr val="bg1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143001" y="4674335"/>
            <a:ext cx="7908131" cy="226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776100"/>
            <a:ext cx="1358504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57562" r="37688" b="30118"/>
          <a:stretch>
            <a:fillRect/>
          </a:stretch>
        </p:blipFill>
        <p:spPr bwMode="auto">
          <a:xfrm>
            <a:off x="8037779" y="4754649"/>
            <a:ext cx="1013353" cy="3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89300" y="748053"/>
            <a:ext cx="8061849" cy="3662541"/>
          </a:xfrm>
          <a:prstGeom prst="rect">
            <a:avLst/>
          </a:prstGeom>
          <a:noFill/>
          <a:ln w="19050">
            <a:solidFill>
              <a:srgbClr val="4479CB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cap="all" dirty="0">
                <a:solidFill>
                  <a:srgbClr val="CF1E24"/>
                </a:solidFill>
                <a:latin typeface="Arial Narrow"/>
                <a:cs typeface="Arial Narrow"/>
              </a:rPr>
              <a:t>obiettivo</a:t>
            </a:r>
          </a:p>
          <a:p>
            <a:pPr algn="just"/>
            <a:r>
              <a:rPr lang="it-IT" sz="2000" dirty="0">
                <a:latin typeface="Arial Narrow" panose="020B0606020202030204" pitchFamily="34" charset="0"/>
              </a:rPr>
              <a:t>Fornire una lettura integrata dei dati epidemiologici di diffusione del Covid-19 e dei dati di mortalità totale acquisiti e validati da Istat. I principali risultati sono presentati a livello provinciale e per aggregazioni di province, sia per criteri di natura amministrativa (regioni, ripartizioni) sia sulla base del grado di diffusione dell’epidemia Covid-19.</a:t>
            </a:r>
            <a:endParaRPr lang="it-IT" sz="2000" cap="all" dirty="0">
              <a:latin typeface="Arial Narrow" panose="020B0606020202030204" pitchFamily="34" charset="0"/>
              <a:cs typeface="Arial Narrow"/>
            </a:endParaRPr>
          </a:p>
          <a:p>
            <a:r>
              <a:rPr lang="it-IT" sz="1600" b="1" cap="all" dirty="0">
                <a:solidFill>
                  <a:srgbClr val="CF1E24"/>
                </a:solidFill>
                <a:latin typeface="Arial Narrow"/>
                <a:cs typeface="Arial Narrow"/>
              </a:rPr>
              <a:t>Le fonti</a:t>
            </a:r>
          </a:p>
          <a:p>
            <a:pPr algn="just"/>
            <a:r>
              <a:rPr lang="it-IT" sz="2000" dirty="0">
                <a:latin typeface="Arial Narrow" panose="020B0606020202030204" pitchFamily="34" charset="0"/>
              </a:rPr>
              <a:t>Il Rapporto valorizza l’uso congiunto di due fonti:</a:t>
            </a:r>
          </a:p>
          <a:p>
            <a:pPr marL="342900" lvl="0" indent="-342900" algn="just">
              <a:buClr>
                <a:srgbClr val="CF1E24"/>
              </a:buClr>
              <a:buFont typeface="Wingdings" charset="2"/>
              <a:buChar char="u"/>
            </a:pPr>
            <a:r>
              <a:rPr lang="it-IT" sz="2000" dirty="0">
                <a:latin typeface="Arial Narrow" panose="020B0606020202030204" pitchFamily="34" charset="0"/>
              </a:rPr>
              <a:t>Sistema di Sorveglianza Nazionale Integrata Covid-19 (SSI) - Diffusione infezione e decessi Covid-19.</a:t>
            </a:r>
          </a:p>
          <a:p>
            <a:pPr marL="342900" indent="-342900" algn="just">
              <a:buClr>
                <a:srgbClr val="CF1E24"/>
              </a:buClr>
              <a:buFont typeface="Wingdings" charset="2"/>
              <a:buChar char="u"/>
            </a:pPr>
            <a:r>
              <a:rPr lang="it-IT" sz="2000" dirty="0">
                <a:latin typeface="Arial Narrow" panose="020B0606020202030204" pitchFamily="34" charset="0"/>
              </a:rPr>
              <a:t>Anagrafe Nazionale Popolazione Residente (ANPR) e Anagrafe Tributaria (AT): 6866 comuni validati su un totale di 7904 comuni – Decessi.</a:t>
            </a:r>
            <a:endParaRPr lang="it-IT" sz="2000" cap="all" dirty="0">
              <a:latin typeface="Arial Narrow" panose="020B0606020202030204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648384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014413" y="4549379"/>
            <a:ext cx="8154591" cy="16669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727972"/>
            <a:ext cx="1358504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32223" y="4471988"/>
            <a:ext cx="406003" cy="273844"/>
          </a:xfrm>
        </p:spPr>
        <p:txBody>
          <a:bodyPr/>
          <a:lstStyle/>
          <a:p>
            <a:pPr>
              <a:defRPr/>
            </a:pPr>
            <a:r>
              <a:rPr lang="it-IT" dirty="0"/>
              <a:t>3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6151" name="Titolo 1"/>
          <p:cNvSpPr txBox="1">
            <a:spLocks/>
          </p:cNvSpPr>
          <p:nvPr/>
        </p:nvSpPr>
        <p:spPr bwMode="auto">
          <a:xfrm>
            <a:off x="1202531" y="13447"/>
            <a:ext cx="7968854" cy="447675"/>
          </a:xfrm>
          <a:prstGeom prst="rect">
            <a:avLst/>
          </a:prstGeom>
          <a:solidFill>
            <a:srgbClr val="CF1E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9" rIns="91396" bIns="45699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L’andamento dei decessi della sorveglianza integrata Covid-19</a:t>
            </a:r>
            <a:endParaRPr lang="it-IT" alt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magin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5" y="644633"/>
            <a:ext cx="5737710" cy="35501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 cmpd="sng">
            <a:solidFill>
              <a:srgbClr val="CF1E2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59024" y="627402"/>
            <a:ext cx="3035858" cy="2462213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Dal 20/2/2020 al 31/3/2020 rispetto alla media 2015-19 dello stesso periodo: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/>
              <a:t>+39% (25.354 persone) i morti nei 6866 comuni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/>
              <a:t>il 54% (13.710 persone) diagnosticato Covid-19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/>
              <a:t>Il restante 46% associato direttamente o indirettamente a Covid-19 ma in assenza di tampone.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9024" y="3228122"/>
            <a:ext cx="303524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Geografia per fascia di contagio: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/>
              <a:t>ALTA: &gt;100 casi su 100 mila ab.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/>
              <a:t>MEDIA: 40-100 casi su 100 mila ab.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/>
              <a:t>BASSA:  &lt; 40 casi su 100 mila ab.</a:t>
            </a:r>
          </a:p>
        </p:txBody>
      </p:sp>
    </p:spTree>
    <p:extLst>
      <p:ext uri="{BB962C8B-B14F-4D97-AF65-F5344CB8AC3E}">
        <p14:creationId xmlns:p14="http://schemas.microsoft.com/office/powerpoint/2010/main" val="17178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014413" y="4549379"/>
            <a:ext cx="8154591" cy="16669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727972"/>
            <a:ext cx="1358504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83406" y="4452938"/>
            <a:ext cx="406004" cy="273844"/>
          </a:xfrm>
        </p:spPr>
        <p:txBody>
          <a:bodyPr/>
          <a:lstStyle/>
          <a:p>
            <a:pPr>
              <a:defRPr/>
            </a:pPr>
            <a:r>
              <a:rPr lang="it-IT" dirty="0"/>
              <a:t>4</a:t>
            </a:r>
          </a:p>
        </p:txBody>
      </p:sp>
      <p:sp>
        <p:nvSpPr>
          <p:cNvPr id="7175" name="Titolo 1"/>
          <p:cNvSpPr txBox="1">
            <a:spLocks/>
          </p:cNvSpPr>
          <p:nvPr/>
        </p:nvSpPr>
        <p:spPr bwMode="auto">
          <a:xfrm>
            <a:off x="1065794" y="24065"/>
            <a:ext cx="8049816" cy="664540"/>
          </a:xfrm>
          <a:prstGeom prst="rect">
            <a:avLst/>
          </a:prstGeom>
          <a:solidFill>
            <a:srgbClr val="CF1E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9" rIns="91396" bIns="45699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Province più colpite: incremento % dei decessi, marzo 2020 rispetto alla media 2015-19</a:t>
            </a:r>
            <a:endParaRPr lang="it-IT" alt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77019"/>
              </p:ext>
            </p:extLst>
          </p:nvPr>
        </p:nvGraphicFramePr>
        <p:xfrm>
          <a:off x="323296" y="704720"/>
          <a:ext cx="6108700" cy="389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138" y="964046"/>
            <a:ext cx="2592142" cy="3539431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>
                <a:latin typeface="Arial Narrow"/>
                <a:cs typeface="Arial Narrow"/>
              </a:rPr>
              <a:t>Aree ad alta diffusione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3271 Comuni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37 Province del Nord + PU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+ 88% decessi: 23.133 persone, di cui 52% riportati dal SSI-</a:t>
            </a:r>
            <a:r>
              <a:rPr lang="it-IT" sz="1400" dirty="0" err="1">
                <a:latin typeface="Arial Narrow"/>
                <a:cs typeface="Arial Narrow"/>
              </a:rPr>
              <a:t>Covid</a:t>
            </a:r>
            <a:endParaRPr lang="it-IT" sz="1400" dirty="0">
              <a:latin typeface="Arial Narrow"/>
              <a:cs typeface="Arial Narrow"/>
            </a:endParaRPr>
          </a:p>
          <a:p>
            <a:r>
              <a:rPr lang="it-IT" sz="1400" b="1" dirty="0">
                <a:latin typeface="Arial Narrow"/>
                <a:cs typeface="Arial Narrow"/>
              </a:rPr>
              <a:t>Aree ad media diffusione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1778 Comuni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35 Province Centro-nord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+14% decessi: 2.426 persone, di cui 47% SSI-</a:t>
            </a:r>
            <a:r>
              <a:rPr lang="it-IT" sz="1400" dirty="0" err="1">
                <a:latin typeface="Arial Narrow"/>
                <a:cs typeface="Arial Narrow"/>
              </a:rPr>
              <a:t>Covid</a:t>
            </a:r>
            <a:endParaRPr lang="it-IT" sz="1400" dirty="0">
              <a:latin typeface="Arial Narrow"/>
              <a:cs typeface="Arial Narrow"/>
            </a:endParaRPr>
          </a:p>
          <a:p>
            <a:r>
              <a:rPr lang="it-IT" sz="1400" b="1" dirty="0">
                <a:latin typeface="Arial Narrow"/>
                <a:cs typeface="Arial Narrow"/>
              </a:rPr>
              <a:t>Aree a bassa diffusione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1817 Comuni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34 Province Centro-sud Isole</a:t>
            </a:r>
          </a:p>
          <a:p>
            <a:pPr marL="342900" indent="-342900">
              <a:buFont typeface="Arial"/>
              <a:buChar char="•"/>
            </a:pPr>
            <a:r>
              <a:rPr lang="it-IT" sz="1400" dirty="0">
                <a:latin typeface="Arial Narrow"/>
                <a:cs typeface="Arial Narrow"/>
              </a:rPr>
              <a:t>Decessi in lieve diminuzione</a:t>
            </a:r>
          </a:p>
          <a:p>
            <a:endParaRPr lang="it-IT" sz="1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902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934642" y="4517232"/>
            <a:ext cx="8154590" cy="16669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9" y="4695826"/>
            <a:ext cx="1358504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03635" y="4419600"/>
            <a:ext cx="407194" cy="273844"/>
          </a:xfrm>
        </p:spPr>
        <p:txBody>
          <a:bodyPr/>
          <a:lstStyle/>
          <a:p>
            <a:pPr>
              <a:defRPr/>
            </a:pPr>
            <a:r>
              <a:rPr lang="it-IT" dirty="0"/>
              <a:t>5</a:t>
            </a:r>
          </a:p>
        </p:txBody>
      </p:sp>
      <p:sp>
        <p:nvSpPr>
          <p:cNvPr id="8202" name="Titolo 1"/>
          <p:cNvSpPr txBox="1">
            <a:spLocks/>
          </p:cNvSpPr>
          <p:nvPr/>
        </p:nvSpPr>
        <p:spPr bwMode="auto">
          <a:xfrm>
            <a:off x="1095375" y="19050"/>
            <a:ext cx="8048625" cy="447675"/>
          </a:xfrm>
          <a:prstGeom prst="rect">
            <a:avLst/>
          </a:prstGeom>
          <a:solidFill>
            <a:srgbClr val="CF1E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9" rIns="91396" bIns="45699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contributo per età e genere: maschi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2663" y="493291"/>
            <a:ext cx="867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 Narrow"/>
                <a:cs typeface="Arial Narrow"/>
              </a:rPr>
              <a:t>Rapporto decessi Covid-19/eccesso di mortalità nelle province ad alta diffusione</a:t>
            </a:r>
            <a:endParaRPr lang="it-IT" sz="1600" dirty="0">
              <a:latin typeface="Arial Narrow"/>
              <a:cs typeface="Arial Narrow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" y="1212931"/>
            <a:ext cx="6513455" cy="2972552"/>
          </a:xfrm>
          <a:prstGeom prst="rect">
            <a:avLst/>
          </a:prstGeom>
          <a:noFill/>
          <a:ln>
            <a:solidFill>
              <a:srgbClr val="CF1E24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11641" y="782044"/>
            <a:ext cx="872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Narrow"/>
                <a:cs typeface="Arial Narrow"/>
              </a:rPr>
              <a:t>Andamento giornaliero nel mese di marzo della quota di </a:t>
            </a:r>
            <a:r>
              <a:rPr lang="it-IT" sz="1100" b="1" dirty="0">
                <a:latin typeface="Arial Narrow"/>
                <a:cs typeface="Arial Narrow"/>
              </a:rPr>
              <a:t>mortalità maschile </a:t>
            </a:r>
            <a:r>
              <a:rPr lang="it-IT" sz="1100" dirty="0">
                <a:latin typeface="Arial Narrow"/>
                <a:cs typeface="Arial Narrow"/>
              </a:rPr>
              <a:t>2020, in eccesso rispetto alla media 2015-2019, coperta dai decessi Covid-19(a). Valori assoluti per classe di età a partire dai 50 anni di età. Province con Alto livello di diffusione Covid-19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4535" y="4158436"/>
            <a:ext cx="847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Note: (a) decessi della sorveglianza integrata Covid-19</a:t>
            </a:r>
          </a:p>
          <a:p>
            <a:r>
              <a:rPr lang="it-IT" sz="1000" dirty="0"/>
              <a:t>Fonte: Istat. Base dati integrata </a:t>
            </a:r>
            <a:r>
              <a:rPr lang="it-IT" sz="1000" dirty="0">
                <a:latin typeface="Arial Narrow"/>
                <a:cs typeface="Arial Narrow"/>
              </a:rPr>
              <a:t>mortalità</a:t>
            </a:r>
            <a:r>
              <a:rPr lang="it-IT" sz="1000" dirty="0"/>
              <a:t> giornaliera comunale, </a:t>
            </a:r>
            <a:r>
              <a:rPr lang="it-IT" sz="1000" dirty="0" err="1"/>
              <a:t>Iss</a:t>
            </a:r>
            <a:r>
              <a:rPr lang="it-IT" sz="1000" dirty="0"/>
              <a:t> Sistema di sorveglianza integrata Covid-19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931155" y="1305438"/>
            <a:ext cx="2132545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Arial Narrow"/>
                <a:cs typeface="Arial Narrow"/>
              </a:rPr>
              <a:t>Considerando i decessi maschili, si passa dall’82,5% nella classe 50-59 al 30,4 % nella classe 90 e più</a:t>
            </a:r>
          </a:p>
        </p:txBody>
      </p:sp>
    </p:spTree>
    <p:extLst>
      <p:ext uri="{BB962C8B-B14F-4D97-AF65-F5344CB8AC3E}">
        <p14:creationId xmlns:p14="http://schemas.microsoft.com/office/powerpoint/2010/main" val="1284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934642" y="4517232"/>
            <a:ext cx="8154590" cy="16669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9" y="4695826"/>
            <a:ext cx="1358504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03635" y="4419600"/>
            <a:ext cx="407194" cy="273844"/>
          </a:xfrm>
        </p:spPr>
        <p:txBody>
          <a:bodyPr/>
          <a:lstStyle/>
          <a:p>
            <a:pPr>
              <a:defRPr/>
            </a:pPr>
            <a:r>
              <a:rPr lang="it-IT" dirty="0"/>
              <a:t>5</a:t>
            </a:r>
          </a:p>
        </p:txBody>
      </p:sp>
      <p:sp>
        <p:nvSpPr>
          <p:cNvPr id="8202" name="Titolo 1"/>
          <p:cNvSpPr txBox="1">
            <a:spLocks/>
          </p:cNvSpPr>
          <p:nvPr/>
        </p:nvSpPr>
        <p:spPr bwMode="auto">
          <a:xfrm>
            <a:off x="1095375" y="19050"/>
            <a:ext cx="8048625" cy="447675"/>
          </a:xfrm>
          <a:prstGeom prst="rect">
            <a:avLst/>
          </a:prstGeom>
          <a:solidFill>
            <a:srgbClr val="CF1E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9" rIns="91396" bIns="45699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contributo per età e genere: femmine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6567" y="469227"/>
            <a:ext cx="867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Arial Narrow"/>
                <a:cs typeface="Arial Narrow"/>
              </a:rPr>
              <a:t>Rapporto decessi Covid-19/eccesso di mortalità nelle province ad alta diffusione</a:t>
            </a:r>
            <a:endParaRPr lang="it-IT" sz="16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4534" y="782044"/>
            <a:ext cx="8477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Narrow"/>
                <a:cs typeface="Arial Narrow"/>
              </a:rPr>
              <a:t>Andamento giornaliero nel mese di marzo della quota di </a:t>
            </a:r>
            <a:r>
              <a:rPr lang="it-IT" sz="1100" b="1" dirty="0">
                <a:latin typeface="Arial Narrow"/>
                <a:cs typeface="Arial Narrow"/>
              </a:rPr>
              <a:t>mortalità femminile </a:t>
            </a:r>
            <a:r>
              <a:rPr lang="it-IT" sz="1100" dirty="0">
                <a:latin typeface="Arial Narrow"/>
                <a:cs typeface="Arial Narrow"/>
              </a:rPr>
              <a:t>2020, in eccesso rispetto alla media 2015-2019, coperta dai decessi Covid-19(a). Valori assoluti per classe di età a partire dai 50 anni di età. Province con Alto livello di diffusione Covid-19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4535" y="4158436"/>
            <a:ext cx="847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Narrow"/>
                <a:cs typeface="Arial Narrow"/>
              </a:rPr>
              <a:t>Note: (a) decessi della sorveglianza integrata Covid-19</a:t>
            </a:r>
          </a:p>
          <a:p>
            <a:r>
              <a:rPr lang="it-IT" sz="1000" dirty="0">
                <a:latin typeface="Arial Narrow"/>
                <a:cs typeface="Arial Narrow"/>
              </a:rPr>
              <a:t>Fonte: Istat. Base dati integrata mortalità giornaliera comunale, </a:t>
            </a:r>
            <a:r>
              <a:rPr lang="it-IT" sz="1000" dirty="0" err="1">
                <a:latin typeface="Arial Narrow"/>
                <a:cs typeface="Arial Narrow"/>
              </a:rPr>
              <a:t>Iss</a:t>
            </a:r>
            <a:r>
              <a:rPr lang="it-IT" sz="1000" dirty="0">
                <a:latin typeface="Arial Narrow"/>
                <a:cs typeface="Arial Narrow"/>
              </a:rPr>
              <a:t> Sistema di sorveglianza integrata Covid-19</a:t>
            </a:r>
          </a:p>
        </p:txBody>
      </p:sp>
      <p:pic>
        <p:nvPicPr>
          <p:cNvPr id="12" name="Immagin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" y="1212931"/>
            <a:ext cx="6068697" cy="2979251"/>
          </a:xfrm>
          <a:prstGeom prst="rect">
            <a:avLst/>
          </a:prstGeom>
          <a:noFill/>
          <a:ln>
            <a:solidFill>
              <a:srgbClr val="CF1E24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410937" y="1336042"/>
            <a:ext cx="2516494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 Narrow"/>
                <a:cs typeface="Arial Narrow"/>
              </a:rPr>
              <a:t>Considerando i decessi femminili, la classe in cui il contributo dei decessi Covid-19 è più alto, pari al 89%, è quella 60-69 anni mentre si scende al 42% nella classe 80-89 e al 20% in quella di 90 anni e oltre.</a:t>
            </a:r>
          </a:p>
        </p:txBody>
      </p:sp>
    </p:spTree>
    <p:extLst>
      <p:ext uri="{BB962C8B-B14F-4D97-AF65-F5344CB8AC3E}">
        <p14:creationId xmlns:p14="http://schemas.microsoft.com/office/powerpoint/2010/main" val="24673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7981461" cy="408214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9"/>
          <p:cNvGrpSpPr/>
          <p:nvPr/>
        </p:nvGrpSpPr>
        <p:grpSpPr>
          <a:xfrm>
            <a:off x="1341047" y="140846"/>
            <a:ext cx="6242023" cy="3305303"/>
            <a:chOff x="761325" y="305280"/>
            <a:chExt cx="7023113" cy="4018548"/>
          </a:xfrm>
        </p:grpSpPr>
        <p:pic>
          <p:nvPicPr>
            <p:cNvPr id="10" name="Immagin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06" b="6698"/>
            <a:stretch/>
          </p:blipFill>
          <p:spPr>
            <a:xfrm>
              <a:off x="761325" y="305280"/>
              <a:ext cx="6858000" cy="4018548"/>
            </a:xfrm>
            <a:prstGeom prst="rect">
              <a:avLst/>
            </a:prstGeom>
          </p:spPr>
        </p:pic>
        <p:sp>
          <p:nvSpPr>
            <p:cNvPr id="11" name="Freccia a sinistra 4"/>
            <p:cNvSpPr/>
            <p:nvPr/>
          </p:nvSpPr>
          <p:spPr>
            <a:xfrm rot="19874254">
              <a:off x="4252674" y="1555590"/>
              <a:ext cx="954356" cy="544442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6"/>
            <p:cNvSpPr txBox="1"/>
            <p:nvPr/>
          </p:nvSpPr>
          <p:spPr>
            <a:xfrm>
              <a:off x="5170866" y="1407685"/>
              <a:ext cx="2613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C00000"/>
                  </a:solidFill>
                </a:rPr>
                <a:t>Per maggiori informazioni clicca qui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21498" y="3550139"/>
            <a:ext cx="5094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5014247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INTRANET-14-139</_dlc_DocId>
    <_dlc_DocIdUrl xmlns="459159c4-d20a-4ff3-9b11-fbd127bd52e5">
      <Url>https://intranet.istat.it/Collaborativi/_layouts/15/DocIdRedir.aspx?ID=INTRANET-14-139</Url>
      <Description>INTRANET-14-139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E81DE-5F0B-421A-93B4-EF95C1639E19}">
  <ds:schemaRefs>
    <ds:schemaRef ds:uri="679261c3-551f-4e86-913f-177e0e529669"/>
    <ds:schemaRef ds:uri="http://www.w3.org/XML/1998/namespace"/>
    <ds:schemaRef ds:uri="http://purl.org/dc/terms/"/>
    <ds:schemaRef ds:uri="c58f2efd-82a8-4ecf-b395-8c25e928921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59159c4-d20a-4ff3-9b11-fbd127bd52e5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20031</TotalTime>
  <Words>584</Words>
  <Application>Microsoft Office PowerPoint</Application>
  <PresentationFormat>Presentazione su schermo (16:9)</PresentationFormat>
  <Paragraphs>60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Arial Rounded MT Bold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Giuseppina Mangione</cp:lastModifiedBy>
  <cp:revision>2076</cp:revision>
  <cp:lastPrinted>2020-02-18T09:20:00Z</cp:lastPrinted>
  <dcterms:created xsi:type="dcterms:W3CDTF">2015-05-13T08:31:54Z</dcterms:created>
  <dcterms:modified xsi:type="dcterms:W3CDTF">2020-05-08T16:00:14Z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8c6d7b5c-1769-4f4f-a262-e9abfd7e697e</vt:lpwstr>
  </property>
</Properties>
</file>