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56" r:id="rId5"/>
    <p:sldId id="269" r:id="rId6"/>
    <p:sldId id="3168" r:id="rId7"/>
    <p:sldId id="1353" r:id="rId8"/>
    <p:sldId id="3169" r:id="rId9"/>
    <p:sldId id="3170" r:id="rId10"/>
    <p:sldId id="3174" r:id="rId11"/>
    <p:sldId id="3176" r:id="rId12"/>
    <p:sldId id="3180" r:id="rId13"/>
    <p:sldId id="318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iscobold" panose="020B0604020202020204"/>
      <p:regular r:id="rId20"/>
    </p:embeddedFont>
    <p:embeddedFont>
      <p:font typeface="Ciscolight" panose="020B0604020202020204"/>
      <p:regular r:id="rId2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FF3"/>
    <a:srgbClr val="20D3F4"/>
    <a:srgbClr val="15BAF0"/>
    <a:srgbClr val="F6DD0F"/>
    <a:srgbClr val="1E3159"/>
    <a:srgbClr val="56C5F2"/>
    <a:srgbClr val="4A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84859103618889E-2"/>
          <c:y val="4.0167622660602219E-2"/>
          <c:w val="0.96535603186947483"/>
          <c:h val="0.800190716252892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GDM PROBABILE</c:v>
                </c:pt>
              </c:strCache>
            </c:strRef>
          </c:tx>
          <c:spPr>
            <a:ln w="28575">
              <a:solidFill>
                <a:srgbClr val="1E315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FAD-4473-935C-0837C1DD9916}"/>
              </c:ext>
            </c:extLst>
          </c:dPt>
          <c:dLbls>
            <c:dLbl>
              <c:idx val="0"/>
              <c:layout>
                <c:manualLayout>
                  <c:x val="-8.7090541590019756E-3"/>
                  <c:y val="-5.713206053299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D2-431F-8154-57D43B22111C}"/>
                </c:ext>
              </c:extLst>
            </c:dLbl>
            <c:dLbl>
              <c:idx val="1"/>
              <c:layout>
                <c:manualLayout>
                  <c:x val="-4.8758080426668314E-2"/>
                  <c:y val="-5.5595278049349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9-42F2-9DE7-D081B9F7B371}"/>
                </c:ext>
              </c:extLst>
            </c:dLbl>
            <c:dLbl>
              <c:idx val="2"/>
              <c:layout>
                <c:manualLayout>
                  <c:x val="-5.1626202804707512E-2"/>
                  <c:y val="-4.818257430943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3061438343047E-2"/>
                      <c:h val="7.4460609067429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FAD-4473-935C-0837C1DD9916}"/>
                </c:ext>
              </c:extLst>
            </c:dLbl>
            <c:dLbl>
              <c:idx val="3"/>
              <c:layout>
                <c:manualLayout>
                  <c:x val="-2.5851111292457488E-2"/>
                  <c:y val="-7.249244632514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AD-4473-935C-0837C1DD9916}"/>
                </c:ext>
              </c:extLst>
            </c:dLbl>
            <c:dLbl>
              <c:idx val="4"/>
              <c:numFmt formatCode="0.0%" sourceLinked="0"/>
              <c:spPr>
                <a:solidFill>
                  <a:schemeClr val="tx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0D-4BCF-A654-68FEA74542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2.1000000000000001E-2</c:v>
                </c:pt>
                <c:pt idx="4">
                  <c:v>-0.02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AD-4473-935C-0837C1DD991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PIL 1</c:v>
                </c:pt>
              </c:strCache>
            </c:strRef>
          </c:tx>
          <c:spPr>
            <a:ln w="28575">
              <a:solidFill>
                <a:srgbClr val="FCCD47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5802828744437242E-2"/>
                  <c:y val="8.284851008588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AD-4473-935C-0837C1DD9916}"/>
                </c:ext>
              </c:extLst>
            </c:dLbl>
            <c:dLbl>
              <c:idx val="1"/>
              <c:layout>
                <c:manualLayout>
                  <c:x val="-2.3501010265870445E-3"/>
                  <c:y val="2.7616170028627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AD-4473-935C-0837C1DD9916}"/>
                </c:ext>
              </c:extLst>
            </c:dLbl>
            <c:dLbl>
              <c:idx val="2"/>
              <c:layout>
                <c:manualLayout>
                  <c:x val="2.3501010265870445E-3"/>
                  <c:y val="3.1068191282205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AD-4473-935C-0837C1DD9916}"/>
                </c:ext>
              </c:extLst>
            </c:dLbl>
            <c:dLbl>
              <c:idx val="3"/>
              <c:layout>
                <c:manualLayout>
                  <c:x val="-3.5251515398805666E-2"/>
                  <c:y val="6.5588403817989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FAD-4473-935C-0837C1DD9916}"/>
                </c:ext>
              </c:extLst>
            </c:dLbl>
            <c:dLbl>
              <c:idx val="4"/>
              <c:spPr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0D-4BCF-A654-68FEA74542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1.0999999999999999E-2</c:v>
                </c:pt>
                <c:pt idx="2">
                  <c:v>1.6E-2</c:v>
                </c:pt>
                <c:pt idx="3">
                  <c:v>8.9999999999999993E-3</c:v>
                </c:pt>
                <c:pt idx="4">
                  <c:v>-0.09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AD-4473-935C-0837C1DD9916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GDM PESSIMISTICO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BF-450A-8694-5B81CE435D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BF-450A-8694-5B81CE435D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BF-450A-8694-5B81CE435D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BF-450A-8694-5B81CE435D6C}"/>
                </c:ext>
              </c:extLst>
            </c:dLbl>
            <c:dLbl>
              <c:idx val="4"/>
              <c:layout>
                <c:manualLayout>
                  <c:x val="-2.2371468589973274E-2"/>
                  <c:y val="8.7765059418401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BF-450A-8694-5B81CE435D6C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</c:strCache>
            </c:strRef>
          </c:cat>
          <c:val>
            <c:numRef>
              <c:f>Foglio1!$D$2:$D$6</c:f>
              <c:numCache>
                <c:formatCode>0.0%</c:formatCode>
                <c:ptCount val="5"/>
                <c:pt idx="0">
                  <c:v>0.02</c:v>
                </c:pt>
                <c:pt idx="1">
                  <c:v>2.3E-2</c:v>
                </c:pt>
                <c:pt idx="2">
                  <c:v>2.5000000000000001E-2</c:v>
                </c:pt>
                <c:pt idx="3">
                  <c:v>2.1000000000000001E-2</c:v>
                </c:pt>
                <c:pt idx="4">
                  <c:v>-3.2000000000000001E-2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BF-450A-8694-5B81CE435D6C}"/>
            </c:ext>
          </c:extLst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PIL 2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D-4A76-A53F-5D687E1217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4D-4A76-A53F-5D687E1217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4D-4A76-A53F-5D687E1217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4D-4A76-A53F-5D687E1217DE}"/>
                </c:ext>
              </c:extLst>
            </c:dLbl>
            <c:dLbl>
              <c:idx val="4"/>
              <c:layout>
                <c:manualLayout>
                  <c:x val="-0.13772854838239607"/>
                  <c:y val="-4.76373947992095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4D-4A76-A53F-5D687E1217DE}"/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</c:strCache>
            </c:strRef>
          </c:cat>
          <c:val>
            <c:numRef>
              <c:f>Foglio1!$E$2:$E$6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1.0999999999999999E-2</c:v>
                </c:pt>
                <c:pt idx="2">
                  <c:v>1.6E-2</c:v>
                </c:pt>
                <c:pt idx="3">
                  <c:v>8.9999999999999993E-3</c:v>
                </c:pt>
                <c:pt idx="4">
                  <c:v>-0.1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4D-4A76-A53F-5D687E121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3088"/>
        <c:axId val="8394624"/>
      </c:lineChart>
      <c:catAx>
        <c:axId val="83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94624"/>
        <c:crosses val="autoZero"/>
        <c:auto val="1"/>
        <c:lblAlgn val="ctr"/>
        <c:lblOffset val="100"/>
        <c:noMultiLvlLbl val="0"/>
      </c:catAx>
      <c:valAx>
        <c:axId val="8394624"/>
        <c:scaling>
          <c:orientation val="minMax"/>
          <c:max val="3.5000000000000003E-2"/>
        </c:scaling>
        <c:delete val="1"/>
        <c:axPos val="l"/>
        <c:numFmt formatCode="0.0%" sourceLinked="1"/>
        <c:majorTickMark val="out"/>
        <c:minorTickMark val="none"/>
        <c:tickLblPos val="nextTo"/>
        <c:crossAx val="839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1772635397504891E-3"/>
          <c:y val="0.74854086993154734"/>
          <c:w val="0.99648946255878179"/>
          <c:h val="0.15419781717952327"/>
        </c:manualLayout>
      </c:layout>
      <c:overlay val="0"/>
      <c:txPr>
        <a:bodyPr/>
        <a:lstStyle/>
        <a:p>
          <a:pPr>
            <a:defRPr sz="1400" b="1" baseline="0"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A-4AB9-8F88-2E7EE0BEE1B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CA-4AB9-8F88-2E7EE0BEE1B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CA-4AB9-8F88-2E7EE0BEE1B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DCA-4AB9-8F88-2E7EE0BEE1B3}"/>
              </c:ext>
            </c:extLst>
          </c:dPt>
          <c:dLbls>
            <c:dLbl>
              <c:idx val="4"/>
              <c:layout>
                <c:manualLayout>
                  <c:x val="9.7733860831056479E-17"/>
                  <c:y val="-1.8832657013570633E-2"/>
                </c:manualLayout>
              </c:layout>
              <c:spPr>
                <a:solidFill>
                  <a:schemeClr val="tx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CA-4AB9-8F88-2E7EE0BEE1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67.2</c:v>
                </c:pt>
                <c:pt idx="1">
                  <c:v>68.7</c:v>
                </c:pt>
                <c:pt idx="2">
                  <c:v>70.5</c:v>
                </c:pt>
                <c:pt idx="3">
                  <c:v>71.900000000000006</c:v>
                </c:pt>
                <c:pt idx="4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9-420B-A71D-96F6D0FFB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456358600"/>
        <c:axId val="456357616"/>
      </c:barChart>
      <c:catAx>
        <c:axId val="45635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6357616"/>
        <c:crosses val="autoZero"/>
        <c:auto val="1"/>
        <c:lblAlgn val="ctr"/>
        <c:lblOffset val="100"/>
        <c:noMultiLvlLbl val="0"/>
      </c:catAx>
      <c:valAx>
        <c:axId val="456357616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63586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77E-2"/>
          <c:y val="2.9587340261190347E-2"/>
          <c:w val="0.76363304805841248"/>
          <c:h val="0.83916441510436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rgbClr val="496F7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bg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18806.8</c:v>
                </c:pt>
                <c:pt idx="1">
                  <c:v>19124.860499999999</c:v>
                </c:pt>
                <c:pt idx="2">
                  <c:v>18754.135138455946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AD9-BA68-7C847C736263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rgbClr val="71BC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bg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7136.1</c:v>
                </c:pt>
                <c:pt idx="1">
                  <c:v>7694.3516666666674</c:v>
                </c:pt>
                <c:pt idx="2">
                  <c:v>7567.9581978879996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B2-4AD9-BA68-7C847C736263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rgbClr val="7796A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bg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11622.5</c:v>
                </c:pt>
                <c:pt idx="1">
                  <c:v>12302.048000000001</c:v>
                </c:pt>
                <c:pt idx="2">
                  <c:v>12297.754852278207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2-4AD9-BA68-7C847C736263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tx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21752</c:v>
                </c:pt>
                <c:pt idx="1">
                  <c:v>20718.289999999997</c:v>
                </c:pt>
                <c:pt idx="2">
                  <c:v>19489.0344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B2-4AD9-BA68-7C847C736263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rgbClr val="D99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ED3-4EF3-9123-B4DE0E4C79BB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iscolight" panose="020B0604020202020204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11155.7</c:v>
                </c:pt>
                <c:pt idx="1">
                  <c:v>12092.5</c:v>
                </c:pt>
                <c:pt idx="2">
                  <c:v>12416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B2-4AD9-BA68-7C847C736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8361472"/>
        <c:axId val="8363008"/>
      </c:barChart>
      <c:catAx>
        <c:axId val="836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363008"/>
        <c:crosses val="autoZero"/>
        <c:auto val="1"/>
        <c:lblAlgn val="ctr"/>
        <c:lblOffset val="100"/>
        <c:noMultiLvlLbl val="0"/>
      </c:catAx>
      <c:valAx>
        <c:axId val="836300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8361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48392808851206"/>
          <c:y val="7.6752226375484123E-2"/>
          <c:w val="0.22986005952326879"/>
          <c:h val="0.83965545609090175"/>
        </c:manualLayout>
      </c:layout>
      <c:overlay val="0"/>
      <c:txPr>
        <a:bodyPr/>
        <a:lstStyle/>
        <a:p>
          <a:pPr>
            <a:defRPr sz="16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39389482888826E-2"/>
          <c:y val="4.0167515430972842E-2"/>
          <c:w val="0.96535603186947483"/>
          <c:h val="0.800190716252892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Mercato Digitale</c:v>
                </c:pt>
              </c:strCache>
            </c:strRef>
          </c:tx>
          <c:spPr>
            <a:ln w="28575">
              <a:solidFill>
                <a:srgbClr val="1E315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FAD-4473-935C-0837C1DD9916}"/>
              </c:ext>
            </c:extLst>
          </c:dPt>
          <c:dLbls>
            <c:dLbl>
              <c:idx val="0"/>
              <c:layout>
                <c:manualLayout>
                  <c:x val="-8.7090541590019756E-3"/>
                  <c:y val="-5.713206053299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D2-431F-8154-57D43B22111C}"/>
                </c:ext>
              </c:extLst>
            </c:dLbl>
            <c:dLbl>
              <c:idx val="1"/>
              <c:layout>
                <c:manualLayout>
                  <c:x val="-4.8758080426668314E-2"/>
                  <c:y val="-5.5595278049349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9-42F2-9DE7-D081B9F7B371}"/>
                </c:ext>
              </c:extLst>
            </c:dLbl>
            <c:dLbl>
              <c:idx val="2"/>
              <c:layout>
                <c:manualLayout>
                  <c:x val="-6.6867020629143445E-2"/>
                  <c:y val="-0.1120361294788731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72134969766897"/>
                      <c:h val="8.7903457137988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FAD-4473-935C-0837C1DD9916}"/>
                </c:ext>
              </c:extLst>
            </c:dLbl>
            <c:dLbl>
              <c:idx val="3"/>
              <c:layout>
                <c:manualLayout>
                  <c:x val="6.8078059183851909E-3"/>
                  <c:y val="6.52967321202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AD-4473-935C-0837C1DD99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  <c:pt idx="3">
                  <c:v>2021E</c:v>
                </c:pt>
                <c:pt idx="4">
                  <c:v>2022E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2.5000000000000001E-2</c:v>
                </c:pt>
                <c:pt idx="1">
                  <c:v>2.1000000000000001E-2</c:v>
                </c:pt>
                <c:pt idx="2">
                  <c:v>-0.02</c:v>
                </c:pt>
                <c:pt idx="3">
                  <c:v>3.4000000000000002E-2</c:v>
                </c:pt>
                <c:pt idx="4">
                  <c:v>3.3000000000000002E-2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FAD-4473-935C-0837C1DD991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PIL</c:v>
                </c:pt>
              </c:strCache>
            </c:strRef>
          </c:tx>
          <c:spPr>
            <a:ln w="28575">
              <a:solidFill>
                <a:srgbClr val="FCCD47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5802828744437242E-2"/>
                  <c:y val="8.284851008588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AD-4473-935C-0837C1DD9916}"/>
                </c:ext>
              </c:extLst>
            </c:dLbl>
            <c:dLbl>
              <c:idx val="1"/>
              <c:layout>
                <c:manualLayout>
                  <c:x val="-2.3501010265870445E-3"/>
                  <c:y val="2.7616170028627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AD-4473-935C-0837C1DD9916}"/>
                </c:ext>
              </c:extLst>
            </c:dLbl>
            <c:dLbl>
              <c:idx val="2"/>
              <c:layout>
                <c:manualLayout>
                  <c:x val="2.3501010265870445E-3"/>
                  <c:y val="3.1068191282205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AD-4473-935C-0837C1DD9916}"/>
                </c:ext>
              </c:extLst>
            </c:dLbl>
            <c:dLbl>
              <c:idx val="3"/>
              <c:layout>
                <c:manualLayout>
                  <c:x val="-0.17895083327475875"/>
                  <c:y val="8.45628590269714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FFAD-4473-935C-0837C1DD9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  <c:pt idx="3">
                  <c:v>2021E</c:v>
                </c:pt>
                <c:pt idx="4">
                  <c:v>2022E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1.6E-2</c:v>
                </c:pt>
                <c:pt idx="1">
                  <c:v>8.9999999999999993E-3</c:v>
                </c:pt>
                <c:pt idx="2">
                  <c:v>-0.09</c:v>
                </c:pt>
                <c:pt idx="3">
                  <c:v>5.0999999999999997E-2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FAD-4473-935C-0837C1DD9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3088"/>
        <c:axId val="8394624"/>
      </c:lineChart>
      <c:catAx>
        <c:axId val="839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94624"/>
        <c:crosses val="autoZero"/>
        <c:auto val="1"/>
        <c:lblAlgn val="ctr"/>
        <c:lblOffset val="100"/>
        <c:noMultiLvlLbl val="0"/>
      </c:catAx>
      <c:valAx>
        <c:axId val="8394624"/>
        <c:scaling>
          <c:orientation val="minMax"/>
          <c:max val="7.0000000000000007E-2"/>
          <c:min val="-0.13500000000000001"/>
        </c:scaling>
        <c:delete val="1"/>
        <c:axPos val="l"/>
        <c:numFmt formatCode="0.0%" sourceLinked="1"/>
        <c:majorTickMark val="out"/>
        <c:minorTickMark val="none"/>
        <c:tickLblPos val="nextTo"/>
        <c:crossAx val="839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1814963457974535E-2"/>
          <c:y val="0.74854086993154734"/>
          <c:w val="0.59471953588284598"/>
          <c:h val="1.2285377685524393E-2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91-47BF-A120-50FB725D0D0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91-47BF-A120-50FB725D0D0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C91-47BF-A120-50FB725D0D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1B8-447B-A75F-B453095A1E3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B8-447B-A75F-B453095A1E39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72,9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B8-447B-A75F-B453095A1E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75,4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B8-447B-A75F-B453095A1E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2020E</c:v>
                </c:pt>
                <c:pt idx="3">
                  <c:v>2021E</c:v>
                </c:pt>
                <c:pt idx="4">
                  <c:v>2022E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70.5</c:v>
                </c:pt>
                <c:pt idx="1">
                  <c:v>71.900000000000006</c:v>
                </c:pt>
                <c:pt idx="2">
                  <c:v>70.5</c:v>
                </c:pt>
                <c:pt idx="3">
                  <c:v>72.900000000000006</c:v>
                </c:pt>
                <c:pt idx="4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89-420B-A71D-96F6D0FFB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27"/>
        <c:axId val="456358600"/>
        <c:axId val="456357616"/>
      </c:barChart>
      <c:catAx>
        <c:axId val="45635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56357616"/>
        <c:crosses val="autoZero"/>
        <c:auto val="1"/>
        <c:lblAlgn val="ctr"/>
        <c:lblOffset val="100"/>
        <c:noMultiLvlLbl val="0"/>
      </c:catAx>
      <c:valAx>
        <c:axId val="456357616"/>
        <c:scaling>
          <c:orientation val="minMax"/>
          <c:min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63586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0.23597</cdr:x>
      <cdr:y>0</cdr:y>
    </cdr:from>
    <cdr:to>
      <cdr:x>0.30864</cdr:x>
      <cdr:y>0.11004</cdr:y>
    </cdr:to>
    <cdr:sp macro="" textlink="">
      <cdr:nvSpPr>
        <cdr:cNvPr id="14" name="CasellaDiTesto 19">
          <a:extLst xmlns:a="http://schemas.openxmlformats.org/drawingml/2006/main">
            <a:ext uri="{FF2B5EF4-FFF2-40B4-BE49-F238E27FC236}">
              <a16:creationId xmlns:a16="http://schemas.microsoft.com/office/drawing/2014/main" id="{78872210-2A6C-4859-B41D-F03163251E7F}"/>
            </a:ext>
          </a:extLst>
        </cdr:cNvPr>
        <cdr:cNvSpPr txBox="1"/>
      </cdr:nvSpPr>
      <cdr:spPr>
        <a:xfrm xmlns:a="http://schemas.openxmlformats.org/drawingml/2006/main">
          <a:off x="2701431" y="-2034109"/>
          <a:ext cx="831947" cy="40863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48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96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44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92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40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888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36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184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</a:rPr>
            <a:t>+2,1%</a:t>
          </a:r>
        </a:p>
      </cdr:txBody>
    </cdr:sp>
  </cdr:relSizeAnchor>
  <cdr:relSizeAnchor xmlns:cdr="http://schemas.openxmlformats.org/drawingml/2006/chartDrawing">
    <cdr:from>
      <cdr:x>0.10624</cdr:x>
      <cdr:y>0</cdr:y>
    </cdr:from>
    <cdr:to>
      <cdr:x>0.18288</cdr:x>
      <cdr:y>0.09946</cdr:y>
    </cdr:to>
    <cdr:sp macro="" textlink="">
      <cdr:nvSpPr>
        <cdr:cNvPr id="16" name="CasellaDiTesto 22">
          <a:extLst xmlns:a="http://schemas.openxmlformats.org/drawingml/2006/main">
            <a:ext uri="{FF2B5EF4-FFF2-40B4-BE49-F238E27FC236}">
              <a16:creationId xmlns:a16="http://schemas.microsoft.com/office/drawing/2014/main" id="{731FA3C2-1D08-4544-8AA3-3227A8A48F5B}"/>
            </a:ext>
          </a:extLst>
        </cdr:cNvPr>
        <cdr:cNvSpPr txBox="1"/>
      </cdr:nvSpPr>
      <cdr:spPr>
        <a:xfrm xmlns:a="http://schemas.openxmlformats.org/drawingml/2006/main">
          <a:off x="1216315" y="0"/>
          <a:ext cx="8773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48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96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44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92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40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888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36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184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  <a:latin typeface="+mn-lt"/>
            </a:rPr>
            <a:t>70.464</a:t>
          </a:r>
        </a:p>
      </cdr:txBody>
    </cdr:sp>
  </cdr:relSizeAnchor>
  <cdr:relSizeAnchor xmlns:cdr="http://schemas.openxmlformats.org/drawingml/2006/chartDrawing">
    <cdr:from>
      <cdr:x>0.23661</cdr:x>
      <cdr:y>0.71659</cdr:y>
    </cdr:from>
    <cdr:to>
      <cdr:x>0.30514</cdr:x>
      <cdr:y>0.81746</cdr:y>
    </cdr:to>
    <cdr:sp macro="" textlink="">
      <cdr:nvSpPr>
        <cdr:cNvPr id="17" name="CasellaDiTesto 33">
          <a:extLst xmlns:a="http://schemas.openxmlformats.org/drawingml/2006/main">
            <a:ext uri="{FF2B5EF4-FFF2-40B4-BE49-F238E27FC236}">
              <a16:creationId xmlns:a16="http://schemas.microsoft.com/office/drawing/2014/main" id="{37267924-8B73-42FC-8A39-F13F68068587}"/>
            </a:ext>
          </a:extLst>
        </cdr:cNvPr>
        <cdr:cNvSpPr txBox="1"/>
      </cdr:nvSpPr>
      <cdr:spPr>
        <a:xfrm xmlns:a="http://schemas.openxmlformats.org/drawingml/2006/main">
          <a:off x="2708781" y="2661091"/>
          <a:ext cx="78455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i="0" dirty="0">
              <a:solidFill>
                <a:schemeClr val="tx1"/>
              </a:solidFill>
            </a:rPr>
            <a:t>+1,7%</a:t>
          </a:r>
        </a:p>
      </cdr:txBody>
    </cdr:sp>
  </cdr:relSizeAnchor>
  <cdr:relSizeAnchor xmlns:cdr="http://schemas.openxmlformats.org/drawingml/2006/chartDrawing">
    <cdr:from>
      <cdr:x>0.23619</cdr:x>
      <cdr:y>0.59008</cdr:y>
    </cdr:from>
    <cdr:to>
      <cdr:x>0.30472</cdr:x>
      <cdr:y>0.69095</cdr:y>
    </cdr:to>
    <cdr:sp macro="" textlink="">
      <cdr:nvSpPr>
        <cdr:cNvPr id="18" name="CasellaDiTesto 34">
          <a:extLst xmlns:a="http://schemas.openxmlformats.org/drawingml/2006/main">
            <a:ext uri="{FF2B5EF4-FFF2-40B4-BE49-F238E27FC236}">
              <a16:creationId xmlns:a16="http://schemas.microsoft.com/office/drawing/2014/main" id="{2D91C128-AB33-402A-A1C5-020CEFA34AA2}"/>
            </a:ext>
          </a:extLst>
        </cdr:cNvPr>
        <cdr:cNvSpPr txBox="1"/>
      </cdr:nvSpPr>
      <cdr:spPr>
        <a:xfrm xmlns:a="http://schemas.openxmlformats.org/drawingml/2006/main">
          <a:off x="2703973" y="2191290"/>
          <a:ext cx="78455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+7,8%</a:t>
          </a:r>
        </a:p>
      </cdr:txBody>
    </cdr:sp>
  </cdr:relSizeAnchor>
  <cdr:relSizeAnchor xmlns:cdr="http://schemas.openxmlformats.org/drawingml/2006/chartDrawing">
    <cdr:from>
      <cdr:x>0.23949</cdr:x>
      <cdr:y>0.31464</cdr:y>
    </cdr:from>
    <cdr:to>
      <cdr:x>0.30455</cdr:x>
      <cdr:y>0.41551</cdr:y>
    </cdr:to>
    <cdr:sp macro="" textlink="">
      <cdr:nvSpPr>
        <cdr:cNvPr id="19" name="CasellaDiTesto 35">
          <a:extLst xmlns:a="http://schemas.openxmlformats.org/drawingml/2006/main">
            <a:ext uri="{FF2B5EF4-FFF2-40B4-BE49-F238E27FC236}">
              <a16:creationId xmlns:a16="http://schemas.microsoft.com/office/drawing/2014/main" id="{204F3A34-51F4-4AAB-A2DF-2C1E5EEE7522}"/>
            </a:ext>
          </a:extLst>
        </cdr:cNvPr>
        <cdr:cNvSpPr txBox="1"/>
      </cdr:nvSpPr>
      <cdr:spPr>
        <a:xfrm xmlns:a="http://schemas.openxmlformats.org/drawingml/2006/main">
          <a:off x="2741752" y="1168430"/>
          <a:ext cx="74480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-4,8%</a:t>
          </a:r>
        </a:p>
      </cdr:txBody>
    </cdr:sp>
  </cdr:relSizeAnchor>
  <cdr:relSizeAnchor xmlns:cdr="http://schemas.openxmlformats.org/drawingml/2006/chartDrawing">
    <cdr:from>
      <cdr:x>0.24299</cdr:x>
      <cdr:y>0.1562</cdr:y>
    </cdr:from>
    <cdr:to>
      <cdr:x>0.31152</cdr:x>
      <cdr:y>0.25707</cdr:y>
    </cdr:to>
    <cdr:sp macro="" textlink="">
      <cdr:nvSpPr>
        <cdr:cNvPr id="20" name="CasellaDiTesto 36">
          <a:extLst xmlns:a="http://schemas.openxmlformats.org/drawingml/2006/main">
            <a:ext uri="{FF2B5EF4-FFF2-40B4-BE49-F238E27FC236}">
              <a16:creationId xmlns:a16="http://schemas.microsoft.com/office/drawing/2014/main" id="{8EAA4F05-3E4D-4754-A57E-2FB5FC0EC715}"/>
            </a:ext>
          </a:extLst>
        </cdr:cNvPr>
        <cdr:cNvSpPr txBox="1"/>
      </cdr:nvSpPr>
      <cdr:spPr>
        <a:xfrm xmlns:a="http://schemas.openxmlformats.org/drawingml/2006/main">
          <a:off x="2781791" y="580063"/>
          <a:ext cx="784552" cy="3745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+8,4%</a:t>
          </a:r>
        </a:p>
      </cdr:txBody>
    </cdr:sp>
  </cdr:relSizeAnchor>
  <cdr:relSizeAnchor xmlns:cdr="http://schemas.openxmlformats.org/drawingml/2006/chartDrawing">
    <cdr:from>
      <cdr:x>0.23534</cdr:x>
      <cdr:y>0.48487</cdr:y>
    </cdr:from>
    <cdr:to>
      <cdr:x>0.30387</cdr:x>
      <cdr:y>0.58574</cdr:y>
    </cdr:to>
    <cdr:sp macro="" textlink="">
      <cdr:nvSpPr>
        <cdr:cNvPr id="21" name="CasellaDiTesto 38">
          <a:extLst xmlns:a="http://schemas.openxmlformats.org/drawingml/2006/main">
            <a:ext uri="{FF2B5EF4-FFF2-40B4-BE49-F238E27FC236}">
              <a16:creationId xmlns:a16="http://schemas.microsoft.com/office/drawing/2014/main" id="{0B786A9F-3982-47BB-ACBE-D20325173148}"/>
            </a:ext>
          </a:extLst>
        </cdr:cNvPr>
        <cdr:cNvSpPr txBox="1"/>
      </cdr:nvSpPr>
      <cdr:spPr>
        <a:xfrm xmlns:a="http://schemas.openxmlformats.org/drawingml/2006/main">
          <a:off x="2694242" y="1800588"/>
          <a:ext cx="78455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+5,8%</a:t>
          </a:r>
        </a:p>
      </cdr:txBody>
    </cdr:sp>
  </cdr:relSizeAnchor>
  <cdr:relSizeAnchor xmlns:cdr="http://schemas.openxmlformats.org/drawingml/2006/chartDrawing">
    <cdr:from>
      <cdr:x>0.36443</cdr:x>
      <cdr:y>0.00131</cdr:y>
    </cdr:from>
    <cdr:to>
      <cdr:x>0.44147</cdr:x>
      <cdr:y>0.10077</cdr:y>
    </cdr:to>
    <cdr:sp macro="" textlink="">
      <cdr:nvSpPr>
        <cdr:cNvPr id="23" name="CasellaDiTesto 22">
          <a:extLst xmlns:a="http://schemas.openxmlformats.org/drawingml/2006/main">
            <a:ext uri="{FF2B5EF4-FFF2-40B4-BE49-F238E27FC236}">
              <a16:creationId xmlns:a16="http://schemas.microsoft.com/office/drawing/2014/main" id="{770509F1-A537-4D5B-8002-BADE1BF1091C}"/>
            </a:ext>
          </a:extLst>
        </cdr:cNvPr>
        <cdr:cNvSpPr txBox="1"/>
      </cdr:nvSpPr>
      <cdr:spPr>
        <a:xfrm xmlns:a="http://schemas.openxmlformats.org/drawingml/2006/main">
          <a:off x="4172103" y="4865"/>
          <a:ext cx="88197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  <a:latin typeface="+mn-lt"/>
            </a:rPr>
            <a:t>71.932</a:t>
          </a:r>
        </a:p>
      </cdr:txBody>
    </cdr:sp>
  </cdr:relSizeAnchor>
  <cdr:relSizeAnchor xmlns:cdr="http://schemas.openxmlformats.org/drawingml/2006/chartDrawing">
    <cdr:from>
      <cdr:x>0.60424</cdr:x>
      <cdr:y>0</cdr:y>
    </cdr:from>
    <cdr:to>
      <cdr:x>0.68128</cdr:x>
      <cdr:y>0.09946</cdr:y>
    </cdr:to>
    <cdr:sp macro="" textlink="">
      <cdr:nvSpPr>
        <cdr:cNvPr id="31" name="CasellaDiTesto 1">
          <a:extLst xmlns:a="http://schemas.openxmlformats.org/drawingml/2006/main">
            <a:ext uri="{FF2B5EF4-FFF2-40B4-BE49-F238E27FC236}">
              <a16:creationId xmlns:a16="http://schemas.microsoft.com/office/drawing/2014/main" id="{698F5042-9615-4166-AE93-8214D5569AD7}"/>
            </a:ext>
          </a:extLst>
        </cdr:cNvPr>
        <cdr:cNvSpPr txBox="1"/>
      </cdr:nvSpPr>
      <cdr:spPr>
        <a:xfrm xmlns:a="http://schemas.openxmlformats.org/drawingml/2006/main">
          <a:off x="6917518" y="0"/>
          <a:ext cx="88197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</a:rPr>
            <a:t>70.525</a:t>
          </a:r>
          <a:endParaRPr lang="it-IT" sz="1800" b="1" dirty="0">
            <a:solidFill>
              <a:schemeClr val="tx1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0.48613</cdr:x>
      <cdr:y>0</cdr:y>
    </cdr:from>
    <cdr:to>
      <cdr:x>0.55721</cdr:x>
      <cdr:y>0.11004</cdr:y>
    </cdr:to>
    <cdr:sp macro="" textlink="">
      <cdr:nvSpPr>
        <cdr:cNvPr id="32" name="CasellaDiTesto 19">
          <a:extLst xmlns:a="http://schemas.openxmlformats.org/drawingml/2006/main">
            <a:ext uri="{FF2B5EF4-FFF2-40B4-BE49-F238E27FC236}">
              <a16:creationId xmlns:a16="http://schemas.microsoft.com/office/drawing/2014/main" id="{ECD8484E-EF76-4D5D-9711-D36CDB3DC426}"/>
            </a:ext>
          </a:extLst>
        </cdr:cNvPr>
        <cdr:cNvSpPr txBox="1"/>
      </cdr:nvSpPr>
      <cdr:spPr>
        <a:xfrm xmlns:a="http://schemas.openxmlformats.org/drawingml/2006/main">
          <a:off x="5565360" y="0"/>
          <a:ext cx="813707" cy="40862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</a:rPr>
            <a:t>-2,0%</a:t>
          </a:r>
        </a:p>
      </cdr:txBody>
    </cdr:sp>
  </cdr:relSizeAnchor>
  <cdr:relSizeAnchor xmlns:cdr="http://schemas.openxmlformats.org/drawingml/2006/chartDrawing">
    <cdr:from>
      <cdr:x>0.48913</cdr:x>
      <cdr:y>0.7166</cdr:y>
    </cdr:from>
    <cdr:to>
      <cdr:x>0.55419</cdr:x>
      <cdr:y>0.81747</cdr:y>
    </cdr:to>
    <cdr:sp macro="" textlink="">
      <cdr:nvSpPr>
        <cdr:cNvPr id="33" name="CasellaDiTesto 33">
          <a:extLst xmlns:a="http://schemas.openxmlformats.org/drawingml/2006/main">
            <a:ext uri="{FF2B5EF4-FFF2-40B4-BE49-F238E27FC236}">
              <a16:creationId xmlns:a16="http://schemas.microsoft.com/office/drawing/2014/main" id="{E0213A6F-DAB1-4B1E-B850-3FBEEF17883D}"/>
            </a:ext>
          </a:extLst>
        </cdr:cNvPr>
        <cdr:cNvSpPr txBox="1"/>
      </cdr:nvSpPr>
      <cdr:spPr>
        <a:xfrm xmlns:a="http://schemas.openxmlformats.org/drawingml/2006/main">
          <a:off x="5599705" y="2661128"/>
          <a:ext cx="74480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i="0" dirty="0">
              <a:solidFill>
                <a:schemeClr val="tx1"/>
              </a:solidFill>
            </a:rPr>
            <a:t>-</a:t>
          </a:r>
          <a:r>
            <a:rPr lang="it-IT" sz="1600" b="1" dirty="0">
              <a:solidFill>
                <a:schemeClr val="tx1"/>
              </a:solidFill>
            </a:rPr>
            <a:t>1,9</a:t>
          </a:r>
          <a:r>
            <a:rPr lang="it-IT" sz="1600" b="1" i="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0.48913</cdr:x>
      <cdr:y>0.59009</cdr:y>
    </cdr:from>
    <cdr:to>
      <cdr:x>0.55419</cdr:x>
      <cdr:y>0.69096</cdr:y>
    </cdr:to>
    <cdr:sp macro="" textlink="">
      <cdr:nvSpPr>
        <cdr:cNvPr id="34" name="CasellaDiTesto 34">
          <a:extLst xmlns:a="http://schemas.openxmlformats.org/drawingml/2006/main">
            <a:ext uri="{FF2B5EF4-FFF2-40B4-BE49-F238E27FC236}">
              <a16:creationId xmlns:a16="http://schemas.microsoft.com/office/drawing/2014/main" id="{0E52199B-0A99-4F0B-A668-192474C297D1}"/>
            </a:ext>
          </a:extLst>
        </cdr:cNvPr>
        <cdr:cNvSpPr txBox="1"/>
      </cdr:nvSpPr>
      <cdr:spPr>
        <a:xfrm xmlns:a="http://schemas.openxmlformats.org/drawingml/2006/main">
          <a:off x="5599705" y="2191327"/>
          <a:ext cx="74480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-1,6%</a:t>
          </a:r>
        </a:p>
      </cdr:txBody>
    </cdr:sp>
  </cdr:relSizeAnchor>
  <cdr:relSizeAnchor xmlns:cdr="http://schemas.openxmlformats.org/drawingml/2006/chartDrawing">
    <cdr:from>
      <cdr:x>0.48913</cdr:x>
      <cdr:y>0.31465</cdr:y>
    </cdr:from>
    <cdr:to>
      <cdr:x>0.55419</cdr:x>
      <cdr:y>0.41552</cdr:y>
    </cdr:to>
    <cdr:sp macro="" textlink="">
      <cdr:nvSpPr>
        <cdr:cNvPr id="35" name="CasellaDiTesto 35">
          <a:extLst xmlns:a="http://schemas.openxmlformats.org/drawingml/2006/main">
            <a:ext uri="{FF2B5EF4-FFF2-40B4-BE49-F238E27FC236}">
              <a16:creationId xmlns:a16="http://schemas.microsoft.com/office/drawing/2014/main" id="{940A445B-8C46-44E6-8BB1-52EE04C48F3E}"/>
            </a:ext>
          </a:extLst>
        </cdr:cNvPr>
        <cdr:cNvSpPr txBox="1"/>
      </cdr:nvSpPr>
      <cdr:spPr>
        <a:xfrm xmlns:a="http://schemas.openxmlformats.org/drawingml/2006/main">
          <a:off x="5599705" y="1168468"/>
          <a:ext cx="74480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-5,9%</a:t>
          </a:r>
        </a:p>
      </cdr:txBody>
    </cdr:sp>
  </cdr:relSizeAnchor>
  <cdr:relSizeAnchor xmlns:cdr="http://schemas.openxmlformats.org/drawingml/2006/chartDrawing">
    <cdr:from>
      <cdr:x>0.48913</cdr:x>
      <cdr:y>0.16669</cdr:y>
    </cdr:from>
    <cdr:to>
      <cdr:x>0.55766</cdr:x>
      <cdr:y>0.26756</cdr:y>
    </cdr:to>
    <cdr:sp macro="" textlink="">
      <cdr:nvSpPr>
        <cdr:cNvPr id="36" name="CasellaDiTesto 36">
          <a:extLst xmlns:a="http://schemas.openxmlformats.org/drawingml/2006/main">
            <a:ext uri="{FF2B5EF4-FFF2-40B4-BE49-F238E27FC236}">
              <a16:creationId xmlns:a16="http://schemas.microsoft.com/office/drawing/2014/main" id="{3B40C90B-94F5-4BF4-ADDB-8AA841E451BB}"/>
            </a:ext>
          </a:extLst>
        </cdr:cNvPr>
        <cdr:cNvSpPr txBox="1"/>
      </cdr:nvSpPr>
      <cdr:spPr>
        <a:xfrm xmlns:a="http://schemas.openxmlformats.org/drawingml/2006/main">
          <a:off x="5599705" y="619011"/>
          <a:ext cx="78455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+2,7%</a:t>
          </a:r>
        </a:p>
      </cdr:txBody>
    </cdr:sp>
  </cdr:relSizeAnchor>
  <cdr:relSizeAnchor xmlns:cdr="http://schemas.openxmlformats.org/drawingml/2006/chartDrawing">
    <cdr:from>
      <cdr:x>0.48913</cdr:x>
      <cdr:y>0.44956</cdr:y>
    </cdr:from>
    <cdr:to>
      <cdr:x>0.55419</cdr:x>
      <cdr:y>0.55043</cdr:y>
    </cdr:to>
    <cdr:sp macro="" textlink="">
      <cdr:nvSpPr>
        <cdr:cNvPr id="37" name="CasellaDiTesto 38">
          <a:extLst xmlns:a="http://schemas.openxmlformats.org/drawingml/2006/main">
            <a:ext uri="{FF2B5EF4-FFF2-40B4-BE49-F238E27FC236}">
              <a16:creationId xmlns:a16="http://schemas.microsoft.com/office/drawing/2014/main" id="{439580CF-F2E5-4382-8E4B-C8FCDBE24E64}"/>
            </a:ext>
          </a:extLst>
        </cdr:cNvPr>
        <cdr:cNvSpPr txBox="1"/>
      </cdr:nvSpPr>
      <cdr:spPr>
        <a:xfrm xmlns:a="http://schemas.openxmlformats.org/drawingml/2006/main">
          <a:off x="5599705" y="1669462"/>
          <a:ext cx="744805" cy="37457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-0,1%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41D5F-300C-44E8-9D5B-C3FAE852AF55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CB50-DB7D-403B-91AE-8D346ECCDA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50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Prima di tutto sui consuntivi relativi al 2018 e successivamente, esercizio più difficile dato l’attuale quadro di incertezza economica, mostrandovi le previsioni 2019 con i relativi razionali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99F5-C429-4518-9E37-0D741CABEB5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99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99F5-C429-4518-9E37-0D741CABEB5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15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Il 2018 è stato un anno ancora positivo per  il mercato con una crescita del 2,5% , migliore di quella del 2017.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Un mercato che a partire dall’inversione registrata  nel 2015 è cresciuto in valore di quasi 5 mld di € , superando nel 2018 i 70 mld 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Un mercato che nei suoi ritmi di crescita appare sempre meno influenzato dall’andamento dell’economia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…. come risulta evidente dall’allargamento progressivo della forbice tra crescita del mercato e crescita del PIL che da 0,7 punti percentuali nel 2017 si porta a 1,6 punti nel 2018, anche se dobbiamo chiederci se questa non dipendenza continuerà nei prossimi mesi.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99F5-C429-4518-9E37-0D741CABEB5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18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Tutti questi input ci inducono  a valutare che il </a:t>
            </a:r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mercato digitale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continuera’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ad essere resiliente  e a prevedere che nel 2019, il mercato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confermera’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la crescita del 2,5% registrata nel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Questo nonostante le difficoltà dello scenario macroeconomico e di quello che oggi rappresenta il vero ostacolo alla crescita, ovvero la mancanza di competenze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adeguate,una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vera emergenza-Paese sulla quale auspichiamo che il mondo politico ponga urgentemente rimedio.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La nostra speranza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che la nostra previsione e il nostro auspicio si trasformino in </a:t>
            </a:r>
            <a:r>
              <a:rPr 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realta’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99F5-C429-4518-9E37-0D741CABEB5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7862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438" y="747713"/>
            <a:ext cx="6654800" cy="3743325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15B5D459-4E19-428B-BDAE-73F3E8A10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796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459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Quali previsioni fare per il 2019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Esercizio difficile, sicuramente, in un quadro macro economico sempre più negativo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Dove il quesito principale è se il mercato manterrà il suo trend anticiclico oppure subirà i colpi dell’arretramento dell’economia?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Partiamo dall’osservazione di alcuni fenomeni per dare risposte e previsioni sensate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99F5-C429-4518-9E37-0D741CABEB5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18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Il 2018 è stato un anno ancora positivo per  il mercato con una crescita del 2,5% , migliore di quella del 2017.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Un mercato che a partire dall’inversione registrata  nel 2015 è cresciuto in valore di quasi 5 mld di € , superando nel 2018 i 70 mld 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Un mercato che nei suoi ritmi di crescita appare sempre meno influenzato dall’andamento dell’economia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…. come risulta evidente dall’allargamento progressivo della forbice tra crescita del mercato e crescita del PIL che da 0,7 punti percentuali nel 2017 si porta a 1,6 punti nel 2018, anche se dobbiamo chiederci se questa non dipendenza continuerà nei prossimi mesi.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D199F5-C429-4518-9E37-0D741CABEB5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99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159D91D-5BD9-4855-ACEB-66BEE0B1D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67BE42A-6F4C-43FB-8EBD-17A8E5146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41014DD-5259-4F16-A5BD-9F5A0ACD0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Conferenza Stampa Anitec-Assinform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6614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DB1D902-9C8A-4812-9FAC-9224B3CD04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2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451DB9D-2731-4740-9084-47198CCFA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2E4635C-64EF-49D9-813B-8A0801B2B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1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A03A0FD-BB83-4D4F-B756-8DB7261E36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92DE3CD-3B6A-40C3-B9BB-846521ED6F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57F130C-0673-4E5F-8ECD-132A4AF09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223A7A0-E3A8-4B55-94F0-EA1342498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3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585F-5C55-4011-9047-CB9F7B0A981E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3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15333" y="5457735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 – 13 NOVEMBRE 2019</a:t>
            </a:r>
          </a:p>
        </p:txBody>
      </p:sp>
      <p:pic>
        <p:nvPicPr>
          <p:cNvPr id="7" name="Immagine 6" descr="Immagine che contiene testo, stazionario, strumento scrittorio, colorato&#10;&#10;Descrizione generata automaticamente">
            <a:extLst>
              <a:ext uri="{FF2B5EF4-FFF2-40B4-BE49-F238E27FC236}">
                <a16:creationId xmlns:a16="http://schemas.microsoft.com/office/drawing/2014/main" id="{A2CE47D3-A921-4053-BBF5-2EA88064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3F8092-291A-4C81-B940-9A5690AB3051}"/>
              </a:ext>
            </a:extLst>
          </p:cNvPr>
          <p:cNvSpPr txBox="1"/>
          <p:nvPr/>
        </p:nvSpPr>
        <p:spPr>
          <a:xfrm>
            <a:off x="2224087" y="3429000"/>
            <a:ext cx="77438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it-IT" sz="36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Malgun Gothic Semilight" panose="020B0502040204020203" pitchFamily="34" charset="-128"/>
              </a:rPr>
              <a:t>Il mercato digitale in Italia </a:t>
            </a:r>
            <a:br>
              <a:rPr lang="it-IT" sz="36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Malgun Gothic Semilight" panose="020B0502040204020203" pitchFamily="34" charset="-128"/>
              </a:rPr>
            </a:br>
            <a:r>
              <a:rPr lang="it-IT" sz="3600" dirty="0">
                <a:solidFill>
                  <a:schemeClr val="bg1"/>
                </a:solidFill>
                <a:latin typeface="+mj-lt"/>
                <a:ea typeface="Malgun Gothic" panose="020B0503020000020004" pitchFamily="34" charset="-127"/>
                <a:cs typeface="Malgun Gothic Semilight" panose="020B0502040204020203" pitchFamily="34" charset="-128"/>
              </a:rPr>
              <a:t>2020-2022: quale l’impatto del Covid-19?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3E25AF-6530-460A-9A3D-72071BED519D}"/>
              </a:ext>
            </a:extLst>
          </p:cNvPr>
          <p:cNvSpPr txBox="1"/>
          <p:nvPr/>
        </p:nvSpPr>
        <p:spPr>
          <a:xfrm>
            <a:off x="2767013" y="5235391"/>
            <a:ext cx="679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EAD00"/>
                </a:solidFill>
                <a:latin typeface="+mj-lt"/>
                <a:ea typeface="Malgun Gothic" panose="020B0503020000020004" pitchFamily="34" charset="-127"/>
                <a:cs typeface="Gisha" panose="020B0502040204020203" pitchFamily="34" charset="-79"/>
              </a:rPr>
              <a:t>CONFERENZA STAMPA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1D272F1-842E-4FD4-9C71-2A30D5CD282C}"/>
              </a:ext>
            </a:extLst>
          </p:cNvPr>
          <p:cNvSpPr txBox="1"/>
          <p:nvPr/>
        </p:nvSpPr>
        <p:spPr>
          <a:xfrm>
            <a:off x="2790825" y="5659377"/>
            <a:ext cx="679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+mj-lt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18 Novembre 2020</a:t>
            </a:r>
          </a:p>
        </p:txBody>
      </p:sp>
    </p:spTree>
    <p:extLst>
      <p:ext uri="{BB962C8B-B14F-4D97-AF65-F5344CB8AC3E}">
        <p14:creationId xmlns:p14="http://schemas.microsoft.com/office/powerpoint/2010/main" val="10820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33B3D37-97F6-424E-9054-8B8E6BE51E4A}"/>
              </a:ext>
            </a:extLst>
          </p:cNvPr>
          <p:cNvSpPr/>
          <p:nvPr/>
        </p:nvSpPr>
        <p:spPr>
          <a:xfrm>
            <a:off x="408186" y="1552836"/>
            <a:ext cx="11375628" cy="4698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80E163-19DA-46FB-A7BD-9C1B2E05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24" y="189380"/>
            <a:ext cx="9714289" cy="1325563"/>
          </a:xfrm>
        </p:spPr>
        <p:txBody>
          <a:bodyPr>
            <a:normAutofit/>
          </a:bodyPr>
          <a:lstStyle/>
          <a:p>
            <a:r>
              <a:rPr lang="it-IT" sz="2800" dirty="0"/>
              <a:t>Il digitale </a:t>
            </a:r>
            <a:r>
              <a:rPr lang="it-IT" sz="2800" dirty="0" err="1"/>
              <a:t>dovra’</a:t>
            </a:r>
            <a:r>
              <a:rPr lang="it-IT" sz="2800" dirty="0"/>
              <a:t> essere la leva per recuperare produttività e crescita  nel biennio 2021 - 2022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F19EE0-50BE-4B0C-B00A-59AD008F81B9}"/>
              </a:ext>
            </a:extLst>
          </p:cNvPr>
          <p:cNvSpPr txBox="1"/>
          <p:nvPr/>
        </p:nvSpPr>
        <p:spPr>
          <a:xfrm>
            <a:off x="423623" y="1570253"/>
            <a:ext cx="4322881" cy="417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Crescite % anno su anno in condizioni ordinarie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0D0B7BE-4ADF-4DA5-8F34-00F277B66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6421670" cy="276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200" b="1" dirty="0"/>
              <a:t>Fonte:: NADEF (Ottobre 2020) e </a:t>
            </a:r>
            <a:r>
              <a:rPr lang="it-IT" sz="1200" b="1" dirty="0" err="1"/>
              <a:t>Anitec</a:t>
            </a:r>
            <a:r>
              <a:rPr lang="it-IT" sz="1200" b="1" dirty="0"/>
              <a:t>-Assinform / </a:t>
            </a:r>
            <a:r>
              <a:rPr lang="it-IT" sz="1200" b="1" dirty="0" err="1"/>
              <a:t>NetConsulting</a:t>
            </a:r>
            <a:r>
              <a:rPr lang="it-IT" sz="1200" b="1" dirty="0"/>
              <a:t> cube, Novembre  2020</a:t>
            </a:r>
            <a:endParaRPr lang="en-US" sz="1200" b="1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AF168A8-5B92-46E5-8B4B-C63ED2CC2464}"/>
              </a:ext>
            </a:extLst>
          </p:cNvPr>
          <p:cNvGraphicFramePr/>
          <p:nvPr/>
        </p:nvGraphicFramePr>
        <p:xfrm>
          <a:off x="391540" y="2120181"/>
          <a:ext cx="5833010" cy="377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A782E2-1D36-4F31-B17B-26F71D1CB630}"/>
              </a:ext>
            </a:extLst>
          </p:cNvPr>
          <p:cNvSpPr txBox="1"/>
          <p:nvPr/>
        </p:nvSpPr>
        <p:spPr>
          <a:xfrm>
            <a:off x="6455390" y="1562778"/>
            <a:ext cx="4128237" cy="41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Valori del Mercato Digitale </a:t>
            </a:r>
            <a:r>
              <a:rPr lang="it-IT" sz="1600"/>
              <a:t>in mld €</a:t>
            </a:r>
            <a:endParaRPr lang="it-IT" sz="1600" dirty="0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732988AB-95F8-4C49-9492-8EF6AEB9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571" y="6365916"/>
            <a:ext cx="2743200" cy="365125"/>
          </a:xfrm>
        </p:spPr>
        <p:txBody>
          <a:bodyPr/>
          <a:lstStyle/>
          <a:p>
            <a:fld id="{30908413-DBF7-48A1-AB72-7799F296B45D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B3D7ECF-C0D3-4D5E-BF9B-4C8D07F41CCB}"/>
              </a:ext>
            </a:extLst>
          </p:cNvPr>
          <p:cNvGraphicFramePr/>
          <p:nvPr/>
        </p:nvGraphicFramePr>
        <p:xfrm>
          <a:off x="7003791" y="1754136"/>
          <a:ext cx="4764585" cy="404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1" name="Gruppo 20">
            <a:extLst>
              <a:ext uri="{FF2B5EF4-FFF2-40B4-BE49-F238E27FC236}">
                <a16:creationId xmlns:a16="http://schemas.microsoft.com/office/drawing/2014/main" id="{7CCD0B71-D51C-4525-8442-5A87FAFA328F}"/>
              </a:ext>
            </a:extLst>
          </p:cNvPr>
          <p:cNvGrpSpPr/>
          <p:nvPr/>
        </p:nvGrpSpPr>
        <p:grpSpPr>
          <a:xfrm>
            <a:off x="4162566" y="1986621"/>
            <a:ext cx="2292824" cy="3369847"/>
            <a:chOff x="4162566" y="1754136"/>
            <a:chExt cx="2292824" cy="3371870"/>
          </a:xfrm>
        </p:grpSpPr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11AB9A87-87F3-4400-8DA5-B94021A463AF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66" y="1754136"/>
              <a:ext cx="2292824" cy="0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845A724F-8ADA-4417-A23E-1665972FD7E7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66" y="5121855"/>
              <a:ext cx="2292824" cy="0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22352917-1882-4C1F-B0A5-5E3A4060E1E3}"/>
                </a:ext>
              </a:extLst>
            </p:cNvPr>
            <p:cNvCxnSpPr>
              <a:cxnSpLocks/>
            </p:cNvCxnSpPr>
            <p:nvPr/>
          </p:nvCxnSpPr>
          <p:spPr>
            <a:xfrm>
              <a:off x="6455390" y="1754136"/>
              <a:ext cx="0" cy="3371870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5596D886-0065-4151-99A4-7AE0A343D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2566" y="1754136"/>
              <a:ext cx="0" cy="3367719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B6E6AB3-7F11-4559-A98E-9BCCBA54447D}"/>
              </a:ext>
            </a:extLst>
          </p:cNvPr>
          <p:cNvGrpSpPr/>
          <p:nvPr/>
        </p:nvGrpSpPr>
        <p:grpSpPr>
          <a:xfrm>
            <a:off x="9848324" y="1754136"/>
            <a:ext cx="1920052" cy="4046163"/>
            <a:chOff x="4162566" y="1754136"/>
            <a:chExt cx="2292824" cy="3371870"/>
          </a:xfrm>
        </p:grpSpPr>
        <p:cxnSp>
          <p:nvCxnSpPr>
            <p:cNvPr id="23" name="Connettore diritto 22">
              <a:extLst>
                <a:ext uri="{FF2B5EF4-FFF2-40B4-BE49-F238E27FC236}">
                  <a16:creationId xmlns:a16="http://schemas.microsoft.com/office/drawing/2014/main" id="{08DB0C1A-A499-4B72-9490-4DE1F0DB1D5D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66" y="1754136"/>
              <a:ext cx="2292824" cy="0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52DC2E4-31F6-43A6-B676-A477A61A7C0F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66" y="5121855"/>
              <a:ext cx="2292824" cy="0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A8978018-D8B9-4FDE-ACAB-45BB841502CD}"/>
                </a:ext>
              </a:extLst>
            </p:cNvPr>
            <p:cNvCxnSpPr>
              <a:cxnSpLocks/>
            </p:cNvCxnSpPr>
            <p:nvPr/>
          </p:nvCxnSpPr>
          <p:spPr>
            <a:xfrm>
              <a:off x="6455390" y="1754136"/>
              <a:ext cx="0" cy="3371870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ADA9C325-85E2-4DFA-BE7C-9AB6BC4FE4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2566" y="1754136"/>
              <a:ext cx="0" cy="3367719"/>
            </a:xfrm>
            <a:prstGeom prst="line">
              <a:avLst/>
            </a:prstGeom>
            <a:ln w="444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8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4793B-1994-4541-BFD9-FC02FD42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1E3159"/>
          </a:solidFill>
        </p:spPr>
        <p:txBody>
          <a:bodyPr anchor="ctr">
            <a:norm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Il mercato Digitale nel 2020</a:t>
            </a:r>
          </a:p>
        </p:txBody>
      </p:sp>
    </p:spTree>
    <p:extLst>
      <p:ext uri="{BB962C8B-B14F-4D97-AF65-F5344CB8AC3E}">
        <p14:creationId xmlns:p14="http://schemas.microsoft.com/office/powerpoint/2010/main" val="22029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DAD553-C28E-4DE4-8BD3-D6CCF745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Principali strategie di risposta alla crisi causata da emergenza Covid-19 per classi di addetti (valori %)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0467811-4E8A-49E4-B6F4-52C9DF161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08830"/>
            <a:ext cx="10515600" cy="4143953"/>
          </a:xfrm>
          <a:prstGeom prst="rect">
            <a:avLst/>
          </a:prstGeom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E7349A6-3B44-4D4E-B4FB-CF7AB0DCAECA}"/>
              </a:ext>
            </a:extLst>
          </p:cNvPr>
          <p:cNvSpPr/>
          <p:nvPr/>
        </p:nvSpPr>
        <p:spPr>
          <a:xfrm>
            <a:off x="2570922" y="2478157"/>
            <a:ext cx="1192695" cy="3061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B8825EC-1A83-40BD-88C1-2125C34E6754}"/>
              </a:ext>
            </a:extLst>
          </p:cNvPr>
          <p:cNvSpPr/>
          <p:nvPr/>
        </p:nvSpPr>
        <p:spPr>
          <a:xfrm>
            <a:off x="5062330" y="2478157"/>
            <a:ext cx="1192695" cy="3061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E57AB3F-1D6E-4D1A-80C1-D2CA27D7ABEB}"/>
              </a:ext>
            </a:extLst>
          </p:cNvPr>
          <p:cNvSpPr/>
          <p:nvPr/>
        </p:nvSpPr>
        <p:spPr>
          <a:xfrm>
            <a:off x="7553738" y="2478157"/>
            <a:ext cx="1232453" cy="31540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7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AA3CA621-0341-4039-8569-0AB9BC5A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011" y="3700350"/>
            <a:ext cx="1540743" cy="1185650"/>
          </a:xfrm>
          <a:prstGeom prst="rect">
            <a:avLst/>
          </a:prstGeom>
        </p:spPr>
      </p:pic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DB517294-8D22-4191-9C79-B057E2E04DC5}"/>
              </a:ext>
            </a:extLst>
          </p:cNvPr>
          <p:cNvSpPr/>
          <p:nvPr/>
        </p:nvSpPr>
        <p:spPr>
          <a:xfrm>
            <a:off x="247227" y="1467614"/>
            <a:ext cx="3684714" cy="1656000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F36B95B-275C-4939-BC3E-4D592F53F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32" y="3619565"/>
            <a:ext cx="1266435" cy="1266435"/>
          </a:xfrm>
          <a:prstGeom prst="rect">
            <a:avLst/>
          </a:prstGeom>
        </p:spPr>
      </p:pic>
      <p:pic>
        <p:nvPicPr>
          <p:cNvPr id="1026" name="Picture 2" descr="Lenovo Tab M10 | Price, Reviews and Specs | Lenovo India">
            <a:extLst>
              <a:ext uri="{FF2B5EF4-FFF2-40B4-BE49-F238E27FC236}">
                <a16:creationId xmlns:a16="http://schemas.microsoft.com/office/drawing/2014/main" id="{20E1D92E-0371-4D23-BE36-339383DF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9" y="1924176"/>
            <a:ext cx="1614588" cy="11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4102CD6-8746-4264-A78F-303CF654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26" y="309660"/>
            <a:ext cx="10515600" cy="1325563"/>
          </a:xfrm>
        </p:spPr>
        <p:txBody>
          <a:bodyPr/>
          <a:lstStyle/>
          <a:p>
            <a:r>
              <a:rPr lang="it-IT" sz="2800" dirty="0" err="1"/>
              <a:t>Ict</a:t>
            </a:r>
            <a:r>
              <a:rPr lang="it-IT" sz="2800" dirty="0"/>
              <a:t> e digitale hanno supportato la resilienza di famiglie e imprese nel 1°semestre 2020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6E6262-EB79-4EE0-8BBF-39CD6C6DA64A}"/>
              </a:ext>
            </a:extLst>
          </p:cNvPr>
          <p:cNvSpPr txBox="1"/>
          <p:nvPr/>
        </p:nvSpPr>
        <p:spPr>
          <a:xfrm>
            <a:off x="4687786" y="1135394"/>
            <a:ext cx="4942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/>
              <a:t>Crescite 1 H2020 / 1 H2019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E65316-D833-403A-8FF5-DFE5EAA1D86B}"/>
              </a:ext>
            </a:extLst>
          </p:cNvPr>
          <p:cNvSpPr txBox="1"/>
          <p:nvPr/>
        </p:nvSpPr>
        <p:spPr>
          <a:xfrm>
            <a:off x="4901648" y="1614811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PC LAPTOP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DA1823-0D2C-4B5A-AAC6-99C5BBFA6B25}"/>
              </a:ext>
            </a:extLst>
          </p:cNvPr>
          <p:cNvSpPr txBox="1"/>
          <p:nvPr/>
        </p:nvSpPr>
        <p:spPr>
          <a:xfrm>
            <a:off x="715492" y="5079498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cs typeface="Calibri Light" panose="020F0302020204030204" pitchFamily="34" charset="0"/>
              </a:rPr>
              <a:t>PC DESKTOP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B44B28C-4AE9-4AF1-8454-63F1DF57AB75}"/>
              </a:ext>
            </a:extLst>
          </p:cNvPr>
          <p:cNvSpPr txBox="1"/>
          <p:nvPr/>
        </p:nvSpPr>
        <p:spPr>
          <a:xfrm>
            <a:off x="8435775" y="1614811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CONSOLE FISSE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9C1477D-0D35-4568-8531-02818DB5B166}"/>
              </a:ext>
            </a:extLst>
          </p:cNvPr>
          <p:cNvSpPr txBox="1"/>
          <p:nvPr/>
        </p:nvSpPr>
        <p:spPr>
          <a:xfrm>
            <a:off x="525246" y="1588204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TABLET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7E31A7-9F30-4DD3-9894-C44331AC8BE7}"/>
              </a:ext>
            </a:extLst>
          </p:cNvPr>
          <p:cNvSpPr txBox="1"/>
          <p:nvPr/>
        </p:nvSpPr>
        <p:spPr>
          <a:xfrm>
            <a:off x="604218" y="3305959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SET TOP BOX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D1A6301-D0E9-49BE-B41D-27C868B1FAD4}"/>
              </a:ext>
            </a:extLst>
          </p:cNvPr>
          <p:cNvSpPr txBox="1"/>
          <p:nvPr/>
        </p:nvSpPr>
        <p:spPr>
          <a:xfrm>
            <a:off x="4939939" y="5033222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cs typeface="Calibri Light" panose="020F0302020204030204" pitchFamily="34" charset="0"/>
              </a:rPr>
              <a:t>E-READER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20EFBC-26B1-4039-960C-F1B11E05CC2E}"/>
              </a:ext>
            </a:extLst>
          </p:cNvPr>
          <p:cNvSpPr txBox="1"/>
          <p:nvPr/>
        </p:nvSpPr>
        <p:spPr>
          <a:xfrm>
            <a:off x="4865384" y="3305959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 panose="020F0302020204030204" pitchFamily="34" charset="0"/>
              </a:rPr>
              <a:t>CLOUD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BCCE2BF-B392-4722-927F-0C0D3448AB74}"/>
              </a:ext>
            </a:extLst>
          </p:cNvPr>
          <p:cNvSpPr txBox="1"/>
          <p:nvPr/>
        </p:nvSpPr>
        <p:spPr>
          <a:xfrm>
            <a:off x="8666612" y="5041126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cs typeface="Calibri Light" panose="020F0302020204030204" pitchFamily="34" charset="0"/>
              </a:rPr>
              <a:t>CYBERSECURITY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743F9F5-F293-4B15-BD10-C8E71F29EAA6}"/>
              </a:ext>
            </a:extLst>
          </p:cNvPr>
          <p:cNvSpPr txBox="1"/>
          <p:nvPr/>
        </p:nvSpPr>
        <p:spPr>
          <a:xfrm>
            <a:off x="8574639" y="3243045"/>
            <a:ext cx="238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>
                <a:cs typeface="Calibri Light" panose="020F0302020204030204" pitchFamily="34" charset="0"/>
              </a:rPr>
              <a:t>AI/COGNITIVE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3BBAAF42-9CCC-4931-A6D5-3D4F3E90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654" y="6669053"/>
            <a:ext cx="4633346" cy="411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000" b="1" dirty="0">
                <a:solidFill>
                  <a:schemeClr val="bg1"/>
                </a:solidFill>
              </a:rPr>
              <a:t>Fonte: </a:t>
            </a:r>
            <a:r>
              <a:rPr lang="it-IT" sz="1000" b="1" dirty="0" err="1">
                <a:solidFill>
                  <a:schemeClr val="bg1"/>
                </a:solidFill>
              </a:rPr>
              <a:t>Anitec</a:t>
            </a:r>
            <a:r>
              <a:rPr lang="it-IT" sz="1000" b="1" dirty="0">
                <a:solidFill>
                  <a:schemeClr val="bg1"/>
                </a:solidFill>
              </a:rPr>
              <a:t>-Assinform / </a:t>
            </a:r>
            <a:r>
              <a:rPr lang="it-IT" sz="1000" b="1" dirty="0" err="1">
                <a:solidFill>
                  <a:schemeClr val="bg1"/>
                </a:solidFill>
              </a:rPr>
              <a:t>NetConsulting</a:t>
            </a:r>
            <a:r>
              <a:rPr lang="it-IT" sz="1000" b="1" dirty="0">
                <a:solidFill>
                  <a:schemeClr val="bg1"/>
                </a:solidFill>
              </a:rPr>
              <a:t> cube, Novembre  2020	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A86CDA4-66BB-419D-BAF1-FB7373DA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86" y="2062683"/>
            <a:ext cx="1361305" cy="11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CE2983-E763-4796-8704-18B0A8CE4EE6}"/>
              </a:ext>
            </a:extLst>
          </p:cNvPr>
          <p:cNvSpPr txBox="1"/>
          <p:nvPr/>
        </p:nvSpPr>
        <p:spPr>
          <a:xfrm>
            <a:off x="2364377" y="2239641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+24,3%</a:t>
            </a:r>
          </a:p>
        </p:txBody>
      </p:sp>
      <p:pic>
        <p:nvPicPr>
          <p:cNvPr id="1032" name="Picture 8" descr="The best games console for kids - PS4, Xbox One, Nintendo Switch or  something else? | GamesRadar+">
            <a:extLst>
              <a:ext uri="{FF2B5EF4-FFF2-40B4-BE49-F238E27FC236}">
                <a16:creationId xmlns:a16="http://schemas.microsoft.com/office/drawing/2014/main" id="{0CF69300-5CF1-4361-9CE4-E5A20598B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067" y="1950290"/>
            <a:ext cx="1779967" cy="100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2CB732-7668-4ED1-9030-3832B0D9C208}"/>
              </a:ext>
            </a:extLst>
          </p:cNvPr>
          <p:cNvSpPr txBox="1"/>
          <p:nvPr/>
        </p:nvSpPr>
        <p:spPr>
          <a:xfrm>
            <a:off x="6329447" y="2246431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+23,1%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4E9174-12C2-430A-A283-F3EC2FA630F3}"/>
              </a:ext>
            </a:extLst>
          </p:cNvPr>
          <p:cNvSpPr txBox="1"/>
          <p:nvPr/>
        </p:nvSpPr>
        <p:spPr>
          <a:xfrm>
            <a:off x="10441529" y="2228129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+17,2%</a:t>
            </a:r>
          </a:p>
        </p:txBody>
      </p:sp>
      <p:pic>
        <p:nvPicPr>
          <p:cNvPr id="1034" name="Picture 10" descr="Cos'è l'Intelligenza Artificiale? - Scopri come funziona e a cosa serve!">
            <a:extLst>
              <a:ext uri="{FF2B5EF4-FFF2-40B4-BE49-F238E27FC236}">
                <a16:creationId xmlns:a16="http://schemas.microsoft.com/office/drawing/2014/main" id="{0F7C238C-46C5-44A3-B8BE-7277B561A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92" y="3806754"/>
            <a:ext cx="993270" cy="99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729B61F-9F6B-4A37-9859-1F02E8F14E0F}"/>
              </a:ext>
            </a:extLst>
          </p:cNvPr>
          <p:cNvSpPr txBox="1"/>
          <p:nvPr/>
        </p:nvSpPr>
        <p:spPr>
          <a:xfrm>
            <a:off x="6536311" y="4040281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+14,9%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6A090DC-0FBD-44E1-AA5B-F0A63CDEA34A}"/>
              </a:ext>
            </a:extLst>
          </p:cNvPr>
          <p:cNvSpPr txBox="1"/>
          <p:nvPr/>
        </p:nvSpPr>
        <p:spPr>
          <a:xfrm>
            <a:off x="2433121" y="3941150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+15,7%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896E5103-EFBC-4A2B-81A1-CC111D804B82}"/>
              </a:ext>
            </a:extLst>
          </p:cNvPr>
          <p:cNvSpPr txBox="1"/>
          <p:nvPr/>
        </p:nvSpPr>
        <p:spPr>
          <a:xfrm>
            <a:off x="10489763" y="4006859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+11,9%</a:t>
            </a:r>
            <a:endParaRPr lang="it-IT" sz="2000" b="1" dirty="0">
              <a:ln w="13462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67D97399-2991-4DB4-BE9F-404DC6B3D540}"/>
              </a:ext>
            </a:extLst>
          </p:cNvPr>
          <p:cNvSpPr txBox="1"/>
          <p:nvPr/>
        </p:nvSpPr>
        <p:spPr>
          <a:xfrm>
            <a:off x="6283164" y="5807484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+8,1%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FAA3427B-A792-4F7F-B11A-10F214AE6F19}"/>
              </a:ext>
            </a:extLst>
          </p:cNvPr>
          <p:cNvSpPr txBox="1"/>
          <p:nvPr/>
        </p:nvSpPr>
        <p:spPr>
          <a:xfrm>
            <a:off x="2679662" y="5744958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+8,6%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031EF187-1812-4EF6-8081-4455979E201C}"/>
              </a:ext>
            </a:extLst>
          </p:cNvPr>
          <p:cNvSpPr txBox="1"/>
          <p:nvPr/>
        </p:nvSpPr>
        <p:spPr>
          <a:xfrm>
            <a:off x="10805466" y="5856432"/>
            <a:ext cx="1614588" cy="400110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+7%</a:t>
            </a:r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E2774495-EA3E-4BAB-9945-6CB4415FE444}"/>
              </a:ext>
            </a:extLst>
          </p:cNvPr>
          <p:cNvSpPr/>
          <p:nvPr/>
        </p:nvSpPr>
        <p:spPr>
          <a:xfrm>
            <a:off x="4302846" y="1467614"/>
            <a:ext cx="3684714" cy="1656000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con angoli arrotondati 54">
            <a:extLst>
              <a:ext uri="{FF2B5EF4-FFF2-40B4-BE49-F238E27FC236}">
                <a16:creationId xmlns:a16="http://schemas.microsoft.com/office/drawing/2014/main" id="{BE7765B4-BC17-4135-BC97-FCC3C3F48084}"/>
              </a:ext>
            </a:extLst>
          </p:cNvPr>
          <p:cNvSpPr/>
          <p:nvPr/>
        </p:nvSpPr>
        <p:spPr>
          <a:xfrm>
            <a:off x="8231935" y="1467614"/>
            <a:ext cx="3684714" cy="1656000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B4E25635-E9F9-4F37-B90A-86091F269748}"/>
              </a:ext>
            </a:extLst>
          </p:cNvPr>
          <p:cNvSpPr/>
          <p:nvPr/>
        </p:nvSpPr>
        <p:spPr>
          <a:xfrm>
            <a:off x="247227" y="3210046"/>
            <a:ext cx="3684714" cy="1655989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con angoli arrotondati 58">
            <a:extLst>
              <a:ext uri="{FF2B5EF4-FFF2-40B4-BE49-F238E27FC236}">
                <a16:creationId xmlns:a16="http://schemas.microsoft.com/office/drawing/2014/main" id="{716BB48E-8DF6-48C1-81BB-5047E0F3CB9D}"/>
              </a:ext>
            </a:extLst>
          </p:cNvPr>
          <p:cNvSpPr/>
          <p:nvPr/>
        </p:nvSpPr>
        <p:spPr>
          <a:xfrm>
            <a:off x="4302846" y="3210046"/>
            <a:ext cx="3684714" cy="1655989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con angoli arrotondati 59">
            <a:extLst>
              <a:ext uri="{FF2B5EF4-FFF2-40B4-BE49-F238E27FC236}">
                <a16:creationId xmlns:a16="http://schemas.microsoft.com/office/drawing/2014/main" id="{0E8AF29E-7B86-4FC3-A908-ABCD350018C9}"/>
              </a:ext>
            </a:extLst>
          </p:cNvPr>
          <p:cNvSpPr/>
          <p:nvPr/>
        </p:nvSpPr>
        <p:spPr>
          <a:xfrm>
            <a:off x="8231935" y="3210046"/>
            <a:ext cx="3684714" cy="1655989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5A701906-C176-4CC0-A6DF-744FFAB4FDA7}"/>
              </a:ext>
            </a:extLst>
          </p:cNvPr>
          <p:cNvSpPr/>
          <p:nvPr/>
        </p:nvSpPr>
        <p:spPr>
          <a:xfrm>
            <a:off x="294040" y="4952468"/>
            <a:ext cx="3789421" cy="1656000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Rettangolo con angoli arrotondati 63">
            <a:extLst>
              <a:ext uri="{FF2B5EF4-FFF2-40B4-BE49-F238E27FC236}">
                <a16:creationId xmlns:a16="http://schemas.microsoft.com/office/drawing/2014/main" id="{F81B50C0-F239-4E1B-9B40-4A2FA90D9B47}"/>
              </a:ext>
            </a:extLst>
          </p:cNvPr>
          <p:cNvSpPr/>
          <p:nvPr/>
        </p:nvSpPr>
        <p:spPr>
          <a:xfrm>
            <a:off x="4302846" y="4952468"/>
            <a:ext cx="3684714" cy="1656000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con angoli arrotondati 65">
            <a:extLst>
              <a:ext uri="{FF2B5EF4-FFF2-40B4-BE49-F238E27FC236}">
                <a16:creationId xmlns:a16="http://schemas.microsoft.com/office/drawing/2014/main" id="{58E3684C-05F5-44BA-AC05-92B1DD5EAE6E}"/>
              </a:ext>
            </a:extLst>
          </p:cNvPr>
          <p:cNvSpPr/>
          <p:nvPr/>
        </p:nvSpPr>
        <p:spPr>
          <a:xfrm>
            <a:off x="8260059" y="4952468"/>
            <a:ext cx="3684714" cy="1656000"/>
          </a:xfrm>
          <a:prstGeom prst="roundRect">
            <a:avLst/>
          </a:prstGeom>
          <a:noFill/>
          <a:ln w="28575">
            <a:solidFill>
              <a:srgbClr val="E69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8" name="Immagine 67">
            <a:extLst>
              <a:ext uri="{FF2B5EF4-FFF2-40B4-BE49-F238E27FC236}">
                <a16:creationId xmlns:a16="http://schemas.microsoft.com/office/drawing/2014/main" id="{4C58290C-9C3F-4D49-923F-07112D9B2D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42" y="5432387"/>
            <a:ext cx="1614589" cy="1074436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1C5987C8-E76B-4442-9000-57AD868338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6925" y="5583446"/>
            <a:ext cx="1316854" cy="995297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9C459480-27B9-4A7F-8BD6-CD142AD9E8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6805" y="5408673"/>
            <a:ext cx="1971915" cy="1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33B3D37-97F6-424E-9054-8B8E6BE51E4A}"/>
              </a:ext>
            </a:extLst>
          </p:cNvPr>
          <p:cNvSpPr/>
          <p:nvPr/>
        </p:nvSpPr>
        <p:spPr>
          <a:xfrm>
            <a:off x="408186" y="1533380"/>
            <a:ext cx="11375628" cy="4698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280E163-19DA-46FB-A7BD-9C1B2E05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14" y="134312"/>
            <a:ext cx="8917569" cy="1325563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Il mercato digitale nel 2020 subisce un rallentamento ma decresce meno dell’economia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F19EE0-50BE-4B0C-B00A-59AD008F81B9}"/>
              </a:ext>
            </a:extLst>
          </p:cNvPr>
          <p:cNvSpPr txBox="1"/>
          <p:nvPr/>
        </p:nvSpPr>
        <p:spPr>
          <a:xfrm>
            <a:off x="423624" y="1570253"/>
            <a:ext cx="2732178" cy="41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Crescite % anno su anno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00D0B7BE-4ADF-4DA5-8F34-00F277B66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271777" cy="276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200" b="1" dirty="0"/>
              <a:t>Fonte: Istat, DEF e </a:t>
            </a:r>
            <a:r>
              <a:rPr lang="it-IT" sz="1200" b="1" dirty="0" err="1"/>
              <a:t>Anitec</a:t>
            </a:r>
            <a:r>
              <a:rPr lang="it-IT" sz="1200" b="1" dirty="0"/>
              <a:t>-Assinform / </a:t>
            </a:r>
            <a:r>
              <a:rPr lang="it-IT" sz="1200" b="1" dirty="0" err="1"/>
              <a:t>NetConsulting</a:t>
            </a:r>
            <a:r>
              <a:rPr lang="it-IT" sz="1200" b="1" dirty="0"/>
              <a:t> cube, Novembre  2020</a:t>
            </a:r>
            <a:endParaRPr lang="en-US" sz="1200" b="1" dirty="0"/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AF168A8-5B92-46E5-8B4B-C63ED2CC2464}"/>
              </a:ext>
            </a:extLst>
          </p:cNvPr>
          <p:cNvGraphicFramePr/>
          <p:nvPr/>
        </p:nvGraphicFramePr>
        <p:xfrm>
          <a:off x="397141" y="1870360"/>
          <a:ext cx="5833010" cy="377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A782E2-1D36-4F31-B17B-26F71D1CB630}"/>
              </a:ext>
            </a:extLst>
          </p:cNvPr>
          <p:cNvSpPr txBox="1"/>
          <p:nvPr/>
        </p:nvSpPr>
        <p:spPr>
          <a:xfrm>
            <a:off x="7077664" y="1533380"/>
            <a:ext cx="3917072" cy="41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Valori del Mercato Digitale in mld€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732988AB-95F8-4C49-9492-8EF6AEB9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571" y="6365916"/>
            <a:ext cx="2743200" cy="365125"/>
          </a:xfrm>
        </p:spPr>
        <p:txBody>
          <a:bodyPr/>
          <a:lstStyle/>
          <a:p>
            <a:fld id="{30908413-DBF7-48A1-AB72-7799F296B45D}" type="slidenum">
              <a:rPr lang="it-IT" smtClean="0"/>
              <a:t>5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E91300F-FCAE-4BCB-93CE-3F271F6DD193}"/>
              </a:ext>
            </a:extLst>
          </p:cNvPr>
          <p:cNvSpPr txBox="1"/>
          <p:nvPr/>
        </p:nvSpPr>
        <p:spPr>
          <a:xfrm>
            <a:off x="539138" y="5746010"/>
            <a:ext cx="939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PIL1 = FONTE NOTA DI AGGIORNAMENTO DEL DOCUMENTO DI ECONOMIA E FINANZA 2020 (5 Ottobre 2020)</a:t>
            </a:r>
          </a:p>
          <a:p>
            <a:r>
              <a:rPr lang="it-IT" sz="1400" dirty="0"/>
              <a:t>PIL 2 = FONTE CONFINDUSTRIA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EBAD466E-36FB-4FD1-BFF8-6E8361954384}"/>
              </a:ext>
            </a:extLst>
          </p:cNvPr>
          <p:cNvGrpSpPr/>
          <p:nvPr/>
        </p:nvGrpSpPr>
        <p:grpSpPr>
          <a:xfrm>
            <a:off x="6193199" y="1651504"/>
            <a:ext cx="4764585" cy="4046163"/>
            <a:chOff x="6902884" y="1651504"/>
            <a:chExt cx="4764585" cy="4046163"/>
          </a:xfrm>
        </p:grpSpPr>
        <p:graphicFrame>
          <p:nvGraphicFramePr>
            <p:cNvPr id="17" name="Grafico 16">
              <a:extLst>
                <a:ext uri="{FF2B5EF4-FFF2-40B4-BE49-F238E27FC236}">
                  <a16:creationId xmlns:a16="http://schemas.microsoft.com/office/drawing/2014/main" id="{1B3D7ECF-C0D3-4D5E-BF9B-4C8D07F41CCB}"/>
                </a:ext>
              </a:extLst>
            </p:cNvPr>
            <p:cNvGraphicFramePr/>
            <p:nvPr/>
          </p:nvGraphicFramePr>
          <p:xfrm>
            <a:off x="6902884" y="1651504"/>
            <a:ext cx="4764585" cy="4046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37ECE0B3-3E3B-41C3-A0F7-8C7ECB7B6ED9}"/>
                </a:ext>
              </a:extLst>
            </p:cNvPr>
            <p:cNvCxnSpPr>
              <a:cxnSpLocks/>
            </p:cNvCxnSpPr>
            <p:nvPr/>
          </p:nvCxnSpPr>
          <p:spPr>
            <a:xfrm>
              <a:off x="10826044" y="2637388"/>
              <a:ext cx="504000" cy="0"/>
            </a:xfrm>
            <a:prstGeom prst="line">
              <a:avLst/>
            </a:prstGeom>
            <a:ln w="50800" cmpd="sng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5F61A474-FB31-4CFC-9B3F-DBF61C19F6F9}"/>
                </a:ext>
              </a:extLst>
            </p:cNvPr>
            <p:cNvSpPr txBox="1"/>
            <p:nvPr/>
          </p:nvSpPr>
          <p:spPr>
            <a:xfrm>
              <a:off x="10714933" y="2647896"/>
              <a:ext cx="726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69,6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E55DAA2-7058-400C-AD03-7116C4BDA8CE}"/>
              </a:ext>
            </a:extLst>
          </p:cNvPr>
          <p:cNvSpPr txBox="1"/>
          <p:nvPr/>
        </p:nvSpPr>
        <p:spPr>
          <a:xfrm>
            <a:off x="10598834" y="2682393"/>
            <a:ext cx="1513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IPOTESI PESSIMISTICA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BC6563F-CABE-40F1-AEF5-8B9D27AFA3E1}"/>
              </a:ext>
            </a:extLst>
          </p:cNvPr>
          <p:cNvSpPr txBox="1"/>
          <p:nvPr/>
        </p:nvSpPr>
        <p:spPr>
          <a:xfrm>
            <a:off x="10598834" y="1942504"/>
            <a:ext cx="1513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/>
              <a:t>IPOTESI </a:t>
            </a:r>
          </a:p>
          <a:p>
            <a:r>
              <a:rPr lang="it-IT" sz="1100" b="1" dirty="0"/>
              <a:t>PROBABILE</a:t>
            </a:r>
          </a:p>
        </p:txBody>
      </p:sp>
    </p:spTree>
    <p:extLst>
      <p:ext uri="{BB962C8B-B14F-4D97-AF65-F5344CB8AC3E}">
        <p14:creationId xmlns:p14="http://schemas.microsoft.com/office/powerpoint/2010/main" val="424785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A612ED47-942D-4EB7-95EB-9967B1981B69}"/>
              </a:ext>
            </a:extLst>
          </p:cNvPr>
          <p:cNvSpPr/>
          <p:nvPr/>
        </p:nvSpPr>
        <p:spPr>
          <a:xfrm>
            <a:off x="408186" y="1533380"/>
            <a:ext cx="11375628" cy="4698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9907CB8-D1E0-4F51-9332-CDC74E05492C}"/>
              </a:ext>
            </a:extLst>
          </p:cNvPr>
          <p:cNvSpPr/>
          <p:nvPr/>
        </p:nvSpPr>
        <p:spPr>
          <a:xfrm>
            <a:off x="5768502" y="1819072"/>
            <a:ext cx="3200400" cy="392858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CD67296-89DF-469E-8C77-183566DA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20" y="288115"/>
            <a:ext cx="10771679" cy="1325563"/>
          </a:xfrm>
        </p:spPr>
        <p:txBody>
          <a:bodyPr>
            <a:normAutofit/>
          </a:bodyPr>
          <a:lstStyle/>
          <a:p>
            <a:r>
              <a:rPr lang="it-IT" sz="2800" dirty="0"/>
              <a:t>Il mercato digitale in Italia nel 2020 nei principali segmenti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61DB17-82ED-4BEB-AAE3-96B9DDE63B3D}"/>
              </a:ext>
            </a:extLst>
          </p:cNvPr>
          <p:cNvSpPr txBox="1"/>
          <p:nvPr/>
        </p:nvSpPr>
        <p:spPr>
          <a:xfrm>
            <a:off x="407582" y="1553978"/>
            <a:ext cx="4396140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Valori in mln di Euro e in %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2FA5E5C-4FF5-44F8-BB4F-5EE13420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633346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200" b="1" dirty="0"/>
              <a:t>Fonte: </a:t>
            </a:r>
            <a:r>
              <a:rPr lang="it-IT" sz="1200" b="1" dirty="0" err="1"/>
              <a:t>Anitec</a:t>
            </a:r>
            <a:r>
              <a:rPr lang="it-IT" sz="1200" b="1" dirty="0"/>
              <a:t>-Assinform / </a:t>
            </a:r>
            <a:r>
              <a:rPr lang="it-IT" sz="1200" b="1" dirty="0" err="1"/>
              <a:t>NetConsulting</a:t>
            </a:r>
            <a:r>
              <a:rPr lang="it-IT" sz="1200" b="1" dirty="0"/>
              <a:t> cube, Novembre  2020	</a:t>
            </a:r>
            <a:endParaRPr lang="en-US" sz="1200" b="1" dirty="0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C3D76B72-2045-41DC-9A3D-1B264694BC15}"/>
              </a:ext>
            </a:extLst>
          </p:cNvPr>
          <p:cNvGraphicFramePr/>
          <p:nvPr/>
        </p:nvGraphicFramePr>
        <p:xfrm>
          <a:off x="279247" y="2034109"/>
          <a:ext cx="11448296" cy="371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EB788553-2199-4E47-9D85-F91CCF12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0908413-DBF7-48A1-AB72-7799F296B45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35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58920C-332A-4206-81F9-A4BB665F1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1" y="1684026"/>
            <a:ext cx="11793089" cy="4496201"/>
          </a:xfrm>
          <a:prstGeom prst="rect">
            <a:avLst/>
          </a:prstGeom>
        </p:spPr>
      </p:pic>
      <p:pic>
        <p:nvPicPr>
          <p:cNvPr id="5122" name="Picture 2" descr="Risultati immagini per DIGITAL ENABLER">
            <a:extLst>
              <a:ext uri="{FF2B5EF4-FFF2-40B4-BE49-F238E27FC236}">
                <a16:creationId xmlns:a16="http://schemas.microsoft.com/office/drawing/2014/main" id="{E90FF78F-3A29-4701-BC6B-B02127953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521" y="1238109"/>
            <a:ext cx="2743584" cy="176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07099FF-A8F3-4989-BF43-1B77032DB975}"/>
              </a:ext>
            </a:extLst>
          </p:cNvPr>
          <p:cNvSpPr/>
          <p:nvPr/>
        </p:nvSpPr>
        <p:spPr>
          <a:xfrm>
            <a:off x="4113753" y="5810796"/>
            <a:ext cx="3456384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/>
              <a:t>Valore di </a:t>
            </a:r>
            <a:r>
              <a:rPr lang="en-GB" sz="1600" b="1" i="1" dirty="0" err="1"/>
              <a:t>mercato</a:t>
            </a:r>
            <a:r>
              <a:rPr lang="en-GB" sz="1600" b="1" i="1" dirty="0"/>
              <a:t>, 2020 (</a:t>
            </a:r>
            <a:r>
              <a:rPr lang="en-GB" sz="1600" b="1" i="1" dirty="0" err="1"/>
              <a:t>mln</a:t>
            </a:r>
            <a:r>
              <a:rPr lang="en-GB" sz="1600" b="1" i="1" dirty="0"/>
              <a:t>€)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B3AC969-C61A-49E4-B69B-0FA2CBD97371}"/>
              </a:ext>
            </a:extLst>
          </p:cNvPr>
          <p:cNvSpPr/>
          <p:nvPr/>
        </p:nvSpPr>
        <p:spPr>
          <a:xfrm rot="16200000">
            <a:off x="-1473297" y="3832440"/>
            <a:ext cx="3456384" cy="2880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 err="1"/>
              <a:t>Crescita</a:t>
            </a:r>
            <a:r>
              <a:rPr lang="en-GB" sz="1600" b="1" i="1" dirty="0"/>
              <a:t> % 2020/2019</a:t>
            </a:r>
          </a:p>
        </p:txBody>
      </p:sp>
      <p:sp>
        <p:nvSpPr>
          <p:cNvPr id="12" name="Segnaposto numero diapositiva 2">
            <a:extLst>
              <a:ext uri="{FF2B5EF4-FFF2-40B4-BE49-F238E27FC236}">
                <a16:creationId xmlns:a16="http://schemas.microsoft.com/office/drawing/2014/main" id="{37A0C76A-AF2D-414D-BAFF-DB2FA47D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71797" y="6400800"/>
            <a:ext cx="2844800" cy="365125"/>
          </a:xfrm>
        </p:spPr>
        <p:txBody>
          <a:bodyPr/>
          <a:lstStyle/>
          <a:p>
            <a:pPr algn="ctr"/>
            <a:fld id="{EE42D32F-831A-4CFC-882F-5CC87200BD47}" type="slidenum">
              <a:rPr lang="it-IT" sz="1867">
                <a:solidFill>
                  <a:schemeClr val="tx2">
                    <a:lumMod val="60000"/>
                    <a:lumOff val="40000"/>
                  </a:schemeClr>
                </a:solidFill>
              </a:rPr>
              <a:pPr algn="ctr"/>
              <a:t>7</a:t>
            </a:fld>
            <a:endParaRPr lang="it-IT" sz="1867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06867C39-7DBC-4664-8D32-4FC1458A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543035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200" b="1" dirty="0"/>
              <a:t>Fonte: </a:t>
            </a:r>
            <a:r>
              <a:rPr lang="it-IT" sz="1200" b="1" dirty="0" err="1"/>
              <a:t>Anitec</a:t>
            </a:r>
            <a:r>
              <a:rPr lang="it-IT" sz="1200" b="1" dirty="0"/>
              <a:t>-Assinform / </a:t>
            </a:r>
            <a:r>
              <a:rPr lang="it-IT" sz="1200" b="1" dirty="0" err="1"/>
              <a:t>NetConsulting</a:t>
            </a:r>
            <a:r>
              <a:rPr lang="it-IT" sz="1200" b="1" dirty="0"/>
              <a:t> cube, Novembre  2020</a:t>
            </a:r>
            <a:endParaRPr lang="en-US" sz="1200" b="1" dirty="0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418C7A9-9591-4247-8A80-754142428A71}"/>
              </a:ext>
            </a:extLst>
          </p:cNvPr>
          <p:cNvSpPr txBox="1">
            <a:spLocks/>
          </p:cNvSpPr>
          <p:nvPr/>
        </p:nvSpPr>
        <p:spPr>
          <a:xfrm>
            <a:off x="742189" y="168237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Nel 2020 crescono i </a:t>
            </a:r>
            <a:r>
              <a:rPr lang="it-IT" sz="2800"/>
              <a:t>segmenti più </a:t>
            </a:r>
            <a:r>
              <a:rPr lang="it-IT" sz="2800" dirty="0"/>
              <a:t>innovativi del mercato</a:t>
            </a:r>
          </a:p>
        </p:txBody>
      </p:sp>
    </p:spTree>
    <p:extLst>
      <p:ext uri="{BB962C8B-B14F-4D97-AF65-F5344CB8AC3E}">
        <p14:creationId xmlns:p14="http://schemas.microsoft.com/office/powerpoint/2010/main" val="37240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5726972-0B06-4DC7-97AD-93060EDC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337557"/>
            <a:ext cx="11675169" cy="472635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5360" y="390444"/>
            <a:ext cx="10716953" cy="1160060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Il processo di digitalizzazione accelera nella Pubblica Amministrazione e rallenta in quelli colpiti dall’emergenza </a:t>
            </a:r>
            <a:r>
              <a:rPr lang="it-IT" sz="2800" dirty="0" err="1"/>
              <a:t>Covid</a:t>
            </a:r>
            <a:endParaRPr lang="it-IT" sz="2800" dirty="0"/>
          </a:p>
        </p:txBody>
      </p:sp>
      <p:sp>
        <p:nvSpPr>
          <p:cNvPr id="14" name="CasellaDiTesto 19"/>
          <p:cNvSpPr txBox="1">
            <a:spLocks noChangeArrowheads="1"/>
          </p:cNvSpPr>
          <p:nvPr/>
        </p:nvSpPr>
        <p:spPr bwMode="auto">
          <a:xfrm>
            <a:off x="3972433" y="5981405"/>
            <a:ext cx="4464075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/>
            <a:r>
              <a:rPr lang="it-IT" b="1" i="1" dirty="0">
                <a:solidFill>
                  <a:schemeClr val="bg1"/>
                </a:solidFill>
              </a:rPr>
              <a:t>Valore di mercato, 2020 (mln€)</a:t>
            </a:r>
          </a:p>
        </p:txBody>
      </p:sp>
      <p:sp>
        <p:nvSpPr>
          <p:cNvPr id="15" name="CasellaDiTesto 20"/>
          <p:cNvSpPr txBox="1">
            <a:spLocks noChangeArrowheads="1"/>
          </p:cNvSpPr>
          <p:nvPr/>
        </p:nvSpPr>
        <p:spPr bwMode="auto">
          <a:xfrm rot="16200000">
            <a:off x="-960834" y="3542907"/>
            <a:ext cx="259238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kumimoji="1" sz="1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kumimoji="1" sz="1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kumimoji="1" sz="1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kumimoji="1" sz="1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kumimoji="1" sz="1400">
                <a:solidFill>
                  <a:srgbClr val="0000CC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/>
            <a:r>
              <a:rPr lang="it-IT" b="1" i="1" dirty="0">
                <a:solidFill>
                  <a:schemeClr val="bg1"/>
                </a:solidFill>
              </a:rPr>
              <a:t>Crescita % 2020/2019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CFF1E55-A37F-4AD1-B931-E4583172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2D32F-831A-4CFC-882F-5CC87200BD47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F70CE0E6-F72B-4D3C-9D87-E85C1A69B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565612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sz="1200" b="1" dirty="0"/>
              <a:t>Fonte: </a:t>
            </a:r>
            <a:r>
              <a:rPr lang="it-IT" sz="1200" b="1" dirty="0" err="1"/>
              <a:t>Anitec</a:t>
            </a:r>
            <a:r>
              <a:rPr lang="it-IT" sz="1200" b="1" dirty="0"/>
              <a:t>-Assinform / </a:t>
            </a:r>
            <a:r>
              <a:rPr lang="it-IT" sz="1200" b="1" dirty="0" err="1"/>
              <a:t>NetConsulting</a:t>
            </a:r>
            <a:r>
              <a:rPr lang="it-IT" sz="1200" b="1" dirty="0"/>
              <a:t> cube, Novembre  2020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250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64793B-1994-4541-BFD9-FC02FD42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anchor="ctr">
            <a:norm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</a:rPr>
              <a:t>Le previsioni per il 2021-2022</a:t>
            </a:r>
          </a:p>
        </p:txBody>
      </p:sp>
    </p:spTree>
    <p:extLst>
      <p:ext uri="{BB962C8B-B14F-4D97-AF65-F5344CB8AC3E}">
        <p14:creationId xmlns:p14="http://schemas.microsoft.com/office/powerpoint/2010/main" val="4813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sco">
      <a:majorFont>
        <a:latin typeface="Ciscobold"/>
        <a:ea typeface=""/>
        <a:cs typeface=""/>
      </a:majorFont>
      <a:minorFont>
        <a:latin typeface="Cisco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86474FC86124386A2CA937397FD00" ma:contentTypeVersion="8" ma:contentTypeDescription="Create a new document." ma:contentTypeScope="" ma:versionID="13f38202e5038699766848e6f3eca3aa">
  <xsd:schema xmlns:xsd="http://www.w3.org/2001/XMLSchema" xmlns:xs="http://www.w3.org/2001/XMLSchema" xmlns:p="http://schemas.microsoft.com/office/2006/metadata/properties" xmlns:ns3="3f79522b-4972-4790-ac4a-cfdf6b6a07f6" targetNamespace="http://schemas.microsoft.com/office/2006/metadata/properties" ma:root="true" ma:fieldsID="3da4fcea1d0d29ef687e282efe188ad4" ns3:_="">
    <xsd:import namespace="3f79522b-4972-4790-ac4a-cfdf6b6a0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9522b-4972-4790-ac4a-cfdf6b6a0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BAB48-88D3-444D-B3A4-8B9578268E5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3f79522b-4972-4790-ac4a-cfdf6b6a07f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4337795-F4A2-4F51-9F76-B0AA631FD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9522b-4972-4790-ac4a-cfdf6b6a0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D85E1A-1A3A-427B-BCBD-D249F9F846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799</Words>
  <Application>Microsoft Office PowerPoint</Application>
  <PresentationFormat>Widescreen</PresentationFormat>
  <Paragraphs>133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Ciscobold</vt:lpstr>
      <vt:lpstr>Arial</vt:lpstr>
      <vt:lpstr>Calibri</vt:lpstr>
      <vt:lpstr>Ciscolight</vt:lpstr>
      <vt:lpstr>Wingdings</vt:lpstr>
      <vt:lpstr>Tema di Office</vt:lpstr>
      <vt:lpstr>Presentazione standard di PowerPoint</vt:lpstr>
      <vt:lpstr>Il mercato Digitale nel 2020</vt:lpstr>
      <vt:lpstr>Principali strategie di risposta alla crisi causata da emergenza Covid-19 per classi di addetti (valori %)</vt:lpstr>
      <vt:lpstr>Ict e digitale hanno supportato la resilienza di famiglie e imprese nel 1°semestre 2020</vt:lpstr>
      <vt:lpstr>Il mercato digitale nel 2020 subisce un rallentamento ma decresce meno dell’economia</vt:lpstr>
      <vt:lpstr>Il mercato digitale in Italia nel 2020 nei principali segmenti</vt:lpstr>
      <vt:lpstr>Presentazione standard di PowerPoint</vt:lpstr>
      <vt:lpstr>Il processo di digitalizzazione accelera nella Pubblica Amministrazione e rallenta in quelli colpiti dall’emergenza Covid</vt:lpstr>
      <vt:lpstr>Le previsioni per il 2021-2022</vt:lpstr>
      <vt:lpstr>Il digitale dovra’ essere la leva per recuperare produttività e crescita  nel biennio 2021 - 2022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Biancalani</dc:creator>
  <cp:lastModifiedBy>Stefania Follador</cp:lastModifiedBy>
  <cp:revision>21</cp:revision>
  <dcterms:created xsi:type="dcterms:W3CDTF">2018-10-11T09:26:09Z</dcterms:created>
  <dcterms:modified xsi:type="dcterms:W3CDTF">2020-11-17T10:27:49Z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0x010100D9686474FC86124386A2CA937397FD00</vt:lpwstr>
  </property>
</Properties>
</file>