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76" r:id="rId8"/>
    <p:sldId id="263" r:id="rId9"/>
    <p:sldId id="264" r:id="rId10"/>
    <p:sldId id="279" r:id="rId11"/>
    <p:sldId id="282" r:id="rId12"/>
    <p:sldId id="265" r:id="rId13"/>
    <p:sldId id="266" r:id="rId14"/>
    <p:sldId id="268" r:id="rId15"/>
    <p:sldId id="267" r:id="rId16"/>
    <p:sldId id="269" r:id="rId17"/>
    <p:sldId id="270" r:id="rId18"/>
    <p:sldId id="275" r:id="rId19"/>
    <p:sldId id="280" r:id="rId20"/>
    <p:sldId id="283" r:id="rId21"/>
    <p:sldId id="271" r:id="rId22"/>
    <p:sldId id="272" r:id="rId23"/>
    <p:sldId id="277" r:id="rId24"/>
    <p:sldId id="278" r:id="rId25"/>
    <p:sldId id="281" r:id="rId2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435CF3-42A0-45F7-97AD-FC2A8701E90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C328A8A-DE12-4C2B-9CB3-CAD8A54B894E}">
      <dgm:prSet/>
      <dgm:spPr/>
      <dgm:t>
        <a:bodyPr/>
        <a:lstStyle/>
        <a:p>
          <a:pPr>
            <a:defRPr cap="all"/>
          </a:pPr>
          <a:r>
            <a:rPr lang="it-IT"/>
            <a:t>Riforma dei contenuti e dell’offerta</a:t>
          </a:r>
          <a:endParaRPr lang="en-US"/>
        </a:p>
      </dgm:t>
    </dgm:pt>
    <dgm:pt modelId="{4846D351-E514-43D8-AFDE-EF371FBFC5B2}" type="parTrans" cxnId="{53473745-A336-4E72-A28C-C0FBEFFBA6ED}">
      <dgm:prSet/>
      <dgm:spPr/>
      <dgm:t>
        <a:bodyPr/>
        <a:lstStyle/>
        <a:p>
          <a:endParaRPr lang="en-US"/>
        </a:p>
      </dgm:t>
    </dgm:pt>
    <dgm:pt modelId="{09A73C9A-F3D3-4D5C-9870-8B78ECC9B457}" type="sibTrans" cxnId="{53473745-A336-4E72-A28C-C0FBEFFBA6ED}">
      <dgm:prSet/>
      <dgm:spPr/>
      <dgm:t>
        <a:bodyPr/>
        <a:lstStyle/>
        <a:p>
          <a:endParaRPr lang="en-US"/>
        </a:p>
      </dgm:t>
    </dgm:pt>
    <dgm:pt modelId="{CE9D1F2E-CFE0-4749-A717-AC255CD312E5}">
      <dgm:prSet/>
      <dgm:spPr/>
      <dgm:t>
        <a:bodyPr/>
        <a:lstStyle/>
        <a:p>
          <a:pPr>
            <a:defRPr cap="all"/>
          </a:pPr>
          <a:r>
            <a:rPr lang="it-IT"/>
            <a:t>Riforma di sistema</a:t>
          </a:r>
          <a:endParaRPr lang="en-US"/>
        </a:p>
      </dgm:t>
    </dgm:pt>
    <dgm:pt modelId="{76484A8C-CB94-4F08-BDD7-9FEAEA96A518}" type="parTrans" cxnId="{705EA6F3-F3A0-4384-8474-C51285449227}">
      <dgm:prSet/>
      <dgm:spPr/>
      <dgm:t>
        <a:bodyPr/>
        <a:lstStyle/>
        <a:p>
          <a:endParaRPr lang="en-US"/>
        </a:p>
      </dgm:t>
    </dgm:pt>
    <dgm:pt modelId="{4A2D4F47-899D-4AD4-BACA-0213C15B2B41}" type="sibTrans" cxnId="{705EA6F3-F3A0-4384-8474-C51285449227}">
      <dgm:prSet/>
      <dgm:spPr/>
      <dgm:t>
        <a:bodyPr/>
        <a:lstStyle/>
        <a:p>
          <a:endParaRPr lang="en-US"/>
        </a:p>
      </dgm:t>
    </dgm:pt>
    <dgm:pt modelId="{265523C1-5AE9-446D-9771-789506C39B71}">
      <dgm:prSet/>
      <dgm:spPr/>
      <dgm:t>
        <a:bodyPr/>
        <a:lstStyle/>
        <a:p>
          <a:pPr>
            <a:defRPr cap="all"/>
          </a:pPr>
          <a:r>
            <a:rPr lang="it-IT"/>
            <a:t>Riforma delle professionalità</a:t>
          </a:r>
          <a:endParaRPr lang="en-US"/>
        </a:p>
      </dgm:t>
    </dgm:pt>
    <dgm:pt modelId="{B6FDD290-8B44-496A-B6EE-B00D9AB8313F}" type="parTrans" cxnId="{7E5EDE03-5C83-46C1-B1C1-7B4B64FB558A}">
      <dgm:prSet/>
      <dgm:spPr/>
      <dgm:t>
        <a:bodyPr/>
        <a:lstStyle/>
        <a:p>
          <a:endParaRPr lang="en-US"/>
        </a:p>
      </dgm:t>
    </dgm:pt>
    <dgm:pt modelId="{49DE6FFB-3828-43B9-B5E6-1AB17FA14051}" type="sibTrans" cxnId="{7E5EDE03-5C83-46C1-B1C1-7B4B64FB558A}">
      <dgm:prSet/>
      <dgm:spPr/>
      <dgm:t>
        <a:bodyPr/>
        <a:lstStyle/>
        <a:p>
          <a:endParaRPr lang="en-US"/>
        </a:p>
      </dgm:t>
    </dgm:pt>
    <dgm:pt modelId="{3D4EAA4E-1F61-43D3-8608-558909EDF536}" type="pres">
      <dgm:prSet presAssocID="{9A435CF3-42A0-45F7-97AD-FC2A8701E90C}" presName="root" presStyleCnt="0">
        <dgm:presLayoutVars>
          <dgm:dir/>
          <dgm:resizeHandles val="exact"/>
        </dgm:presLayoutVars>
      </dgm:prSet>
      <dgm:spPr/>
    </dgm:pt>
    <dgm:pt modelId="{A681D002-D23A-47C6-B010-E41F600453C9}" type="pres">
      <dgm:prSet presAssocID="{5C328A8A-DE12-4C2B-9CB3-CAD8A54B894E}" presName="compNode" presStyleCnt="0"/>
      <dgm:spPr/>
    </dgm:pt>
    <dgm:pt modelId="{649B3C2F-D045-4138-9172-2931EC86B1B9}" type="pres">
      <dgm:prSet presAssocID="{5C328A8A-DE12-4C2B-9CB3-CAD8A54B894E}" presName="iconBgRect" presStyleLbl="bgShp" presStyleIdx="0" presStyleCnt="3"/>
      <dgm:spPr/>
    </dgm:pt>
    <dgm:pt modelId="{D074CA7E-9B5E-4785-826E-AE9539168C12}" type="pres">
      <dgm:prSet presAssocID="{5C328A8A-DE12-4C2B-9CB3-CAD8A54B894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i"/>
        </a:ext>
      </dgm:extLst>
    </dgm:pt>
    <dgm:pt modelId="{14214F6B-483C-4849-9DC5-4158125AED4C}" type="pres">
      <dgm:prSet presAssocID="{5C328A8A-DE12-4C2B-9CB3-CAD8A54B894E}" presName="spaceRect" presStyleCnt="0"/>
      <dgm:spPr/>
    </dgm:pt>
    <dgm:pt modelId="{1359A560-89C3-4798-A9B8-9DC2D7A03DE2}" type="pres">
      <dgm:prSet presAssocID="{5C328A8A-DE12-4C2B-9CB3-CAD8A54B894E}" presName="textRect" presStyleLbl="revTx" presStyleIdx="0" presStyleCnt="3">
        <dgm:presLayoutVars>
          <dgm:chMax val="1"/>
          <dgm:chPref val="1"/>
        </dgm:presLayoutVars>
      </dgm:prSet>
      <dgm:spPr/>
    </dgm:pt>
    <dgm:pt modelId="{92AD9D79-D792-4357-B54C-5ACA6E15264C}" type="pres">
      <dgm:prSet presAssocID="{09A73C9A-F3D3-4D5C-9870-8B78ECC9B457}" presName="sibTrans" presStyleCnt="0"/>
      <dgm:spPr/>
    </dgm:pt>
    <dgm:pt modelId="{20792BD6-4BC6-4134-AD32-F960086B4816}" type="pres">
      <dgm:prSet presAssocID="{CE9D1F2E-CFE0-4749-A717-AC255CD312E5}" presName="compNode" presStyleCnt="0"/>
      <dgm:spPr/>
    </dgm:pt>
    <dgm:pt modelId="{64269BB9-DC1A-4F6D-820B-39B33C61268D}" type="pres">
      <dgm:prSet presAssocID="{CE9D1F2E-CFE0-4749-A717-AC255CD312E5}" presName="iconBgRect" presStyleLbl="bgShp" presStyleIdx="1" presStyleCnt="3"/>
      <dgm:spPr/>
    </dgm:pt>
    <dgm:pt modelId="{BFDD14D5-4DFC-46C3-BD90-91ED2EE1AAF3}" type="pres">
      <dgm:prSet presAssocID="{CE9D1F2E-CFE0-4749-A717-AC255CD312E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3529E35D-9F19-4F29-9846-78AAC8669178}" type="pres">
      <dgm:prSet presAssocID="{CE9D1F2E-CFE0-4749-A717-AC255CD312E5}" presName="spaceRect" presStyleCnt="0"/>
      <dgm:spPr/>
    </dgm:pt>
    <dgm:pt modelId="{756E8B1E-2E99-40F6-ACF7-89880746E523}" type="pres">
      <dgm:prSet presAssocID="{CE9D1F2E-CFE0-4749-A717-AC255CD312E5}" presName="textRect" presStyleLbl="revTx" presStyleIdx="1" presStyleCnt="3">
        <dgm:presLayoutVars>
          <dgm:chMax val="1"/>
          <dgm:chPref val="1"/>
        </dgm:presLayoutVars>
      </dgm:prSet>
      <dgm:spPr/>
    </dgm:pt>
    <dgm:pt modelId="{D75B22C7-D41E-44A2-B9ED-21D8C88B5E58}" type="pres">
      <dgm:prSet presAssocID="{4A2D4F47-899D-4AD4-BACA-0213C15B2B41}" presName="sibTrans" presStyleCnt="0"/>
      <dgm:spPr/>
    </dgm:pt>
    <dgm:pt modelId="{407853FC-5347-4227-9A32-54EA78BD7DAF}" type="pres">
      <dgm:prSet presAssocID="{265523C1-5AE9-446D-9771-789506C39B71}" presName="compNode" presStyleCnt="0"/>
      <dgm:spPr/>
    </dgm:pt>
    <dgm:pt modelId="{EB97D0DE-BB27-43D3-B6AA-FC2433B496D8}" type="pres">
      <dgm:prSet presAssocID="{265523C1-5AE9-446D-9771-789506C39B71}" presName="iconBgRect" presStyleLbl="bgShp" presStyleIdx="2" presStyleCnt="3"/>
      <dgm:spPr/>
    </dgm:pt>
    <dgm:pt modelId="{F8F79859-33C4-483B-B116-61EE08F7C811}" type="pres">
      <dgm:prSet presAssocID="{265523C1-5AE9-446D-9771-789506C39B7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50A24FE-A926-4D86-8652-A9405488B3EE}" type="pres">
      <dgm:prSet presAssocID="{265523C1-5AE9-446D-9771-789506C39B71}" presName="spaceRect" presStyleCnt="0"/>
      <dgm:spPr/>
    </dgm:pt>
    <dgm:pt modelId="{5128493B-6A0A-4019-A8B4-75B3A3667E51}" type="pres">
      <dgm:prSet presAssocID="{265523C1-5AE9-446D-9771-789506C39B7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E5EDE03-5C83-46C1-B1C1-7B4B64FB558A}" srcId="{9A435CF3-42A0-45F7-97AD-FC2A8701E90C}" destId="{265523C1-5AE9-446D-9771-789506C39B71}" srcOrd="2" destOrd="0" parTransId="{B6FDD290-8B44-496A-B6EE-B00D9AB8313F}" sibTransId="{49DE6FFB-3828-43B9-B5E6-1AB17FA14051}"/>
    <dgm:cxn modelId="{58C1422A-511C-4927-9418-19125471BEC4}" type="presOf" srcId="{5C328A8A-DE12-4C2B-9CB3-CAD8A54B894E}" destId="{1359A560-89C3-4798-A9B8-9DC2D7A03DE2}" srcOrd="0" destOrd="0" presId="urn:microsoft.com/office/officeart/2018/5/layout/IconCircleLabelList"/>
    <dgm:cxn modelId="{53473745-A336-4E72-A28C-C0FBEFFBA6ED}" srcId="{9A435CF3-42A0-45F7-97AD-FC2A8701E90C}" destId="{5C328A8A-DE12-4C2B-9CB3-CAD8A54B894E}" srcOrd="0" destOrd="0" parTransId="{4846D351-E514-43D8-AFDE-EF371FBFC5B2}" sibTransId="{09A73C9A-F3D3-4D5C-9870-8B78ECC9B457}"/>
    <dgm:cxn modelId="{A6A0236D-91A9-4E32-8561-BBDB0A114C11}" type="presOf" srcId="{265523C1-5AE9-446D-9771-789506C39B71}" destId="{5128493B-6A0A-4019-A8B4-75B3A3667E51}" srcOrd="0" destOrd="0" presId="urn:microsoft.com/office/officeart/2018/5/layout/IconCircleLabelList"/>
    <dgm:cxn modelId="{DFF08072-F354-4ACB-8E4B-DCFBE5E61123}" type="presOf" srcId="{CE9D1F2E-CFE0-4749-A717-AC255CD312E5}" destId="{756E8B1E-2E99-40F6-ACF7-89880746E523}" srcOrd="0" destOrd="0" presId="urn:microsoft.com/office/officeart/2018/5/layout/IconCircleLabelList"/>
    <dgm:cxn modelId="{F66CBFE1-1D45-493F-BD30-AE95DEEEAFDE}" type="presOf" srcId="{9A435CF3-42A0-45F7-97AD-FC2A8701E90C}" destId="{3D4EAA4E-1F61-43D3-8608-558909EDF536}" srcOrd="0" destOrd="0" presId="urn:microsoft.com/office/officeart/2018/5/layout/IconCircleLabelList"/>
    <dgm:cxn modelId="{705EA6F3-F3A0-4384-8474-C51285449227}" srcId="{9A435CF3-42A0-45F7-97AD-FC2A8701E90C}" destId="{CE9D1F2E-CFE0-4749-A717-AC255CD312E5}" srcOrd="1" destOrd="0" parTransId="{76484A8C-CB94-4F08-BDD7-9FEAEA96A518}" sibTransId="{4A2D4F47-899D-4AD4-BACA-0213C15B2B41}"/>
    <dgm:cxn modelId="{F9954D65-AB3A-43E9-B41F-5287A13B90EC}" type="presParOf" srcId="{3D4EAA4E-1F61-43D3-8608-558909EDF536}" destId="{A681D002-D23A-47C6-B010-E41F600453C9}" srcOrd="0" destOrd="0" presId="urn:microsoft.com/office/officeart/2018/5/layout/IconCircleLabelList"/>
    <dgm:cxn modelId="{837D0048-4463-4BA7-8BE8-AE9D11175D17}" type="presParOf" srcId="{A681D002-D23A-47C6-B010-E41F600453C9}" destId="{649B3C2F-D045-4138-9172-2931EC86B1B9}" srcOrd="0" destOrd="0" presId="urn:microsoft.com/office/officeart/2018/5/layout/IconCircleLabelList"/>
    <dgm:cxn modelId="{6506D880-4E07-4685-BECD-4E313CC8FC39}" type="presParOf" srcId="{A681D002-D23A-47C6-B010-E41F600453C9}" destId="{D074CA7E-9B5E-4785-826E-AE9539168C12}" srcOrd="1" destOrd="0" presId="urn:microsoft.com/office/officeart/2018/5/layout/IconCircleLabelList"/>
    <dgm:cxn modelId="{3C06D2A9-2AA6-462E-B4B8-7947642BD176}" type="presParOf" srcId="{A681D002-D23A-47C6-B010-E41F600453C9}" destId="{14214F6B-483C-4849-9DC5-4158125AED4C}" srcOrd="2" destOrd="0" presId="urn:microsoft.com/office/officeart/2018/5/layout/IconCircleLabelList"/>
    <dgm:cxn modelId="{60E9B7B7-2B90-496F-A2FA-01F9ED1C633D}" type="presParOf" srcId="{A681D002-D23A-47C6-B010-E41F600453C9}" destId="{1359A560-89C3-4798-A9B8-9DC2D7A03DE2}" srcOrd="3" destOrd="0" presId="urn:microsoft.com/office/officeart/2018/5/layout/IconCircleLabelList"/>
    <dgm:cxn modelId="{F209EE6E-D0D8-429F-B306-C82CAAEB2997}" type="presParOf" srcId="{3D4EAA4E-1F61-43D3-8608-558909EDF536}" destId="{92AD9D79-D792-4357-B54C-5ACA6E15264C}" srcOrd="1" destOrd="0" presId="urn:microsoft.com/office/officeart/2018/5/layout/IconCircleLabelList"/>
    <dgm:cxn modelId="{6868EFE8-DC80-464E-BC20-E365873E7859}" type="presParOf" srcId="{3D4EAA4E-1F61-43D3-8608-558909EDF536}" destId="{20792BD6-4BC6-4134-AD32-F960086B4816}" srcOrd="2" destOrd="0" presId="urn:microsoft.com/office/officeart/2018/5/layout/IconCircleLabelList"/>
    <dgm:cxn modelId="{2909BC19-475A-417D-B548-606DF3B74DA3}" type="presParOf" srcId="{20792BD6-4BC6-4134-AD32-F960086B4816}" destId="{64269BB9-DC1A-4F6D-820B-39B33C61268D}" srcOrd="0" destOrd="0" presId="urn:microsoft.com/office/officeart/2018/5/layout/IconCircleLabelList"/>
    <dgm:cxn modelId="{75968C20-1E6B-4E75-B295-632C81DC96FD}" type="presParOf" srcId="{20792BD6-4BC6-4134-AD32-F960086B4816}" destId="{BFDD14D5-4DFC-46C3-BD90-91ED2EE1AAF3}" srcOrd="1" destOrd="0" presId="urn:microsoft.com/office/officeart/2018/5/layout/IconCircleLabelList"/>
    <dgm:cxn modelId="{DB7020FE-4846-44F5-8C93-19CA48848C74}" type="presParOf" srcId="{20792BD6-4BC6-4134-AD32-F960086B4816}" destId="{3529E35D-9F19-4F29-9846-78AAC8669178}" srcOrd="2" destOrd="0" presId="urn:microsoft.com/office/officeart/2018/5/layout/IconCircleLabelList"/>
    <dgm:cxn modelId="{53EE8309-F00F-46CF-A232-3BEF0AD2243A}" type="presParOf" srcId="{20792BD6-4BC6-4134-AD32-F960086B4816}" destId="{756E8B1E-2E99-40F6-ACF7-89880746E523}" srcOrd="3" destOrd="0" presId="urn:microsoft.com/office/officeart/2018/5/layout/IconCircleLabelList"/>
    <dgm:cxn modelId="{79D0A5A0-973D-4147-A877-9030B918DCAE}" type="presParOf" srcId="{3D4EAA4E-1F61-43D3-8608-558909EDF536}" destId="{D75B22C7-D41E-44A2-B9ED-21D8C88B5E58}" srcOrd="3" destOrd="0" presId="urn:microsoft.com/office/officeart/2018/5/layout/IconCircleLabelList"/>
    <dgm:cxn modelId="{21406DAF-2F82-4374-8B78-5AD65D372B95}" type="presParOf" srcId="{3D4EAA4E-1F61-43D3-8608-558909EDF536}" destId="{407853FC-5347-4227-9A32-54EA78BD7DAF}" srcOrd="4" destOrd="0" presId="urn:microsoft.com/office/officeart/2018/5/layout/IconCircleLabelList"/>
    <dgm:cxn modelId="{6BAF46CA-2480-4014-B54A-527B6751CB0B}" type="presParOf" srcId="{407853FC-5347-4227-9A32-54EA78BD7DAF}" destId="{EB97D0DE-BB27-43D3-B6AA-FC2433B496D8}" srcOrd="0" destOrd="0" presId="urn:microsoft.com/office/officeart/2018/5/layout/IconCircleLabelList"/>
    <dgm:cxn modelId="{D4D54D51-80CD-4D7A-819E-526E9A26472A}" type="presParOf" srcId="{407853FC-5347-4227-9A32-54EA78BD7DAF}" destId="{F8F79859-33C4-483B-B116-61EE08F7C811}" srcOrd="1" destOrd="0" presId="urn:microsoft.com/office/officeart/2018/5/layout/IconCircleLabelList"/>
    <dgm:cxn modelId="{2185739B-5311-4D27-A8AE-D672346A9718}" type="presParOf" srcId="{407853FC-5347-4227-9A32-54EA78BD7DAF}" destId="{A50A24FE-A926-4D86-8652-A9405488B3EE}" srcOrd="2" destOrd="0" presId="urn:microsoft.com/office/officeart/2018/5/layout/IconCircleLabelList"/>
    <dgm:cxn modelId="{3F2A4456-FC3E-4A4D-BA2A-428FA20712DF}" type="presParOf" srcId="{407853FC-5347-4227-9A32-54EA78BD7DAF}" destId="{5128493B-6A0A-4019-A8B4-75B3A3667E5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B3C2F-D045-4138-9172-2931EC86B1B9}">
      <dsp:nvSpPr>
        <dsp:cNvPr id="0" name=""/>
        <dsp:cNvSpPr/>
      </dsp:nvSpPr>
      <dsp:spPr>
        <a:xfrm>
          <a:off x="530099" y="893169"/>
          <a:ext cx="1406812" cy="1406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4CA7E-9B5E-4785-826E-AE9539168C12}">
      <dsp:nvSpPr>
        <dsp:cNvPr id="0" name=""/>
        <dsp:cNvSpPr/>
      </dsp:nvSpPr>
      <dsp:spPr>
        <a:xfrm>
          <a:off x="829912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9A560-89C3-4798-A9B8-9DC2D7A03DE2}">
      <dsp:nvSpPr>
        <dsp:cNvPr id="0" name=""/>
        <dsp:cNvSpPr/>
      </dsp:nvSpPr>
      <dsp:spPr>
        <a:xfrm>
          <a:off x="80381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700" kern="1200"/>
            <a:t>Riforma dei contenuti e dell’offerta</a:t>
          </a:r>
          <a:endParaRPr lang="en-US" sz="1700" kern="1200"/>
        </a:p>
      </dsp:txBody>
      <dsp:txXfrm>
        <a:off x="80381" y="2738169"/>
        <a:ext cx="2306250" cy="720000"/>
      </dsp:txXfrm>
    </dsp:sp>
    <dsp:sp modelId="{64269BB9-DC1A-4F6D-820B-39B33C61268D}">
      <dsp:nvSpPr>
        <dsp:cNvPr id="0" name=""/>
        <dsp:cNvSpPr/>
      </dsp:nvSpPr>
      <dsp:spPr>
        <a:xfrm>
          <a:off x="3239943" y="893169"/>
          <a:ext cx="1406812" cy="1406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DD14D5-4DFC-46C3-BD90-91ED2EE1AAF3}">
      <dsp:nvSpPr>
        <dsp:cNvPr id="0" name=""/>
        <dsp:cNvSpPr/>
      </dsp:nvSpPr>
      <dsp:spPr>
        <a:xfrm>
          <a:off x="3539756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E8B1E-2E99-40F6-ACF7-89880746E523}">
      <dsp:nvSpPr>
        <dsp:cNvPr id="0" name=""/>
        <dsp:cNvSpPr/>
      </dsp:nvSpPr>
      <dsp:spPr>
        <a:xfrm>
          <a:off x="2790224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700" kern="1200"/>
            <a:t>Riforma di sistema</a:t>
          </a:r>
          <a:endParaRPr lang="en-US" sz="1700" kern="1200"/>
        </a:p>
      </dsp:txBody>
      <dsp:txXfrm>
        <a:off x="2790224" y="2738169"/>
        <a:ext cx="2306250" cy="720000"/>
      </dsp:txXfrm>
    </dsp:sp>
    <dsp:sp modelId="{EB97D0DE-BB27-43D3-B6AA-FC2433B496D8}">
      <dsp:nvSpPr>
        <dsp:cNvPr id="0" name=""/>
        <dsp:cNvSpPr/>
      </dsp:nvSpPr>
      <dsp:spPr>
        <a:xfrm>
          <a:off x="5949787" y="893169"/>
          <a:ext cx="1406812" cy="1406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79859-33C4-483B-B116-61EE08F7C811}">
      <dsp:nvSpPr>
        <dsp:cNvPr id="0" name=""/>
        <dsp:cNvSpPr/>
      </dsp:nvSpPr>
      <dsp:spPr>
        <a:xfrm>
          <a:off x="6249600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8493B-6A0A-4019-A8B4-75B3A3667E51}">
      <dsp:nvSpPr>
        <dsp:cNvPr id="0" name=""/>
        <dsp:cNvSpPr/>
      </dsp:nvSpPr>
      <dsp:spPr>
        <a:xfrm>
          <a:off x="5500068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700" kern="1200"/>
            <a:t>Riforma delle professionalità</a:t>
          </a:r>
          <a:endParaRPr lang="en-US" sz="1700" kern="1200"/>
        </a:p>
      </dsp:txBody>
      <dsp:txXfrm>
        <a:off x="5500068" y="2738169"/>
        <a:ext cx="23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5563-191A-BA4D-B353-4294B49BABBD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C73E-CAEF-FE48-8302-A7A8B6F44E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233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5563-191A-BA4D-B353-4294B49BABBD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C73E-CAEF-FE48-8302-A7A8B6F44E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65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5563-191A-BA4D-B353-4294B49BABBD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C73E-CAEF-FE48-8302-A7A8B6F44E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3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5563-191A-BA4D-B353-4294B49BABBD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C73E-CAEF-FE48-8302-A7A8B6F44E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809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5563-191A-BA4D-B353-4294B49BABBD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C73E-CAEF-FE48-8302-A7A8B6F44E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7959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5563-191A-BA4D-B353-4294B49BABBD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C73E-CAEF-FE48-8302-A7A8B6F44E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700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5563-191A-BA4D-B353-4294B49BABBD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C73E-CAEF-FE48-8302-A7A8B6F44E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8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5563-191A-BA4D-B353-4294B49BABBD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C73E-CAEF-FE48-8302-A7A8B6F44E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249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5563-191A-BA4D-B353-4294B49BABBD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C73E-CAEF-FE48-8302-A7A8B6F44E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902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5563-191A-BA4D-B353-4294B49BABBD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C73E-CAEF-FE48-8302-A7A8B6F44E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107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5563-191A-BA4D-B353-4294B49BABBD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C73E-CAEF-FE48-8302-A7A8B6F44E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33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05563-191A-BA4D-B353-4294B49BABBD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9C73E-CAEF-FE48-8302-A7A8B6F44E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00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PHOTO-2020-10-27-09-43-0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0" r="9089" b="11683"/>
          <a:stretch/>
        </p:blipFill>
        <p:spPr>
          <a:xfrm>
            <a:off x="2642616" y="-762000"/>
            <a:ext cx="6501384" cy="7620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it-IT" sz="4200"/>
              <a:t>RAI/Bene pubblico in un paese che cambia</a:t>
            </a:r>
            <a:br>
              <a:rPr lang="it-IT" sz="4200"/>
            </a:br>
            <a:endParaRPr lang="it-IT" sz="420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58485" y="4872922"/>
            <a:ext cx="3017519" cy="1208141"/>
          </a:xfrm>
        </p:spPr>
        <p:txBody>
          <a:bodyPr>
            <a:normAutofit/>
          </a:bodyPr>
          <a:lstStyle/>
          <a:p>
            <a:pPr algn="l"/>
            <a:r>
              <a:rPr lang="it-IT" sz="1700"/>
              <a:t>Il quadro del cambiamento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13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Le linee di frattura del sistema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400" b="1" dirty="0"/>
              <a:t>Salto tecnologico digitale</a:t>
            </a:r>
          </a:p>
          <a:p>
            <a:pPr>
              <a:lnSpc>
                <a:spcPct val="90000"/>
              </a:lnSpc>
            </a:pPr>
            <a:r>
              <a:rPr lang="it-IT" sz="1800" dirty="0"/>
              <a:t>Il cambio dei linguaggi</a:t>
            </a:r>
          </a:p>
          <a:p>
            <a:pPr lvl="1">
              <a:lnSpc>
                <a:spcPct val="90000"/>
              </a:lnSpc>
            </a:pPr>
            <a:r>
              <a:rPr lang="it-IT" sz="1800" dirty="0"/>
              <a:t>Dal testo all’ipertesto</a:t>
            </a:r>
          </a:p>
          <a:p>
            <a:pPr>
              <a:lnSpc>
                <a:spcPct val="90000"/>
              </a:lnSpc>
            </a:pPr>
            <a:r>
              <a:rPr lang="it-IT" sz="1800" dirty="0"/>
              <a:t>Il cambio di fruizione</a:t>
            </a:r>
          </a:p>
          <a:p>
            <a:pPr lvl="1">
              <a:lnSpc>
                <a:spcPct val="90000"/>
              </a:lnSpc>
            </a:pPr>
            <a:r>
              <a:rPr lang="it-IT" sz="1800" dirty="0"/>
              <a:t>Lo slittamento di età nella fruizione</a:t>
            </a:r>
          </a:p>
          <a:p>
            <a:pPr lvl="1">
              <a:lnSpc>
                <a:spcPct val="90000"/>
              </a:lnSpc>
            </a:pPr>
            <a:r>
              <a:rPr lang="it-IT" sz="1800" dirty="0"/>
              <a:t>Rottura della consequenzialità dei contenuti</a:t>
            </a:r>
          </a:p>
          <a:p>
            <a:pPr lvl="1">
              <a:lnSpc>
                <a:spcPct val="90000"/>
              </a:lnSpc>
            </a:pPr>
            <a:r>
              <a:rPr lang="it-IT" sz="1800" dirty="0"/>
              <a:t>La fruizione per “prossimità”</a:t>
            </a:r>
          </a:p>
          <a:p>
            <a:pPr lvl="1">
              <a:lnSpc>
                <a:spcPct val="90000"/>
              </a:lnSpc>
            </a:pPr>
            <a:r>
              <a:rPr lang="it-IT" sz="1800" dirty="0"/>
              <a:t>I tre schermi: SMART-TV, PC, Smartphone</a:t>
            </a:r>
          </a:p>
          <a:p>
            <a:pPr>
              <a:lnSpc>
                <a:spcPct val="90000"/>
              </a:lnSpc>
            </a:pPr>
            <a:r>
              <a:rPr lang="it-IT" sz="1800" dirty="0"/>
              <a:t>Il cambio di distribuzione</a:t>
            </a:r>
          </a:p>
          <a:p>
            <a:pPr lvl="1">
              <a:lnSpc>
                <a:spcPct val="90000"/>
              </a:lnSpc>
            </a:pPr>
            <a:r>
              <a:rPr lang="it-IT" sz="1800" b="1" dirty="0"/>
              <a:t>Il passaggio al DVB-T2 da settembre rottamazione del parco TV </a:t>
            </a:r>
            <a:r>
              <a:rPr lang="it-IT" sz="1800" dirty="0"/>
              <a:t>(sostenibilità)</a:t>
            </a:r>
          </a:p>
          <a:p>
            <a:pPr lvl="1">
              <a:lnSpc>
                <a:spcPct val="90000"/>
              </a:lnSpc>
            </a:pPr>
            <a:r>
              <a:rPr lang="it-IT" sz="1800" dirty="0"/>
              <a:t>Dalle reti di diffusione circolare (da punto a molti e flusso senza bi-direzionalità - auditel) alla distribuzione su protocollo IP e la potenziale completa bi-direzionalità</a:t>
            </a:r>
          </a:p>
          <a:p>
            <a:pPr lvl="1">
              <a:lnSpc>
                <a:spcPct val="90000"/>
              </a:lnSpc>
            </a:pPr>
            <a:r>
              <a:rPr lang="it-IT" sz="1800" dirty="0"/>
              <a:t>Dai </a:t>
            </a:r>
            <a:r>
              <a:rPr lang="it-IT" sz="1800" b="1" dirty="0"/>
              <a:t>vincoli nazionali alla globalità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530068D-DEDF-4885-95BF-098852510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631" y="5894768"/>
            <a:ext cx="1329043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39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La crisi aziendale</a:t>
            </a:r>
            <a:br>
              <a:rPr lang="it-IT" dirty="0">
                <a:solidFill>
                  <a:srgbClr val="FFFFFF"/>
                </a:solidFill>
              </a:rPr>
            </a:br>
            <a:r>
              <a:rPr lang="it-IT" dirty="0">
                <a:solidFill>
                  <a:srgbClr val="FFFFFF"/>
                </a:solidFill>
              </a:rPr>
              <a:t>della RAI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1800" dirty="0"/>
              <a:t>Ascolti in calo e crisi aziendale</a:t>
            </a:r>
          </a:p>
          <a:p>
            <a:pPr>
              <a:lnSpc>
                <a:spcPct val="90000"/>
              </a:lnSpc>
            </a:pPr>
            <a:r>
              <a:rPr lang="it-IT" sz="1800" dirty="0"/>
              <a:t>Andamento gestionale</a:t>
            </a:r>
          </a:p>
          <a:p>
            <a:pPr lvl="1">
              <a:lnSpc>
                <a:spcPct val="90000"/>
              </a:lnSpc>
            </a:pPr>
            <a:r>
              <a:rPr lang="it-IT" sz="1400" dirty="0"/>
              <a:t>Negli ultimi 6 anni l’andamento tra costi e ricavi è stato di </a:t>
            </a:r>
            <a:r>
              <a:rPr lang="it-IT" sz="1400" b="1" dirty="0"/>
              <a:t>-88 milioni </a:t>
            </a:r>
            <a:r>
              <a:rPr lang="it-IT" sz="1400" dirty="0"/>
              <a:t>(recuperato in parte dall’aumento del gettito da canone </a:t>
            </a:r>
            <a:r>
              <a:rPr lang="it-IT" sz="1400" b="1" dirty="0"/>
              <a:t>+ 43 milioni</a:t>
            </a:r>
            <a:r>
              <a:rPr lang="it-IT" sz="1400" dirty="0"/>
              <a:t>)</a:t>
            </a:r>
          </a:p>
          <a:p>
            <a:pPr lvl="1">
              <a:lnSpc>
                <a:spcPct val="90000"/>
              </a:lnSpc>
            </a:pPr>
            <a:r>
              <a:rPr lang="it-IT" sz="1400" dirty="0"/>
              <a:t>Calo significativo della raccolta pubblicitaria (quasi – 10%) </a:t>
            </a:r>
            <a:r>
              <a:rPr lang="it-IT" sz="1400" b="1" dirty="0"/>
              <a:t>-58milioni </a:t>
            </a:r>
          </a:p>
          <a:p>
            <a:pPr lvl="1">
              <a:lnSpc>
                <a:spcPct val="90000"/>
              </a:lnSpc>
            </a:pPr>
            <a:r>
              <a:rPr lang="it-IT" sz="1400" b="1" dirty="0"/>
              <a:t>(neanche capace di favorire Mediaset 2016 – 2,7 Mld a poco più di 1,9 Mld ) </a:t>
            </a:r>
          </a:p>
          <a:p>
            <a:pPr lvl="1">
              <a:lnSpc>
                <a:spcPct val="90000"/>
              </a:lnSpc>
            </a:pPr>
            <a:r>
              <a:rPr lang="it-IT" sz="1400" b="1" dirty="0"/>
              <a:t>Calo </a:t>
            </a:r>
            <a:r>
              <a:rPr lang="it-IT" sz="1400" dirty="0"/>
              <a:t>dei ricavi in generale (diritti e convenzioni PA) pari a quasi </a:t>
            </a:r>
            <a:r>
              <a:rPr lang="it-IT" sz="1400" b="1" dirty="0"/>
              <a:t>-57milioni</a:t>
            </a:r>
          </a:p>
          <a:p>
            <a:pPr lvl="1">
              <a:lnSpc>
                <a:spcPct val="90000"/>
              </a:lnSpc>
            </a:pPr>
            <a:r>
              <a:rPr lang="it-IT" sz="1400" dirty="0"/>
              <a:t>Con una riduzione dei costi operativi </a:t>
            </a:r>
            <a:r>
              <a:rPr lang="it-IT" sz="1400" b="1" dirty="0"/>
              <a:t>55 milioni </a:t>
            </a:r>
            <a:r>
              <a:rPr lang="it-IT" sz="1400" dirty="0"/>
              <a:t>che segnalano una riduzione delle risorse impegnate nella produzione e nella loro “qualità” </a:t>
            </a:r>
            <a:r>
              <a:rPr lang="it-IT" sz="1400" b="1" dirty="0"/>
              <a:t>(</a:t>
            </a:r>
            <a:r>
              <a:rPr lang="it-IT" sz="1400" b="1" dirty="0" err="1"/>
              <a:t>svalorizzazione</a:t>
            </a:r>
            <a:r>
              <a:rPr lang="it-IT" sz="1400" b="1" dirty="0"/>
              <a:t> del lavoro</a:t>
            </a:r>
            <a:r>
              <a:rPr lang="it-IT" sz="1400" dirty="0"/>
              <a:t>) </a:t>
            </a:r>
          </a:p>
          <a:p>
            <a:pPr lvl="1">
              <a:lnSpc>
                <a:spcPct val="90000"/>
              </a:lnSpc>
            </a:pPr>
            <a:r>
              <a:rPr lang="it-IT" sz="1400" dirty="0"/>
              <a:t>Riduzione dei costi esterni </a:t>
            </a:r>
            <a:r>
              <a:rPr lang="it-IT" sz="1400" b="1" dirty="0"/>
              <a:t>96milioni </a:t>
            </a:r>
            <a:r>
              <a:rPr lang="it-IT" sz="1400" dirty="0"/>
              <a:t>significa meno risorse alle strutture produttive e acquisizione (</a:t>
            </a:r>
            <a:r>
              <a:rPr lang="it-IT" sz="1400" b="1" dirty="0"/>
              <a:t>ruolo sociale e di motore dell’industria culturale del paese</a:t>
            </a:r>
            <a:r>
              <a:rPr lang="it-IT" sz="1400" dirty="0"/>
              <a:t>)</a:t>
            </a:r>
            <a:endParaRPr lang="it-IT" sz="1400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530068D-DEDF-4885-95BF-098852510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631" y="5894768"/>
            <a:ext cx="1329043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Le linee di frattura del sistema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400" dirty="0">
                <a:solidFill>
                  <a:schemeClr val="bg1">
                    <a:lumMod val="65000"/>
                  </a:schemeClr>
                </a:solidFill>
              </a:rPr>
              <a:t>Inquadramento costituzionale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chemeClr val="bg1">
                    <a:lumMod val="65000"/>
                  </a:schemeClr>
                </a:solidFill>
              </a:rPr>
              <a:t>Assetto legislativo duopolistico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chemeClr val="bg1">
                    <a:lumMod val="65000"/>
                  </a:schemeClr>
                </a:solidFill>
              </a:rPr>
              <a:t>Crisi della struttura della governance e la mancata autonomia dell’azienda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chemeClr val="bg1">
                    <a:lumMod val="65000"/>
                  </a:schemeClr>
                </a:solidFill>
              </a:rPr>
              <a:t>Salto tecnologico digitale</a:t>
            </a:r>
          </a:p>
          <a:p>
            <a:pPr>
              <a:lnSpc>
                <a:spcPct val="90000"/>
              </a:lnSpc>
            </a:pPr>
            <a:r>
              <a:rPr lang="it-IT" sz="2400" dirty="0"/>
              <a:t>Perdita di centralità:</a:t>
            </a:r>
          </a:p>
          <a:p>
            <a:pPr lvl="1">
              <a:lnSpc>
                <a:spcPct val="90000"/>
              </a:lnSpc>
            </a:pPr>
            <a:r>
              <a:rPr lang="it-IT" sz="1800" dirty="0"/>
              <a:t>Del mezzo televisivo (linguaggi, forme, formati) </a:t>
            </a:r>
          </a:p>
          <a:p>
            <a:pPr lvl="1">
              <a:lnSpc>
                <a:spcPct val="90000"/>
              </a:lnSpc>
            </a:pPr>
            <a:r>
              <a:rPr lang="it-IT" sz="1800" dirty="0"/>
              <a:t>Del ruolo sociale (per la funzione svolta)</a:t>
            </a:r>
          </a:p>
          <a:p>
            <a:pPr lvl="1">
              <a:lnSpc>
                <a:spcPct val="90000"/>
              </a:lnSpc>
            </a:pPr>
            <a:r>
              <a:rPr lang="it-IT" sz="1800" dirty="0"/>
              <a:t>Della forma aziendale (per assetti decisionali e capacità produttiva del nuovo)</a:t>
            </a:r>
          </a:p>
          <a:p>
            <a:pPr lvl="1">
              <a:lnSpc>
                <a:spcPct val="90000"/>
              </a:lnSpc>
            </a:pPr>
            <a:r>
              <a:rPr lang="it-IT" sz="1800" dirty="0"/>
              <a:t>Del ruolo nell’assetto dell’architettura istituzionale (per la giustificazione in presenza di eccedenza di flussi informativi, di produzione di intrattenimento e di incentivo alla produzione di qualità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D01A7E8-FF68-486A-85F0-1260C570E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618" y="5757356"/>
            <a:ext cx="1329043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82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Le linee di frattura del sistema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is-IS" dirty="0"/>
              <a:t>La BBC parla apertamente di un confine temporale per l’esistenza dei servizi pubblici radiotelevisivi: il 2030!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90CE77A-4401-42FA-9C70-CBBD55497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333" y="5795136"/>
            <a:ext cx="1329043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7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Le linee di frattura del sistema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is-IS" dirty="0"/>
              <a:t>La BBC parla apertamente di un confine temporale per l’esistenza dei servizi pubblici radiotelevisivi: il 2030!</a:t>
            </a:r>
          </a:p>
          <a:p>
            <a:r>
              <a:rPr lang="is-IS" dirty="0"/>
              <a:t>… eppure...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4E315D4-0521-4B98-BBA6-342292083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631" y="5805075"/>
            <a:ext cx="1329043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78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1051" y="381935"/>
            <a:ext cx="3006438" cy="597441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6000">
                <a:solidFill>
                  <a:srgbClr val="FFFFFF"/>
                </a:solidFill>
              </a:rPr>
              <a:t>La ricerca di un nuovo servizio pubblico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0420" y="554152"/>
            <a:ext cx="430632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22924" y="518400"/>
            <a:ext cx="3578706" cy="5837949"/>
          </a:xfrm>
        </p:spPr>
        <p:txBody>
          <a:bodyPr anchor="ctr">
            <a:normAutofit/>
          </a:bodyPr>
          <a:lstStyle/>
          <a:p>
            <a:r>
              <a:rPr lang="it-IT" sz="1700">
                <a:solidFill>
                  <a:schemeClr val="tx1">
                    <a:alpha val="80000"/>
                  </a:schemeClr>
                </a:solidFill>
              </a:rPr>
              <a:t>Proprio questi mesi hanno evidenziato cosa significhi la mancanza di un </a:t>
            </a:r>
            <a:r>
              <a:rPr lang="it-IT" sz="1700" b="1">
                <a:solidFill>
                  <a:schemeClr val="tx1">
                    <a:alpha val="80000"/>
                  </a:schemeClr>
                </a:solidFill>
              </a:rPr>
              <a:t>servizio pubblico radiotelevisivo nelle società di massa:</a:t>
            </a:r>
          </a:p>
          <a:p>
            <a:pPr lvl="1"/>
            <a:r>
              <a:rPr lang="it-IT" sz="1700">
                <a:solidFill>
                  <a:schemeClr val="tx1">
                    <a:alpha val="80000"/>
                  </a:schemeClr>
                </a:solidFill>
              </a:rPr>
              <a:t>Esplosioni delle infobolle social</a:t>
            </a:r>
          </a:p>
          <a:p>
            <a:pPr lvl="1"/>
            <a:r>
              <a:rPr lang="it-IT" sz="1700">
                <a:solidFill>
                  <a:schemeClr val="tx1">
                    <a:alpha val="80000"/>
                  </a:schemeClr>
                </a:solidFill>
              </a:rPr>
              <a:t>Permeabilità alle azioni di costruzione di senso </a:t>
            </a:r>
          </a:p>
          <a:p>
            <a:pPr lvl="1"/>
            <a:r>
              <a:rPr lang="it-IT" sz="1700">
                <a:solidFill>
                  <a:schemeClr val="tx1">
                    <a:alpha val="80000"/>
                  </a:schemeClr>
                </a:solidFill>
              </a:rPr>
              <a:t>Fake News</a:t>
            </a:r>
          </a:p>
          <a:p>
            <a:r>
              <a:rPr lang="it-IT" sz="1700">
                <a:solidFill>
                  <a:schemeClr val="tx1">
                    <a:alpha val="80000"/>
                  </a:schemeClr>
                </a:solidFill>
              </a:rPr>
              <a:t>Mancanza di un punto di vista:</a:t>
            </a:r>
          </a:p>
          <a:p>
            <a:pPr lvl="1"/>
            <a:r>
              <a:rPr lang="it-IT" sz="1700">
                <a:solidFill>
                  <a:schemeClr val="tx1">
                    <a:alpha val="80000"/>
                  </a:schemeClr>
                </a:solidFill>
              </a:rPr>
              <a:t>“generale”</a:t>
            </a:r>
          </a:p>
          <a:p>
            <a:pPr lvl="1"/>
            <a:r>
              <a:rPr lang="it-IT" sz="1700">
                <a:solidFill>
                  <a:schemeClr val="tx1">
                    <a:alpha val="80000"/>
                  </a:schemeClr>
                </a:solidFill>
              </a:rPr>
              <a:t>Non omologato, “critico”, autorevole, non improvvisato </a:t>
            </a:r>
          </a:p>
          <a:p>
            <a:pPr lvl="1"/>
            <a:r>
              <a:rPr lang="it-IT" sz="1700">
                <a:solidFill>
                  <a:schemeClr val="tx1">
                    <a:alpha val="80000"/>
                  </a:schemeClr>
                </a:solidFill>
              </a:rPr>
              <a:t>E quindi credibile (e contestabile)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8388A077-5544-4CC8-9839-6FC6BB9F4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336" y="5863399"/>
            <a:ext cx="1329043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84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1051" y="381935"/>
            <a:ext cx="3006438" cy="597441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6000">
                <a:solidFill>
                  <a:srgbClr val="FFFFFF"/>
                </a:solidFill>
              </a:rPr>
              <a:t>La ricerca di un nuovo servizio pubblico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0420" y="554152"/>
            <a:ext cx="430632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22924" y="518400"/>
            <a:ext cx="3578706" cy="5837949"/>
          </a:xfrm>
        </p:spPr>
        <p:txBody>
          <a:bodyPr anchor="ctr">
            <a:normAutofit/>
          </a:bodyPr>
          <a:lstStyle/>
          <a:p>
            <a:r>
              <a:rPr lang="it-IT" sz="1700" dirty="0">
                <a:solidFill>
                  <a:schemeClr val="tx1">
                    <a:alpha val="80000"/>
                  </a:schemeClr>
                </a:solidFill>
              </a:rPr>
              <a:t>Incapacità di “</a:t>
            </a:r>
            <a:r>
              <a:rPr lang="it-IT" sz="1700" b="1" dirty="0">
                <a:solidFill>
                  <a:schemeClr val="tx1">
                    <a:alpha val="80000"/>
                  </a:schemeClr>
                </a:solidFill>
              </a:rPr>
              <a:t>generare e raccogliere</a:t>
            </a:r>
            <a:r>
              <a:rPr lang="it-IT" sz="1700" dirty="0">
                <a:solidFill>
                  <a:schemeClr val="tx1">
                    <a:alpha val="80000"/>
                  </a:schemeClr>
                </a:solidFill>
              </a:rPr>
              <a:t>” la “</a:t>
            </a:r>
            <a:r>
              <a:rPr lang="it-IT" sz="1700" b="1" dirty="0">
                <a:solidFill>
                  <a:schemeClr val="tx1">
                    <a:alpha val="80000"/>
                  </a:schemeClr>
                </a:solidFill>
              </a:rPr>
              <a:t>capacità produttiva di senso</a:t>
            </a:r>
            <a:r>
              <a:rPr lang="it-IT" sz="1700" dirty="0">
                <a:solidFill>
                  <a:schemeClr val="tx1">
                    <a:alpha val="80000"/>
                  </a:schemeClr>
                </a:solidFill>
              </a:rPr>
              <a:t>” presente nei territori</a:t>
            </a:r>
          </a:p>
          <a:p>
            <a:r>
              <a:rPr lang="it-IT" sz="1700" dirty="0">
                <a:solidFill>
                  <a:schemeClr val="tx1">
                    <a:alpha val="80000"/>
                  </a:schemeClr>
                </a:solidFill>
              </a:rPr>
              <a:t>Proposta di diventare un volano della produzione culturale dei territori (sedi regionali)</a:t>
            </a:r>
          </a:p>
          <a:p>
            <a:r>
              <a:rPr lang="it-IT" sz="1700" dirty="0">
                <a:solidFill>
                  <a:schemeClr val="tx1">
                    <a:alpha val="80000"/>
                  </a:schemeClr>
                </a:solidFill>
              </a:rPr>
              <a:t>L’idea di un “pluralismo” scambiato come “</a:t>
            </a:r>
            <a:r>
              <a:rPr lang="it-IT" sz="1700" b="1" dirty="0" err="1">
                <a:solidFill>
                  <a:schemeClr val="tx1">
                    <a:alpha val="80000"/>
                  </a:schemeClr>
                </a:solidFill>
              </a:rPr>
              <a:t>secondificio</a:t>
            </a:r>
            <a:r>
              <a:rPr lang="it-IT" sz="1700" b="1" dirty="0">
                <a:solidFill>
                  <a:schemeClr val="tx1">
                    <a:alpha val="80000"/>
                  </a:schemeClr>
                </a:solidFill>
              </a:rPr>
              <a:t> del leader</a:t>
            </a:r>
            <a:r>
              <a:rPr lang="it-IT" sz="1700" dirty="0">
                <a:solidFill>
                  <a:schemeClr val="tx1">
                    <a:alpha val="80000"/>
                  </a:schemeClr>
                </a:solidFill>
              </a:rPr>
              <a:t>”</a:t>
            </a:r>
          </a:p>
          <a:p>
            <a:r>
              <a:rPr lang="it-IT" sz="1700" dirty="0">
                <a:solidFill>
                  <a:schemeClr val="tx1">
                    <a:alpha val="80000"/>
                  </a:schemeClr>
                </a:solidFill>
              </a:rPr>
              <a:t>Della trasmissione dell’idea di </a:t>
            </a:r>
            <a:r>
              <a:rPr lang="it-IT" sz="1700" b="1" dirty="0">
                <a:solidFill>
                  <a:schemeClr val="tx1">
                    <a:alpha val="80000"/>
                  </a:schemeClr>
                </a:solidFill>
              </a:rPr>
              <a:t>libertà intesa come diritto al consumo </a:t>
            </a:r>
            <a:r>
              <a:rPr lang="it-IT" sz="1700" dirty="0">
                <a:solidFill>
                  <a:schemeClr val="tx1">
                    <a:alpha val="80000"/>
                  </a:schemeClr>
                </a:solidFill>
              </a:rPr>
              <a:t>(tv commerciale)</a:t>
            </a:r>
          </a:p>
          <a:p>
            <a:r>
              <a:rPr lang="it-IT" sz="1700" dirty="0">
                <a:solidFill>
                  <a:schemeClr val="tx1">
                    <a:alpha val="80000"/>
                  </a:schemeClr>
                </a:solidFill>
              </a:rPr>
              <a:t>Pur rivendicando il diritto all’utilizzo di ingenti risorse pubbliche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F1E31C8B-1DA6-4977-AECE-FC1533C52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772" y="5863399"/>
            <a:ext cx="1329043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89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93286" y="467271"/>
            <a:ext cx="3146755" cy="205252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800"/>
              <a:t>La ricerca di un nuovo servizio pubblico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2223" y="554152"/>
            <a:ext cx="4306642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14C7C0-FA1D-4105-8345-1DF76F987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7063" y="703679"/>
            <a:ext cx="565287" cy="1016562"/>
            <a:chOff x="422753" y="703679"/>
            <a:chExt cx="753718" cy="1016562"/>
          </a:xfrm>
        </p:grpSpPr>
        <p:sp>
          <p:nvSpPr>
            <p:cNvPr id="15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Graphic 6" descr="Raccolta report di Fabric">
            <a:extLst>
              <a:ext uri="{FF2B5EF4-FFF2-40B4-BE49-F238E27FC236}">
                <a16:creationId xmlns:a16="http://schemas.microsoft.com/office/drawing/2014/main" id="{5019F3BC-8C03-4E26-BADF-C3EBD1C7F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327" y="1943029"/>
            <a:ext cx="2964434" cy="2964434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1519" y="2990818"/>
            <a:ext cx="3118523" cy="2913872"/>
          </a:xfrm>
        </p:spPr>
        <p:txBody>
          <a:bodyPr anchor="t">
            <a:normAutofit/>
          </a:bodyPr>
          <a:lstStyle/>
          <a:p>
            <a:r>
              <a:rPr lang="it-IT" sz="2400" dirty="0">
                <a:solidFill>
                  <a:schemeClr val="tx1">
                    <a:alpha val="80000"/>
                  </a:schemeClr>
                </a:solidFill>
              </a:rPr>
              <a:t>La principale riforma della RAI è nella ricerca del nuovo “</a:t>
            </a:r>
            <a:r>
              <a:rPr lang="it-IT" sz="2400" b="1" dirty="0">
                <a:solidFill>
                  <a:schemeClr val="tx1">
                    <a:alpha val="80000"/>
                  </a:schemeClr>
                </a:solidFill>
              </a:rPr>
              <a:t>senso del servizio pubblico radiotelevisivo nell’era digitale</a:t>
            </a:r>
            <a:r>
              <a:rPr lang="it-IT" sz="2400" dirty="0">
                <a:solidFill>
                  <a:schemeClr val="tx1">
                    <a:alpha val="80000"/>
                  </a:schemeClr>
                </a:solidFill>
              </a:rPr>
              <a:t>”</a:t>
            </a:r>
          </a:p>
        </p:txBody>
      </p:sp>
      <p:sp>
        <p:nvSpPr>
          <p:cNvPr id="18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0611" y="5775082"/>
            <a:ext cx="84320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9A6776EA-67A0-4689-A47D-DD943AD03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5520" y="5831295"/>
            <a:ext cx="1329043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52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09068" y="501651"/>
            <a:ext cx="3296505" cy="171625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800" dirty="0"/>
              <a:t>La ricerca di un nuovo servizio pubblico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Struttura robot">
            <a:extLst>
              <a:ext uri="{FF2B5EF4-FFF2-40B4-BE49-F238E27FC236}">
                <a16:creationId xmlns:a16="http://schemas.microsoft.com/office/drawing/2014/main" id="{F6BA79BF-248D-48C4-AE8F-6ADE7C542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357" y="1470891"/>
            <a:ext cx="3916219" cy="3916219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2290" y="2275248"/>
            <a:ext cx="3818993" cy="3710427"/>
          </a:xfrm>
        </p:spPr>
        <p:txBody>
          <a:bodyPr anchor="t">
            <a:noAutofit/>
          </a:bodyPr>
          <a:lstStyle/>
          <a:p>
            <a:r>
              <a:rPr lang="it-IT" sz="2400" dirty="0">
                <a:solidFill>
                  <a:schemeClr val="tx1">
                    <a:alpha val="80000"/>
                  </a:schemeClr>
                </a:solidFill>
              </a:rPr>
              <a:t>Assunzione delle potenzialità delle tecnologie digitali e non un atteggiamento “difensivo”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8CE31406-066A-4E04-A78D-311CF7292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3843" y="5956344"/>
            <a:ext cx="1329043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78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09068" y="501651"/>
            <a:ext cx="3296505" cy="171625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800"/>
              <a:t>La ricerca di un nuovo servizio pubblico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Struttura robot">
            <a:extLst>
              <a:ext uri="{FF2B5EF4-FFF2-40B4-BE49-F238E27FC236}">
                <a16:creationId xmlns:a16="http://schemas.microsoft.com/office/drawing/2014/main" id="{F6BA79BF-248D-48C4-AE8F-6ADE7C542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357" y="1470891"/>
            <a:ext cx="3916219" cy="3916219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94437" y="2645922"/>
            <a:ext cx="3326041" cy="3710427"/>
          </a:xfrm>
        </p:spPr>
        <p:txBody>
          <a:bodyPr anchor="t">
            <a:normAutofit lnSpcReduction="10000"/>
          </a:bodyPr>
          <a:lstStyle/>
          <a:p>
            <a:r>
              <a:rPr lang="it-IT" sz="2400" dirty="0">
                <a:solidFill>
                  <a:schemeClr val="tx1">
                    <a:alpha val="80000"/>
                  </a:schemeClr>
                </a:solidFill>
              </a:rPr>
              <a:t>Valorizzare il modo di “produzione classico” attraverso “</a:t>
            </a:r>
            <a:r>
              <a:rPr lang="it-IT" sz="2400" b="1" dirty="0">
                <a:solidFill>
                  <a:schemeClr val="tx1">
                    <a:alpha val="80000"/>
                  </a:schemeClr>
                </a:solidFill>
              </a:rPr>
              <a:t>prodotti di qualità</a:t>
            </a:r>
            <a:r>
              <a:rPr lang="it-IT" sz="2400" dirty="0">
                <a:solidFill>
                  <a:schemeClr val="tx1">
                    <a:alpha val="80000"/>
                  </a:schemeClr>
                </a:solidFill>
              </a:rPr>
              <a:t>”</a:t>
            </a:r>
          </a:p>
          <a:p>
            <a:r>
              <a:rPr lang="it-IT" sz="2400" dirty="0">
                <a:solidFill>
                  <a:schemeClr val="tx1">
                    <a:alpha val="80000"/>
                  </a:schemeClr>
                </a:solidFill>
              </a:rPr>
              <a:t>Valorizzare le nuove forme di linguaggi, contenuti, formati e «</a:t>
            </a:r>
            <a:r>
              <a:rPr lang="it-IT" sz="2400" b="1" dirty="0">
                <a:solidFill>
                  <a:schemeClr val="tx1">
                    <a:alpha val="80000"/>
                  </a:schemeClr>
                </a:solidFill>
              </a:rPr>
              <a:t>rompere la logica con la quale si offrono i contenuti» </a:t>
            </a:r>
            <a:r>
              <a:rPr lang="it-IT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8CE31406-066A-4E04-A78D-311CF7292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3843" y="5956344"/>
            <a:ext cx="1329043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1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409" y="1011045"/>
            <a:ext cx="3277394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7619" y="1112969"/>
            <a:ext cx="2952974" cy="4166010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Le linee di frattura del sistema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0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71133" y="-1"/>
            <a:ext cx="130305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0" y="820880"/>
            <a:ext cx="3943349" cy="488935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000" dirty="0"/>
              <a:t>Inquadramento costituzionale</a:t>
            </a:r>
          </a:p>
          <a:p>
            <a:pPr>
              <a:lnSpc>
                <a:spcPct val="90000"/>
              </a:lnSpc>
            </a:pPr>
            <a:r>
              <a:rPr lang="it-IT" sz="3000" dirty="0">
                <a:solidFill>
                  <a:schemeClr val="bg1">
                    <a:lumMod val="65000"/>
                  </a:schemeClr>
                </a:solidFill>
              </a:rPr>
              <a:t>Assetto legislativo duopolistico</a:t>
            </a:r>
          </a:p>
          <a:p>
            <a:pPr>
              <a:lnSpc>
                <a:spcPct val="90000"/>
              </a:lnSpc>
            </a:pPr>
            <a:r>
              <a:rPr lang="it-IT" sz="3000" dirty="0">
                <a:solidFill>
                  <a:schemeClr val="bg1">
                    <a:lumMod val="65000"/>
                  </a:schemeClr>
                </a:solidFill>
              </a:rPr>
              <a:t>Crisi della struttura della governance e la mancata autonomia dell’azienda</a:t>
            </a:r>
          </a:p>
          <a:p>
            <a:pPr>
              <a:lnSpc>
                <a:spcPct val="90000"/>
              </a:lnSpc>
            </a:pPr>
            <a:r>
              <a:rPr lang="it-IT" sz="3000" dirty="0">
                <a:solidFill>
                  <a:schemeClr val="bg1">
                    <a:lumMod val="65000"/>
                  </a:schemeClr>
                </a:solidFill>
              </a:rPr>
              <a:t>Salto tecnologico digitale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563731" y="5717905"/>
            <a:ext cx="1328706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99729" y="6258755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25604F5-B224-4D13-AA5E-845E4A6CD4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18" t="9476" r="-961" b="42352"/>
          <a:stretch/>
        </p:blipFill>
        <p:spPr>
          <a:xfrm>
            <a:off x="7341813" y="5717905"/>
            <a:ext cx="1328707" cy="74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01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09068" y="501651"/>
            <a:ext cx="3296505" cy="171625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800"/>
              <a:t>La ricerca di un nuovo servizio pubblico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Struttura robot">
            <a:extLst>
              <a:ext uri="{FF2B5EF4-FFF2-40B4-BE49-F238E27FC236}">
                <a16:creationId xmlns:a16="http://schemas.microsoft.com/office/drawing/2014/main" id="{F6BA79BF-248D-48C4-AE8F-6ADE7C542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357" y="1470891"/>
            <a:ext cx="3916219" cy="3916219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94437" y="2645922"/>
            <a:ext cx="3326041" cy="3710427"/>
          </a:xfrm>
        </p:spPr>
        <p:txBody>
          <a:bodyPr anchor="t">
            <a:normAutofit/>
          </a:bodyPr>
          <a:lstStyle/>
          <a:p>
            <a:r>
              <a:rPr lang="it-IT" sz="2400" dirty="0">
                <a:solidFill>
                  <a:schemeClr val="tx1">
                    <a:alpha val="80000"/>
                  </a:schemeClr>
                </a:solidFill>
              </a:rPr>
              <a:t>Rapporto nuovo tra società e sua rappresentazione </a:t>
            </a:r>
          </a:p>
          <a:p>
            <a:r>
              <a:rPr lang="it-IT" sz="2400" dirty="0">
                <a:solidFill>
                  <a:schemeClr val="tx1">
                    <a:alpha val="80000"/>
                  </a:schemeClr>
                </a:solidFill>
              </a:rPr>
              <a:t>Costruzione nuova di legami sociali </a:t>
            </a:r>
          </a:p>
          <a:p>
            <a:r>
              <a:rPr lang="it-IT" sz="2400" dirty="0">
                <a:solidFill>
                  <a:schemeClr val="tx1">
                    <a:alpha val="80000"/>
                  </a:schemeClr>
                </a:solidFill>
              </a:rPr>
              <a:t>Racconto delle dinamiche </a:t>
            </a:r>
          </a:p>
          <a:p>
            <a:r>
              <a:rPr lang="it-IT" sz="2400" dirty="0">
                <a:solidFill>
                  <a:schemeClr val="tx1">
                    <a:alpha val="80000"/>
                  </a:schemeClr>
                </a:solidFill>
              </a:rPr>
              <a:t>Produzione di «senso»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8CE31406-066A-4E04-A78D-311CF7292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3843" y="5956344"/>
            <a:ext cx="1329043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11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6131316" y="457951"/>
            <a:ext cx="2240924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dirty="0"/>
              <a:t>Gli assi di un nuovo servizio pubblico radiotelevisivo</a:t>
            </a:r>
            <a:endParaRPr lang="it-IT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3374A4ED-C7DE-4757-B5BC-BF83C7A3CD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36131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84C91199-A966-4091-9E41-3546669729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6307" y="5711319"/>
            <a:ext cx="1329043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41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000"/>
              <a:t>Gli assi di un nuovo servizio pubblico radiotelevisivo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3788227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it-IT" sz="2100" b="1" dirty="0"/>
              <a:t>Riforma dei contenuti e dell’offerta:</a:t>
            </a:r>
          </a:p>
          <a:p>
            <a:pPr lvl="1">
              <a:lnSpc>
                <a:spcPct val="90000"/>
              </a:lnSpc>
            </a:pPr>
            <a:r>
              <a:rPr lang="it-IT" sz="2100" dirty="0"/>
              <a:t>Non bastano nuovi canali (addirittura si volevano chiudere cose come </a:t>
            </a:r>
            <a:r>
              <a:rPr lang="it-IT" sz="2100" b="1" dirty="0"/>
              <a:t>RAI Storia</a:t>
            </a:r>
            <a:r>
              <a:rPr lang="it-IT" sz="2100" dirty="0"/>
              <a:t>)</a:t>
            </a:r>
          </a:p>
          <a:p>
            <a:pPr lvl="1">
              <a:lnSpc>
                <a:spcPct val="90000"/>
              </a:lnSpc>
            </a:pPr>
            <a:r>
              <a:rPr lang="it-IT" sz="2100" b="1" dirty="0"/>
              <a:t>Nuove forme di flusso </a:t>
            </a:r>
            <a:r>
              <a:rPr lang="it-IT" sz="2100" dirty="0"/>
              <a:t>che sono al di fuori degli schemi del modello della TV Commerciale</a:t>
            </a:r>
          </a:p>
          <a:p>
            <a:pPr lvl="1">
              <a:lnSpc>
                <a:spcPct val="90000"/>
              </a:lnSpc>
            </a:pPr>
            <a:r>
              <a:rPr lang="it-IT" sz="2100" dirty="0"/>
              <a:t>Nuovi linguaggi che </a:t>
            </a:r>
            <a:r>
              <a:rPr lang="it-IT" sz="2100" b="1" dirty="0"/>
              <a:t>virino verso la ipertestualità e la </a:t>
            </a:r>
            <a:r>
              <a:rPr lang="it-IT" sz="2100" b="1" dirty="0" err="1"/>
              <a:t>bidirezionalità</a:t>
            </a:r>
            <a:endParaRPr lang="it-IT" sz="2100" b="1" dirty="0"/>
          </a:p>
          <a:p>
            <a:pPr lvl="1">
              <a:lnSpc>
                <a:spcPct val="90000"/>
              </a:lnSpc>
            </a:pPr>
            <a:r>
              <a:rPr lang="it-IT" sz="2100" dirty="0"/>
              <a:t>Nuova autorevolezza per le forme “tradizionali” (programmi più ricercati e curati)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Giornale">
            <a:extLst>
              <a:ext uri="{FF2B5EF4-FFF2-40B4-BE49-F238E27FC236}">
                <a16:creationId xmlns:a16="http://schemas.microsoft.com/office/drawing/2014/main" id="{9614EAD4-C304-48DB-8525-37D0F7AC0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1D6400D-4F8A-485C-955F-518905936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195" y="5644282"/>
            <a:ext cx="1329043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47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000"/>
              <a:t>Gli assi di un nuovo servizio pubblico radiotelevisivo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40699" y="1681652"/>
            <a:ext cx="5044844" cy="4852497"/>
          </a:xfrm>
        </p:spPr>
        <p:txBody>
          <a:bodyPr anchor="ctr">
            <a:normAutofit fontScale="70000" lnSpcReduction="20000"/>
          </a:bodyPr>
          <a:lstStyle/>
          <a:p>
            <a:r>
              <a:rPr lang="it-IT" sz="2900" b="1" dirty="0"/>
              <a:t>Riforma di sistema</a:t>
            </a:r>
          </a:p>
          <a:p>
            <a:pPr lvl="1"/>
            <a:r>
              <a:rPr lang="it-IT" sz="2900" b="1" dirty="0"/>
              <a:t>Risorse:</a:t>
            </a:r>
            <a:r>
              <a:rPr lang="it-IT" sz="2900" dirty="0"/>
              <a:t> sganciare il controllo governativo sulle risorse che producono informazione e intrattenimento (</a:t>
            </a:r>
            <a:r>
              <a:rPr lang="it-IT" sz="2900" u="sng" dirty="0"/>
              <a:t>disintermediazione partitica</a:t>
            </a:r>
            <a:r>
              <a:rPr lang="it-IT" sz="2900" dirty="0"/>
              <a:t>)</a:t>
            </a:r>
          </a:p>
          <a:p>
            <a:pPr lvl="1"/>
            <a:r>
              <a:rPr lang="it-IT" sz="2900" b="1" dirty="0"/>
              <a:t>Garanzia:</a:t>
            </a:r>
            <a:r>
              <a:rPr lang="it-IT" sz="2900" dirty="0"/>
              <a:t> Produrre una struttura di garanzia per la gestione delle risorse pubbliche (esempio Fondazione) aperta alla partecipazione sociale e diretta dei cittadini (</a:t>
            </a:r>
            <a:r>
              <a:rPr lang="it-IT" sz="2900" u="sng" dirty="0"/>
              <a:t>intermediazione sociale</a:t>
            </a:r>
            <a:r>
              <a:rPr lang="it-IT" sz="2900" dirty="0"/>
              <a:t>). </a:t>
            </a:r>
          </a:p>
          <a:p>
            <a:pPr lvl="1"/>
            <a:r>
              <a:rPr lang="it-IT" sz="2900" b="1" u="sng" dirty="0"/>
              <a:t>Fondazione per la comunicazione</a:t>
            </a:r>
          </a:p>
          <a:p>
            <a:pPr lvl="1"/>
            <a:r>
              <a:rPr lang="it-IT" sz="2900" dirty="0"/>
              <a:t>Un nuovo patto sulla </a:t>
            </a:r>
            <a:r>
              <a:rPr lang="it-IT" sz="2900" b="1" dirty="0"/>
              <a:t>comunicazione come sistema nervoso del paese</a:t>
            </a:r>
          </a:p>
          <a:p>
            <a:pPr lvl="1"/>
            <a:r>
              <a:rPr lang="it-IT" sz="2900" dirty="0"/>
              <a:t>RAI come azienda a “</a:t>
            </a:r>
            <a:r>
              <a:rPr lang="it-IT" sz="2900" b="1" dirty="0"/>
              <a:t>proprietà pubblica</a:t>
            </a:r>
            <a:r>
              <a:rPr lang="it-IT" sz="2900" dirty="0"/>
              <a:t>” ma </a:t>
            </a:r>
            <a:r>
              <a:rPr lang="it-IT" sz="2900" b="1" dirty="0"/>
              <a:t>non governativa</a:t>
            </a:r>
            <a:r>
              <a:rPr lang="it-IT" sz="2900" dirty="0"/>
              <a:t>, cioè una struttura disintermediata e quindi </a:t>
            </a:r>
            <a:r>
              <a:rPr lang="it-IT" sz="2900" b="1" dirty="0"/>
              <a:t>Bene Comune</a:t>
            </a:r>
          </a:p>
          <a:p>
            <a:pPr>
              <a:lnSpc>
                <a:spcPct val="90000"/>
              </a:lnSpc>
            </a:pPr>
            <a:endParaRPr lang="it-IT" sz="21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ttangolo 7" descr="Scales of Justice">
            <a:extLst>
              <a:ext uri="{FF2B5EF4-FFF2-40B4-BE49-F238E27FC236}">
                <a16:creationId xmlns:a16="http://schemas.microsoft.com/office/drawing/2014/main" id="{943BCD63-6B8D-4DAC-8D33-89146CD107DA}"/>
              </a:ext>
            </a:extLst>
          </p:cNvPr>
          <p:cNvSpPr/>
          <p:nvPr/>
        </p:nvSpPr>
        <p:spPr>
          <a:xfrm>
            <a:off x="6785841" y="3010669"/>
            <a:ext cx="807187" cy="80718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ttangolo 8" descr="Scales of Justice">
            <a:extLst>
              <a:ext uri="{FF2B5EF4-FFF2-40B4-BE49-F238E27FC236}">
                <a16:creationId xmlns:a16="http://schemas.microsoft.com/office/drawing/2014/main" id="{0BF76B22-9DA0-43CC-9177-A4CF6C11A13E}"/>
              </a:ext>
            </a:extLst>
          </p:cNvPr>
          <p:cNvSpPr/>
          <p:nvPr/>
        </p:nvSpPr>
        <p:spPr>
          <a:xfrm>
            <a:off x="6785841" y="3053055"/>
            <a:ext cx="807187" cy="8071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ttangolo 10" descr="Scales of Justice">
            <a:extLst>
              <a:ext uri="{FF2B5EF4-FFF2-40B4-BE49-F238E27FC236}">
                <a16:creationId xmlns:a16="http://schemas.microsoft.com/office/drawing/2014/main" id="{8AEFDDBB-C4D7-453D-A041-CDAF112BB1C0}"/>
              </a:ext>
            </a:extLst>
          </p:cNvPr>
          <p:cNvSpPr/>
          <p:nvPr/>
        </p:nvSpPr>
        <p:spPr>
          <a:xfrm>
            <a:off x="6785840" y="3053724"/>
            <a:ext cx="807187" cy="80718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6C4745E-E58E-4C78-860F-DA21CEE21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195" y="5763529"/>
            <a:ext cx="1329043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24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000"/>
              <a:t>Gli assi di un nuovo servizio pubblico radiotelevisivo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3788227"/>
          </a:xfrm>
        </p:spPr>
        <p:txBody>
          <a:bodyPr anchor="ctr">
            <a:normAutofit fontScale="77500" lnSpcReduction="20000"/>
          </a:bodyPr>
          <a:lstStyle/>
          <a:p>
            <a:r>
              <a:rPr lang="it-IT" b="1" dirty="0"/>
              <a:t>Riforma delle professionalità </a:t>
            </a:r>
          </a:p>
          <a:p>
            <a:pPr lvl="1"/>
            <a:r>
              <a:rPr lang="it-IT" dirty="0"/>
              <a:t>Progetto nuovo per la struttura produttiva interna che parta dalla logica del digitale e che non spalmi il digitale sull’esistente</a:t>
            </a:r>
          </a:p>
          <a:p>
            <a:pPr lvl="1"/>
            <a:r>
              <a:rPr lang="it-IT" dirty="0"/>
              <a:t>Progetto per nuove professionalità e nuova generazione di produttori (RAI digitale) </a:t>
            </a:r>
          </a:p>
          <a:p>
            <a:pPr lvl="1"/>
            <a:r>
              <a:rPr lang="it-IT" dirty="0"/>
              <a:t>Apertura a nuovi confini contrattuali che superino le attuali divisioni e valorizzi tutti gli attori</a:t>
            </a:r>
          </a:p>
          <a:p>
            <a:pPr>
              <a:lnSpc>
                <a:spcPct val="90000"/>
              </a:lnSpc>
            </a:pPr>
            <a:endParaRPr lang="it-IT" sz="21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ttangolo 7" descr="Head with Gears">
            <a:extLst>
              <a:ext uri="{FF2B5EF4-FFF2-40B4-BE49-F238E27FC236}">
                <a16:creationId xmlns:a16="http://schemas.microsoft.com/office/drawing/2014/main" id="{EA4A4B1A-6E72-4799-A8AF-2046A185AB6E}"/>
              </a:ext>
            </a:extLst>
          </p:cNvPr>
          <p:cNvSpPr/>
          <p:nvPr/>
        </p:nvSpPr>
        <p:spPr>
          <a:xfrm>
            <a:off x="6785841" y="3041636"/>
            <a:ext cx="807187" cy="8071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ttangolo 8" descr="Head with Gears">
            <a:extLst>
              <a:ext uri="{FF2B5EF4-FFF2-40B4-BE49-F238E27FC236}">
                <a16:creationId xmlns:a16="http://schemas.microsoft.com/office/drawing/2014/main" id="{35902E48-5B95-45E7-8B4D-4302191B59EB}"/>
              </a:ext>
            </a:extLst>
          </p:cNvPr>
          <p:cNvSpPr/>
          <p:nvPr/>
        </p:nvSpPr>
        <p:spPr>
          <a:xfrm>
            <a:off x="6785840" y="3039933"/>
            <a:ext cx="807187" cy="80718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B99E826-AA03-4220-903A-575B01A13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195" y="5742337"/>
            <a:ext cx="1329043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48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PHOTO-2020-10-27-09-43-0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0" r="9089" b="11683"/>
          <a:stretch/>
        </p:blipFill>
        <p:spPr>
          <a:xfrm>
            <a:off x="2642616" y="-930357"/>
            <a:ext cx="6501384" cy="77883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it-IT" sz="4200" dirty="0"/>
              <a:t>RAI/Bene pubblico in un paese che cambia</a:t>
            </a:r>
            <a:br>
              <a:rPr lang="it-IT" sz="4200" dirty="0"/>
            </a:br>
            <a:endParaRPr lang="it-IT" sz="4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58485" y="4872922"/>
            <a:ext cx="3017519" cy="1208141"/>
          </a:xfrm>
        </p:spPr>
        <p:txBody>
          <a:bodyPr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it-IT" sz="1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Il quadro del cambiamento</a:t>
            </a:r>
          </a:p>
          <a:p>
            <a:pPr algn="l"/>
            <a:endParaRPr lang="it-IT" sz="17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l"/>
            <a:r>
              <a:rPr lang="it-IT" sz="1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Sergio Bellucci</a:t>
            </a:r>
          </a:p>
          <a:p>
            <a:pPr algn="l"/>
            <a:endParaRPr lang="it-IT" sz="17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l"/>
            <a:r>
              <a:rPr lang="it-IT" sz="1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GRAZIE!</a:t>
            </a:r>
          </a:p>
          <a:p>
            <a:pPr algn="l"/>
            <a:endParaRPr lang="it-IT" sz="17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l"/>
            <a:endParaRPr lang="it-IT" sz="17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445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Le linee di frattura del sistema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it-IT" sz="2400" b="1" dirty="0"/>
              <a:t>Inquadramento costituzionale</a:t>
            </a:r>
          </a:p>
          <a:p>
            <a:pPr lvl="1"/>
            <a:r>
              <a:rPr lang="it-IT" sz="2000" dirty="0"/>
              <a:t>Le ragioni di esistenza di un “privilegio” limiti tecnologici e finanziari</a:t>
            </a:r>
          </a:p>
          <a:p>
            <a:pPr lvl="1"/>
            <a:r>
              <a:rPr lang="it-IT" sz="2000" dirty="0"/>
              <a:t>Dall’esclusività al duopolio</a:t>
            </a:r>
          </a:p>
          <a:p>
            <a:pPr lvl="1"/>
            <a:r>
              <a:rPr lang="it-IT" sz="2000" dirty="0"/>
              <a:t>Dal duopolio nazionale alla dimensione globale del digitale</a:t>
            </a:r>
          </a:p>
          <a:p>
            <a:pPr lvl="1"/>
            <a:r>
              <a:rPr lang="it-IT" sz="2000" dirty="0"/>
              <a:t>Il cambio di quadro e di logica nell’audiovisuale:</a:t>
            </a:r>
          </a:p>
          <a:p>
            <a:pPr lvl="2"/>
            <a:r>
              <a:rPr lang="it-IT" sz="2000" dirty="0"/>
              <a:t>La dimensione globale e le risorse di sistema</a:t>
            </a:r>
          </a:p>
          <a:p>
            <a:pPr lvl="2"/>
            <a:r>
              <a:rPr lang="it-IT" sz="2000" dirty="0"/>
              <a:t>La modifica della “logica”: la nascita del mercato del prosumer</a:t>
            </a:r>
          </a:p>
          <a:p>
            <a:r>
              <a:rPr lang="it-IT" sz="2800" dirty="0"/>
              <a:t>Serve un nuovo quadro di sostegno sulla funzione sociale del servizio pubblico RTV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72B3ADB-39D2-4ED1-822F-97B66CFA4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631" y="5775852"/>
            <a:ext cx="1329043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22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409" y="1011045"/>
            <a:ext cx="3277394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7619" y="1112969"/>
            <a:ext cx="2952974" cy="4166010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Le linee di frattura del sistema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0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71133" y="-1"/>
            <a:ext cx="130305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0" y="820880"/>
            <a:ext cx="3943349" cy="488935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000" dirty="0">
                <a:solidFill>
                  <a:schemeClr val="bg1">
                    <a:lumMod val="65000"/>
                  </a:schemeClr>
                </a:solidFill>
              </a:rPr>
              <a:t>Inquadramento costituzionale</a:t>
            </a:r>
          </a:p>
          <a:p>
            <a:pPr>
              <a:lnSpc>
                <a:spcPct val="90000"/>
              </a:lnSpc>
            </a:pPr>
            <a:r>
              <a:rPr lang="it-IT" sz="3000" b="1" dirty="0"/>
              <a:t>Assetto legislativo duopolistico</a:t>
            </a:r>
          </a:p>
          <a:p>
            <a:pPr>
              <a:lnSpc>
                <a:spcPct val="90000"/>
              </a:lnSpc>
            </a:pPr>
            <a:r>
              <a:rPr lang="it-IT" sz="3000" dirty="0">
                <a:solidFill>
                  <a:schemeClr val="bg1">
                    <a:lumMod val="65000"/>
                  </a:schemeClr>
                </a:solidFill>
              </a:rPr>
              <a:t>Crisi della struttura della governance e la mancata autonomia dell’azienda</a:t>
            </a:r>
          </a:p>
          <a:p>
            <a:pPr>
              <a:lnSpc>
                <a:spcPct val="90000"/>
              </a:lnSpc>
            </a:pPr>
            <a:r>
              <a:rPr lang="it-IT" sz="3000" dirty="0">
                <a:solidFill>
                  <a:schemeClr val="bg1">
                    <a:lumMod val="65000"/>
                  </a:schemeClr>
                </a:solidFill>
              </a:rPr>
              <a:t>Salto tecnologico digitale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563731" y="5717905"/>
            <a:ext cx="1328706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99729" y="6258755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9CA5D23-BA85-44A4-B848-593956D59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185" y="5835649"/>
            <a:ext cx="1329043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2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Le linee di frattura del sistema</a:t>
            </a:r>
          </a:p>
        </p:txBody>
      </p:sp>
      <p:sp>
        <p:nvSpPr>
          <p:cNvPr id="2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400" b="1" dirty="0"/>
              <a:t>Assetto legislativo duopolistico</a:t>
            </a:r>
          </a:p>
          <a:p>
            <a:pPr>
              <a:lnSpc>
                <a:spcPct val="90000"/>
              </a:lnSpc>
            </a:pPr>
            <a:r>
              <a:rPr lang="it-IT" sz="2000" dirty="0"/>
              <a:t>Un quadro normativo anni ‘80 con la situazione ibrida attuale:</a:t>
            </a:r>
          </a:p>
          <a:p>
            <a:pPr lvl="1">
              <a:lnSpc>
                <a:spcPct val="90000"/>
              </a:lnSpc>
            </a:pPr>
            <a:r>
              <a:rPr lang="it-IT" sz="2000" dirty="0"/>
              <a:t>RAI, Mediaset, SKY, </a:t>
            </a:r>
            <a:r>
              <a:rPr lang="it-IT" sz="2000" dirty="0" err="1"/>
              <a:t>Netflix</a:t>
            </a:r>
            <a:r>
              <a:rPr lang="it-IT" sz="2000" dirty="0"/>
              <a:t> &amp;C.,</a:t>
            </a:r>
          </a:p>
          <a:p>
            <a:pPr lvl="1">
              <a:lnSpc>
                <a:spcPct val="90000"/>
              </a:lnSpc>
            </a:pPr>
            <a:r>
              <a:rPr lang="it-IT" sz="2000" dirty="0"/>
              <a:t>La marginalità del sistema locale e di altri attori</a:t>
            </a:r>
          </a:p>
          <a:p>
            <a:pPr>
              <a:lnSpc>
                <a:spcPct val="90000"/>
              </a:lnSpc>
            </a:pPr>
            <a:r>
              <a:rPr lang="it-IT" sz="2400" dirty="0"/>
              <a:t>La mancata neutralità del sistema di misurazione del mercato (Auditel)</a:t>
            </a:r>
          </a:p>
          <a:p>
            <a:pPr>
              <a:lnSpc>
                <a:spcPct val="90000"/>
              </a:lnSpc>
            </a:pPr>
            <a:r>
              <a:rPr lang="it-IT" sz="2400" dirty="0"/>
              <a:t>Il fallimento dell’AGCOM (SIC)</a:t>
            </a:r>
          </a:p>
          <a:p>
            <a:pPr>
              <a:lnSpc>
                <a:spcPct val="90000"/>
              </a:lnSpc>
            </a:pPr>
            <a:r>
              <a:rPr lang="it-IT" sz="2400" dirty="0"/>
              <a:t>Il rafforzamento del controllo governativo sul sistema delle risorse pubbliche (Riforma canone - Renzi)</a:t>
            </a:r>
          </a:p>
          <a:p>
            <a:pPr>
              <a:lnSpc>
                <a:spcPct val="90000"/>
              </a:lnSpc>
            </a:pPr>
            <a:endParaRPr lang="it-IT" sz="15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1D5BC02-BA91-4C38-8CA6-F33DEA2C0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631" y="5805075"/>
            <a:ext cx="1329043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74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409" y="1011045"/>
            <a:ext cx="3277394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7619" y="1112969"/>
            <a:ext cx="2952974" cy="4166010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Le linee di frattura del sistema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0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71133" y="-1"/>
            <a:ext cx="130305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0" y="820880"/>
            <a:ext cx="3943349" cy="488935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000" dirty="0">
                <a:solidFill>
                  <a:schemeClr val="bg1">
                    <a:lumMod val="65000"/>
                  </a:schemeClr>
                </a:solidFill>
              </a:rPr>
              <a:t>Inquadramento costituzionale</a:t>
            </a:r>
          </a:p>
          <a:p>
            <a:pPr>
              <a:lnSpc>
                <a:spcPct val="90000"/>
              </a:lnSpc>
            </a:pPr>
            <a:r>
              <a:rPr lang="it-IT" sz="3000" dirty="0">
                <a:solidFill>
                  <a:schemeClr val="bg1">
                    <a:lumMod val="65000"/>
                  </a:schemeClr>
                </a:solidFill>
              </a:rPr>
              <a:t>Assetto legislativo duopolistico</a:t>
            </a:r>
          </a:p>
          <a:p>
            <a:pPr>
              <a:lnSpc>
                <a:spcPct val="90000"/>
              </a:lnSpc>
            </a:pPr>
            <a:r>
              <a:rPr lang="it-IT" sz="3000" b="1" dirty="0"/>
              <a:t>Crisi della struttura della governance e la mancata autonomia dell’azienda</a:t>
            </a:r>
          </a:p>
          <a:p>
            <a:pPr>
              <a:lnSpc>
                <a:spcPct val="90000"/>
              </a:lnSpc>
            </a:pPr>
            <a:r>
              <a:rPr lang="it-IT" sz="3000" dirty="0">
                <a:solidFill>
                  <a:schemeClr val="bg1">
                    <a:lumMod val="65000"/>
                  </a:schemeClr>
                </a:solidFill>
              </a:rPr>
              <a:t>Salto tecnologico digitale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563731" y="5717905"/>
            <a:ext cx="1328706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99729" y="6258755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C6B7ED6-E95E-4176-B344-D5020EC8F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739" y="5916064"/>
            <a:ext cx="1329043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90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Le linee di frattura del sistema</a:t>
            </a:r>
          </a:p>
        </p:txBody>
      </p:sp>
      <p:sp>
        <p:nvSpPr>
          <p:cNvPr id="2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 fontScale="70000" lnSpcReduction="20000"/>
          </a:bodyPr>
          <a:lstStyle/>
          <a:p>
            <a:r>
              <a:rPr lang="it-IT" sz="3400" b="1" dirty="0"/>
              <a:t>Crisi della struttura della </a:t>
            </a:r>
            <a:r>
              <a:rPr lang="it-IT" sz="3400" b="1" i="1" dirty="0"/>
              <a:t>governance</a:t>
            </a:r>
            <a:r>
              <a:rPr lang="it-IT" sz="3400" b="1" dirty="0"/>
              <a:t> e la mancata autonomia dell’azienda</a:t>
            </a:r>
          </a:p>
          <a:p>
            <a:r>
              <a:rPr lang="it-IT" dirty="0"/>
              <a:t>Il controllo governativo rompe il rapporto di “fiducia”</a:t>
            </a:r>
          </a:p>
          <a:p>
            <a:pPr lvl="1"/>
            <a:r>
              <a:rPr lang="it-IT" b="1" dirty="0"/>
              <a:t>Forma attiva</a:t>
            </a:r>
            <a:r>
              <a:rPr lang="it-IT" dirty="0"/>
              <a:t>: spaccatura evidente nella crisi Covid-19</a:t>
            </a:r>
          </a:p>
          <a:p>
            <a:pPr lvl="1"/>
            <a:r>
              <a:rPr lang="it-IT" b="1" dirty="0"/>
              <a:t>Forma passiva</a:t>
            </a:r>
            <a:r>
              <a:rPr lang="it-IT" dirty="0"/>
              <a:t>: rottura del legame derivante dal CANONE</a:t>
            </a:r>
          </a:p>
          <a:p>
            <a:r>
              <a:rPr lang="it-IT" dirty="0"/>
              <a:t>Il cda ridotto ad ente certificatore di scelte senza alcuna possibilità di “</a:t>
            </a:r>
            <a:r>
              <a:rPr lang="it-IT" dirty="0" err="1"/>
              <a:t>controbilanciamento</a:t>
            </a:r>
            <a:r>
              <a:rPr lang="it-IT" dirty="0"/>
              <a:t>”</a:t>
            </a:r>
          </a:p>
          <a:p>
            <a:r>
              <a:rPr lang="it-IT" dirty="0"/>
              <a:t>Ruolo accessorio della Commissione di Vigilanza</a:t>
            </a:r>
          </a:p>
          <a:p>
            <a:r>
              <a:rPr lang="it-IT" dirty="0"/>
              <a:t>La “</a:t>
            </a:r>
            <a:r>
              <a:rPr lang="it-IT" b="1" dirty="0"/>
              <a:t>perdita di autorevolezza</a:t>
            </a:r>
            <a:r>
              <a:rPr lang="it-IT" dirty="0"/>
              <a:t>” per essere “</a:t>
            </a:r>
            <a:r>
              <a:rPr lang="it-IT" b="1" dirty="0"/>
              <a:t>una delle fonti</a:t>
            </a:r>
            <a:r>
              <a:rPr lang="it-IT" dirty="0"/>
              <a:t>”, dichiaratamente schierata partiticamente, senza capacità di ascolto delle articolazioni della società</a:t>
            </a:r>
          </a:p>
          <a:p>
            <a:pPr>
              <a:lnSpc>
                <a:spcPct val="90000"/>
              </a:lnSpc>
            </a:pPr>
            <a:endParaRPr lang="it-IT" sz="15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D8F5B74-CFBF-4518-B3B1-D8D757C14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333" y="5894768"/>
            <a:ext cx="1329043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89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409" y="1011045"/>
            <a:ext cx="3277394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7619" y="1112969"/>
            <a:ext cx="2952974" cy="4166010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Le linee di frattura del sistema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0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71133" y="-1"/>
            <a:ext cx="130305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0" y="820880"/>
            <a:ext cx="3943349" cy="488935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000" dirty="0">
                <a:solidFill>
                  <a:schemeClr val="bg1">
                    <a:lumMod val="65000"/>
                  </a:schemeClr>
                </a:solidFill>
              </a:rPr>
              <a:t>Inquadramento costituzionale</a:t>
            </a:r>
          </a:p>
          <a:p>
            <a:pPr>
              <a:lnSpc>
                <a:spcPct val="90000"/>
              </a:lnSpc>
            </a:pPr>
            <a:r>
              <a:rPr lang="it-IT" sz="3000" dirty="0">
                <a:solidFill>
                  <a:schemeClr val="bg1">
                    <a:lumMod val="65000"/>
                  </a:schemeClr>
                </a:solidFill>
              </a:rPr>
              <a:t>Assetto legislativo duopolistico</a:t>
            </a:r>
          </a:p>
          <a:p>
            <a:pPr>
              <a:lnSpc>
                <a:spcPct val="90000"/>
              </a:lnSpc>
            </a:pPr>
            <a:r>
              <a:rPr lang="it-IT" sz="3000" dirty="0">
                <a:solidFill>
                  <a:schemeClr val="bg1">
                    <a:lumMod val="65000"/>
                  </a:schemeClr>
                </a:solidFill>
              </a:rPr>
              <a:t>Crisi della struttura della governance e la mancata autonomia dell’azienda</a:t>
            </a:r>
          </a:p>
          <a:p>
            <a:pPr>
              <a:lnSpc>
                <a:spcPct val="90000"/>
              </a:lnSpc>
            </a:pPr>
            <a:r>
              <a:rPr lang="it-IT" sz="3000" b="1" dirty="0"/>
              <a:t>Salto tecnologico digitale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563731" y="5717905"/>
            <a:ext cx="1328706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99729" y="6258755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C42AF45-7AE3-4E8E-8534-6DF3FCA04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309" y="5717905"/>
            <a:ext cx="1329043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7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Le linee di frattura del sistema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400" b="1" dirty="0"/>
              <a:t>Salto tecnologico digitale</a:t>
            </a:r>
          </a:p>
          <a:p>
            <a:pPr>
              <a:lnSpc>
                <a:spcPct val="90000"/>
              </a:lnSpc>
            </a:pPr>
            <a:r>
              <a:rPr lang="it-IT" sz="1800" dirty="0"/>
              <a:t>Dal cinema alla TV; dalla TV alla rete: </a:t>
            </a:r>
          </a:p>
          <a:p>
            <a:pPr lvl="1">
              <a:lnSpc>
                <a:spcPct val="90000"/>
              </a:lnSpc>
            </a:pPr>
            <a:r>
              <a:rPr lang="it-IT" sz="1800" dirty="0"/>
              <a:t>continuità e discontinuità della produzione audiovisuale</a:t>
            </a:r>
          </a:p>
          <a:p>
            <a:pPr lvl="1">
              <a:lnSpc>
                <a:spcPct val="90000"/>
              </a:lnSpc>
            </a:pPr>
            <a:r>
              <a:rPr lang="it-IT" sz="1800" dirty="0"/>
              <a:t>L’irruzione del paradigma YOUTUBE</a:t>
            </a:r>
          </a:p>
          <a:p>
            <a:pPr lvl="1">
              <a:lnSpc>
                <a:spcPct val="90000"/>
              </a:lnSpc>
            </a:pPr>
            <a:r>
              <a:rPr lang="it-IT" sz="1800" dirty="0"/>
              <a:t>Le nuove forme della professionalità audiovisuale</a:t>
            </a:r>
          </a:p>
          <a:p>
            <a:pPr>
              <a:lnSpc>
                <a:spcPct val="90000"/>
              </a:lnSpc>
            </a:pPr>
            <a:r>
              <a:rPr lang="it-IT" sz="1800" dirty="0"/>
              <a:t>Il cambio della produzione</a:t>
            </a:r>
          </a:p>
          <a:p>
            <a:pPr lvl="1">
              <a:lnSpc>
                <a:spcPct val="90000"/>
              </a:lnSpc>
            </a:pPr>
            <a:r>
              <a:rPr lang="it-IT" sz="1800" dirty="0"/>
              <a:t>La concentrazione di tecnologia e la convergenza</a:t>
            </a:r>
          </a:p>
          <a:p>
            <a:pPr lvl="1">
              <a:lnSpc>
                <a:spcPct val="90000"/>
              </a:lnSpc>
            </a:pPr>
            <a:r>
              <a:rPr lang="it-IT" sz="1800" dirty="0"/>
              <a:t>La rottura dei vecchi confini professionali</a:t>
            </a:r>
          </a:p>
          <a:p>
            <a:pPr lvl="1">
              <a:lnSpc>
                <a:spcPct val="90000"/>
              </a:lnSpc>
            </a:pPr>
            <a:r>
              <a:rPr lang="it-IT" sz="1800" dirty="0"/>
              <a:t>L’Impatto della AI</a:t>
            </a:r>
          </a:p>
          <a:p>
            <a:pPr>
              <a:lnSpc>
                <a:spcPct val="90000"/>
              </a:lnSpc>
            </a:pPr>
            <a:r>
              <a:rPr lang="it-IT" sz="1800" dirty="0"/>
              <a:t>Il cambio del consumo</a:t>
            </a:r>
          </a:p>
          <a:p>
            <a:pPr lvl="1">
              <a:lnSpc>
                <a:spcPct val="90000"/>
              </a:lnSpc>
            </a:pPr>
            <a:r>
              <a:rPr lang="it-IT" sz="1800" dirty="0"/>
              <a:t>dal mass media al personal media: fine della logica di flusso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530068D-DEDF-4885-95BF-098852510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631" y="5894768"/>
            <a:ext cx="1329043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795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1304</Words>
  <Application>Microsoft Office PowerPoint</Application>
  <PresentationFormat>Presentazione su schermo (4:3)</PresentationFormat>
  <Paragraphs>151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8" baseType="lpstr">
      <vt:lpstr>Arial</vt:lpstr>
      <vt:lpstr>Calibri</vt:lpstr>
      <vt:lpstr>Tema di Office</vt:lpstr>
      <vt:lpstr>RAI/Bene pubblico in un paese che cambia </vt:lpstr>
      <vt:lpstr>Le linee di frattura del sistema</vt:lpstr>
      <vt:lpstr>Le linee di frattura del sistema</vt:lpstr>
      <vt:lpstr>Le linee di frattura del sistema</vt:lpstr>
      <vt:lpstr>Le linee di frattura del sistema</vt:lpstr>
      <vt:lpstr>Le linee di frattura del sistema</vt:lpstr>
      <vt:lpstr>Le linee di frattura del sistema</vt:lpstr>
      <vt:lpstr>Le linee di frattura del sistema</vt:lpstr>
      <vt:lpstr>Le linee di frattura del sistema</vt:lpstr>
      <vt:lpstr>Le linee di frattura del sistema</vt:lpstr>
      <vt:lpstr>La crisi aziendale della RAI</vt:lpstr>
      <vt:lpstr>Le linee di frattura del sistema</vt:lpstr>
      <vt:lpstr>Le linee di frattura del sistema</vt:lpstr>
      <vt:lpstr>Le linee di frattura del sistema</vt:lpstr>
      <vt:lpstr>La ricerca di un nuovo servizio pubblico</vt:lpstr>
      <vt:lpstr>La ricerca di un nuovo servizio pubblico</vt:lpstr>
      <vt:lpstr>La ricerca di un nuovo servizio pubblico</vt:lpstr>
      <vt:lpstr>La ricerca di un nuovo servizio pubblico</vt:lpstr>
      <vt:lpstr>La ricerca di un nuovo servizio pubblico</vt:lpstr>
      <vt:lpstr>La ricerca di un nuovo servizio pubblico</vt:lpstr>
      <vt:lpstr>Gli assi di un nuovo servizio pubblico radiotelevisivo</vt:lpstr>
      <vt:lpstr>Gli assi di un nuovo servizio pubblico radiotelevisivo</vt:lpstr>
      <vt:lpstr>Gli assi di un nuovo servizio pubblico radiotelevisivo</vt:lpstr>
      <vt:lpstr>Gli assi di un nuovo servizio pubblico radiotelevisivo</vt:lpstr>
      <vt:lpstr>RAI/Bene pubblico in un paese che cambia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RAI/Bene pubblico in un paese che cambia</dc:title>
  <dc:creator>Sergio Bellucci</dc:creator>
  <cp:lastModifiedBy>Supercom Srl</cp:lastModifiedBy>
  <cp:revision>17</cp:revision>
  <dcterms:created xsi:type="dcterms:W3CDTF">2020-11-01T15:22:45Z</dcterms:created>
  <dcterms:modified xsi:type="dcterms:W3CDTF">2020-11-20T17:32:18Z</dcterms:modified>
</cp:coreProperties>
</file>