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3" r:id="rId4"/>
    <p:sldId id="273" r:id="rId5"/>
    <p:sldId id="270" r:id="rId6"/>
    <p:sldId id="265" r:id="rId7"/>
    <p:sldId id="274" r:id="rId8"/>
    <p:sldId id="272" r:id="rId9"/>
    <p:sldId id="256" r:id="rId10"/>
    <p:sldId id="268" r:id="rId11"/>
    <p:sldId id="271" r:id="rId12"/>
    <p:sldId id="275" r:id="rId13"/>
    <p:sldId id="281" r:id="rId14"/>
    <p:sldId id="276" r:id="rId15"/>
    <p:sldId id="278" r:id="rId16"/>
    <p:sldId id="277" r:id="rId17"/>
    <p:sldId id="279" r:id="rId18"/>
    <p:sldId id="280" r:id="rId19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812"/>
    <a:srgbClr val="8B1337"/>
    <a:srgbClr val="DF5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1088019582945E-2"/>
          <c:y val="0.34700710411424746"/>
          <c:w val="0.88314828111287991"/>
          <c:h val="0.52207875779641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ingressi</c:v>
                </c:pt>
              </c:strCache>
            </c:strRef>
          </c:tx>
          <c:spPr>
            <a:solidFill>
              <a:srgbClr val="009FD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0AC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EA-410F-A767-1F2267893FFF}"/>
              </c:ext>
            </c:extLst>
          </c:dPt>
          <c:dPt>
            <c:idx val="1"/>
            <c:invertIfNegative val="0"/>
            <c:bubble3D val="0"/>
            <c:spPr>
              <a:solidFill>
                <a:srgbClr val="0062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EA-410F-A767-1F2267893FFF}"/>
              </c:ext>
            </c:extLst>
          </c:dPt>
          <c:dPt>
            <c:idx val="2"/>
            <c:invertIfNegative val="0"/>
            <c:bubble3D val="0"/>
            <c:spPr>
              <a:solidFill>
                <a:srgbClr val="80AC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EA-410F-A767-1F2267893FFF}"/>
              </c:ext>
            </c:extLst>
          </c:dPt>
          <c:dPt>
            <c:idx val="3"/>
            <c:invertIfNegative val="0"/>
            <c:bubble3D val="0"/>
            <c:spPr>
              <a:solidFill>
                <a:srgbClr val="0062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5EA-410F-A767-1F2267893FFF}"/>
              </c:ext>
            </c:extLst>
          </c:dPt>
          <c:dPt>
            <c:idx val="4"/>
            <c:invertIfNegative val="0"/>
            <c:bubble3D val="0"/>
            <c:spPr>
              <a:solidFill>
                <a:srgbClr val="80AC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5EA-410F-A767-1F2267893FFF}"/>
              </c:ext>
            </c:extLst>
          </c:dPt>
          <c:dPt>
            <c:idx val="5"/>
            <c:invertIfNegative val="0"/>
            <c:bubble3D val="0"/>
            <c:spPr>
              <a:solidFill>
                <a:srgbClr val="0062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5EA-410F-A767-1F2267893FFF}"/>
              </c:ext>
            </c:extLst>
          </c:dPt>
          <c:dPt>
            <c:idx val="6"/>
            <c:invertIfNegative val="0"/>
            <c:bubble3D val="0"/>
            <c:spPr>
              <a:solidFill>
                <a:srgbClr val="80AC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5EA-410F-A767-1F2267893FFF}"/>
              </c:ext>
            </c:extLst>
          </c:dPt>
          <c:dPt>
            <c:idx val="7"/>
            <c:invertIfNegative val="0"/>
            <c:bubble3D val="0"/>
            <c:spPr>
              <a:solidFill>
                <a:srgbClr val="0062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5EA-410F-A767-1F2267893FFF}"/>
              </c:ext>
            </c:extLst>
          </c:dPt>
          <c:dPt>
            <c:idx val="8"/>
            <c:invertIfNegative val="0"/>
            <c:bubble3D val="0"/>
            <c:spPr>
              <a:solidFill>
                <a:srgbClr val="80AC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5EA-410F-A767-1F2267893FFF}"/>
              </c:ext>
            </c:extLst>
          </c:dPt>
          <c:dPt>
            <c:idx val="9"/>
            <c:invertIfNegative val="0"/>
            <c:bubble3D val="0"/>
            <c:spPr>
              <a:solidFill>
                <a:srgbClr val="0062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5EA-410F-A767-1F2267893FFF}"/>
              </c:ext>
            </c:extLst>
          </c:dPt>
          <c:dPt>
            <c:idx val="10"/>
            <c:invertIfNegative val="0"/>
            <c:bubble3D val="0"/>
            <c:spPr>
              <a:solidFill>
                <a:srgbClr val="80AC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5EA-410F-A767-1F2267893FFF}"/>
              </c:ext>
            </c:extLst>
          </c:dPt>
          <c:dPt>
            <c:idx val="11"/>
            <c:invertIfNegative val="0"/>
            <c:bubble3D val="0"/>
            <c:spPr>
              <a:solidFill>
                <a:srgbClr val="0062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5EA-410F-A767-1F2267893F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it-IT" sz="1200" b="1" i="0" u="none" strike="noStrike" kern="1200" baseline="0">
                    <a:solidFill>
                      <a:schemeClr val="bg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Foglio1!$A$2:$A$13</c:f>
              <c:strCache>
                <c:ptCount val="12"/>
                <c:pt idx="0">
                  <c:v>17 giu-17 sett 2022</c:v>
                </c:pt>
                <c:pt idx="1">
                  <c:v>16 giu-16 sett 2023</c:v>
                </c:pt>
                <c:pt idx="2">
                  <c:v>17 giu-17 sett 2022</c:v>
                </c:pt>
                <c:pt idx="3">
                  <c:v>16 giu-16 sett 2023</c:v>
                </c:pt>
                <c:pt idx="4">
                  <c:v>17 giu-17 sett 2022</c:v>
                </c:pt>
                <c:pt idx="5">
                  <c:v>16 giu-16 sett 2023</c:v>
                </c:pt>
                <c:pt idx="6">
                  <c:v>17 giu-17 sett 2022</c:v>
                </c:pt>
                <c:pt idx="7">
                  <c:v>16 giu-16 sett 2023</c:v>
                </c:pt>
                <c:pt idx="8">
                  <c:v>17 giu-17 sett 2022</c:v>
                </c:pt>
                <c:pt idx="9">
                  <c:v>16 giu-16 sett 2023</c:v>
                </c:pt>
                <c:pt idx="10">
                  <c:v>17 giu-17 sett 2022</c:v>
                </c:pt>
                <c:pt idx="11">
                  <c:v>16 giu-16 sett 2023</c:v>
                </c:pt>
              </c:strCache>
            </c:strRef>
          </c:cat>
          <c:val>
            <c:numRef>
              <c:f>Foglio1!$B$2:$B$13</c:f>
              <c:numCache>
                <c:formatCode>_(* #,##0_);_(* \(#,##0\);_(* "-"??_);_(@_)</c:formatCode>
                <c:ptCount val="12"/>
                <c:pt idx="0">
                  <c:v>1345.8452400000001</c:v>
                </c:pt>
                <c:pt idx="1">
                  <c:v>2123.7619</c:v>
                </c:pt>
                <c:pt idx="2">
                  <c:v>1794.4603199999999</c:v>
                </c:pt>
                <c:pt idx="3">
                  <c:v>4410.8901000000005</c:v>
                </c:pt>
                <c:pt idx="4">
                  <c:v>1420.6144199999999</c:v>
                </c:pt>
                <c:pt idx="5">
                  <c:v>3267.326</c:v>
                </c:pt>
                <c:pt idx="6">
                  <c:v>1644.9219599999999</c:v>
                </c:pt>
                <c:pt idx="7">
                  <c:v>3103.9597000000003</c:v>
                </c:pt>
                <c:pt idx="8">
                  <c:v>672.92262000000005</c:v>
                </c:pt>
                <c:pt idx="9">
                  <c:v>2123.7619</c:v>
                </c:pt>
                <c:pt idx="10">
                  <c:v>598.15344000000005</c:v>
                </c:pt>
                <c:pt idx="11">
                  <c:v>1306.9304000000002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5EA-410F-A767-1F2267893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660995520"/>
        <c:axId val="660990600"/>
      </c:barChart>
      <c:catAx>
        <c:axId val="66099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FFFFFF">
                <a:lumMod val="7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Century Gothic (Corpo)"/>
                <a:ea typeface="+mn-ea"/>
                <a:cs typeface="+mn-cs"/>
              </a:defRPr>
            </a:pPr>
            <a:endParaRPr lang="it-IT"/>
          </a:p>
        </c:txPr>
        <c:crossAx val="660990600"/>
        <c:crosses val="autoZero"/>
        <c:auto val="1"/>
        <c:lblAlgn val="ctr"/>
        <c:lblOffset val="100"/>
        <c:noMultiLvlLbl val="0"/>
      </c:catAx>
      <c:valAx>
        <c:axId val="660990600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spPr>
          <a:noFill/>
          <a:ln w="19050">
            <a:solidFill>
              <a:srgbClr val="FFFFFF">
                <a:lumMod val="7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Century Gothic (corpo)"/>
                <a:ea typeface="+mn-ea"/>
                <a:cs typeface="+mn-cs"/>
              </a:defRPr>
            </a:pPr>
            <a:endParaRPr lang="it-IT"/>
          </a:p>
        </c:txPr>
        <c:crossAx val="660995520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18140683954989"/>
          <c:y val="0.19101975861913503"/>
          <c:w val="0.87555473055993183"/>
          <c:h val="0.77854680320868441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Foglio1!$B$1</c:f>
              <c:strCache>
                <c:ptCount val="1"/>
                <c:pt idx="0">
                  <c:v>Assidui</c:v>
                </c:pt>
              </c:strCache>
            </c:strRef>
          </c:tx>
          <c:spPr>
            <a:solidFill>
              <a:srgbClr val="000066"/>
            </a:solidFill>
            <a:ln w="38100"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FFFFFF"/>
                    </a:solidFill>
                    <a:latin typeface="Century Gothic (Corpo)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Movie</c:v>
                </c:pt>
              </c:strCache>
            </c:strRef>
          </c:cat>
          <c:val>
            <c:numRef>
              <c:f>Foglio1!$B$2</c:f>
              <c:numCache>
                <c:formatCode>0%</c:formatCode>
                <c:ptCount val="1"/>
                <c:pt idx="0">
                  <c:v>0.19263358040210843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7B-41B5-A465-9BAF6C7676EA}"/>
            </c:ext>
          </c:extLst>
        </c:ser>
        <c:ser>
          <c:idx val="0"/>
          <c:order val="1"/>
          <c:tx>
            <c:strRef>
              <c:f>Foglio1!$C$1</c:f>
              <c:strCache>
                <c:ptCount val="1"/>
                <c:pt idx="0">
                  <c:v>Regolari</c:v>
                </c:pt>
              </c:strCache>
            </c:strRef>
          </c:tx>
          <c:spPr>
            <a:solidFill>
              <a:srgbClr val="3945B9"/>
            </a:solidFill>
            <a:ln w="38100"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FFFFFF"/>
                    </a:solidFill>
                    <a:latin typeface="Century Gothic (Corpo)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Movie</c:v>
                </c:pt>
              </c:strCache>
            </c:strRef>
          </c:cat>
          <c:val>
            <c:numRef>
              <c:f>Foglio1!$C$2</c:f>
              <c:numCache>
                <c:formatCode>0%</c:formatCode>
                <c:ptCount val="1"/>
                <c:pt idx="0">
                  <c:v>0.45284239960633432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7B-41B5-A465-9BAF6C7676EA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Occasionali</c:v>
                </c:pt>
              </c:strCache>
            </c:strRef>
          </c:tx>
          <c:spPr>
            <a:solidFill>
              <a:srgbClr val="969DD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FFFFFF"/>
                    </a:solidFill>
                    <a:latin typeface="Century Gothic (Corpo)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Movie</c:v>
                </c:pt>
              </c:strCache>
            </c:strRef>
          </c:cat>
          <c:val>
            <c:numRef>
              <c:f>Foglio1!$D$2</c:f>
              <c:numCache>
                <c:formatCode>0%</c:formatCode>
                <c:ptCount val="1"/>
                <c:pt idx="0">
                  <c:v>0.3545240199915573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7B-41B5-A465-9BAF6C767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09554784"/>
        <c:axId val="609548552"/>
      </c:barChart>
      <c:catAx>
        <c:axId val="609554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9548552"/>
        <c:crosses val="autoZero"/>
        <c:auto val="1"/>
        <c:lblAlgn val="ctr"/>
        <c:lblOffset val="100"/>
        <c:noMultiLvlLbl val="0"/>
      </c:catAx>
      <c:valAx>
        <c:axId val="609548552"/>
        <c:scaling>
          <c:orientation val="minMax"/>
          <c:max val="1.1000000000000001"/>
          <c:min val="0"/>
        </c:scaling>
        <c:delete val="1"/>
        <c:axPos val="b"/>
        <c:numFmt formatCode="General" sourceLinked="0"/>
        <c:majorTickMark val="out"/>
        <c:minorTickMark val="none"/>
        <c:tickLblPos val="nextTo"/>
        <c:crossAx val="60955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18140683954989"/>
          <c:y val="0.19101975861913503"/>
          <c:w val="0.87555473055993183"/>
          <c:h val="0.77854680320868441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Foglio1!$B$1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rgbClr val="0062BC"/>
            </a:solidFill>
            <a:ln w="38100"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FFFFFF"/>
                      </a:solidFill>
                      <a:latin typeface="Century Gothic (Corpo)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546-4765-88B4-C7CF2BD8A50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Movie</c:v>
                </c:pt>
              </c:strCache>
            </c:strRef>
          </c:cat>
          <c:val>
            <c:numRef>
              <c:f>Foglio1!$B$2</c:f>
              <c:numCache>
                <c:formatCode>0%</c:formatCode>
                <c:ptCount val="1"/>
                <c:pt idx="0">
                  <c:v>0.51404010877668271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46-4765-88B4-C7CF2BD8A506}"/>
            </c:ext>
          </c:extLst>
        </c:ser>
        <c:ser>
          <c:idx val="0"/>
          <c:order val="1"/>
          <c:tx>
            <c:strRef>
              <c:f>Foglio1!$C$1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rgbClr val="BFD8EE"/>
            </a:solidFill>
            <a:ln w="38100"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0062BC"/>
                    </a:solidFill>
                    <a:latin typeface="Century Gothic (Corpo)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Movie</c:v>
                </c:pt>
              </c:strCache>
            </c:strRef>
          </c:cat>
          <c:val>
            <c:numRef>
              <c:f>Foglio1!$C$2</c:f>
              <c:numCache>
                <c:formatCode>0%</c:formatCode>
                <c:ptCount val="1"/>
                <c:pt idx="0">
                  <c:v>0.48595989122331729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46-4765-88B4-C7CF2BD8A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09554784"/>
        <c:axId val="609548552"/>
      </c:barChart>
      <c:catAx>
        <c:axId val="609554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9548552"/>
        <c:crosses val="autoZero"/>
        <c:auto val="1"/>
        <c:lblAlgn val="ctr"/>
        <c:lblOffset val="100"/>
        <c:noMultiLvlLbl val="0"/>
      </c:catAx>
      <c:valAx>
        <c:axId val="609548552"/>
        <c:scaling>
          <c:orientation val="minMax"/>
          <c:max val="1.1000000000000001"/>
          <c:min val="0"/>
        </c:scaling>
        <c:delete val="1"/>
        <c:axPos val="b"/>
        <c:numFmt formatCode="General" sourceLinked="0"/>
        <c:majorTickMark val="out"/>
        <c:minorTickMark val="none"/>
        <c:tickLblPos val="nextTo"/>
        <c:crossAx val="60955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18140683954989"/>
          <c:y val="0.19101975861913503"/>
          <c:w val="0.87555473055993183"/>
          <c:h val="0.77854680320868441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Foglio1!$B$1</c:f>
              <c:strCache>
                <c:ptCount val="1"/>
                <c:pt idx="0">
                  <c:v>3-14 yo</c:v>
                </c:pt>
              </c:strCache>
            </c:strRef>
          </c:tx>
          <c:spPr>
            <a:solidFill>
              <a:srgbClr val="99CCFF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2"/>
                    </a:solidFill>
                    <a:latin typeface="Century Gothic (Corpo)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Movie</c:v>
                </c:pt>
              </c:strCache>
            </c:strRef>
          </c:cat>
          <c:val>
            <c:numRef>
              <c:f>Foglio1!$B$2</c:f>
              <c:numCache>
                <c:formatCode>0%</c:formatCode>
                <c:ptCount val="1"/>
                <c:pt idx="0">
                  <c:v>0.1312936550723785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0-4731-A038-37C6E8723B6F}"/>
            </c:ext>
          </c:extLst>
        </c:ser>
        <c:ser>
          <c:idx val="0"/>
          <c:order val="1"/>
          <c:tx>
            <c:strRef>
              <c:f>Foglio1!$C$1</c:f>
              <c:strCache>
                <c:ptCount val="1"/>
                <c:pt idx="0">
                  <c:v>15-24 yo</c:v>
                </c:pt>
              </c:strCache>
            </c:strRef>
          </c:tx>
          <c:spPr>
            <a:solidFill>
              <a:srgbClr val="4099FF"/>
            </a:solidFill>
            <a:ln w="381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2"/>
                    </a:solidFill>
                    <a:latin typeface="Century Gothic (Corpo)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Movie</c:v>
                </c:pt>
              </c:strCache>
            </c:strRef>
          </c:cat>
          <c:val>
            <c:numRef>
              <c:f>Foglio1!$C$2</c:f>
              <c:numCache>
                <c:formatCode>0%</c:formatCode>
                <c:ptCount val="1"/>
                <c:pt idx="0">
                  <c:v>0.27448296557662144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F0-4731-A038-37C6E8723B6F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25-34 yo</c:v>
                </c:pt>
              </c:strCache>
            </c:strRef>
          </c:tx>
          <c:spPr>
            <a:solidFill>
              <a:srgbClr val="9933CC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FFFFFF"/>
                    </a:solidFill>
                    <a:latin typeface="Century Gothic (Corpo)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Movie</c:v>
                </c:pt>
              </c:strCache>
            </c:strRef>
          </c:cat>
          <c:val>
            <c:numRef>
              <c:f>Foglio1!$D$2</c:f>
              <c:numCache>
                <c:formatCode>0%</c:formatCode>
                <c:ptCount val="1"/>
                <c:pt idx="0">
                  <c:v>0.20211181413298013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F0-4731-A038-37C6E8723B6F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35-49 yo</c:v>
                </c:pt>
              </c:strCache>
            </c:strRef>
          </c:tx>
          <c:spPr>
            <a:solidFill>
              <a:srgbClr val="660199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FFFFFF"/>
                    </a:solidFill>
                    <a:latin typeface="Century Gothic (Corpo)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Movie</c:v>
                </c:pt>
              </c:strCache>
            </c:strRef>
          </c:cat>
          <c:val>
            <c:numRef>
              <c:f>Foglio1!$E$2</c:f>
              <c:numCache>
                <c:formatCode>0%</c:formatCode>
                <c:ptCount val="1"/>
                <c:pt idx="0">
                  <c:v>0.18598711047810773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F0-4731-A038-37C6E8723B6F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50-59 yo</c:v>
                </c:pt>
              </c:strCache>
            </c:strRef>
          </c:tx>
          <c:spPr>
            <a:solidFill>
              <a:srgbClr val="F66667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FFFFFF"/>
                    </a:solidFill>
                    <a:latin typeface="Century Gothic (Corpo)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Movie</c:v>
                </c:pt>
              </c:strCache>
            </c:strRef>
          </c:cat>
          <c:val>
            <c:numRef>
              <c:f>Foglio1!$F$2</c:f>
              <c:numCache>
                <c:formatCode>0%</c:formatCode>
                <c:ptCount val="1"/>
                <c:pt idx="0">
                  <c:v>0.1312026011276059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F0-4731-A038-37C6E8723B6F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60+ yo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FFFFFF"/>
                    </a:solidFill>
                    <a:latin typeface="Century Gothic (Corpo)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Movie</c:v>
                </c:pt>
              </c:strCache>
            </c:strRef>
          </c:cat>
          <c:val>
            <c:numRef>
              <c:f>Foglio1!$G$2</c:f>
              <c:numCache>
                <c:formatCode>0%</c:formatCode>
                <c:ptCount val="1"/>
                <c:pt idx="0">
                  <c:v>7.4921853612306313E-2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F0-4731-A038-37C6E8723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09554784"/>
        <c:axId val="609548552"/>
      </c:barChart>
      <c:catAx>
        <c:axId val="609554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9548552"/>
        <c:crosses val="autoZero"/>
        <c:auto val="1"/>
        <c:lblAlgn val="ctr"/>
        <c:lblOffset val="100"/>
        <c:noMultiLvlLbl val="0"/>
      </c:catAx>
      <c:valAx>
        <c:axId val="609548552"/>
        <c:scaling>
          <c:orientation val="minMax"/>
          <c:max val="1.1000000000000001"/>
          <c:min val="0"/>
        </c:scaling>
        <c:delete val="1"/>
        <c:axPos val="b"/>
        <c:numFmt formatCode="General" sourceLinked="0"/>
        <c:majorTickMark val="out"/>
        <c:minorTickMark val="none"/>
        <c:tickLblPos val="nextTo"/>
        <c:crossAx val="60955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99CCFF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4099FF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9933CC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660199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66667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CC3333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10774719552621785"/>
          <c:y val="3.467105263157895E-2"/>
          <c:w val="0.79831811242288109"/>
          <c:h val="0.18157834798441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07270337707"/>
          <c:y val="6.2823713802528616E-2"/>
          <c:w val="0.84037744052550245"/>
          <c:h val="0.937176405334466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Foglio1!$B$1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rgbClr val="0062BC"/>
            </a:solidFill>
            <a:ln w="38100"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FFFF"/>
                    </a:solidFill>
                    <a:latin typeface="Century Gothic (Corpo)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Foglio1!$B$2:$B$3</c:f>
              <c:numCache>
                <c:formatCode>0.0%</c:formatCode>
                <c:ptCount val="2"/>
                <c:pt idx="0" formatCode="0%">
                  <c:v>0.51404010877668271</c:v>
                </c:pt>
                <c:pt idx="1">
                  <c:v>0.43616316888278017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CE-4623-A553-DFBD7146475D}"/>
            </c:ext>
          </c:extLst>
        </c:ser>
        <c:ser>
          <c:idx val="0"/>
          <c:order val="1"/>
          <c:tx>
            <c:strRef>
              <c:f>Foglio1!$C$1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rgbClr val="BFD8EE"/>
            </a:solidFill>
            <a:ln w="38100"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62BC"/>
                    </a:solidFill>
                    <a:latin typeface="Century Gothic (Corpo)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Foglio1!$C$2:$C$3</c:f>
              <c:numCache>
                <c:formatCode>0.0%</c:formatCode>
                <c:ptCount val="2"/>
                <c:pt idx="0" formatCode="0%">
                  <c:v>0.48595989122331729</c:v>
                </c:pt>
                <c:pt idx="1">
                  <c:v>0.56383683111721983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CE-4623-A553-DFBD71464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09554784"/>
        <c:axId val="609548552"/>
      </c:barChart>
      <c:catAx>
        <c:axId val="609554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7F7F7"/>
                </a:solidFill>
                <a:latin typeface="Century Gothic (Corpo)"/>
                <a:ea typeface="+mn-ea"/>
                <a:cs typeface="+mn-cs"/>
              </a:defRPr>
            </a:pPr>
            <a:endParaRPr lang="it-IT"/>
          </a:p>
        </c:txPr>
        <c:crossAx val="609548552"/>
        <c:crosses val="autoZero"/>
        <c:auto val="1"/>
        <c:lblAlgn val="ctr"/>
        <c:lblOffset val="100"/>
        <c:noMultiLvlLbl val="0"/>
      </c:catAx>
      <c:valAx>
        <c:axId val="609548552"/>
        <c:scaling>
          <c:orientation val="minMax"/>
          <c:max val="1.1000000000000001"/>
          <c:min val="0"/>
        </c:scaling>
        <c:delete val="1"/>
        <c:axPos val="b"/>
        <c:numFmt formatCode="General" sourceLinked="0"/>
        <c:majorTickMark val="out"/>
        <c:minorTickMark val="none"/>
        <c:tickLblPos val="nextTo"/>
        <c:crossAx val="60955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02515310586176"/>
          <c:y val="8.2794978708681757E-2"/>
          <c:w val="0.84037744052550245"/>
          <c:h val="0.91179377971389441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Foglio1!$B$1</c:f>
              <c:strCache>
                <c:ptCount val="1"/>
                <c:pt idx="0">
                  <c:v>3-14 yo</c:v>
                </c:pt>
              </c:strCache>
            </c:strRef>
          </c:tx>
          <c:spPr>
            <a:solidFill>
              <a:srgbClr val="99CCFF"/>
            </a:solidFill>
            <a:ln w="38100"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FFFF"/>
                    </a:solidFill>
                    <a:latin typeface="Century Gothic (Corpo)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Foglio1!$B$2:$B$3</c:f>
              <c:numCache>
                <c:formatCode>0.0%</c:formatCode>
                <c:ptCount val="2"/>
                <c:pt idx="0" formatCode="0%">
                  <c:v>0.13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46-4F22-AB38-40CB1A878D87}"/>
            </c:ext>
          </c:extLst>
        </c:ser>
        <c:ser>
          <c:idx val="0"/>
          <c:order val="1"/>
          <c:tx>
            <c:strRef>
              <c:f>Foglio1!$C$1</c:f>
              <c:strCache>
                <c:ptCount val="1"/>
                <c:pt idx="0">
                  <c:v>15-24 yo</c:v>
                </c:pt>
              </c:strCache>
            </c:strRef>
          </c:tx>
          <c:spPr>
            <a:solidFill>
              <a:srgbClr val="4099F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7F7F7"/>
                    </a:solidFill>
                    <a:latin typeface="Century Gothic (Corpo)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Foglio1!$C$2:$C$3</c:f>
              <c:numCache>
                <c:formatCode>0.0%</c:formatCode>
                <c:ptCount val="2"/>
                <c:pt idx="0" formatCode="0%">
                  <c:v>0.27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46-4F22-AB38-40CB1A878D87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25-34 yo</c:v>
                </c:pt>
              </c:strCache>
            </c:strRef>
          </c:tx>
          <c:spPr>
            <a:solidFill>
              <a:srgbClr val="9933CC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7F7F7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Foglio1!$D$2:$D$3</c:f>
              <c:numCache>
                <c:formatCode>0.0%</c:formatCode>
                <c:ptCount val="2"/>
                <c:pt idx="0" formatCode="0%">
                  <c:v>0.2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46-4F22-AB38-40CB1A878D87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35-49 yo</c:v>
                </c:pt>
              </c:strCache>
            </c:strRef>
          </c:tx>
          <c:spPr>
            <a:solidFill>
              <a:srgbClr val="660199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7F7F7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Foglio1!$E$2:$E$3</c:f>
              <c:numCache>
                <c:formatCode>0.0%</c:formatCode>
                <c:ptCount val="2"/>
                <c:pt idx="0" formatCode="0%">
                  <c:v>0.19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46-4F22-AB38-40CB1A878D87}"/>
            </c:ext>
          </c:extLst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50-59 yo</c:v>
                </c:pt>
              </c:strCache>
            </c:strRef>
          </c:tx>
          <c:spPr>
            <a:solidFill>
              <a:srgbClr val="F66667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7F7F7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Foglio1!$F$2:$F$3</c:f>
              <c:numCache>
                <c:formatCode>0.0%</c:formatCode>
                <c:ptCount val="2"/>
                <c:pt idx="0" formatCode="0%">
                  <c:v>0.13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46-4F22-AB38-40CB1A878D87}"/>
            </c:ext>
          </c:extLst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60+ yo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E46-4F22-AB38-40CB1A878D87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E46-4F22-AB38-40CB1A878D87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7F7F7"/>
                    </a:solidFill>
                    <a:latin typeface="Century Gothic (Corpo)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Foglio1!$G$2:$G$3</c:f>
              <c:numCache>
                <c:formatCode>0.0%</c:formatCode>
                <c:ptCount val="2"/>
                <c:pt idx="0" formatCode="0%">
                  <c:v>0.08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E46-4F22-AB38-40CB1A878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09554784"/>
        <c:axId val="609548552"/>
      </c:barChart>
      <c:catAx>
        <c:axId val="609554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7F7F7"/>
                </a:solidFill>
                <a:latin typeface="Century Gothic (Corpo)"/>
                <a:ea typeface="+mn-ea"/>
                <a:cs typeface="+mn-cs"/>
              </a:defRPr>
            </a:pPr>
            <a:endParaRPr lang="it-IT"/>
          </a:p>
        </c:txPr>
        <c:crossAx val="609548552"/>
        <c:crosses val="autoZero"/>
        <c:auto val="1"/>
        <c:lblAlgn val="ctr"/>
        <c:lblOffset val="100"/>
        <c:noMultiLvlLbl val="0"/>
      </c:catAx>
      <c:valAx>
        <c:axId val="609548552"/>
        <c:scaling>
          <c:orientation val="minMax"/>
          <c:max val="1.1000000000000001"/>
          <c:min val="0"/>
        </c:scaling>
        <c:delete val="1"/>
        <c:axPos val="b"/>
        <c:numFmt formatCode="General" sourceLinked="0"/>
        <c:majorTickMark val="out"/>
        <c:minorTickMark val="none"/>
        <c:tickLblPos val="nextTo"/>
        <c:crossAx val="60955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99CCFF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4099FF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9933CC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660199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66667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CC3333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14647539370078741"/>
          <c:y val="0.10906123054189962"/>
          <c:w val="0.77320583480305705"/>
          <c:h val="8.291978241293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47020029451797"/>
          <c:y val="2.9505541743942921E-2"/>
          <c:w val="0.84037744052550245"/>
          <c:h val="0.937176405334466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Foglio1!$B$1</c:f>
              <c:strCache>
                <c:ptCount val="1"/>
                <c:pt idx="0">
                  <c:v>Frequent</c:v>
                </c:pt>
              </c:strCache>
            </c:strRef>
          </c:tx>
          <c:spPr>
            <a:solidFill>
              <a:srgbClr val="000066"/>
            </a:solidFill>
            <a:ln w="38100"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FFFF"/>
                    </a:solidFill>
                    <a:latin typeface="Century Gothic (Corpo)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Foglio1!$B$2:$B$3</c:f>
              <c:numCache>
                <c:formatCode>0%</c:formatCode>
                <c:ptCount val="2"/>
                <c:pt idx="0">
                  <c:v>0.19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4E-4D53-A204-F9004423BDCE}"/>
            </c:ext>
          </c:extLst>
        </c:ser>
        <c:ser>
          <c:idx val="0"/>
          <c:order val="1"/>
          <c:tx>
            <c:strRef>
              <c:f>Foglio1!$C$1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rgbClr val="3945B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Century Gothic (Corpo)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Foglio1!$C$2:$C$3</c:f>
              <c:numCache>
                <c:formatCode>0%</c:formatCode>
                <c:ptCount val="2"/>
                <c:pt idx="0">
                  <c:v>0.45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4E-4D53-A204-F9004423BDC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Casual</c:v>
                </c:pt>
              </c:strCache>
            </c:strRef>
          </c:tx>
          <c:spPr>
            <a:solidFill>
              <a:srgbClr val="969DDE"/>
            </a:solidFill>
            <a:ln w="38100"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Century Gothic (Corpo)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Foglio1!$D$2:$D$3</c:f>
              <c:numCache>
                <c:formatCode>0%</c:formatCode>
                <c:ptCount val="2"/>
                <c:pt idx="0">
                  <c:v>0.36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4E-4D53-A204-F9004423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09554784"/>
        <c:axId val="609548552"/>
      </c:barChart>
      <c:catAx>
        <c:axId val="609554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7F7F7"/>
                </a:solidFill>
                <a:latin typeface="Century Gothic (Corpo)"/>
                <a:ea typeface="+mn-ea"/>
                <a:cs typeface="+mn-cs"/>
              </a:defRPr>
            </a:pPr>
            <a:endParaRPr lang="it-IT"/>
          </a:p>
        </c:txPr>
        <c:crossAx val="609548552"/>
        <c:crosses val="autoZero"/>
        <c:auto val="1"/>
        <c:lblAlgn val="ctr"/>
        <c:lblOffset val="100"/>
        <c:noMultiLvlLbl val="0"/>
      </c:catAx>
      <c:valAx>
        <c:axId val="609548552"/>
        <c:scaling>
          <c:orientation val="minMax"/>
          <c:max val="1.1000000000000001"/>
          <c:min val="0"/>
        </c:scaling>
        <c:delete val="1"/>
        <c:axPos val="b"/>
        <c:numFmt formatCode="General" sourceLinked="0"/>
        <c:majorTickMark val="out"/>
        <c:minorTickMark val="none"/>
        <c:tickLblPos val="nextTo"/>
        <c:crossAx val="60955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50804207162409E-2"/>
          <c:y val="3.4536877709264086E-2"/>
          <c:w val="0.95501021770449379"/>
          <c:h val="0.93888888888888888"/>
        </c:manualLayout>
      </c:layout>
      <c:bubbleChart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9525" cap="flat" cmpd="sng" algn="ctr">
              <a:solidFill>
                <a:schemeClr val="accent1">
                  <a:alpha val="75000"/>
                </a:schemeClr>
              </a:solidFill>
            </a:ln>
            <a:effectLst>
              <a:innerShdw blurRad="114300">
                <a:schemeClr val="accent1">
                  <a:alpha val="70000"/>
                </a:scheme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9525" cap="flat" cmpd="sng" algn="ctr">
                <a:solidFill>
                  <a:schemeClr val="accent1">
                    <a:alpha val="75000"/>
                  </a:schemeClr>
                </a:solidFill>
              </a:ln>
              <a:effectLst>
                <a:innerShdw blurRad="114300">
                  <a:schemeClr val="accent1">
                    <a:alpha val="7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E8E0-44F3-88EB-09A3DF2063CF}"/>
              </c:ext>
            </c:extLst>
          </c:dPt>
          <c:dPt>
            <c:idx val="1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9525" cap="flat" cmpd="sng" algn="ctr">
                <a:solidFill>
                  <a:schemeClr val="accent1">
                    <a:alpha val="75000"/>
                  </a:schemeClr>
                </a:solidFill>
              </a:ln>
              <a:effectLst>
                <a:innerShdw blurRad="114300">
                  <a:schemeClr val="accent1">
                    <a:alpha val="7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E8E0-44F3-88EB-09A3DF2063CF}"/>
              </c:ext>
            </c:extLst>
          </c:dPt>
          <c:dPt>
            <c:idx val="2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9525" cap="flat" cmpd="sng" algn="ctr">
                <a:solidFill>
                  <a:schemeClr val="accent1">
                    <a:alpha val="75000"/>
                  </a:schemeClr>
                </a:solidFill>
              </a:ln>
              <a:effectLst>
                <a:innerShdw blurRad="114300">
                  <a:schemeClr val="accent1">
                    <a:alpha val="7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E8E0-44F3-88EB-09A3DF2063CF}"/>
              </c:ext>
            </c:extLst>
          </c:dPt>
          <c:dPt>
            <c:idx val="3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9525" cap="flat" cmpd="sng" algn="ctr">
                <a:solidFill>
                  <a:schemeClr val="accent1">
                    <a:alpha val="75000"/>
                  </a:schemeClr>
                </a:solidFill>
              </a:ln>
              <a:effectLst>
                <a:innerShdw blurRad="114300">
                  <a:schemeClr val="accent1">
                    <a:alpha val="7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E8E0-44F3-88EB-09A3DF2063CF}"/>
              </c:ext>
            </c:extLst>
          </c:dPt>
          <c:dPt>
            <c:idx val="4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9525" cap="flat" cmpd="sng" algn="ctr">
                <a:solidFill>
                  <a:schemeClr val="accent1">
                    <a:alpha val="75000"/>
                  </a:schemeClr>
                </a:solidFill>
              </a:ln>
              <a:effectLst>
                <a:innerShdw blurRad="114300">
                  <a:schemeClr val="accent1">
                    <a:alpha val="7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E8E0-44F3-88EB-09A3DF2063CF}"/>
              </c:ext>
            </c:extLst>
          </c:dPt>
          <c:dPt>
            <c:idx val="5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9525" cap="flat" cmpd="sng" algn="ctr">
                <a:solidFill>
                  <a:schemeClr val="accent1">
                    <a:alpha val="75000"/>
                  </a:schemeClr>
                </a:solidFill>
              </a:ln>
              <a:effectLst>
                <a:innerShdw blurRad="114300">
                  <a:schemeClr val="accent1">
                    <a:alpha val="7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E8E0-44F3-88EB-09A3DF2063CF}"/>
              </c:ext>
            </c:extLst>
          </c:dPt>
          <c:dPt>
            <c:idx val="6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9525" cap="flat" cmpd="sng" algn="ctr">
                <a:solidFill>
                  <a:schemeClr val="accent1">
                    <a:alpha val="75000"/>
                  </a:schemeClr>
                </a:solidFill>
              </a:ln>
              <a:effectLst>
                <a:innerShdw blurRad="114300">
                  <a:schemeClr val="accent1">
                    <a:alpha val="7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D-E8E0-44F3-88EB-09A3DF2063CF}"/>
              </c:ext>
            </c:extLst>
          </c:dPt>
          <c:dPt>
            <c:idx val="7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9525" cap="flat" cmpd="sng" algn="ctr">
                <a:solidFill>
                  <a:schemeClr val="accent1">
                    <a:alpha val="75000"/>
                  </a:schemeClr>
                </a:solidFill>
              </a:ln>
              <a:effectLst>
                <a:innerShdw blurRad="114300">
                  <a:schemeClr val="accent1">
                    <a:alpha val="7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F-E8E0-44F3-88EB-09A3DF2063CF}"/>
              </c:ext>
            </c:extLst>
          </c:dPt>
          <c:dPt>
            <c:idx val="8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9525" cap="flat" cmpd="sng" algn="ctr">
                <a:solidFill>
                  <a:schemeClr val="accent1">
                    <a:alpha val="75000"/>
                  </a:schemeClr>
                </a:solidFill>
              </a:ln>
              <a:effectLst>
                <a:innerShdw blurRad="114300">
                  <a:schemeClr val="accent1">
                    <a:alpha val="7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1-E8E0-44F3-88EB-09A3DF2063CF}"/>
              </c:ext>
            </c:extLst>
          </c:dPt>
          <c:dPt>
            <c:idx val="9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9525" cap="flat" cmpd="sng" algn="ctr">
                <a:solidFill>
                  <a:schemeClr val="accent1">
                    <a:alpha val="75000"/>
                  </a:schemeClr>
                </a:solidFill>
              </a:ln>
              <a:effectLst>
                <a:innerShdw blurRad="114300">
                  <a:schemeClr val="accent1">
                    <a:alpha val="7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3-E8E0-44F3-88EB-09A3DF2063CF}"/>
              </c:ext>
            </c:extLst>
          </c:dPt>
          <c:dPt>
            <c:idx val="10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9525" cap="flat" cmpd="sng" algn="ctr">
                <a:solidFill>
                  <a:schemeClr val="accent1">
                    <a:alpha val="75000"/>
                  </a:schemeClr>
                </a:solidFill>
              </a:ln>
              <a:effectLst>
                <a:innerShdw blurRad="114300">
                  <a:schemeClr val="accent1">
                    <a:alpha val="7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5-E8E0-44F3-88EB-09A3DF2063CF}"/>
              </c:ext>
            </c:extLst>
          </c:dPt>
          <c:dPt>
            <c:idx val="11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9525" cap="flat" cmpd="sng" algn="ctr">
                <a:solidFill>
                  <a:schemeClr val="accent1">
                    <a:alpha val="75000"/>
                  </a:schemeClr>
                </a:solidFill>
              </a:ln>
              <a:effectLst>
                <a:innerShdw blurRad="114300">
                  <a:schemeClr val="accent1">
                    <a:alpha val="7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7-E8E0-44F3-88EB-09A3DF2063CF}"/>
              </c:ext>
            </c:extLst>
          </c:dPt>
          <c:dPt>
            <c:idx val="12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9525" cap="flat" cmpd="sng" algn="ctr">
                <a:solidFill>
                  <a:schemeClr val="accent1">
                    <a:alpha val="75000"/>
                  </a:schemeClr>
                </a:solidFill>
              </a:ln>
              <a:effectLst>
                <a:innerShdw blurRad="114300">
                  <a:schemeClr val="accent1">
                    <a:alpha val="7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9-E8E0-44F3-88EB-09A3DF2063CF}"/>
              </c:ext>
            </c:extLst>
          </c:dPt>
          <c:dPt>
            <c:idx val="13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9525" cap="flat" cmpd="sng" algn="ctr">
                <a:solidFill>
                  <a:schemeClr val="accent1">
                    <a:alpha val="75000"/>
                  </a:schemeClr>
                </a:solidFill>
              </a:ln>
              <a:effectLst>
                <a:innerShdw blurRad="114300">
                  <a:schemeClr val="accent1">
                    <a:alpha val="7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B-E8E0-44F3-88EB-09A3DF2063CF}"/>
              </c:ext>
            </c:extLst>
          </c:dPt>
          <c:dPt>
            <c:idx val="14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9525" cap="flat" cmpd="sng" algn="ctr">
                <a:solidFill>
                  <a:schemeClr val="accent1">
                    <a:alpha val="75000"/>
                  </a:schemeClr>
                </a:solidFill>
              </a:ln>
              <a:effectLst>
                <a:innerShdw blurRad="114300">
                  <a:schemeClr val="accent1">
                    <a:alpha val="7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D-E8E0-44F3-88EB-09A3DF2063CF}"/>
              </c:ext>
            </c:extLst>
          </c:dPt>
          <c:dPt>
            <c:idx val="15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9525" cap="flat" cmpd="sng" algn="ctr">
                <a:solidFill>
                  <a:schemeClr val="accent1">
                    <a:alpha val="75000"/>
                  </a:schemeClr>
                </a:solidFill>
              </a:ln>
              <a:effectLst>
                <a:innerShdw blurRad="114300">
                  <a:schemeClr val="accent1">
                    <a:alpha val="7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1F-E8E0-44F3-88EB-09A3DF2063CF}"/>
              </c:ext>
            </c:extLst>
          </c:dPt>
          <c:dPt>
            <c:idx val="16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9525" cap="flat" cmpd="sng" algn="ctr">
                <a:solidFill>
                  <a:schemeClr val="accent1">
                    <a:alpha val="75000"/>
                  </a:schemeClr>
                </a:solidFill>
              </a:ln>
              <a:effectLst>
                <a:innerShdw blurRad="114300">
                  <a:schemeClr val="accent1">
                    <a:alpha val="7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1-E8E0-44F3-88EB-09A3DF2063CF}"/>
              </c:ext>
            </c:extLst>
          </c:dPt>
          <c:dPt>
            <c:idx val="17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9525" cap="flat" cmpd="sng" algn="ctr">
                <a:solidFill>
                  <a:schemeClr val="accent1">
                    <a:alpha val="75000"/>
                  </a:schemeClr>
                </a:solidFill>
              </a:ln>
              <a:effectLst>
                <a:innerShdw blurRad="114300">
                  <a:schemeClr val="accent1">
                    <a:alpha val="7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3-E8E0-44F3-88EB-09A3DF2063CF}"/>
              </c:ext>
            </c:extLst>
          </c:dPt>
          <c:dPt>
            <c:idx val="18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9525" cap="flat" cmpd="sng" algn="ctr">
                <a:solidFill>
                  <a:schemeClr val="accent1">
                    <a:alpha val="75000"/>
                  </a:schemeClr>
                </a:solidFill>
              </a:ln>
              <a:effectLst>
                <a:innerShdw blurRad="114300">
                  <a:schemeClr val="accent1">
                    <a:alpha val="7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5-E8E0-44F3-88EB-09A3DF2063CF}"/>
              </c:ext>
            </c:extLst>
          </c:dPt>
          <c:dPt>
            <c:idx val="19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9525" cap="flat" cmpd="sng" algn="ctr">
                <a:solidFill>
                  <a:schemeClr val="accent1">
                    <a:alpha val="75000"/>
                  </a:schemeClr>
                </a:solidFill>
              </a:ln>
              <a:effectLst>
                <a:innerShdw blurRad="114300">
                  <a:schemeClr val="accent1">
                    <a:alpha val="7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7-E8E0-44F3-88EB-09A3DF2063CF}"/>
              </c:ext>
            </c:extLst>
          </c:dPt>
          <c:dPt>
            <c:idx val="20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9525" cap="flat" cmpd="sng" algn="ctr">
                <a:solidFill>
                  <a:schemeClr val="accent1">
                    <a:alpha val="75000"/>
                  </a:schemeClr>
                </a:solidFill>
              </a:ln>
              <a:effectLst>
                <a:innerShdw blurRad="114300">
                  <a:schemeClr val="accent1">
                    <a:alpha val="7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29-E8E0-44F3-88EB-09A3DF2063CF}"/>
              </c:ext>
            </c:extLst>
          </c:dPt>
          <c:dPt>
            <c:idx val="3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E8E0-44F3-88EB-09A3DF2063CF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E8E0-44F3-88EB-09A3DF2063CF}"/>
              </c:ext>
            </c:extLst>
          </c:dPt>
          <c:dPt>
            <c:idx val="3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C-E8E0-44F3-88EB-09A3DF2063CF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D-E8E0-44F3-88EB-09A3DF2063CF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E-E8E0-44F3-88EB-09A3DF2063CF}"/>
              </c:ext>
            </c:extLst>
          </c:dPt>
          <c:dLbls>
            <c:dLbl>
              <c:idx val="0"/>
              <c:layout>
                <c:manualLayout>
                  <c:x val="-5.0300436323821467E-2"/>
                  <c:y val="-0.14012083642450265"/>
                </c:manualLayout>
              </c:layout>
              <c:tx>
                <c:rich>
                  <a:bodyPr/>
                  <a:lstStyle/>
                  <a:p>
                    <a:fld id="{D61F4B0D-B42C-4BE3-A8DC-D798205F511F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8E0-44F3-88EB-09A3DF2063CF}"/>
                </c:ext>
              </c:extLst>
            </c:dLbl>
            <c:dLbl>
              <c:idx val="1"/>
              <c:layout>
                <c:manualLayout>
                  <c:x val="-6.857564521180097E-2"/>
                  <c:y val="-0.10851168152349913"/>
                </c:manualLayout>
              </c:layout>
              <c:tx>
                <c:rich>
                  <a:bodyPr/>
                  <a:lstStyle/>
                  <a:p>
                    <a:fld id="{1BB7951D-217E-46C7-B461-942F77D84CE4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8E0-44F3-88EB-09A3DF2063CF}"/>
                </c:ext>
              </c:extLst>
            </c:dLbl>
            <c:dLbl>
              <c:idx val="2"/>
              <c:layout>
                <c:manualLayout>
                  <c:x val="-9.4952804475853123E-2"/>
                  <c:y val="0.13725859515911129"/>
                </c:manualLayout>
              </c:layout>
              <c:tx>
                <c:rich>
                  <a:bodyPr/>
                  <a:lstStyle/>
                  <a:p>
                    <a:fld id="{061EACBE-2A86-49A9-8E07-74438D3B82ED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8E0-44F3-88EB-09A3DF2063CF}"/>
                </c:ext>
              </c:extLst>
            </c:dLbl>
            <c:dLbl>
              <c:idx val="3"/>
              <c:layout>
                <c:manualLayout>
                  <c:x val="4.2585208880169874E-2"/>
                  <c:y val="8.7877832717662106E-3"/>
                </c:manualLayout>
              </c:layout>
              <c:tx>
                <c:rich>
                  <a:bodyPr/>
                  <a:lstStyle/>
                  <a:p>
                    <a:fld id="{BB53C438-9C47-4728-895B-8E8B0D8AAAD0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8E0-44F3-88EB-09A3DF2063CF}"/>
                </c:ext>
              </c:extLst>
            </c:dLbl>
            <c:dLbl>
              <c:idx val="4"/>
              <c:layout>
                <c:manualLayout>
                  <c:x val="-9.4841029199411772E-2"/>
                  <c:y val="-0.14241994031640764"/>
                </c:manualLayout>
              </c:layout>
              <c:tx>
                <c:rich>
                  <a:bodyPr/>
                  <a:lstStyle/>
                  <a:p>
                    <a:fld id="{74B39BEE-B441-402A-B37A-BB59D63DB5B9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8E0-44F3-88EB-09A3DF2063CF}"/>
                </c:ext>
              </c:extLst>
            </c:dLbl>
            <c:dLbl>
              <c:idx val="5"/>
              <c:layout>
                <c:manualLayout>
                  <c:x val="-9.4663848302694864E-2"/>
                  <c:y val="0.12624100571166941"/>
                </c:manualLayout>
              </c:layout>
              <c:tx>
                <c:rich>
                  <a:bodyPr/>
                  <a:lstStyle/>
                  <a:p>
                    <a:fld id="{214869EB-6E75-4BA1-9F5F-B813B506CFA0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8E0-44F3-88EB-09A3DF2063CF}"/>
                </c:ext>
              </c:extLst>
            </c:dLbl>
            <c:dLbl>
              <c:idx val="6"/>
              <c:layout>
                <c:manualLayout>
                  <c:x val="-0.13483563860485712"/>
                  <c:y val="1.203249667819422E-2"/>
                </c:manualLayout>
              </c:layout>
              <c:tx>
                <c:rich>
                  <a:bodyPr/>
                  <a:lstStyle/>
                  <a:p>
                    <a:fld id="{E69A77C2-5070-4F33-AD45-9B0C741EBBBA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E8E0-44F3-88EB-09A3DF2063CF}"/>
                </c:ext>
              </c:extLst>
            </c:dLbl>
            <c:dLbl>
              <c:idx val="7"/>
              <c:layout>
                <c:manualLayout>
                  <c:x val="-0.12567768032231891"/>
                  <c:y val="-0.25214812242696194"/>
                </c:manualLayout>
              </c:layout>
              <c:tx>
                <c:rich>
                  <a:bodyPr/>
                  <a:lstStyle/>
                  <a:p>
                    <a:fld id="{8A70983F-1A1F-4AE3-9B4B-A28712BAB962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E8E0-44F3-88EB-09A3DF2063CF}"/>
                </c:ext>
              </c:extLst>
            </c:dLbl>
            <c:dLbl>
              <c:idx val="8"/>
              <c:layout>
                <c:manualLayout>
                  <c:x val="-3.6846744283939269E-2"/>
                  <c:y val="8.1995001168130993E-2"/>
                </c:manualLayout>
              </c:layout>
              <c:tx>
                <c:rich>
                  <a:bodyPr/>
                  <a:lstStyle/>
                  <a:p>
                    <a:fld id="{B2109812-E131-4CF5-8362-951C158AB5C1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E8E0-44F3-88EB-09A3DF2063CF}"/>
                </c:ext>
              </c:extLst>
            </c:dLbl>
            <c:dLbl>
              <c:idx val="9"/>
              <c:layout>
                <c:manualLayout>
                  <c:x val="-0.28810541199293077"/>
                  <c:y val="0.22411628861505781"/>
                </c:manualLayout>
              </c:layout>
              <c:tx>
                <c:rich>
                  <a:bodyPr/>
                  <a:lstStyle/>
                  <a:p>
                    <a:fld id="{F5241B0A-2968-4107-9C35-65F328C6C072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E8E0-44F3-88EB-09A3DF2063CF}"/>
                </c:ext>
              </c:extLst>
            </c:dLbl>
            <c:dLbl>
              <c:idx val="10"/>
              <c:layout>
                <c:manualLayout>
                  <c:x val="-4.5429230728380419E-2"/>
                  <c:y val="-0.13158173478770985"/>
                </c:manualLayout>
              </c:layout>
              <c:tx>
                <c:rich>
                  <a:bodyPr/>
                  <a:lstStyle/>
                  <a:p>
                    <a:fld id="{BEF68161-B198-4014-AA57-7DCB062C5F64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E8E0-44F3-88EB-09A3DF2063CF}"/>
                </c:ext>
              </c:extLst>
            </c:dLbl>
            <c:dLbl>
              <c:idx val="11"/>
              <c:layout>
                <c:manualLayout>
                  <c:x val="-5.6114751915506182E-2"/>
                  <c:y val="-8.4709998133553038E-2"/>
                </c:manualLayout>
              </c:layout>
              <c:tx>
                <c:rich>
                  <a:bodyPr/>
                  <a:lstStyle/>
                  <a:p>
                    <a:fld id="{52BAD267-CF38-4604-9ECB-43AFB59D2F58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E8E0-44F3-88EB-09A3DF2063CF}"/>
                </c:ext>
              </c:extLst>
            </c:dLbl>
            <c:dLbl>
              <c:idx val="12"/>
              <c:layout>
                <c:manualLayout>
                  <c:x val="-0.12952084623548679"/>
                  <c:y val="9.1913437008696183E-2"/>
                </c:manualLayout>
              </c:layout>
              <c:tx>
                <c:rich>
                  <a:bodyPr/>
                  <a:lstStyle/>
                  <a:p>
                    <a:fld id="{6BBF9B63-DC5D-4491-839F-F6FBD4E61D62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E8E0-44F3-88EB-09A3DF2063CF}"/>
                </c:ext>
              </c:extLst>
            </c:dLbl>
            <c:dLbl>
              <c:idx val="13"/>
              <c:layout>
                <c:manualLayout>
                  <c:x val="-8.9712594037662782E-2"/>
                  <c:y val="4.3289183534093844E-3"/>
                </c:manualLayout>
              </c:layout>
              <c:tx>
                <c:rich>
                  <a:bodyPr/>
                  <a:lstStyle/>
                  <a:p>
                    <a:fld id="{8FEA7FD7-8FDA-4C96-B6F1-E978E6D369C0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E8E0-44F3-88EB-09A3DF2063CF}"/>
                </c:ext>
              </c:extLst>
            </c:dLbl>
            <c:dLbl>
              <c:idx val="14"/>
              <c:layout>
                <c:manualLayout>
                  <c:x val="-6.8028385648718409E-2"/>
                  <c:y val="0.24978174956552779"/>
                </c:manualLayout>
              </c:layout>
              <c:tx>
                <c:rich>
                  <a:bodyPr/>
                  <a:lstStyle/>
                  <a:p>
                    <a:fld id="{D7733ADE-9F16-4479-9D3A-E7B80D97D0AB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E8E0-44F3-88EB-09A3DF2063CF}"/>
                </c:ext>
              </c:extLst>
            </c:dLbl>
            <c:dLbl>
              <c:idx val="15"/>
              <c:layout>
                <c:manualLayout>
                  <c:x val="-9.1007771749614011E-2"/>
                  <c:y val="8.5431804854214269E-2"/>
                </c:manualLayout>
              </c:layout>
              <c:tx>
                <c:rich>
                  <a:bodyPr/>
                  <a:lstStyle/>
                  <a:p>
                    <a:fld id="{EFFA739B-C8DC-4519-B5E7-A1EBFFF693A6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E8E0-44F3-88EB-09A3DF2063CF}"/>
                </c:ext>
              </c:extLst>
            </c:dLbl>
            <c:dLbl>
              <c:idx val="16"/>
              <c:layout>
                <c:manualLayout>
                  <c:x val="-4.1312821888438864E-2"/>
                  <c:y val="0.13831781448883912"/>
                </c:manualLayout>
              </c:layout>
              <c:tx>
                <c:rich>
                  <a:bodyPr/>
                  <a:lstStyle/>
                  <a:p>
                    <a:fld id="{29123169-B408-4288-9E14-EED74D318853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E8E0-44F3-88EB-09A3DF2063CF}"/>
                </c:ext>
              </c:extLst>
            </c:dLbl>
            <c:dLbl>
              <c:idx val="17"/>
              <c:layout>
                <c:manualLayout>
                  <c:x val="-8.9293265915432726E-2"/>
                  <c:y val="-9.8992161349855445E-2"/>
                </c:manualLayout>
              </c:layout>
              <c:tx>
                <c:rich>
                  <a:bodyPr/>
                  <a:lstStyle/>
                  <a:p>
                    <a:fld id="{7B820BD3-8AFA-40C7-ADFA-B5BB59AA6B19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E8E0-44F3-88EB-09A3DF2063CF}"/>
                </c:ext>
              </c:extLst>
            </c:dLbl>
            <c:dLbl>
              <c:idx val="18"/>
              <c:layout>
                <c:manualLayout>
                  <c:x val="6.4346830189828591E-2"/>
                  <c:y val="-2.4409026086265728E-2"/>
                </c:manualLayout>
              </c:layout>
              <c:tx>
                <c:rich>
                  <a:bodyPr/>
                  <a:lstStyle/>
                  <a:p>
                    <a:fld id="{0289AD44-148A-419F-B5C3-D65DD97CD3B1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E8E0-44F3-88EB-09A3DF2063CF}"/>
                </c:ext>
              </c:extLst>
            </c:dLbl>
            <c:dLbl>
              <c:idx val="19"/>
              <c:layout>
                <c:manualLayout>
                  <c:x val="-0.11170948033965636"/>
                  <c:y val="0.22103729178118409"/>
                </c:manualLayout>
              </c:layout>
              <c:tx>
                <c:rich>
                  <a:bodyPr/>
                  <a:lstStyle/>
                  <a:p>
                    <a:fld id="{580B62BC-91AE-46D6-AAF5-535B90278E0C}" type="CELLRANGE">
                      <a:rPr lang="en-US"/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E8E0-44F3-88EB-09A3DF2063CF}"/>
                </c:ext>
              </c:extLst>
            </c:dLbl>
            <c:dLbl>
              <c:idx val="20"/>
              <c:layout>
                <c:manualLayout>
                  <c:x val="5.8791323456624543E-2"/>
                  <c:y val="-1.0848456038340372E-2"/>
                </c:manualLayout>
              </c:layout>
              <c:tx>
                <c:rich>
                  <a:bodyPr/>
                  <a:lstStyle/>
                  <a:p>
                    <a:fld id="{C4B6D246-FE99-4125-867E-6258E14C3D4C}" type="CELLRANGE">
                      <a:rPr lang="en-US" sz="900">
                        <a:solidFill>
                          <a:srgbClr val="0062BC"/>
                        </a:solidFill>
                      </a:rPr>
                      <a:pPr/>
                      <a:t>[INTERVALLOCELLE]</a:t>
                    </a:fld>
                    <a:endParaRPr lang="it-IT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E8E0-44F3-88EB-09A3DF2063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'Mapping Mensuel 2021'!$B$2:$B$22</c:f>
              <c:numCache>
                <c:formatCode>0.0%</c:formatCode>
                <c:ptCount val="21"/>
                <c:pt idx="0">
                  <c:v>0.6850187846038458</c:v>
                </c:pt>
                <c:pt idx="1">
                  <c:v>0.38961846949911549</c:v>
                </c:pt>
                <c:pt idx="2">
                  <c:v>0.68835793635425691</c:v>
                </c:pt>
                <c:pt idx="3">
                  <c:v>0.84749871410625455</c:v>
                </c:pt>
                <c:pt idx="4">
                  <c:v>0.78925882476832809</c:v>
                </c:pt>
                <c:pt idx="5">
                  <c:v>0.66100169175330836</c:v>
                </c:pt>
                <c:pt idx="6">
                  <c:v>0.5059223424018473</c:v>
                </c:pt>
                <c:pt idx="7">
                  <c:v>0.75268184575179864</c:v>
                </c:pt>
                <c:pt idx="8">
                  <c:v>0.76112692742330368</c:v>
                </c:pt>
                <c:pt idx="9">
                  <c:v>0.56165928627036443</c:v>
                </c:pt>
                <c:pt idx="10">
                  <c:v>0.61491170313890642</c:v>
                </c:pt>
                <c:pt idx="11">
                  <c:v>0.56079169557555686</c:v>
                </c:pt>
                <c:pt idx="12">
                  <c:v>0.51660880151895927</c:v>
                </c:pt>
                <c:pt idx="13">
                  <c:v>0.71326805514938729</c:v>
                </c:pt>
                <c:pt idx="14">
                  <c:v>0.73250496243911312</c:v>
                </c:pt>
                <c:pt idx="15">
                  <c:v>0.32376494527013422</c:v>
                </c:pt>
                <c:pt idx="16">
                  <c:v>0.92015970343713915</c:v>
                </c:pt>
                <c:pt idx="17">
                  <c:v>0.50371441679448503</c:v>
                </c:pt>
                <c:pt idx="18">
                  <c:v>0.74750175975451638</c:v>
                </c:pt>
                <c:pt idx="19">
                  <c:v>0.71454459066010501</c:v>
                </c:pt>
              </c:numCache>
            </c:numRef>
          </c:xVal>
          <c:yVal>
            <c:numRef>
              <c:f>'Mapping Mensuel 2021'!$C$2:$C$22</c:f>
              <c:numCache>
                <c:formatCode>0.0%</c:formatCode>
                <c:ptCount val="21"/>
                <c:pt idx="0">
                  <c:v>0.63631564531005491</c:v>
                </c:pt>
                <c:pt idx="1">
                  <c:v>0.4916499916174718</c:v>
                </c:pt>
                <c:pt idx="2">
                  <c:v>0.45654008186361994</c:v>
                </c:pt>
                <c:pt idx="3">
                  <c:v>0.34094979262034819</c:v>
                </c:pt>
                <c:pt idx="4">
                  <c:v>0.68301059026321131</c:v>
                </c:pt>
                <c:pt idx="5">
                  <c:v>0.56367417642782147</c:v>
                </c:pt>
                <c:pt idx="6">
                  <c:v>0.34120494427827774</c:v>
                </c:pt>
                <c:pt idx="7">
                  <c:v>0.64810536910383643</c:v>
                </c:pt>
                <c:pt idx="8">
                  <c:v>0.41908443098179671</c:v>
                </c:pt>
                <c:pt idx="9">
                  <c:v>0.34246404835628019</c:v>
                </c:pt>
                <c:pt idx="10">
                  <c:v>0.62451701157079964</c:v>
                </c:pt>
                <c:pt idx="11">
                  <c:v>0.49134909429995011</c:v>
                </c:pt>
                <c:pt idx="12">
                  <c:v>0.5038885728812923</c:v>
                </c:pt>
                <c:pt idx="13">
                  <c:v>0.54489505675869387</c:v>
                </c:pt>
                <c:pt idx="14">
                  <c:v>0.37342277685243785</c:v>
                </c:pt>
                <c:pt idx="15">
                  <c:v>0.78516079199984334</c:v>
                </c:pt>
                <c:pt idx="16">
                  <c:v>0.83445610209039811</c:v>
                </c:pt>
                <c:pt idx="17">
                  <c:v>0.56404474098971646</c:v>
                </c:pt>
                <c:pt idx="18">
                  <c:v>0.59606533291679986</c:v>
                </c:pt>
                <c:pt idx="19">
                  <c:v>0.44289773399250881</c:v>
                </c:pt>
              </c:numCache>
            </c:numRef>
          </c:yVal>
          <c:bubbleSize>
            <c:numRef>
              <c:f>'Mapping Mensuel 2021'!$D$2:$D$22</c:f>
              <c:numCache>
                <c:formatCode>_-* #,##0_-;\-* #,##0_-;_-* "-"??_-;_-@_-</c:formatCode>
                <c:ptCount val="21"/>
                <c:pt idx="0">
                  <c:v>423003</c:v>
                </c:pt>
                <c:pt idx="1">
                  <c:v>999221</c:v>
                </c:pt>
                <c:pt idx="2">
                  <c:v>99002</c:v>
                </c:pt>
                <c:pt idx="3">
                  <c:v>30008</c:v>
                </c:pt>
                <c:pt idx="4">
                  <c:v>861365</c:v>
                </c:pt>
                <c:pt idx="5">
                  <c:v>201237</c:v>
                </c:pt>
                <c:pt idx="6">
                  <c:v>16374</c:v>
                </c:pt>
                <c:pt idx="7">
                  <c:v>710015</c:v>
                </c:pt>
                <c:pt idx="8">
                  <c:v>28676</c:v>
                </c:pt>
                <c:pt idx="9">
                  <c:v>4352436</c:v>
                </c:pt>
                <c:pt idx="10">
                  <c:v>687545</c:v>
                </c:pt>
                <c:pt idx="11">
                  <c:v>146517</c:v>
                </c:pt>
                <c:pt idx="12">
                  <c:v>376928</c:v>
                </c:pt>
                <c:pt idx="13">
                  <c:v>3361857</c:v>
                </c:pt>
                <c:pt idx="14">
                  <c:v>235842</c:v>
                </c:pt>
                <c:pt idx="15">
                  <c:v>230815</c:v>
                </c:pt>
                <c:pt idx="16">
                  <c:v>238371</c:v>
                </c:pt>
                <c:pt idx="17">
                  <c:v>916889</c:v>
                </c:pt>
                <c:pt idx="18">
                  <c:v>368225</c:v>
                </c:pt>
                <c:pt idx="19">
                  <c:v>1028805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'Mapping Mensuel 2021'!$A$2:$A$22</c15:f>
                <c15:dlblRangeCache>
                  <c:ptCount val="21"/>
                  <c:pt idx="0">
                    <c:v>THE FLASH</c:v>
                  </c:pt>
                  <c:pt idx="1">
                    <c:v>ELEMENTAL</c:v>
                  </c:pt>
                  <c:pt idx="2">
                    <c:v>FIDANZATA IN AFFITTO </c:v>
                  </c:pt>
                  <c:pt idx="3">
                    <c:v>UN MATRIMONIO MOSTRUOSO *</c:v>
                  </c:pt>
                  <c:pt idx="4">
                    <c:v>INDIANA JONES E IL QUADRANTE DEL DESTINO</c:v>
                  </c:pt>
                  <c:pt idx="5">
                    <c:v>INSIDIOUS: LA PORTA ROSSA</c:v>
                  </c:pt>
                  <c:pt idx="6">
                    <c:v>ANIMALI SELVATICI *</c:v>
                  </c:pt>
                  <c:pt idx="7">
                    <c:v>MISSION: IMPOSSIBLE -
DEAD RECKONING</c:v>
                  </c:pt>
                  <c:pt idx="8">
                    <c:v>CATTIVA COSCIENZA *</c:v>
                  </c:pt>
                  <c:pt idx="9">
                    <c:v>BARBIE</c:v>
                  </c:pt>
                  <c:pt idx="10">
                    <c:v>SHARK 2 - L'ABISSO</c:v>
                  </c:pt>
                  <c:pt idx="11">
                    <c:v>BLUEBEETLE *</c:v>
                  </c:pt>
                  <c:pt idx="12">
                    <c:v>LA CASA DEI FANTASMI</c:v>
                  </c:pt>
                  <c:pt idx="13">
                    <c:v>OPPENHEIMER</c:v>
                  </c:pt>
                  <c:pt idx="14">
                    <c:v>JEANNE DU BARRY - LA FAVORITA DEL RE *</c:v>
                  </c:pt>
                  <c:pt idx="15">
                    <c:v>TARTARUGHE NINJA: CAOS MUTANTE</c:v>
                  </c:pt>
                  <c:pt idx="16">
                    <c:v>THE EQUALIZER 3: SENZA TREGUA</c:v>
                  </c:pt>
                  <c:pt idx="17">
                    <c:v>THE NUN II</c:v>
                  </c:pt>
                  <c:pt idx="18">
                    <c:v>IO CAPITANO</c:v>
                  </c:pt>
                  <c:pt idx="19">
                    <c:v>ASSASSINIO A VENEZIA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F-E8E0-44F3-88EB-09A3DF206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20339840"/>
        <c:axId val="120345728"/>
      </c:bubbleChart>
      <c:valAx>
        <c:axId val="120339840"/>
        <c:scaling>
          <c:orientation val="minMax"/>
          <c:max val="1"/>
          <c:min val="0.2"/>
        </c:scaling>
        <c:delete val="0"/>
        <c:axPos val="b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345728"/>
        <c:crossesAt val="0.5"/>
        <c:crossBetween val="midCat"/>
      </c:valAx>
      <c:valAx>
        <c:axId val="120345728"/>
        <c:scaling>
          <c:orientation val="minMax"/>
          <c:max val="0.9"/>
          <c:min val="0.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0339840"/>
        <c:crossesAt val="0.60000000000000009"/>
        <c:crossBetween val="midCat"/>
      </c:valAx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9525" cap="flat" cmpd="sng" algn="ctr">
        <a:solidFill>
          <a:schemeClr val="phClr">
            <a:alpha val="75000"/>
          </a:schemeClr>
        </a:solidFill>
      </a:ln>
      <a:effectLst>
        <a:innerShdw blurRad="114300">
          <a:schemeClr val="phClr">
            <a:alpha val="70000"/>
          </a:schemeClr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9525" cap="flat" cmpd="sng" algn="ctr">
        <a:solidFill>
          <a:schemeClr val="phClr">
            <a:alpha val="75000"/>
          </a:schemeClr>
        </a:solidFill>
      </a:ln>
      <a:effectLst>
        <a:innerShdw blurRad="114300">
          <a:schemeClr val="phClr">
            <a:alpha val="70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85B360-B057-CEBC-21CE-1F71D87DE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021F8D1-6D5D-4160-1765-8B59690BC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C5D2CB-5DCF-B78D-C983-157DE48B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9FA0-C203-4184-B534-BB619EFCFCB1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9762E9-C30B-FA92-7FEA-71312B1D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5D62BB-4541-52D7-4316-B580C9AFB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C416-B5C1-4F75-B6B6-1D5B4458CF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829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688B7A-1254-56CE-EB63-35DEBEAE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C82942E-912F-072C-1F54-EE284AF4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7D624D-5EA5-2BD0-22A2-562BF5FC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9FA0-C203-4184-B534-BB619EFCFCB1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61E585-6D56-4C7F-1ED4-2C399693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FF636F-F4E5-3BB9-4718-9DC1575D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C416-B5C1-4F75-B6B6-1D5B4458CF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49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3EE25A9-9650-F8CB-D8C1-5C6618761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63D1F7-946D-790F-DB15-F3F467AB4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F2D713-F4B9-AA4C-4301-69A9274D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9FA0-C203-4184-B534-BB619EFCFCB1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7525F6-35D9-1D0C-6D4F-038C8C88B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D434E0-D736-1446-278A-340E51A0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C416-B5C1-4F75-B6B6-1D5B4458CF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81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0A5371-D3E0-E207-B207-90BB9A1C3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1D4022-C8DA-1A25-85F7-DCC9243CA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BEE770-EDF5-2567-2630-E5933681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9FA0-C203-4184-B534-BB619EFCFCB1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0BDF9F-80EC-AD9A-6354-863A756C6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8A4E54-2592-07FB-4C8F-CF409964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C416-B5C1-4F75-B6B6-1D5B4458CF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12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56795C-238A-A8E6-B3F9-007834533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826F2E-D242-9A3C-6E28-F0C2ACA69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AB15D6-1B10-A046-28D5-D006292B2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9FA0-C203-4184-B534-BB619EFCFCB1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2BE4F6-27ED-BB6E-C2EA-ACFA983F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85592B-7C07-CE05-9EB9-0BAD47FD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C416-B5C1-4F75-B6B6-1D5B4458CF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97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6A87EC-DA7D-E9B0-6ADB-2D242F4E2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15E3EE-7061-566C-C299-1716505C1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B1EDE36-DF45-F198-C44B-A49CBE07E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5F4EA7-03CD-B19E-A93A-9029EDDD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9FA0-C203-4184-B534-BB619EFCFCB1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D1D68B-6105-46D4-67C2-90A39DAD5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DA1430-A166-6BEC-CBC8-5A2187B7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C416-B5C1-4F75-B6B6-1D5B4458CF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76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020C37-A348-6ACB-089C-7220A42A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F590E86-2386-26C0-FA87-27A897210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743A207-AB54-0E1D-B2BD-942F3F2E6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E011B58-1413-BADF-F2C3-D9CD0AEA7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2249D85-1381-A896-FA45-63AE7B8B8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10CF113-BF1E-201D-858F-D7F5380A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9FA0-C203-4184-B534-BB619EFCFCB1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76F9106-015A-5327-2A1C-A2AC6F73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BF04AA2-F272-6309-3832-02F82CEC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C416-B5C1-4F75-B6B6-1D5B4458CF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18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9E60C4-6C7F-15E1-F9AC-A59963A9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94513F0-0039-EED9-46D8-345A51A3D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9FA0-C203-4184-B534-BB619EFCFCB1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9525389-19C2-7E6A-89F6-FDD3662D1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55B92A-C9F4-B6F9-5905-257572A6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C416-B5C1-4F75-B6B6-1D5B4458CF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41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8926E0D-2AC9-F4BE-3D4B-E084AF29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9FA0-C203-4184-B534-BB619EFCFCB1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E4D5EB1-7E37-201E-26B6-FE51BC4D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C427A0-6014-B3FD-4AC6-D35D62A5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C416-B5C1-4F75-B6B6-1D5B4458CF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46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8EE210-FD86-6316-190C-CE98E4B4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F7FB67-E941-7755-E3C9-EBF2BE1A0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DF44F2C-D81B-0B4F-F7A8-64D6F3E62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39542D-DBA3-98C7-6B03-6D79BDD0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9FA0-C203-4184-B534-BB619EFCFCB1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C8CA39-04A8-AEA9-87C7-62F5ECE8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D0B425-B7AB-A018-E1E2-432065216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C416-B5C1-4F75-B6B6-1D5B4458CF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766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915673-04A4-7D2F-5F60-66A785039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094B9DC-52AF-0732-8637-C43FA0E386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68C61B7-B35B-0474-EA55-745C25B97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DE7616-7198-486A-CC4A-89548B1DF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9FA0-C203-4184-B534-BB619EFCFCB1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07DAEB-D586-E961-66EF-AE2BF01D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95B466-E894-E43F-CFA8-EF850EE3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8C416-B5C1-4F75-B6B6-1D5B4458CF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67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BF345B0-BD68-7459-DCA5-C1DB8A416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A8B4DD-83B4-0768-641F-8217208D8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A640CF-18FF-DB54-7D18-A634ECB1F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19FA0-C203-4184-B534-BB619EFCFCB1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033201-68F7-A66F-6CFA-74BECCE8F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C419AD-9337-7B4E-0F89-F527BD47D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8C416-B5C1-4F75-B6B6-1D5B4458CF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29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chart" Target="../charts/chart3.xml"/><Relationship Id="rId7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4" Type="http://schemas.openxmlformats.org/officeDocument/2006/relationships/chart" Target="../charts/chart4.xml"/><Relationship Id="rId9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3EF4AFA-4D9C-99B8-E8FC-26CC0973BF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458E7B3A-FE68-9C41-D894-AD264431C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066" y="3429000"/>
            <a:ext cx="10600267" cy="225012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it-IT" sz="44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UN’ESTATE DA RECORD</a:t>
            </a:r>
          </a:p>
          <a:p>
            <a:pPr>
              <a:lnSpc>
                <a:spcPct val="70000"/>
              </a:lnSpc>
            </a:pPr>
            <a:r>
              <a:rPr lang="it-IT" sz="3200" dirty="0">
                <a:solidFill>
                  <a:schemeClr val="bg1"/>
                </a:solidFill>
                <a:latin typeface="Gill Sans Infant Std" panose="020B0502020104020203" pitchFamily="34" charset="0"/>
              </a:rPr>
              <a:t>I NUMERI DI «CINEMA REVOLUTION»</a:t>
            </a:r>
            <a:endParaRPr lang="it-IT" sz="1100" b="1" dirty="0">
              <a:solidFill>
                <a:schemeClr val="bg1"/>
              </a:solidFill>
              <a:latin typeface="Gill Sans Infant Std" panose="020B0502020104020203" pitchFamily="34" charset="0"/>
            </a:endParaRPr>
          </a:p>
          <a:p>
            <a:pPr>
              <a:lnSpc>
                <a:spcPct val="70000"/>
              </a:lnSpc>
            </a:pPr>
            <a:endParaRPr lang="it-IT" sz="1100" b="1" dirty="0">
              <a:solidFill>
                <a:schemeClr val="bg1"/>
              </a:solidFill>
              <a:latin typeface="Gill Sans Infant Std" panose="020B0502020104020203" pitchFamily="34" charset="0"/>
            </a:endParaRPr>
          </a:p>
          <a:p>
            <a:pPr>
              <a:lnSpc>
                <a:spcPct val="70000"/>
              </a:lnSpc>
            </a:pPr>
            <a:r>
              <a:rPr lang="it-IT" sz="16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9 ottobre 2023 - ore 16.30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600" dirty="0">
                <a:solidFill>
                  <a:schemeClr val="bg1"/>
                </a:solidFill>
                <a:latin typeface="Gill Sans Infant Std" panose="020B0502020104020203" pitchFamily="34" charset="0"/>
              </a:rPr>
              <a:t>Cinema Barberini - Roma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600" dirty="0">
                <a:solidFill>
                  <a:schemeClr val="bg1"/>
                </a:solidFill>
                <a:latin typeface="Gill Sans Infant Std" panose="020B0502020104020203" pitchFamily="34" charset="0"/>
              </a:rPr>
              <a:t>MIA - Mercato Internazionale Audiovisivo</a:t>
            </a:r>
          </a:p>
        </p:txBody>
      </p:sp>
    </p:spTree>
    <p:extLst>
      <p:ext uri="{BB962C8B-B14F-4D97-AF65-F5344CB8AC3E}">
        <p14:creationId xmlns:p14="http://schemas.microsoft.com/office/powerpoint/2010/main" val="159221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3EF4AFA-4D9C-99B8-E8FC-26CC0973BF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458E7B3A-FE68-9C41-D894-AD264431C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341921"/>
            <a:ext cx="12192000" cy="444599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it-IT" sz="3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IL MERCATO ITALIANO vs I MERCATI EUROPEI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5BF258A8-5E25-6A71-4C6A-46B3911EA0BA}"/>
              </a:ext>
            </a:extLst>
          </p:cNvPr>
          <p:cNvSpPr txBox="1">
            <a:spLocks/>
          </p:cNvSpPr>
          <p:nvPr/>
        </p:nvSpPr>
        <p:spPr>
          <a:xfrm>
            <a:off x="505097" y="3787708"/>
            <a:ext cx="11538857" cy="64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b="1" dirty="0">
                <a:solidFill>
                  <a:srgbClr val="FFFF00"/>
                </a:solidFill>
              </a:rPr>
              <a:t>BARBIE </a:t>
            </a:r>
            <a:r>
              <a:rPr lang="it-IT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it-IT" sz="2000" dirty="0">
                <a:solidFill>
                  <a:schemeClr val="bg1"/>
                </a:solidFill>
                <a:sym typeface="Wingdings" panose="05000000000000000000" pitchFamily="2" charset="2"/>
              </a:rPr>
              <a:t>T</a:t>
            </a:r>
            <a:r>
              <a:rPr lang="it-IT" sz="2000" dirty="0">
                <a:solidFill>
                  <a:schemeClr val="bg1"/>
                </a:solidFill>
              </a:rPr>
              <a:t>erzo miglior debutto europeo (7.7M€), vicino al risultato registrato in Francia (8.4M€); 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5BF258A8-5E25-6A71-4C6A-46B3911EA0BA}"/>
              </a:ext>
            </a:extLst>
          </p:cNvPr>
          <p:cNvSpPr txBox="1">
            <a:spLocks/>
          </p:cNvSpPr>
          <p:nvPr/>
        </p:nvSpPr>
        <p:spPr>
          <a:xfrm>
            <a:off x="505095" y="4250556"/>
            <a:ext cx="11538857" cy="64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it-IT" sz="2000" b="1" dirty="0">
                <a:solidFill>
                  <a:srgbClr val="FFFF00"/>
                </a:solidFill>
              </a:rPr>
              <a:t>OPPENHEIMER </a:t>
            </a:r>
            <a:r>
              <a:rPr lang="it-IT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it-IT" sz="2000" dirty="0">
                <a:solidFill>
                  <a:schemeClr val="bg1"/>
                </a:solidFill>
                <a:sym typeface="Wingdings" panose="05000000000000000000" pitchFamily="2" charset="2"/>
              </a:rPr>
              <a:t>S</a:t>
            </a:r>
            <a:r>
              <a:rPr lang="it-IT" sz="2000" dirty="0">
                <a:solidFill>
                  <a:schemeClr val="bg1"/>
                </a:solidFill>
              </a:rPr>
              <a:t>econdo miglior esordio europeo (8,9M€) dopo UK/Irlanda, superiore a Francia (6.1M€), Germania (5.9M€) e quasi 3 volte il risultato al debutto in Spagna (2.7M€);</a:t>
            </a: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DA6306F6-7AA7-F5BD-58E9-01CE9BAE8CFC}"/>
              </a:ext>
            </a:extLst>
          </p:cNvPr>
          <p:cNvSpPr txBox="1">
            <a:spLocks/>
          </p:cNvSpPr>
          <p:nvPr/>
        </p:nvSpPr>
        <p:spPr>
          <a:xfrm>
            <a:off x="505094" y="4979286"/>
            <a:ext cx="11538857" cy="64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it-IT" sz="2000" b="1" dirty="0">
                <a:solidFill>
                  <a:srgbClr val="FFFF00"/>
                </a:solidFill>
              </a:rPr>
              <a:t>LA CASA DEI FANTASMI </a:t>
            </a:r>
            <a:r>
              <a:rPr lang="it-IT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it-IT" sz="2000" dirty="0">
                <a:solidFill>
                  <a:schemeClr val="bg1"/>
                </a:solidFill>
                <a:sym typeface="Wingdings" panose="05000000000000000000" pitchFamily="2" charset="2"/>
              </a:rPr>
              <a:t>Terzo</a:t>
            </a:r>
            <a:r>
              <a:rPr lang="it-IT" sz="20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it-IT" sz="2000" dirty="0">
                <a:solidFill>
                  <a:schemeClr val="bg1"/>
                </a:solidFill>
              </a:rPr>
              <a:t>miglior risultato al debutto in Europa (878mila €), superiore a Germania (641mila €) e Spagna (399mila €), di poco inferiore a UK/Irlanda (990mila £);</a:t>
            </a:r>
          </a:p>
        </p:txBody>
      </p:sp>
    </p:spTree>
    <p:extLst>
      <p:ext uri="{BB962C8B-B14F-4D97-AF65-F5344CB8AC3E}">
        <p14:creationId xmlns:p14="http://schemas.microsoft.com/office/powerpoint/2010/main" val="310808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1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3EF4AFA-4D9C-99B8-E8FC-26CC0973BF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solidFill>
            <a:srgbClr val="DF534C"/>
          </a:solidFill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458E7B3A-FE68-9C41-D894-AD264431C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341921"/>
            <a:ext cx="12192000" cy="444599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it-IT" sz="3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IL MERCATO ITALIANO vs I MERCATI EUROPEI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5BF258A8-5E25-6A71-4C6A-46B3911EA0BA}"/>
              </a:ext>
            </a:extLst>
          </p:cNvPr>
          <p:cNvSpPr txBox="1">
            <a:spLocks/>
          </p:cNvSpPr>
          <p:nvPr/>
        </p:nvSpPr>
        <p:spPr>
          <a:xfrm>
            <a:off x="505097" y="3787708"/>
            <a:ext cx="11538857" cy="64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b="1" dirty="0">
                <a:solidFill>
                  <a:srgbClr val="FFFF00"/>
                </a:solidFill>
              </a:rPr>
              <a:t>THE NUN 2 </a:t>
            </a:r>
            <a:r>
              <a:rPr lang="it-IT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  </a:t>
            </a:r>
            <a:r>
              <a:rPr lang="it-IT" sz="2000" dirty="0">
                <a:solidFill>
                  <a:schemeClr val="bg1"/>
                </a:solidFill>
                <a:sym typeface="Wingdings" panose="05000000000000000000" pitchFamily="2" charset="2"/>
              </a:rPr>
              <a:t>Terzo</a:t>
            </a:r>
            <a:r>
              <a:rPr lang="it-IT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it-IT" sz="2000" dirty="0">
                <a:solidFill>
                  <a:schemeClr val="bg1"/>
                </a:solidFill>
              </a:rPr>
              <a:t>miglior debutto in Europa (2.4M €), di poco inferiore a Francia (2.7M €) e Germania (2.4M €),  tra i 5 migliori risultati complessivi a livello «international»;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dirty="0"/>
              <a:t> </a:t>
            </a:r>
          </a:p>
          <a:p>
            <a:pPr algn="just"/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5BF258A8-5E25-6A71-4C6A-46B3911EA0BA}"/>
              </a:ext>
            </a:extLst>
          </p:cNvPr>
          <p:cNvSpPr txBox="1">
            <a:spLocks/>
          </p:cNvSpPr>
          <p:nvPr/>
        </p:nvSpPr>
        <p:spPr>
          <a:xfrm>
            <a:off x="505096" y="5162702"/>
            <a:ext cx="11538857" cy="64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5BF258A8-5E25-6A71-4C6A-46B3911EA0BA}"/>
              </a:ext>
            </a:extLst>
          </p:cNvPr>
          <p:cNvSpPr txBox="1">
            <a:spLocks/>
          </p:cNvSpPr>
          <p:nvPr/>
        </p:nvSpPr>
        <p:spPr>
          <a:xfrm>
            <a:off x="505095" y="4475205"/>
            <a:ext cx="11538857" cy="64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it-IT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ASSASSINIO A VENEZIA </a:t>
            </a:r>
            <a:r>
              <a:rPr lang="it-IT" sz="2000" dirty="0">
                <a:solidFill>
                  <a:schemeClr val="bg1"/>
                </a:solidFill>
                <a:sym typeface="Wingdings" panose="05000000000000000000" pitchFamily="2" charset="2"/>
              </a:rPr>
              <a:t>Secondo</a:t>
            </a:r>
            <a:r>
              <a:rPr lang="it-IT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it-IT" sz="2000" dirty="0">
                <a:solidFill>
                  <a:schemeClr val="bg1"/>
                </a:solidFill>
              </a:rPr>
              <a:t>miglior debutto europeo (2M), di poco inferiore a UK/Irlanda (2.1M £), tra i 5 migliori risultati complessivi a livello «international»;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dirty="0"/>
              <a:t> </a:t>
            </a: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6CBB5A78-6F04-D4CA-F622-A36C0CCE6C93}"/>
              </a:ext>
            </a:extLst>
          </p:cNvPr>
          <p:cNvSpPr txBox="1">
            <a:spLocks/>
          </p:cNvSpPr>
          <p:nvPr/>
        </p:nvSpPr>
        <p:spPr>
          <a:xfrm>
            <a:off x="505093" y="5128371"/>
            <a:ext cx="11538857" cy="644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it-IT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GRAN TURISMO </a:t>
            </a:r>
            <a:r>
              <a:rPr lang="it-IT" sz="2000" dirty="0">
                <a:solidFill>
                  <a:schemeClr val="bg1"/>
                </a:solidFill>
                <a:sym typeface="Wingdings" panose="05000000000000000000" pitchFamily="2" charset="2"/>
              </a:rPr>
              <a:t>Terzo</a:t>
            </a:r>
            <a:r>
              <a:rPr lang="it-IT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r>
              <a:rPr lang="it-IT" sz="2000" dirty="0">
                <a:solidFill>
                  <a:schemeClr val="bg1"/>
                </a:solidFill>
              </a:rPr>
              <a:t>miglior esordio europeo (897mila €), di poco superiore a Germania (826mila €) e Spagna (792mila €).</a:t>
            </a:r>
            <a:r>
              <a:rPr lang="it-IT" sz="2000" b="1" dirty="0">
                <a:solidFill>
                  <a:srgbClr val="FFFF00"/>
                </a:solidFill>
              </a:rPr>
              <a:t> </a:t>
            </a:r>
            <a:r>
              <a:rPr lang="it-IT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1986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28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magine 131">
            <a:extLst>
              <a:ext uri="{FF2B5EF4-FFF2-40B4-BE49-F238E27FC236}">
                <a16:creationId xmlns:a16="http://schemas.microsoft.com/office/drawing/2014/main" id="{03718ED8-1311-AF1B-9DC4-159EF36B9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128" y="1036321"/>
            <a:ext cx="3995743" cy="2183674"/>
          </a:xfrm>
          <a:prstGeom prst="rect">
            <a:avLst/>
          </a:prstGeom>
        </p:spPr>
      </p:pic>
      <p:sp>
        <p:nvSpPr>
          <p:cNvPr id="133" name="Sottotitolo 2">
            <a:extLst>
              <a:ext uri="{FF2B5EF4-FFF2-40B4-BE49-F238E27FC236}">
                <a16:creationId xmlns:a16="http://schemas.microsoft.com/office/drawing/2014/main" id="{C5E01C3A-A117-90F4-0C6C-4CE8C31C5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9152" y="3742509"/>
            <a:ext cx="10600267" cy="225012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it-IT" sz="4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LE CARATTERISTICHE SOCIO-DEMOGRAFICHE DEL PUBBLICO ESTIVO</a:t>
            </a:r>
          </a:p>
          <a:p>
            <a:pPr>
              <a:lnSpc>
                <a:spcPct val="70000"/>
              </a:lnSpc>
            </a:pPr>
            <a:endParaRPr lang="it-IT" sz="4000" b="1" dirty="0">
              <a:solidFill>
                <a:schemeClr val="bg1"/>
              </a:solidFill>
              <a:latin typeface="Gill Sans Infant Std" panose="020B0502020104020203" pitchFamily="34" charset="0"/>
            </a:endParaRPr>
          </a:p>
          <a:p>
            <a:pPr>
              <a:lnSpc>
                <a:spcPct val="70000"/>
              </a:lnSpc>
            </a:pPr>
            <a:r>
              <a:rPr lang="it-IT" sz="3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CINEXPERT FOCUS «REVOLUTION»</a:t>
            </a:r>
          </a:p>
          <a:p>
            <a:pPr>
              <a:lnSpc>
                <a:spcPct val="70000"/>
              </a:lnSpc>
            </a:pPr>
            <a:r>
              <a:rPr lang="it-IT" sz="3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16/6 - 16/9 2023</a:t>
            </a:r>
          </a:p>
          <a:p>
            <a:pPr>
              <a:lnSpc>
                <a:spcPct val="70000"/>
              </a:lnSpc>
            </a:pPr>
            <a:endParaRPr lang="it-IT" sz="1600" dirty="0">
              <a:solidFill>
                <a:schemeClr val="bg1"/>
              </a:solidFill>
              <a:latin typeface="Gill Sans Infant Std" panose="020B0502020104020203" pitchFamily="34" charset="0"/>
            </a:endParaRPr>
          </a:p>
        </p:txBody>
      </p:sp>
      <p:sp>
        <p:nvSpPr>
          <p:cNvPr id="135" name="Espace réservé du pied de page 2">
            <a:extLst>
              <a:ext uri="{FF2B5EF4-FFF2-40B4-BE49-F238E27FC236}">
                <a16:creationId xmlns:a16="http://schemas.microsoft.com/office/drawing/2014/main" id="{3BEDEF18-9D17-DFAD-CAE2-A91984FE8ABE}"/>
              </a:ext>
            </a:extLst>
          </p:cNvPr>
          <p:cNvSpPr txBox="1">
            <a:spLocks/>
          </p:cNvSpPr>
          <p:nvPr/>
        </p:nvSpPr>
        <p:spPr>
          <a:xfrm rot="16200000">
            <a:off x="-1175837" y="1583240"/>
            <a:ext cx="27168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907" b="1" dirty="0">
                <a:solidFill>
                  <a:schemeClr val="bg1"/>
                </a:solidFill>
                <a:latin typeface="Century Gothic"/>
              </a:rPr>
              <a:t>Cinexpert ITA – Focus «Cinema Revolution»</a:t>
            </a:r>
            <a:endParaRPr lang="it-IT" sz="907" b="1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978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28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Espace réservé du texte 6">
            <a:extLst>
              <a:ext uri="{FF2B5EF4-FFF2-40B4-BE49-F238E27FC236}">
                <a16:creationId xmlns:a16="http://schemas.microsoft.com/office/drawing/2014/main" id="{ED7E0FA0-F8B3-09AD-73F5-9AA48ADD20AF}"/>
              </a:ext>
            </a:extLst>
          </p:cNvPr>
          <p:cNvSpPr txBox="1">
            <a:spLocks/>
          </p:cNvSpPr>
          <p:nvPr/>
        </p:nvSpPr>
        <p:spPr>
          <a:xfrm>
            <a:off x="1040696" y="6133253"/>
            <a:ext cx="10890495" cy="5630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dirty="0">
                <a:solidFill>
                  <a:schemeClr val="bg1"/>
                </a:solidFill>
              </a:rPr>
              <a:t>Il segmento dei 15-24enni mantiene il primato in valore assoluto (e cresce ad un ritmo più elevato), ma il picco dell’incremento si registra sui 50-59enni (+216%).</a:t>
            </a:r>
          </a:p>
        </p:txBody>
      </p:sp>
      <p:sp>
        <p:nvSpPr>
          <p:cNvPr id="72" name="Espace réservé du texte 5">
            <a:extLst>
              <a:ext uri="{FF2B5EF4-FFF2-40B4-BE49-F238E27FC236}">
                <a16:creationId xmlns:a16="http://schemas.microsoft.com/office/drawing/2014/main" id="{DB8616A0-A2A5-A37C-2F3B-63077D4031F7}"/>
              </a:ext>
            </a:extLst>
          </p:cNvPr>
          <p:cNvSpPr txBox="1">
            <a:spLocks/>
          </p:cNvSpPr>
          <p:nvPr/>
        </p:nvSpPr>
        <p:spPr>
          <a:xfrm>
            <a:off x="720706" y="922639"/>
            <a:ext cx="8486027" cy="21759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 b="1" dirty="0">
                <a:solidFill>
                  <a:schemeClr val="bg1"/>
                </a:solidFill>
                <a:latin typeface="Century Gothic (Corpo)"/>
              </a:rPr>
              <a:t>Trend </a:t>
            </a:r>
            <a:r>
              <a:rPr lang="en-AU" sz="1600" b="1" dirty="0" err="1">
                <a:solidFill>
                  <a:schemeClr val="bg1"/>
                </a:solidFill>
                <a:latin typeface="Century Gothic (Corpo)"/>
              </a:rPr>
              <a:t>ingressi</a:t>
            </a:r>
            <a:r>
              <a:rPr lang="en-AU" sz="1600" b="1" dirty="0">
                <a:solidFill>
                  <a:schemeClr val="bg1"/>
                </a:solidFill>
                <a:latin typeface="Century Gothic (Corpo)"/>
              </a:rPr>
              <a:t> </a:t>
            </a:r>
            <a:r>
              <a:rPr lang="en-AU" sz="1600" b="1" dirty="0" err="1">
                <a:solidFill>
                  <a:schemeClr val="bg1"/>
                </a:solidFill>
                <a:latin typeface="Century Gothic (Corpo)"/>
              </a:rPr>
              <a:t>sulle</a:t>
            </a:r>
            <a:r>
              <a:rPr lang="en-AU" sz="1600" b="1" dirty="0">
                <a:solidFill>
                  <a:schemeClr val="bg1"/>
                </a:solidFill>
                <a:latin typeface="Century Gothic (Corpo)"/>
              </a:rPr>
              <a:t> </a:t>
            </a:r>
            <a:r>
              <a:rPr lang="en-AU" sz="1600" b="1" dirty="0" err="1">
                <a:solidFill>
                  <a:schemeClr val="bg1"/>
                </a:solidFill>
                <a:latin typeface="Century Gothic (Corpo)"/>
              </a:rPr>
              <a:t>singole</a:t>
            </a:r>
            <a:r>
              <a:rPr lang="en-AU" sz="1600" b="1" dirty="0">
                <a:solidFill>
                  <a:schemeClr val="bg1"/>
                </a:solidFill>
                <a:latin typeface="Century Gothic (Corpo)"/>
              </a:rPr>
              <a:t> </a:t>
            </a:r>
            <a:r>
              <a:rPr lang="en-AU" sz="1600" b="1" dirty="0" err="1">
                <a:solidFill>
                  <a:schemeClr val="bg1"/>
                </a:solidFill>
                <a:latin typeface="Century Gothic (Corpo)"/>
              </a:rPr>
              <a:t>classi</a:t>
            </a:r>
            <a:r>
              <a:rPr lang="en-AU" sz="1600" b="1" dirty="0">
                <a:solidFill>
                  <a:schemeClr val="bg1"/>
                </a:solidFill>
                <a:latin typeface="Century Gothic (Corpo)"/>
              </a:rPr>
              <a:t> </a:t>
            </a:r>
            <a:r>
              <a:rPr lang="en-AU" sz="1600" b="1" dirty="0" err="1">
                <a:solidFill>
                  <a:schemeClr val="bg1"/>
                </a:solidFill>
                <a:latin typeface="Century Gothic (Corpo)"/>
              </a:rPr>
              <a:t>d’età</a:t>
            </a:r>
            <a:r>
              <a:rPr lang="en-AU" sz="1600" b="1" dirty="0">
                <a:solidFill>
                  <a:schemeClr val="bg1"/>
                </a:solidFill>
                <a:latin typeface="Century Gothic (Corpo)"/>
              </a:rPr>
              <a:t> (in </a:t>
            </a:r>
            <a:r>
              <a:rPr lang="en-AU" sz="1600" b="1" dirty="0" err="1">
                <a:solidFill>
                  <a:schemeClr val="bg1"/>
                </a:solidFill>
                <a:latin typeface="Century Gothic (Corpo)"/>
              </a:rPr>
              <a:t>migliaia</a:t>
            </a:r>
            <a:r>
              <a:rPr lang="en-AU" sz="1600" b="1" dirty="0">
                <a:solidFill>
                  <a:schemeClr val="bg1"/>
                </a:solidFill>
                <a:latin typeface="Century Gothic (Corpo)"/>
              </a:rPr>
              <a:t>)</a:t>
            </a:r>
          </a:p>
          <a:p>
            <a:pPr marL="0" indent="0">
              <a:buNone/>
            </a:pPr>
            <a:endParaRPr lang="en-AU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bg1"/>
                </a:solidFill>
              </a:rPr>
              <a:t>Totale ingressi estate 16/06-16/09 2023 vs periodo equivalente del 2022</a:t>
            </a:r>
          </a:p>
        </p:txBody>
      </p:sp>
      <p:graphicFrame>
        <p:nvGraphicFramePr>
          <p:cNvPr id="73" name="Grafico 72">
            <a:extLst>
              <a:ext uri="{FF2B5EF4-FFF2-40B4-BE49-F238E27FC236}">
                <a16:creationId xmlns:a16="http://schemas.microsoft.com/office/drawing/2014/main" id="{D61D4515-DC90-6E5C-30C9-9E2B0AFC1EB9}"/>
              </a:ext>
            </a:extLst>
          </p:cNvPr>
          <p:cNvGraphicFramePr/>
          <p:nvPr/>
        </p:nvGraphicFramePr>
        <p:xfrm>
          <a:off x="610104" y="1580230"/>
          <a:ext cx="11141123" cy="3714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733595D5-00BF-8ADB-5BFA-C742217F3B42}"/>
              </a:ext>
            </a:extLst>
          </p:cNvPr>
          <p:cNvSpPr txBox="1"/>
          <p:nvPr/>
        </p:nvSpPr>
        <p:spPr>
          <a:xfrm>
            <a:off x="1906556" y="5338818"/>
            <a:ext cx="1213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03-14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6590041E-E75D-3588-03E5-66143E26AE77}"/>
              </a:ext>
            </a:extLst>
          </p:cNvPr>
          <p:cNvCxnSpPr>
            <a:cxnSpLocks/>
          </p:cNvCxnSpPr>
          <p:nvPr/>
        </p:nvCxnSpPr>
        <p:spPr>
          <a:xfrm>
            <a:off x="1737287" y="5296039"/>
            <a:ext cx="1394179" cy="0"/>
          </a:xfrm>
          <a:prstGeom prst="line">
            <a:avLst/>
          </a:prstGeom>
          <a:ln w="34925">
            <a:solidFill>
              <a:srgbClr val="006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5A704445-5F93-E74D-9CE3-6B6BF20144F1}"/>
              </a:ext>
            </a:extLst>
          </p:cNvPr>
          <p:cNvSpPr txBox="1"/>
          <p:nvPr/>
        </p:nvSpPr>
        <p:spPr>
          <a:xfrm>
            <a:off x="3399744" y="5357401"/>
            <a:ext cx="1213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15-24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456DC91D-5387-C504-2DBF-A6D9AF58494A}"/>
              </a:ext>
            </a:extLst>
          </p:cNvPr>
          <p:cNvSpPr txBox="1"/>
          <p:nvPr/>
        </p:nvSpPr>
        <p:spPr>
          <a:xfrm>
            <a:off x="4967110" y="5357401"/>
            <a:ext cx="1213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25-34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B8D3BDB5-2E43-3EFB-1B09-7590CCA51DBC}"/>
              </a:ext>
            </a:extLst>
          </p:cNvPr>
          <p:cNvSpPr txBox="1"/>
          <p:nvPr/>
        </p:nvSpPr>
        <p:spPr>
          <a:xfrm>
            <a:off x="6517624" y="5380760"/>
            <a:ext cx="1213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35-49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1D9058F7-5155-5B94-82E2-09FD266E6B5A}"/>
              </a:ext>
            </a:extLst>
          </p:cNvPr>
          <p:cNvSpPr txBox="1"/>
          <p:nvPr/>
        </p:nvSpPr>
        <p:spPr>
          <a:xfrm>
            <a:off x="8359422" y="5360809"/>
            <a:ext cx="1213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50-59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13AAA005-2DCF-ABE1-D8DC-E39E137BEB42}"/>
              </a:ext>
            </a:extLst>
          </p:cNvPr>
          <p:cNvSpPr txBox="1"/>
          <p:nvPr/>
        </p:nvSpPr>
        <p:spPr>
          <a:xfrm>
            <a:off x="10154356" y="5380760"/>
            <a:ext cx="101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60+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81" name="Groupe 19">
            <a:extLst>
              <a:ext uri="{FF2B5EF4-FFF2-40B4-BE49-F238E27FC236}">
                <a16:creationId xmlns:a16="http://schemas.microsoft.com/office/drawing/2014/main" id="{9205171A-C32B-BC69-B742-4E59FB82CE70}"/>
              </a:ext>
            </a:extLst>
          </p:cNvPr>
          <p:cNvGrpSpPr/>
          <p:nvPr/>
        </p:nvGrpSpPr>
        <p:grpSpPr>
          <a:xfrm>
            <a:off x="2502788" y="2980885"/>
            <a:ext cx="716704" cy="703110"/>
            <a:chOff x="4315045" y="1653879"/>
            <a:chExt cx="546180" cy="646360"/>
          </a:xfrm>
        </p:grpSpPr>
        <p:grpSp>
          <p:nvGrpSpPr>
            <p:cNvPr id="82" name="Groupe 21">
              <a:extLst>
                <a:ext uri="{FF2B5EF4-FFF2-40B4-BE49-F238E27FC236}">
                  <a16:creationId xmlns:a16="http://schemas.microsoft.com/office/drawing/2014/main" id="{3F1D5A1A-D9AE-EDE3-3FA8-A4C631E1BE4F}"/>
                </a:ext>
              </a:extLst>
            </p:cNvPr>
            <p:cNvGrpSpPr/>
            <p:nvPr/>
          </p:nvGrpSpPr>
          <p:grpSpPr>
            <a:xfrm rot="20700000">
              <a:off x="4315045" y="1653879"/>
              <a:ext cx="546180" cy="646360"/>
              <a:chOff x="4100946" y="661635"/>
              <a:chExt cx="942109" cy="1114911"/>
            </a:xfrm>
          </p:grpSpPr>
          <p:sp>
            <p:nvSpPr>
              <p:cNvPr id="84" name="Ellipse 23">
                <a:extLst>
                  <a:ext uri="{FF2B5EF4-FFF2-40B4-BE49-F238E27FC236}">
                    <a16:creationId xmlns:a16="http://schemas.microsoft.com/office/drawing/2014/main" id="{749D0555-E318-ED55-5346-9B9DB99123CE}"/>
                  </a:ext>
                </a:extLst>
              </p:cNvPr>
              <p:cNvSpPr/>
              <p:nvPr/>
            </p:nvSpPr>
            <p:spPr>
              <a:xfrm>
                <a:off x="4100946" y="661635"/>
                <a:ext cx="942109" cy="942110"/>
              </a:xfrm>
              <a:prstGeom prst="ellipse">
                <a:avLst/>
              </a:prstGeom>
              <a:noFill/>
              <a:ln w="412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39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54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85" name="Triangle isocèle 25">
                <a:extLst>
                  <a:ext uri="{FF2B5EF4-FFF2-40B4-BE49-F238E27FC236}">
                    <a16:creationId xmlns:a16="http://schemas.microsoft.com/office/drawing/2014/main" id="{A4C5116E-028F-A47B-2CAC-62E6663736AE}"/>
                  </a:ext>
                </a:extLst>
              </p:cNvPr>
              <p:cNvSpPr/>
              <p:nvPr/>
            </p:nvSpPr>
            <p:spPr>
              <a:xfrm rot="11931324">
                <a:off x="4282787" y="1490584"/>
                <a:ext cx="279602" cy="285962"/>
              </a:xfrm>
              <a:prstGeom prst="triangle">
                <a:avLst/>
              </a:prstGeom>
              <a:solidFill>
                <a:schemeClr val="tx2"/>
              </a:solidFill>
              <a:ln w="412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39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54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83" name="Cercle : creux 13">
              <a:extLst>
                <a:ext uri="{FF2B5EF4-FFF2-40B4-BE49-F238E27FC236}">
                  <a16:creationId xmlns:a16="http://schemas.microsoft.com/office/drawing/2014/main" id="{6DC0F1EA-5DB1-C9E9-4713-2D202069DC29}"/>
                </a:ext>
              </a:extLst>
            </p:cNvPr>
            <p:cNvSpPr/>
            <p:nvPr/>
          </p:nvSpPr>
          <p:spPr>
            <a:xfrm>
              <a:off x="4323082" y="1678182"/>
              <a:ext cx="504000" cy="504000"/>
            </a:xfrm>
            <a:prstGeom prst="donut">
              <a:avLst>
                <a:gd name="adj" fmla="val 1179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54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9FF24107-410B-515F-01C9-D41E4E14BB91}"/>
              </a:ext>
            </a:extLst>
          </p:cNvPr>
          <p:cNvSpPr txBox="1"/>
          <p:nvPr/>
        </p:nvSpPr>
        <p:spPr>
          <a:xfrm>
            <a:off x="2482904" y="3120457"/>
            <a:ext cx="7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 (corpo)"/>
                <a:ea typeface="+mn-ea"/>
                <a:cs typeface="+mn-cs"/>
              </a:rPr>
              <a:t>+58%</a:t>
            </a:r>
          </a:p>
        </p:txBody>
      </p:sp>
      <p:grpSp>
        <p:nvGrpSpPr>
          <p:cNvPr id="87" name="Groupe 19">
            <a:extLst>
              <a:ext uri="{FF2B5EF4-FFF2-40B4-BE49-F238E27FC236}">
                <a16:creationId xmlns:a16="http://schemas.microsoft.com/office/drawing/2014/main" id="{9A411AFF-10B0-16AD-7FB4-54C4D84B08F1}"/>
              </a:ext>
            </a:extLst>
          </p:cNvPr>
          <p:cNvGrpSpPr/>
          <p:nvPr/>
        </p:nvGrpSpPr>
        <p:grpSpPr>
          <a:xfrm>
            <a:off x="4161249" y="2257824"/>
            <a:ext cx="716704" cy="703110"/>
            <a:chOff x="4315045" y="1653879"/>
            <a:chExt cx="546180" cy="646360"/>
          </a:xfrm>
        </p:grpSpPr>
        <p:grpSp>
          <p:nvGrpSpPr>
            <p:cNvPr id="88" name="Groupe 21">
              <a:extLst>
                <a:ext uri="{FF2B5EF4-FFF2-40B4-BE49-F238E27FC236}">
                  <a16:creationId xmlns:a16="http://schemas.microsoft.com/office/drawing/2014/main" id="{9B381E99-B7D1-ACA5-211F-25B68C44FEFC}"/>
                </a:ext>
              </a:extLst>
            </p:cNvPr>
            <p:cNvGrpSpPr/>
            <p:nvPr/>
          </p:nvGrpSpPr>
          <p:grpSpPr>
            <a:xfrm rot="20700000">
              <a:off x="4315045" y="1653879"/>
              <a:ext cx="546180" cy="646360"/>
              <a:chOff x="4100946" y="661635"/>
              <a:chExt cx="942109" cy="1114911"/>
            </a:xfrm>
          </p:grpSpPr>
          <p:sp>
            <p:nvSpPr>
              <p:cNvPr id="90" name="Ellipse 23">
                <a:extLst>
                  <a:ext uri="{FF2B5EF4-FFF2-40B4-BE49-F238E27FC236}">
                    <a16:creationId xmlns:a16="http://schemas.microsoft.com/office/drawing/2014/main" id="{7FD03E7B-02D7-AEF2-F34C-DEDA51CBE812}"/>
                  </a:ext>
                </a:extLst>
              </p:cNvPr>
              <p:cNvSpPr/>
              <p:nvPr/>
            </p:nvSpPr>
            <p:spPr>
              <a:xfrm>
                <a:off x="4100946" y="661635"/>
                <a:ext cx="942109" cy="942110"/>
              </a:xfrm>
              <a:prstGeom prst="ellipse">
                <a:avLst/>
              </a:prstGeom>
              <a:noFill/>
              <a:ln w="412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39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54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91" name="Triangle isocèle 25">
                <a:extLst>
                  <a:ext uri="{FF2B5EF4-FFF2-40B4-BE49-F238E27FC236}">
                    <a16:creationId xmlns:a16="http://schemas.microsoft.com/office/drawing/2014/main" id="{5AACDD4D-64C1-A8B7-AD2A-E5DB37924E22}"/>
                  </a:ext>
                </a:extLst>
              </p:cNvPr>
              <p:cNvSpPr/>
              <p:nvPr/>
            </p:nvSpPr>
            <p:spPr>
              <a:xfrm rot="11931324">
                <a:off x="4282787" y="1490584"/>
                <a:ext cx="279602" cy="285962"/>
              </a:xfrm>
              <a:prstGeom prst="triangle">
                <a:avLst/>
              </a:prstGeom>
              <a:solidFill>
                <a:schemeClr val="tx2"/>
              </a:solidFill>
              <a:ln w="412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39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54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89" name="Cercle : creux 13">
              <a:extLst>
                <a:ext uri="{FF2B5EF4-FFF2-40B4-BE49-F238E27FC236}">
                  <a16:creationId xmlns:a16="http://schemas.microsoft.com/office/drawing/2014/main" id="{B55A80F4-1476-A059-D3C7-AE3A26D45BAA}"/>
                </a:ext>
              </a:extLst>
            </p:cNvPr>
            <p:cNvSpPr/>
            <p:nvPr/>
          </p:nvSpPr>
          <p:spPr>
            <a:xfrm>
              <a:off x="4323082" y="1678182"/>
              <a:ext cx="504000" cy="504000"/>
            </a:xfrm>
            <a:prstGeom prst="donut">
              <a:avLst>
                <a:gd name="adj" fmla="val 1179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54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B716E073-5DFA-1035-C8CC-62E3C50322DD}"/>
              </a:ext>
            </a:extLst>
          </p:cNvPr>
          <p:cNvCxnSpPr>
            <a:cxnSpLocks/>
          </p:cNvCxnSpPr>
          <p:nvPr/>
        </p:nvCxnSpPr>
        <p:spPr>
          <a:xfrm>
            <a:off x="3352799" y="5296039"/>
            <a:ext cx="1394179" cy="0"/>
          </a:xfrm>
          <a:prstGeom prst="line">
            <a:avLst/>
          </a:prstGeom>
          <a:ln w="34925">
            <a:solidFill>
              <a:srgbClr val="006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21693344-21FE-E37F-0E18-6919B24C616C}"/>
              </a:ext>
            </a:extLst>
          </p:cNvPr>
          <p:cNvCxnSpPr>
            <a:cxnSpLocks/>
          </p:cNvCxnSpPr>
          <p:nvPr/>
        </p:nvCxnSpPr>
        <p:spPr>
          <a:xfrm>
            <a:off x="4974081" y="5301136"/>
            <a:ext cx="1394179" cy="0"/>
          </a:xfrm>
          <a:prstGeom prst="line">
            <a:avLst/>
          </a:prstGeom>
          <a:ln w="34925">
            <a:solidFill>
              <a:srgbClr val="006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70ABB79C-A8B3-9D53-1D01-C45ACF15CD23}"/>
              </a:ext>
            </a:extLst>
          </p:cNvPr>
          <p:cNvCxnSpPr>
            <a:cxnSpLocks/>
          </p:cNvCxnSpPr>
          <p:nvPr/>
        </p:nvCxnSpPr>
        <p:spPr>
          <a:xfrm>
            <a:off x="6589593" y="5301136"/>
            <a:ext cx="1394179" cy="0"/>
          </a:xfrm>
          <a:prstGeom prst="line">
            <a:avLst/>
          </a:prstGeom>
          <a:ln w="34925">
            <a:solidFill>
              <a:srgbClr val="006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43D2347E-6B48-80FF-47DB-9C7A127151B5}"/>
              </a:ext>
            </a:extLst>
          </p:cNvPr>
          <p:cNvCxnSpPr>
            <a:cxnSpLocks/>
          </p:cNvCxnSpPr>
          <p:nvPr/>
        </p:nvCxnSpPr>
        <p:spPr>
          <a:xfrm>
            <a:off x="8271726" y="5300772"/>
            <a:ext cx="1394179" cy="0"/>
          </a:xfrm>
          <a:prstGeom prst="line">
            <a:avLst/>
          </a:prstGeom>
          <a:ln w="34925">
            <a:solidFill>
              <a:srgbClr val="006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D0E9178F-51C4-C044-F79D-8B02EC5A461F}"/>
              </a:ext>
            </a:extLst>
          </p:cNvPr>
          <p:cNvCxnSpPr>
            <a:cxnSpLocks/>
          </p:cNvCxnSpPr>
          <p:nvPr/>
        </p:nvCxnSpPr>
        <p:spPr>
          <a:xfrm>
            <a:off x="9887238" y="5300772"/>
            <a:ext cx="1394179" cy="0"/>
          </a:xfrm>
          <a:prstGeom prst="line">
            <a:avLst/>
          </a:prstGeom>
          <a:ln w="34925">
            <a:solidFill>
              <a:srgbClr val="006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1">
            <a:extLst>
              <a:ext uri="{FF2B5EF4-FFF2-40B4-BE49-F238E27FC236}">
                <a16:creationId xmlns:a16="http://schemas.microsoft.com/office/drawing/2014/main" id="{E0D03385-27D5-998E-B216-5C86B880EFD8}"/>
              </a:ext>
            </a:extLst>
          </p:cNvPr>
          <p:cNvSpPr txBox="1"/>
          <p:nvPr/>
        </p:nvSpPr>
        <p:spPr>
          <a:xfrm>
            <a:off x="472343" y="5721143"/>
            <a:ext cx="176464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339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Valori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espansi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migliaia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Espace réservé du pied de page 2">
            <a:extLst>
              <a:ext uri="{FF2B5EF4-FFF2-40B4-BE49-F238E27FC236}">
                <a16:creationId xmlns:a16="http://schemas.microsoft.com/office/drawing/2014/main" id="{D353AFAB-16E7-24DC-F57D-ADDA257B8549}"/>
              </a:ext>
            </a:extLst>
          </p:cNvPr>
          <p:cNvSpPr txBox="1">
            <a:spLocks/>
          </p:cNvSpPr>
          <p:nvPr/>
        </p:nvSpPr>
        <p:spPr>
          <a:xfrm rot="16200000">
            <a:off x="-1175837" y="1583240"/>
            <a:ext cx="27168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907" b="1" dirty="0">
                <a:solidFill>
                  <a:schemeClr val="bg1"/>
                </a:solidFill>
                <a:latin typeface="Century Gothic"/>
              </a:rPr>
              <a:t>Cinexpert ITA – Focus «Cinema Revolution»</a:t>
            </a:r>
            <a:endParaRPr lang="it-IT" sz="907" b="1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DE61139B-FB93-EFF8-DC4B-AEFC9FDA65B9}"/>
              </a:ext>
            </a:extLst>
          </p:cNvPr>
          <p:cNvSpPr txBox="1"/>
          <p:nvPr/>
        </p:nvSpPr>
        <p:spPr>
          <a:xfrm>
            <a:off x="4142616" y="2413528"/>
            <a:ext cx="7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 (corpo)"/>
                <a:ea typeface="+mn-ea"/>
                <a:cs typeface="+mn-cs"/>
              </a:rPr>
              <a:t>+146%</a:t>
            </a:r>
          </a:p>
        </p:txBody>
      </p:sp>
      <p:grpSp>
        <p:nvGrpSpPr>
          <p:cNvPr id="100" name="Groupe 19">
            <a:extLst>
              <a:ext uri="{FF2B5EF4-FFF2-40B4-BE49-F238E27FC236}">
                <a16:creationId xmlns:a16="http://schemas.microsoft.com/office/drawing/2014/main" id="{359237E7-F896-EDB4-B257-365B4E42B7E6}"/>
              </a:ext>
            </a:extLst>
          </p:cNvPr>
          <p:cNvGrpSpPr/>
          <p:nvPr/>
        </p:nvGrpSpPr>
        <p:grpSpPr>
          <a:xfrm>
            <a:off x="5814043" y="2578357"/>
            <a:ext cx="716704" cy="703110"/>
            <a:chOff x="4315045" y="1653879"/>
            <a:chExt cx="546180" cy="646360"/>
          </a:xfrm>
        </p:grpSpPr>
        <p:grpSp>
          <p:nvGrpSpPr>
            <p:cNvPr id="101" name="Groupe 21">
              <a:extLst>
                <a:ext uri="{FF2B5EF4-FFF2-40B4-BE49-F238E27FC236}">
                  <a16:creationId xmlns:a16="http://schemas.microsoft.com/office/drawing/2014/main" id="{B0748175-6CED-21F2-0E51-C132E6A90DB8}"/>
                </a:ext>
              </a:extLst>
            </p:cNvPr>
            <p:cNvGrpSpPr/>
            <p:nvPr/>
          </p:nvGrpSpPr>
          <p:grpSpPr>
            <a:xfrm rot="20700000">
              <a:off x="4315045" y="1653879"/>
              <a:ext cx="546180" cy="646360"/>
              <a:chOff x="4100946" y="661635"/>
              <a:chExt cx="942109" cy="1114911"/>
            </a:xfrm>
          </p:grpSpPr>
          <p:sp>
            <p:nvSpPr>
              <p:cNvPr id="103" name="Ellipse 23">
                <a:extLst>
                  <a:ext uri="{FF2B5EF4-FFF2-40B4-BE49-F238E27FC236}">
                    <a16:creationId xmlns:a16="http://schemas.microsoft.com/office/drawing/2014/main" id="{AFF637DC-F0FA-9057-D1A9-ADB8CBEFB4F2}"/>
                  </a:ext>
                </a:extLst>
              </p:cNvPr>
              <p:cNvSpPr/>
              <p:nvPr/>
            </p:nvSpPr>
            <p:spPr>
              <a:xfrm>
                <a:off x="4100946" y="661635"/>
                <a:ext cx="942109" cy="942110"/>
              </a:xfrm>
              <a:prstGeom prst="ellipse">
                <a:avLst/>
              </a:prstGeom>
              <a:noFill/>
              <a:ln w="412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39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54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04" name="Triangle isocèle 25">
                <a:extLst>
                  <a:ext uri="{FF2B5EF4-FFF2-40B4-BE49-F238E27FC236}">
                    <a16:creationId xmlns:a16="http://schemas.microsoft.com/office/drawing/2014/main" id="{C8CEF185-2F2F-F0C6-187E-59A3E96B24C4}"/>
                  </a:ext>
                </a:extLst>
              </p:cNvPr>
              <p:cNvSpPr/>
              <p:nvPr/>
            </p:nvSpPr>
            <p:spPr>
              <a:xfrm rot="11931324">
                <a:off x="4282787" y="1490584"/>
                <a:ext cx="279602" cy="285962"/>
              </a:xfrm>
              <a:prstGeom prst="triangle">
                <a:avLst/>
              </a:prstGeom>
              <a:solidFill>
                <a:schemeClr val="tx2"/>
              </a:solidFill>
              <a:ln w="412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39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54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102" name="Cercle : creux 13">
              <a:extLst>
                <a:ext uri="{FF2B5EF4-FFF2-40B4-BE49-F238E27FC236}">
                  <a16:creationId xmlns:a16="http://schemas.microsoft.com/office/drawing/2014/main" id="{C55D9E3E-9337-1C57-1B6A-1AB45B2D2318}"/>
                </a:ext>
              </a:extLst>
            </p:cNvPr>
            <p:cNvSpPr/>
            <p:nvPr/>
          </p:nvSpPr>
          <p:spPr>
            <a:xfrm>
              <a:off x="4323082" y="1678182"/>
              <a:ext cx="504000" cy="504000"/>
            </a:xfrm>
            <a:prstGeom prst="donut">
              <a:avLst>
                <a:gd name="adj" fmla="val 1179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54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05" name="CasellaDiTesto 104">
            <a:extLst>
              <a:ext uri="{FF2B5EF4-FFF2-40B4-BE49-F238E27FC236}">
                <a16:creationId xmlns:a16="http://schemas.microsoft.com/office/drawing/2014/main" id="{CBDD21A1-9248-4835-D386-78BA97EE82D1}"/>
              </a:ext>
            </a:extLst>
          </p:cNvPr>
          <p:cNvSpPr txBox="1"/>
          <p:nvPr/>
        </p:nvSpPr>
        <p:spPr>
          <a:xfrm>
            <a:off x="5795410" y="2734061"/>
            <a:ext cx="7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 (corpo)"/>
                <a:ea typeface="+mn-ea"/>
                <a:cs typeface="+mn-cs"/>
              </a:rPr>
              <a:t>+130%</a:t>
            </a:r>
          </a:p>
        </p:txBody>
      </p:sp>
      <p:grpSp>
        <p:nvGrpSpPr>
          <p:cNvPr id="106" name="Groupe 19">
            <a:extLst>
              <a:ext uri="{FF2B5EF4-FFF2-40B4-BE49-F238E27FC236}">
                <a16:creationId xmlns:a16="http://schemas.microsoft.com/office/drawing/2014/main" id="{BBB85605-2C04-5697-13A1-6900A120B79F}"/>
              </a:ext>
            </a:extLst>
          </p:cNvPr>
          <p:cNvGrpSpPr/>
          <p:nvPr/>
        </p:nvGrpSpPr>
        <p:grpSpPr>
          <a:xfrm>
            <a:off x="7484343" y="2706779"/>
            <a:ext cx="716704" cy="703110"/>
            <a:chOff x="4315045" y="1653879"/>
            <a:chExt cx="546180" cy="646360"/>
          </a:xfrm>
        </p:grpSpPr>
        <p:grpSp>
          <p:nvGrpSpPr>
            <p:cNvPr id="107" name="Groupe 21">
              <a:extLst>
                <a:ext uri="{FF2B5EF4-FFF2-40B4-BE49-F238E27FC236}">
                  <a16:creationId xmlns:a16="http://schemas.microsoft.com/office/drawing/2014/main" id="{F85BF307-8707-BB6C-81B7-6373EF7B64CE}"/>
                </a:ext>
              </a:extLst>
            </p:cNvPr>
            <p:cNvGrpSpPr/>
            <p:nvPr/>
          </p:nvGrpSpPr>
          <p:grpSpPr>
            <a:xfrm rot="20700000">
              <a:off x="4315045" y="1653879"/>
              <a:ext cx="546180" cy="646360"/>
              <a:chOff x="4100946" y="661635"/>
              <a:chExt cx="942109" cy="1114911"/>
            </a:xfrm>
          </p:grpSpPr>
          <p:sp>
            <p:nvSpPr>
              <p:cNvPr id="109" name="Ellipse 23">
                <a:extLst>
                  <a:ext uri="{FF2B5EF4-FFF2-40B4-BE49-F238E27FC236}">
                    <a16:creationId xmlns:a16="http://schemas.microsoft.com/office/drawing/2014/main" id="{6E818B48-EA69-3335-19B2-6EA69912BAB7}"/>
                  </a:ext>
                </a:extLst>
              </p:cNvPr>
              <p:cNvSpPr/>
              <p:nvPr/>
            </p:nvSpPr>
            <p:spPr>
              <a:xfrm>
                <a:off x="4100946" y="661635"/>
                <a:ext cx="942109" cy="942110"/>
              </a:xfrm>
              <a:prstGeom prst="ellipse">
                <a:avLst/>
              </a:prstGeom>
              <a:noFill/>
              <a:ln w="412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39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54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0" name="Triangle isocèle 25">
                <a:extLst>
                  <a:ext uri="{FF2B5EF4-FFF2-40B4-BE49-F238E27FC236}">
                    <a16:creationId xmlns:a16="http://schemas.microsoft.com/office/drawing/2014/main" id="{F5C62ED7-2F24-3840-9CC1-079EC7E91BD7}"/>
                  </a:ext>
                </a:extLst>
              </p:cNvPr>
              <p:cNvSpPr/>
              <p:nvPr/>
            </p:nvSpPr>
            <p:spPr>
              <a:xfrm rot="11931324">
                <a:off x="4282787" y="1490584"/>
                <a:ext cx="279602" cy="285962"/>
              </a:xfrm>
              <a:prstGeom prst="triangle">
                <a:avLst/>
              </a:prstGeom>
              <a:solidFill>
                <a:schemeClr val="tx2"/>
              </a:solidFill>
              <a:ln w="412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39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54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108" name="Cercle : creux 13">
              <a:extLst>
                <a:ext uri="{FF2B5EF4-FFF2-40B4-BE49-F238E27FC236}">
                  <a16:creationId xmlns:a16="http://schemas.microsoft.com/office/drawing/2014/main" id="{42B773C6-D5F0-15FF-CF8B-751929CCECE7}"/>
                </a:ext>
              </a:extLst>
            </p:cNvPr>
            <p:cNvSpPr/>
            <p:nvPr/>
          </p:nvSpPr>
          <p:spPr>
            <a:xfrm>
              <a:off x="4323082" y="1678182"/>
              <a:ext cx="504000" cy="504000"/>
            </a:xfrm>
            <a:prstGeom prst="donut">
              <a:avLst>
                <a:gd name="adj" fmla="val 1179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54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11" name="CasellaDiTesto 110">
            <a:extLst>
              <a:ext uri="{FF2B5EF4-FFF2-40B4-BE49-F238E27FC236}">
                <a16:creationId xmlns:a16="http://schemas.microsoft.com/office/drawing/2014/main" id="{A5748769-1CC6-7A63-0B94-3FE7CE5F22BD}"/>
              </a:ext>
            </a:extLst>
          </p:cNvPr>
          <p:cNvSpPr txBox="1"/>
          <p:nvPr/>
        </p:nvSpPr>
        <p:spPr>
          <a:xfrm>
            <a:off x="7465710" y="2862483"/>
            <a:ext cx="7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 (corpo)"/>
                <a:ea typeface="+mn-ea"/>
                <a:cs typeface="+mn-cs"/>
              </a:rPr>
              <a:t>+89%</a:t>
            </a:r>
          </a:p>
        </p:txBody>
      </p:sp>
      <p:grpSp>
        <p:nvGrpSpPr>
          <p:cNvPr id="112" name="Groupe 19">
            <a:extLst>
              <a:ext uri="{FF2B5EF4-FFF2-40B4-BE49-F238E27FC236}">
                <a16:creationId xmlns:a16="http://schemas.microsoft.com/office/drawing/2014/main" id="{8E52E6B4-E042-A658-2246-B4244DF22F24}"/>
              </a:ext>
            </a:extLst>
          </p:cNvPr>
          <p:cNvGrpSpPr/>
          <p:nvPr/>
        </p:nvGrpSpPr>
        <p:grpSpPr>
          <a:xfrm>
            <a:off x="9098908" y="3002480"/>
            <a:ext cx="716704" cy="703110"/>
            <a:chOff x="4315045" y="1653879"/>
            <a:chExt cx="546180" cy="646360"/>
          </a:xfrm>
        </p:grpSpPr>
        <p:grpSp>
          <p:nvGrpSpPr>
            <p:cNvPr id="113" name="Groupe 21">
              <a:extLst>
                <a:ext uri="{FF2B5EF4-FFF2-40B4-BE49-F238E27FC236}">
                  <a16:creationId xmlns:a16="http://schemas.microsoft.com/office/drawing/2014/main" id="{74F5479C-A6D0-E958-4C8B-225B7977ADE5}"/>
                </a:ext>
              </a:extLst>
            </p:cNvPr>
            <p:cNvGrpSpPr/>
            <p:nvPr/>
          </p:nvGrpSpPr>
          <p:grpSpPr>
            <a:xfrm rot="20700000">
              <a:off x="4315045" y="1653879"/>
              <a:ext cx="546180" cy="646360"/>
              <a:chOff x="4100946" y="661635"/>
              <a:chExt cx="942109" cy="1114911"/>
            </a:xfrm>
          </p:grpSpPr>
          <p:sp>
            <p:nvSpPr>
              <p:cNvPr id="115" name="Ellipse 23">
                <a:extLst>
                  <a:ext uri="{FF2B5EF4-FFF2-40B4-BE49-F238E27FC236}">
                    <a16:creationId xmlns:a16="http://schemas.microsoft.com/office/drawing/2014/main" id="{EA9A86C5-1C2E-DAE7-A808-55AB59A82C73}"/>
                  </a:ext>
                </a:extLst>
              </p:cNvPr>
              <p:cNvSpPr/>
              <p:nvPr/>
            </p:nvSpPr>
            <p:spPr>
              <a:xfrm>
                <a:off x="4100946" y="661635"/>
                <a:ext cx="942109" cy="942110"/>
              </a:xfrm>
              <a:prstGeom prst="ellipse">
                <a:avLst/>
              </a:prstGeom>
              <a:noFill/>
              <a:ln w="412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39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54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6" name="Triangle isocèle 25">
                <a:extLst>
                  <a:ext uri="{FF2B5EF4-FFF2-40B4-BE49-F238E27FC236}">
                    <a16:creationId xmlns:a16="http://schemas.microsoft.com/office/drawing/2014/main" id="{E8F9E14B-4CB6-4D90-B1EB-1FC174CE5145}"/>
                  </a:ext>
                </a:extLst>
              </p:cNvPr>
              <p:cNvSpPr/>
              <p:nvPr/>
            </p:nvSpPr>
            <p:spPr>
              <a:xfrm rot="11931324">
                <a:off x="4282787" y="1490584"/>
                <a:ext cx="279602" cy="285962"/>
              </a:xfrm>
              <a:prstGeom prst="triangle">
                <a:avLst/>
              </a:prstGeom>
              <a:solidFill>
                <a:schemeClr val="tx2"/>
              </a:solidFill>
              <a:ln w="412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39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54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114" name="Cercle : creux 13">
              <a:extLst>
                <a:ext uri="{FF2B5EF4-FFF2-40B4-BE49-F238E27FC236}">
                  <a16:creationId xmlns:a16="http://schemas.microsoft.com/office/drawing/2014/main" id="{82F69DD3-4B00-2B8F-5D6E-F0B8D490723C}"/>
                </a:ext>
              </a:extLst>
            </p:cNvPr>
            <p:cNvSpPr/>
            <p:nvPr/>
          </p:nvSpPr>
          <p:spPr>
            <a:xfrm>
              <a:off x="4323082" y="1678182"/>
              <a:ext cx="504000" cy="504000"/>
            </a:xfrm>
            <a:prstGeom prst="donut">
              <a:avLst>
                <a:gd name="adj" fmla="val 1179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54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8C698B50-D38A-55A4-75C2-733B8FE19032}"/>
              </a:ext>
            </a:extLst>
          </p:cNvPr>
          <p:cNvSpPr txBox="1"/>
          <p:nvPr/>
        </p:nvSpPr>
        <p:spPr>
          <a:xfrm>
            <a:off x="9080275" y="3158184"/>
            <a:ext cx="7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 (corpo)"/>
                <a:ea typeface="+mn-ea"/>
                <a:cs typeface="+mn-cs"/>
              </a:rPr>
              <a:t>+216%</a:t>
            </a:r>
          </a:p>
        </p:txBody>
      </p:sp>
      <p:grpSp>
        <p:nvGrpSpPr>
          <p:cNvPr id="118" name="Groupe 19">
            <a:extLst>
              <a:ext uri="{FF2B5EF4-FFF2-40B4-BE49-F238E27FC236}">
                <a16:creationId xmlns:a16="http://schemas.microsoft.com/office/drawing/2014/main" id="{5E865FA7-350B-BF43-4484-BD788F5E9A55}"/>
              </a:ext>
            </a:extLst>
          </p:cNvPr>
          <p:cNvGrpSpPr/>
          <p:nvPr/>
        </p:nvGrpSpPr>
        <p:grpSpPr>
          <a:xfrm>
            <a:off x="10762719" y="3261946"/>
            <a:ext cx="716704" cy="703110"/>
            <a:chOff x="4315045" y="1653879"/>
            <a:chExt cx="546180" cy="646360"/>
          </a:xfrm>
        </p:grpSpPr>
        <p:grpSp>
          <p:nvGrpSpPr>
            <p:cNvPr id="119" name="Groupe 21">
              <a:extLst>
                <a:ext uri="{FF2B5EF4-FFF2-40B4-BE49-F238E27FC236}">
                  <a16:creationId xmlns:a16="http://schemas.microsoft.com/office/drawing/2014/main" id="{EA627702-5599-9759-6283-EB1C6A13A63B}"/>
                </a:ext>
              </a:extLst>
            </p:cNvPr>
            <p:cNvGrpSpPr/>
            <p:nvPr/>
          </p:nvGrpSpPr>
          <p:grpSpPr>
            <a:xfrm rot="20700000">
              <a:off x="4315045" y="1653879"/>
              <a:ext cx="546180" cy="646360"/>
              <a:chOff x="4100946" y="661635"/>
              <a:chExt cx="942109" cy="1114911"/>
            </a:xfrm>
          </p:grpSpPr>
          <p:sp>
            <p:nvSpPr>
              <p:cNvPr id="121" name="Ellipse 23">
                <a:extLst>
                  <a:ext uri="{FF2B5EF4-FFF2-40B4-BE49-F238E27FC236}">
                    <a16:creationId xmlns:a16="http://schemas.microsoft.com/office/drawing/2014/main" id="{00EC66F6-C7A4-A89D-BCF3-5819D10C93B5}"/>
                  </a:ext>
                </a:extLst>
              </p:cNvPr>
              <p:cNvSpPr/>
              <p:nvPr/>
            </p:nvSpPr>
            <p:spPr>
              <a:xfrm>
                <a:off x="4100946" y="661635"/>
                <a:ext cx="942109" cy="942110"/>
              </a:xfrm>
              <a:prstGeom prst="ellipse">
                <a:avLst/>
              </a:prstGeom>
              <a:noFill/>
              <a:ln w="412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39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54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22" name="Triangle isocèle 25">
                <a:extLst>
                  <a:ext uri="{FF2B5EF4-FFF2-40B4-BE49-F238E27FC236}">
                    <a16:creationId xmlns:a16="http://schemas.microsoft.com/office/drawing/2014/main" id="{D08E86D4-82D1-DFE4-31E9-D9000B5A8BA7}"/>
                  </a:ext>
                </a:extLst>
              </p:cNvPr>
              <p:cNvSpPr/>
              <p:nvPr/>
            </p:nvSpPr>
            <p:spPr>
              <a:xfrm rot="11931324">
                <a:off x="4282787" y="1490584"/>
                <a:ext cx="279602" cy="285962"/>
              </a:xfrm>
              <a:prstGeom prst="triangle">
                <a:avLst/>
              </a:prstGeom>
              <a:solidFill>
                <a:schemeClr val="tx2"/>
              </a:solidFill>
              <a:ln w="412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39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854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120" name="Cercle : creux 13">
              <a:extLst>
                <a:ext uri="{FF2B5EF4-FFF2-40B4-BE49-F238E27FC236}">
                  <a16:creationId xmlns:a16="http://schemas.microsoft.com/office/drawing/2014/main" id="{7B805816-6AAF-CBB6-7526-988D72833CC4}"/>
                </a:ext>
              </a:extLst>
            </p:cNvPr>
            <p:cNvSpPr/>
            <p:nvPr/>
          </p:nvSpPr>
          <p:spPr>
            <a:xfrm>
              <a:off x="4323082" y="1678182"/>
              <a:ext cx="504000" cy="504000"/>
            </a:xfrm>
            <a:prstGeom prst="donut">
              <a:avLst>
                <a:gd name="adj" fmla="val 1179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39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54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23" name="CasellaDiTesto 122">
            <a:extLst>
              <a:ext uri="{FF2B5EF4-FFF2-40B4-BE49-F238E27FC236}">
                <a16:creationId xmlns:a16="http://schemas.microsoft.com/office/drawing/2014/main" id="{BB9FADCB-EEB4-9376-EC49-2827399A1D89}"/>
              </a:ext>
            </a:extLst>
          </p:cNvPr>
          <p:cNvSpPr txBox="1"/>
          <p:nvPr/>
        </p:nvSpPr>
        <p:spPr>
          <a:xfrm>
            <a:off x="10744086" y="3417650"/>
            <a:ext cx="7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 (corpo)"/>
                <a:ea typeface="+mn-ea"/>
                <a:cs typeface="+mn-cs"/>
              </a:rPr>
              <a:t>+118%</a:t>
            </a:r>
          </a:p>
        </p:txBody>
      </p:sp>
      <p:sp>
        <p:nvSpPr>
          <p:cNvPr id="124" name="CasellaDiTesto 123">
            <a:extLst>
              <a:ext uri="{FF2B5EF4-FFF2-40B4-BE49-F238E27FC236}">
                <a16:creationId xmlns:a16="http://schemas.microsoft.com/office/drawing/2014/main" id="{00524E3C-871F-A28E-0BD3-46885745FD91}"/>
              </a:ext>
            </a:extLst>
          </p:cNvPr>
          <p:cNvSpPr txBox="1"/>
          <p:nvPr/>
        </p:nvSpPr>
        <p:spPr>
          <a:xfrm>
            <a:off x="1765634" y="2594011"/>
            <a:ext cx="1213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 : 1,6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5" name="CasellaDiTesto 124">
            <a:extLst>
              <a:ext uri="{FF2B5EF4-FFF2-40B4-BE49-F238E27FC236}">
                <a16:creationId xmlns:a16="http://schemas.microsoft.com/office/drawing/2014/main" id="{8929376A-3E4D-9852-BF10-02046C7C059B}"/>
              </a:ext>
            </a:extLst>
          </p:cNvPr>
          <p:cNvSpPr txBox="1"/>
          <p:nvPr/>
        </p:nvSpPr>
        <p:spPr>
          <a:xfrm>
            <a:off x="3619594" y="1936571"/>
            <a:ext cx="1213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 : 2,5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6" name="CasellaDiTesto 125">
            <a:extLst>
              <a:ext uri="{FF2B5EF4-FFF2-40B4-BE49-F238E27FC236}">
                <a16:creationId xmlns:a16="http://schemas.microsoft.com/office/drawing/2014/main" id="{BA6D79D2-4E28-00BF-DD2F-11D0552A824D}"/>
              </a:ext>
            </a:extLst>
          </p:cNvPr>
          <p:cNvSpPr txBox="1"/>
          <p:nvPr/>
        </p:nvSpPr>
        <p:spPr>
          <a:xfrm>
            <a:off x="5234726" y="2119925"/>
            <a:ext cx="1213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 : 2,3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7" name="CasellaDiTesto 126">
            <a:extLst>
              <a:ext uri="{FF2B5EF4-FFF2-40B4-BE49-F238E27FC236}">
                <a16:creationId xmlns:a16="http://schemas.microsoft.com/office/drawing/2014/main" id="{9F17F0C8-B5CD-8189-B049-1A84EEE1E5E6}"/>
              </a:ext>
            </a:extLst>
          </p:cNvPr>
          <p:cNvSpPr txBox="1"/>
          <p:nvPr/>
        </p:nvSpPr>
        <p:spPr>
          <a:xfrm>
            <a:off x="6888111" y="2204684"/>
            <a:ext cx="1213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 : 1,9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8" name="CasellaDiTesto 127">
            <a:extLst>
              <a:ext uri="{FF2B5EF4-FFF2-40B4-BE49-F238E27FC236}">
                <a16:creationId xmlns:a16="http://schemas.microsoft.com/office/drawing/2014/main" id="{4D14C51D-1E42-B809-6046-22F6CE6C018C}"/>
              </a:ext>
            </a:extLst>
          </p:cNvPr>
          <p:cNvSpPr txBox="1"/>
          <p:nvPr/>
        </p:nvSpPr>
        <p:spPr>
          <a:xfrm>
            <a:off x="8457247" y="2381830"/>
            <a:ext cx="1213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 : 3,2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CasellaDiTesto 128">
            <a:extLst>
              <a:ext uri="{FF2B5EF4-FFF2-40B4-BE49-F238E27FC236}">
                <a16:creationId xmlns:a16="http://schemas.microsoft.com/office/drawing/2014/main" id="{1C148207-AD05-C601-85E3-F6F12FA4DEB8}"/>
              </a:ext>
            </a:extLst>
          </p:cNvPr>
          <p:cNvSpPr txBox="1"/>
          <p:nvPr/>
        </p:nvSpPr>
        <p:spPr>
          <a:xfrm>
            <a:off x="10185202" y="2622843"/>
            <a:ext cx="1213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 : 2,2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0" name="CasellaDiTesto 129">
            <a:extLst>
              <a:ext uri="{FF2B5EF4-FFF2-40B4-BE49-F238E27FC236}">
                <a16:creationId xmlns:a16="http://schemas.microsoft.com/office/drawing/2014/main" id="{A67FBA50-8955-36A1-B5D8-3013C2A77CF8}"/>
              </a:ext>
            </a:extLst>
          </p:cNvPr>
          <p:cNvSpPr txBox="1"/>
          <p:nvPr/>
        </p:nvSpPr>
        <p:spPr>
          <a:xfrm>
            <a:off x="804955" y="1994184"/>
            <a:ext cx="26912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i="1" dirty="0">
                <a:solidFill>
                  <a:schemeClr val="bg1"/>
                </a:solidFill>
              </a:rPr>
              <a:t>Rapporto fra ingressi 2022 nel periodo (1) ed ingressi 2023 (X)</a:t>
            </a:r>
          </a:p>
        </p:txBody>
      </p:sp>
      <p:pic>
        <p:nvPicPr>
          <p:cNvPr id="131" name="Immagine 130">
            <a:extLst>
              <a:ext uri="{FF2B5EF4-FFF2-40B4-BE49-F238E27FC236}">
                <a16:creationId xmlns:a16="http://schemas.microsoft.com/office/drawing/2014/main" id="{2A4BB747-1FB5-B06F-9537-88224E51B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603" y="135009"/>
            <a:ext cx="2984067" cy="163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88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28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3446E7A8-420A-68D5-9BC7-5680261C5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0637216"/>
              </p:ext>
            </p:extLst>
          </p:nvPr>
        </p:nvGraphicFramePr>
        <p:xfrm>
          <a:off x="-219516" y="4740170"/>
          <a:ext cx="11692657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BE4B764-6349-5B61-E154-F0BAA7D51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476448"/>
              </p:ext>
            </p:extLst>
          </p:nvPr>
        </p:nvGraphicFramePr>
        <p:xfrm>
          <a:off x="-245502" y="2048678"/>
          <a:ext cx="11692657" cy="12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2995BFBA-2F0D-6BE3-4A56-CB41E82005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605742"/>
              </p:ext>
            </p:extLst>
          </p:nvPr>
        </p:nvGraphicFramePr>
        <p:xfrm>
          <a:off x="-245502" y="3160481"/>
          <a:ext cx="11692657" cy="13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006850EF-9602-C4D3-EDF1-F37FFD418A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275555"/>
              </p:ext>
            </p:extLst>
          </p:nvPr>
        </p:nvGraphicFramePr>
        <p:xfrm>
          <a:off x="4922175" y="4361359"/>
          <a:ext cx="563440" cy="57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magine bitmap" r:id="rId5" imgW="525960" imgH="533520" progId="Paint.Picture">
                  <p:embed/>
                </p:oleObj>
              </mc:Choice>
              <mc:Fallback>
                <p:oleObj name="Immagine bitmap" r:id="rId5" imgW="525960" imgH="533520" progId="Paint.Picture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006850EF-9602-C4D3-EDF1-F37FFD418A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2175" y="4361359"/>
                        <a:ext cx="563440" cy="571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hart">
            <a:extLst>
              <a:ext uri="{FF2B5EF4-FFF2-40B4-BE49-F238E27FC236}">
                <a16:creationId xmlns:a16="http://schemas.microsoft.com/office/drawing/2014/main" id="{7D47571C-7FFA-8F1B-112D-5DAF92ED4D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4145" y="4353298"/>
            <a:ext cx="563440" cy="580012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D3A0ACB-408C-FF8D-67B9-4AE2675E8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693531"/>
              </p:ext>
            </p:extLst>
          </p:nvPr>
        </p:nvGraphicFramePr>
        <p:xfrm>
          <a:off x="8636827" y="4407578"/>
          <a:ext cx="522382" cy="545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magine bitmap" r:id="rId8" imgW="502920" imgH="525960" progId="Paint.Picture">
                  <p:embed/>
                </p:oleObj>
              </mc:Choice>
              <mc:Fallback>
                <p:oleObj name="Immagine bitmap" r:id="rId8" imgW="502920" imgH="525960" progId="Paint.Picture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9D3A0ACB-408C-FF8D-67B9-4AE2675E8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36827" y="4407578"/>
                        <a:ext cx="522382" cy="545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E2957E85-EFF8-B325-B00C-625DF6845BBD}"/>
              </a:ext>
            </a:extLst>
          </p:cNvPr>
          <p:cNvSpPr txBox="1">
            <a:spLocks/>
          </p:cNvSpPr>
          <p:nvPr/>
        </p:nvSpPr>
        <p:spPr>
          <a:xfrm>
            <a:off x="930622" y="1339981"/>
            <a:ext cx="10962802" cy="1048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264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tabLst>
                <a:tab pos="95988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3971" indent="0" algn="l" defTabSz="91426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4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224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56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88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2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95988" algn="l"/>
              </a:tabLst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«Cinema Revolution»: PROFILO DEL PUBBLICO </a:t>
            </a:r>
            <a:r>
              <a:rPr lang="it-IT" sz="1600" b="1" dirty="0">
                <a:solidFill>
                  <a:schemeClr val="bg1"/>
                </a:solidFill>
                <a:latin typeface="Century Gothic"/>
              </a:rPr>
              <a:t>in sala nel periodo 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D041B85B-4791-09DF-1CF7-EA44648050FC}"/>
              </a:ext>
            </a:extLst>
          </p:cNvPr>
          <p:cNvSpPr txBox="1">
            <a:spLocks/>
          </p:cNvSpPr>
          <p:nvPr/>
        </p:nvSpPr>
        <p:spPr>
          <a:xfrm>
            <a:off x="606298" y="6001238"/>
            <a:ext cx="10979401" cy="5630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dirty="0">
                <a:solidFill>
                  <a:schemeClr val="bg1"/>
                </a:solidFill>
              </a:rPr>
              <a:t>Il profilo degli spettatori che sono stati in sala nel periodo di «Cinema </a:t>
            </a:r>
            <a:r>
              <a:rPr lang="it-IT" sz="1600" dirty="0" err="1">
                <a:solidFill>
                  <a:schemeClr val="bg1"/>
                </a:solidFill>
              </a:rPr>
              <a:t>Revolution</a:t>
            </a:r>
            <a:r>
              <a:rPr lang="it-IT" sz="1600" dirty="0">
                <a:solidFill>
                  <a:schemeClr val="bg1"/>
                </a:solidFill>
              </a:rPr>
              <a:t>» è simmetrico per quanto riguarda il genere, presenta un buon mix anagrafico (anche se la classe più presente è sempre quella dei 15-24enni) ed è sempre in accentuazione sui target medio-alto consumanti. </a:t>
            </a:r>
          </a:p>
        </p:txBody>
      </p:sp>
      <p:pic>
        <p:nvPicPr>
          <p:cNvPr id="11" name="Image 9">
            <a:extLst>
              <a:ext uri="{FF2B5EF4-FFF2-40B4-BE49-F238E27FC236}">
                <a16:creationId xmlns:a16="http://schemas.microsoft.com/office/drawing/2014/main" id="{BC4FE435-E59A-A1BA-6901-54C48CBE617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-12400" b="78695"/>
          <a:stretch/>
        </p:blipFill>
        <p:spPr>
          <a:xfrm flipH="1">
            <a:off x="7832682" y="1927648"/>
            <a:ext cx="338780" cy="463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Image 9">
            <a:extLst>
              <a:ext uri="{FF2B5EF4-FFF2-40B4-BE49-F238E27FC236}">
                <a16:creationId xmlns:a16="http://schemas.microsoft.com/office/drawing/2014/main" id="{C38DC2F3-212F-5E20-C55C-8EF45CA2CC6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82243"/>
          <a:stretch/>
        </p:blipFill>
        <p:spPr>
          <a:xfrm flipH="1">
            <a:off x="3592363" y="1884359"/>
            <a:ext cx="301406" cy="3860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C10D14A-77A6-247B-B0B5-1826C5F88733}"/>
              </a:ext>
            </a:extLst>
          </p:cNvPr>
          <p:cNvSpPr txBox="1"/>
          <p:nvPr/>
        </p:nvSpPr>
        <p:spPr>
          <a:xfrm>
            <a:off x="2346035" y="5714473"/>
            <a:ext cx="7499928" cy="256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Frequent = &gt;10 ingressi/anno (pre-pandemic) |Regular = 5-10 ingressi/anno | Casual = &lt;5 ingressi/anno</a:t>
            </a:r>
          </a:p>
        </p:txBody>
      </p:sp>
      <p:sp>
        <p:nvSpPr>
          <p:cNvPr id="18" name="Espace réservé du pied de page 2">
            <a:extLst>
              <a:ext uri="{FF2B5EF4-FFF2-40B4-BE49-F238E27FC236}">
                <a16:creationId xmlns:a16="http://schemas.microsoft.com/office/drawing/2014/main" id="{9C81EDB1-830E-8B87-210A-E9F9EFA92970}"/>
              </a:ext>
            </a:extLst>
          </p:cNvPr>
          <p:cNvSpPr txBox="1">
            <a:spLocks/>
          </p:cNvSpPr>
          <p:nvPr/>
        </p:nvSpPr>
        <p:spPr>
          <a:xfrm rot="16200000">
            <a:off x="-1175837" y="1583240"/>
            <a:ext cx="27168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907" b="1" dirty="0">
                <a:solidFill>
                  <a:schemeClr val="bg1"/>
                </a:solidFill>
                <a:latin typeface="Century Gothic"/>
              </a:rPr>
              <a:t>Cinexpert ITA – Focus «Cinema Revolution»</a:t>
            </a:r>
            <a:endParaRPr lang="it-IT" sz="907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1C2B3EAC-A539-0F18-2749-8F6D442226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0603" y="135009"/>
            <a:ext cx="2984067" cy="163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9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28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DA19B1F9-6EEB-13D9-D221-63D2E51FEB1D}"/>
              </a:ext>
            </a:extLst>
          </p:cNvPr>
          <p:cNvSpPr txBox="1">
            <a:spLocks/>
          </p:cNvSpPr>
          <p:nvPr/>
        </p:nvSpPr>
        <p:spPr>
          <a:xfrm>
            <a:off x="1079026" y="1671091"/>
            <a:ext cx="9055399" cy="728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26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4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224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56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88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2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bg1"/>
                </a:solidFill>
                <a:latin typeface="Century Gothic"/>
              </a:rPr>
              <a:t>Profilo «Cinema Revolution»: </a:t>
            </a:r>
            <a:r>
              <a:rPr lang="it-IT" sz="1600" b="1" dirty="0">
                <a:solidFill>
                  <a:schemeClr val="bg1"/>
                </a:solidFill>
              </a:rPr>
              <a:t>GENERE</a:t>
            </a:r>
          </a:p>
          <a:p>
            <a:pPr lvl="3">
              <a:defRPr/>
            </a:pPr>
            <a:r>
              <a:rPr lang="en-AU" sz="25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	</a:t>
            </a:r>
            <a:r>
              <a:rPr lang="en-AU" sz="2500" b="1" dirty="0">
                <a:solidFill>
                  <a:schemeClr val="tx1">
                    <a:lumMod val="50000"/>
                  </a:schemeClr>
                </a:solidFill>
              </a:rPr>
              <a:t>	</a:t>
            </a:r>
            <a:endParaRPr lang="en-AU" sz="1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Segnaposto testo 12">
            <a:extLst>
              <a:ext uri="{FF2B5EF4-FFF2-40B4-BE49-F238E27FC236}">
                <a16:creationId xmlns:a16="http://schemas.microsoft.com/office/drawing/2014/main" id="{94ABD162-E444-8EFE-240B-7B5BF3CF6ACE}"/>
              </a:ext>
            </a:extLst>
          </p:cNvPr>
          <p:cNvSpPr txBox="1">
            <a:spLocks/>
          </p:cNvSpPr>
          <p:nvPr/>
        </p:nvSpPr>
        <p:spPr>
          <a:xfrm>
            <a:off x="1009592" y="6076692"/>
            <a:ext cx="10508097" cy="3998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dirty="0">
                <a:solidFill>
                  <a:schemeClr val="bg1"/>
                </a:solidFill>
              </a:rPr>
              <a:t>Il </a:t>
            </a:r>
            <a:r>
              <a:rPr lang="it-IT" sz="1600" i="1" dirty="0">
                <a:solidFill>
                  <a:schemeClr val="bg1"/>
                </a:solidFill>
              </a:rPr>
              <a:t>balance</a:t>
            </a:r>
            <a:r>
              <a:rPr lang="it-IT" sz="1600" dirty="0">
                <a:solidFill>
                  <a:schemeClr val="bg1"/>
                </a:solidFill>
              </a:rPr>
              <a:t> di genere nel periodo estivo vede una leggerissima prevalenza femminile, mentre lo scorso anno il box office veniva trainato maggiormente dalla componente maschile del pubblico.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40F1DD48-E157-9EFB-07BC-BE1051989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8960634"/>
              </p:ext>
            </p:extLst>
          </p:nvPr>
        </p:nvGraphicFramePr>
        <p:xfrm>
          <a:off x="2963237" y="2200879"/>
          <a:ext cx="8930493" cy="341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 9">
            <a:extLst>
              <a:ext uri="{FF2B5EF4-FFF2-40B4-BE49-F238E27FC236}">
                <a16:creationId xmlns:a16="http://schemas.microsoft.com/office/drawing/2014/main" id="{934F8B6D-2B9B-4333-B3AF-C2AE0CAC2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2400" b="78695"/>
          <a:stretch/>
        </p:blipFill>
        <p:spPr>
          <a:xfrm flipH="1">
            <a:off x="8912653" y="2127094"/>
            <a:ext cx="451834" cy="6177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 9">
            <a:extLst>
              <a:ext uri="{FF2B5EF4-FFF2-40B4-BE49-F238E27FC236}">
                <a16:creationId xmlns:a16="http://schemas.microsoft.com/office/drawing/2014/main" id="{501FCF4C-D264-FC8B-C4CF-A9E21CCCEA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243"/>
          <a:stretch/>
        </p:blipFill>
        <p:spPr>
          <a:xfrm flipH="1">
            <a:off x="5686500" y="2095158"/>
            <a:ext cx="401988" cy="5148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20B64A3-0BE9-A0DC-1CB1-71544C1C2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592" y="4182038"/>
            <a:ext cx="2223365" cy="121506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92018B-98F5-566A-3FC2-863ED9096BFF}"/>
              </a:ext>
            </a:extLst>
          </p:cNvPr>
          <p:cNvSpPr txBox="1"/>
          <p:nvPr/>
        </p:nvSpPr>
        <p:spPr>
          <a:xfrm>
            <a:off x="561523" y="3259723"/>
            <a:ext cx="32588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F1951A"/>
                </a:solidFill>
              </a:rPr>
              <a:t>17/6 – 17/9 2022</a:t>
            </a:r>
            <a:endParaRPr lang="it-IT" sz="1600" dirty="0">
              <a:solidFill>
                <a:srgbClr val="F1951A"/>
              </a:solidFill>
            </a:endParaRPr>
          </a:p>
        </p:txBody>
      </p:sp>
      <p:sp>
        <p:nvSpPr>
          <p:cNvPr id="12" name="Espace réservé du pied de page 2">
            <a:extLst>
              <a:ext uri="{FF2B5EF4-FFF2-40B4-BE49-F238E27FC236}">
                <a16:creationId xmlns:a16="http://schemas.microsoft.com/office/drawing/2014/main" id="{81AA67DF-6497-FB95-7D63-B30632184D9E}"/>
              </a:ext>
            </a:extLst>
          </p:cNvPr>
          <p:cNvSpPr txBox="1">
            <a:spLocks/>
          </p:cNvSpPr>
          <p:nvPr/>
        </p:nvSpPr>
        <p:spPr>
          <a:xfrm rot="16200000">
            <a:off x="-1175837" y="1583240"/>
            <a:ext cx="27168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907" b="1" dirty="0">
                <a:solidFill>
                  <a:schemeClr val="bg1"/>
                </a:solidFill>
                <a:latin typeface="Century Gothic"/>
              </a:rPr>
              <a:t>Cinexpert ITA – Focus «Cinema Revolution»</a:t>
            </a:r>
            <a:endParaRPr lang="it-IT" sz="907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B65746E-206A-399D-8956-F6C13E32E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603" y="135009"/>
            <a:ext cx="2984067" cy="163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08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28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D21D58BD-AE32-E2C4-EF8A-3E338D6D8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761369"/>
              </p:ext>
            </p:extLst>
          </p:nvPr>
        </p:nvGraphicFramePr>
        <p:xfrm>
          <a:off x="2687000" y="1522337"/>
          <a:ext cx="9144000" cy="4526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Segnaposto testo 9">
            <a:extLst>
              <a:ext uri="{FF2B5EF4-FFF2-40B4-BE49-F238E27FC236}">
                <a16:creationId xmlns:a16="http://schemas.microsoft.com/office/drawing/2014/main" id="{60317FBB-3CB8-CFE2-D4C0-F71EBAE028AA}"/>
              </a:ext>
            </a:extLst>
          </p:cNvPr>
          <p:cNvSpPr txBox="1">
            <a:spLocks/>
          </p:cNvSpPr>
          <p:nvPr/>
        </p:nvSpPr>
        <p:spPr>
          <a:xfrm>
            <a:off x="676035" y="6140994"/>
            <a:ext cx="10979401" cy="5630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dirty="0">
                <a:solidFill>
                  <a:schemeClr val="bg1"/>
                </a:solidFill>
              </a:rPr>
              <a:t>Rispetto allo scorso anno, diminuisce(in proporzione) il contributo degli under 14 e cresce quello degli over 50, mentre la classe più presente rimane quella dei 15-24enni (in ulteriore accentuazione durante il periodo dell’iniziativa).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0F7336EE-CD42-79FB-5EA6-43C436C8E089}"/>
              </a:ext>
            </a:extLst>
          </p:cNvPr>
          <p:cNvSpPr txBox="1">
            <a:spLocks/>
          </p:cNvSpPr>
          <p:nvPr/>
        </p:nvSpPr>
        <p:spPr>
          <a:xfrm>
            <a:off x="553858" y="1447062"/>
            <a:ext cx="9461547" cy="102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26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4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224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56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88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2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bg1"/>
                </a:solidFill>
                <a:latin typeface="Century Gothic"/>
              </a:rPr>
              <a:t>Profilo «Cinema Revolution»: </a:t>
            </a:r>
            <a:r>
              <a:rPr lang="it-IT" sz="1600" b="1" dirty="0">
                <a:solidFill>
                  <a:schemeClr val="bg1"/>
                </a:solidFill>
              </a:rPr>
              <a:t>CLASSI D’ETA’</a:t>
            </a:r>
          </a:p>
          <a:p>
            <a:pPr lvl="3">
              <a:defRPr/>
            </a:pPr>
            <a:r>
              <a:rPr lang="en-AU" sz="16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	</a:t>
            </a:r>
            <a:r>
              <a:rPr lang="en-AU" sz="1600" b="1" dirty="0">
                <a:solidFill>
                  <a:schemeClr val="tx1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32EAFCA-1557-6B81-6265-D3BBB0AE731B}"/>
              </a:ext>
            </a:extLst>
          </p:cNvPr>
          <p:cNvSpPr txBox="1"/>
          <p:nvPr/>
        </p:nvSpPr>
        <p:spPr>
          <a:xfrm>
            <a:off x="664582" y="2785649"/>
            <a:ext cx="34050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F1951A"/>
                </a:solidFill>
              </a:rPr>
              <a:t>17/6 – 17/9 2022</a:t>
            </a:r>
            <a:endParaRPr lang="it-IT" sz="1600" dirty="0">
              <a:solidFill>
                <a:srgbClr val="F1951A"/>
              </a:solidFill>
            </a:endParaRPr>
          </a:p>
        </p:txBody>
      </p:sp>
      <p:sp>
        <p:nvSpPr>
          <p:cNvPr id="21" name="Espace réservé du pied de page 2">
            <a:extLst>
              <a:ext uri="{FF2B5EF4-FFF2-40B4-BE49-F238E27FC236}">
                <a16:creationId xmlns:a16="http://schemas.microsoft.com/office/drawing/2014/main" id="{565BB417-40D7-D1CB-C834-AF1AC042870A}"/>
              </a:ext>
            </a:extLst>
          </p:cNvPr>
          <p:cNvSpPr txBox="1">
            <a:spLocks/>
          </p:cNvSpPr>
          <p:nvPr/>
        </p:nvSpPr>
        <p:spPr>
          <a:xfrm rot="16200000">
            <a:off x="-1175837" y="1583240"/>
            <a:ext cx="27168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907" b="1" dirty="0">
                <a:solidFill>
                  <a:schemeClr val="bg1"/>
                </a:solidFill>
                <a:latin typeface="Century Gothic"/>
              </a:rPr>
              <a:t>Cinexpert ITA – Focus «Cinema Revolution»</a:t>
            </a:r>
            <a:endParaRPr lang="it-IT" sz="907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BF98EC1E-2952-2307-2832-153B8E279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603" y="135009"/>
            <a:ext cx="2984067" cy="1630793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230A0A2B-8F7B-1119-C548-126DA0AFB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92" y="4182038"/>
            <a:ext cx="2223365" cy="121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18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28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975B3675-3F82-9853-13C8-42545FCAE9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6418112"/>
              </p:ext>
            </p:extLst>
          </p:nvPr>
        </p:nvGraphicFramePr>
        <p:xfrm>
          <a:off x="2795381" y="1803129"/>
          <a:ext cx="8164527" cy="4402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5777BB-2487-E166-E63C-92F2AD867414}"/>
              </a:ext>
            </a:extLst>
          </p:cNvPr>
          <p:cNvSpPr txBox="1"/>
          <p:nvPr/>
        </p:nvSpPr>
        <p:spPr>
          <a:xfrm>
            <a:off x="3852319" y="3855727"/>
            <a:ext cx="7915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FREQUENT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= &gt;10 ingressi/anno (pre-pandemic) |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REGULAR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= 5-10 ingressi/anno |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CASUAL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= &lt;5 ingressi/anno</a:t>
            </a:r>
          </a:p>
        </p:txBody>
      </p:sp>
      <p:sp>
        <p:nvSpPr>
          <p:cNvPr id="4" name="Segnaposto testo 11">
            <a:extLst>
              <a:ext uri="{FF2B5EF4-FFF2-40B4-BE49-F238E27FC236}">
                <a16:creationId xmlns:a16="http://schemas.microsoft.com/office/drawing/2014/main" id="{10BBEBE5-05AE-F134-1763-FAD05D3920A5}"/>
              </a:ext>
            </a:extLst>
          </p:cNvPr>
          <p:cNvSpPr txBox="1">
            <a:spLocks/>
          </p:cNvSpPr>
          <p:nvPr/>
        </p:nvSpPr>
        <p:spPr>
          <a:xfrm>
            <a:off x="912522" y="6056272"/>
            <a:ext cx="10979401" cy="5630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dirty="0">
                <a:solidFill>
                  <a:schemeClr val="bg1"/>
                </a:solidFill>
              </a:rPr>
              <a:t>Lo spaccato per target di frequenza non subisce variazioni da un anno all’altro: i </a:t>
            </a:r>
            <a:r>
              <a:rPr lang="it-IT" sz="1600" i="1" dirty="0">
                <a:solidFill>
                  <a:schemeClr val="bg1"/>
                </a:solidFill>
              </a:rPr>
              <a:t>Regular </a:t>
            </a:r>
            <a:r>
              <a:rPr lang="it-IT" sz="1600" dirty="0">
                <a:solidFill>
                  <a:schemeClr val="bg1"/>
                </a:solidFill>
              </a:rPr>
              <a:t>sono sempre il segmento più presente, responsabili di quasi la metà degli ingressi complessivi.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700B92DD-5DD7-A34C-E7E3-4032A04B0A24}"/>
              </a:ext>
            </a:extLst>
          </p:cNvPr>
          <p:cNvSpPr txBox="1">
            <a:spLocks/>
          </p:cNvSpPr>
          <p:nvPr/>
        </p:nvSpPr>
        <p:spPr>
          <a:xfrm>
            <a:off x="560503" y="1222538"/>
            <a:ext cx="9461547" cy="102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26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64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224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56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88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2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bg1"/>
                </a:solidFill>
                <a:latin typeface="Century Gothic"/>
              </a:rPr>
              <a:t>Profilo «Cinema Revolution»: FREQUENZA</a:t>
            </a:r>
            <a:r>
              <a:rPr lang="it-IT" sz="1600" b="1" dirty="0">
                <a:solidFill>
                  <a:schemeClr val="bg1"/>
                </a:solidFill>
              </a:rPr>
              <a:t> in sala</a:t>
            </a:r>
          </a:p>
          <a:p>
            <a:pPr lvl="3">
              <a:defRPr/>
            </a:pPr>
            <a:r>
              <a:rPr lang="en-AU" sz="2500" b="1" dirty="0">
                <a:solidFill>
                  <a:srgbClr val="FFFFFF">
                    <a:lumMod val="50000"/>
                  </a:srgbClr>
                </a:solidFill>
                <a:latin typeface="Century Gothic"/>
              </a:rPr>
              <a:t>	</a:t>
            </a:r>
            <a:r>
              <a:rPr lang="en-AU" sz="2500" b="1" dirty="0">
                <a:solidFill>
                  <a:schemeClr val="tx1">
                    <a:lumMod val="50000"/>
                  </a:schemeClr>
                </a:solidFill>
              </a:rPr>
              <a:t>	</a:t>
            </a:r>
            <a:endParaRPr lang="en-AU" sz="1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45F801-B2DA-2659-5904-17593561BB59}"/>
              </a:ext>
            </a:extLst>
          </p:cNvPr>
          <p:cNvSpPr txBox="1"/>
          <p:nvPr/>
        </p:nvSpPr>
        <p:spPr>
          <a:xfrm>
            <a:off x="656035" y="2764527"/>
            <a:ext cx="34050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F1951A"/>
                </a:solidFill>
              </a:rPr>
              <a:t>17/6 – 17/9 2022</a:t>
            </a:r>
            <a:endParaRPr lang="it-IT" sz="1600" dirty="0">
              <a:solidFill>
                <a:srgbClr val="F1951A"/>
              </a:solidFill>
            </a:endParaRPr>
          </a:p>
        </p:txBody>
      </p:sp>
      <p:sp>
        <p:nvSpPr>
          <p:cNvPr id="13" name="Espace réservé du pied de page 2">
            <a:extLst>
              <a:ext uri="{FF2B5EF4-FFF2-40B4-BE49-F238E27FC236}">
                <a16:creationId xmlns:a16="http://schemas.microsoft.com/office/drawing/2014/main" id="{5E0F7976-6E22-CD9B-A895-80BAC17E0F9B}"/>
              </a:ext>
            </a:extLst>
          </p:cNvPr>
          <p:cNvSpPr txBox="1">
            <a:spLocks/>
          </p:cNvSpPr>
          <p:nvPr/>
        </p:nvSpPr>
        <p:spPr>
          <a:xfrm rot="16200000">
            <a:off x="-1175837" y="1583240"/>
            <a:ext cx="27168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907" b="1" dirty="0">
                <a:solidFill>
                  <a:schemeClr val="bg1"/>
                </a:solidFill>
                <a:latin typeface="Century Gothic"/>
              </a:rPr>
              <a:t>Cinexpert ITA – Focus «Cinema Revolution»</a:t>
            </a:r>
            <a:endParaRPr lang="it-IT" sz="907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275E167-8F0C-82C6-EBED-B151A6347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603" y="135009"/>
            <a:ext cx="2984067" cy="163079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287D864-3C3F-79BA-0A2F-11F957469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92" y="4182038"/>
            <a:ext cx="2223365" cy="121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87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28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D236441B-57EC-B720-1CEA-365A46EAEA9A}"/>
              </a:ext>
            </a:extLst>
          </p:cNvPr>
          <p:cNvSpPr txBox="1">
            <a:spLocks/>
          </p:cNvSpPr>
          <p:nvPr/>
        </p:nvSpPr>
        <p:spPr>
          <a:xfrm>
            <a:off x="511546" y="312499"/>
            <a:ext cx="10018737" cy="21759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t-IT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bg1"/>
                </a:solidFill>
              </a:rPr>
              <a:t>Mappa principali film in sala nel periodo estivo (2023) </a:t>
            </a:r>
            <a:r>
              <a:rPr lang="en-AU" sz="1600" b="1" dirty="0">
                <a:solidFill>
                  <a:schemeClr val="bg1"/>
                </a:solidFill>
              </a:rPr>
              <a:t>    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075F23A-989C-5A96-8A15-7B95D1E2869E}"/>
              </a:ext>
            </a:extLst>
          </p:cNvPr>
          <p:cNvGrpSpPr/>
          <p:nvPr/>
        </p:nvGrpSpPr>
        <p:grpSpPr>
          <a:xfrm>
            <a:off x="10638141" y="2790185"/>
            <a:ext cx="1034408" cy="740163"/>
            <a:chOff x="10732480" y="2825247"/>
            <a:chExt cx="1034408" cy="740163"/>
          </a:xfrm>
        </p:grpSpPr>
        <p:pic>
          <p:nvPicPr>
            <p:cNvPr id="12" name="Image 9">
              <a:extLst>
                <a:ext uri="{FF2B5EF4-FFF2-40B4-BE49-F238E27FC236}">
                  <a16:creationId xmlns:a16="http://schemas.microsoft.com/office/drawing/2014/main" id="{1061F647-8366-31B7-8A52-ADD2DAADDE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biLevel thresh="75000"/>
            </a:blip>
            <a:srcRect r="-12400" b="78695"/>
            <a:stretch/>
          </p:blipFill>
          <p:spPr>
            <a:xfrm flipH="1">
              <a:off x="11080294" y="2825247"/>
              <a:ext cx="338780" cy="46316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23822DB-7D1D-B947-911D-1BFD70E84598}"/>
                </a:ext>
              </a:extLst>
            </p:cNvPr>
            <p:cNvSpPr txBox="1"/>
            <p:nvPr/>
          </p:nvSpPr>
          <p:spPr>
            <a:xfrm>
              <a:off x="10732480" y="3288411"/>
              <a:ext cx="10344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chemeClr val="bg1"/>
                  </a:solidFill>
                  <a:latin typeface="Century Gothic (Corpo)"/>
                </a:rPr>
                <a:t>% 25+ anni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5DC0025-E55E-4CF3-87F4-C7A7FEF08BB2}"/>
              </a:ext>
            </a:extLst>
          </p:cNvPr>
          <p:cNvGrpSpPr/>
          <p:nvPr/>
        </p:nvGrpSpPr>
        <p:grpSpPr>
          <a:xfrm>
            <a:off x="260492" y="2928685"/>
            <a:ext cx="1045507" cy="740163"/>
            <a:chOff x="2503174" y="2825247"/>
            <a:chExt cx="1045507" cy="740163"/>
          </a:xfrm>
        </p:grpSpPr>
        <p:pic>
          <p:nvPicPr>
            <p:cNvPr id="17" name="Image 9">
              <a:extLst>
                <a:ext uri="{FF2B5EF4-FFF2-40B4-BE49-F238E27FC236}">
                  <a16:creationId xmlns:a16="http://schemas.microsoft.com/office/drawing/2014/main" id="{139CC70B-F30B-BC48-6C88-8398579046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biLevel thresh="75000"/>
            </a:blip>
            <a:srcRect r="-12400" b="78695"/>
            <a:stretch/>
          </p:blipFill>
          <p:spPr>
            <a:xfrm flipH="1">
              <a:off x="2856537" y="2825247"/>
              <a:ext cx="338780" cy="46316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F734035-711F-B3A0-8A5A-AAD74A05EB9F}"/>
                </a:ext>
              </a:extLst>
            </p:cNvPr>
            <p:cNvSpPr txBox="1"/>
            <p:nvPr/>
          </p:nvSpPr>
          <p:spPr>
            <a:xfrm>
              <a:off x="2503174" y="3288411"/>
              <a:ext cx="1045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chemeClr val="bg1"/>
                  </a:solidFill>
                  <a:latin typeface="Century Gothic (Corpo)"/>
                </a:rPr>
                <a:t>% -25 anni</a:t>
              </a:r>
            </a:p>
          </p:txBody>
        </p:sp>
      </p:grpSp>
      <p:graphicFrame>
        <p:nvGraphicFramePr>
          <p:cNvPr id="19" name="Graphique 1">
            <a:extLst>
              <a:ext uri="{FF2B5EF4-FFF2-40B4-BE49-F238E27FC236}">
                <a16:creationId xmlns:a16="http://schemas.microsoft.com/office/drawing/2014/main" id="{6565231B-3074-CF81-EC24-F4141CF7FE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611935"/>
              </p:ext>
            </p:extLst>
          </p:nvPr>
        </p:nvGraphicFramePr>
        <p:xfrm>
          <a:off x="988895" y="1545571"/>
          <a:ext cx="9823153" cy="438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" name="Gruppo 19">
            <a:extLst>
              <a:ext uri="{FF2B5EF4-FFF2-40B4-BE49-F238E27FC236}">
                <a16:creationId xmlns:a16="http://schemas.microsoft.com/office/drawing/2014/main" id="{5C9A6CFE-C1B8-32C1-ABD0-0895C1D68F36}"/>
              </a:ext>
            </a:extLst>
          </p:cNvPr>
          <p:cNvGrpSpPr/>
          <p:nvPr/>
        </p:nvGrpSpPr>
        <p:grpSpPr>
          <a:xfrm>
            <a:off x="5373083" y="5927988"/>
            <a:ext cx="1070040" cy="647966"/>
            <a:chOff x="6447220" y="5308653"/>
            <a:chExt cx="1070040" cy="647966"/>
          </a:xfrm>
        </p:grpSpPr>
        <p:pic>
          <p:nvPicPr>
            <p:cNvPr id="21" name="Image 9">
              <a:extLst>
                <a:ext uri="{FF2B5EF4-FFF2-40B4-BE49-F238E27FC236}">
                  <a16:creationId xmlns:a16="http://schemas.microsoft.com/office/drawing/2014/main" id="{71B441D1-855D-43BA-BEF4-4284C970C9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tx1">
                  <a:lumMod val="50000"/>
                  <a:tint val="45000"/>
                  <a:satMod val="400000"/>
                </a:schemeClr>
              </a:duotone>
            </a:blip>
            <a:srcRect t="82243"/>
            <a:stretch/>
          </p:blipFill>
          <p:spPr>
            <a:xfrm flipH="1">
              <a:off x="6831537" y="5308653"/>
              <a:ext cx="301406" cy="38603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5A9FB8AB-2494-083F-09EF-9BAE9E6232BA}"/>
                </a:ext>
              </a:extLst>
            </p:cNvPr>
            <p:cNvSpPr txBox="1"/>
            <p:nvPr/>
          </p:nvSpPr>
          <p:spPr>
            <a:xfrm>
              <a:off x="6447220" y="5679620"/>
              <a:ext cx="107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Century Gothic (Corpo)"/>
                </a:rPr>
                <a:t>% </a:t>
              </a:r>
              <a:r>
                <a:rPr lang="it-IT" sz="1200" dirty="0">
                  <a:solidFill>
                    <a:schemeClr val="bg1"/>
                  </a:solidFill>
                  <a:latin typeface="Century Gothic (Corpo)"/>
                </a:rPr>
                <a:t>Femmine</a:t>
              </a:r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00E7E363-C324-D1CE-646B-B74B8650DC80}"/>
              </a:ext>
            </a:extLst>
          </p:cNvPr>
          <p:cNvGrpSpPr/>
          <p:nvPr/>
        </p:nvGrpSpPr>
        <p:grpSpPr>
          <a:xfrm>
            <a:off x="5450064" y="726688"/>
            <a:ext cx="916077" cy="789699"/>
            <a:chOff x="6594745" y="185920"/>
            <a:chExt cx="916077" cy="789699"/>
          </a:xfrm>
        </p:grpSpPr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CADD05EB-0F36-0758-7636-A316F252C8AF}"/>
                </a:ext>
              </a:extLst>
            </p:cNvPr>
            <p:cNvSpPr txBox="1"/>
            <p:nvPr/>
          </p:nvSpPr>
          <p:spPr>
            <a:xfrm>
              <a:off x="6594745" y="698620"/>
              <a:ext cx="9160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Century Gothic (Corpo)"/>
                </a:rPr>
                <a:t>% </a:t>
              </a:r>
              <a:r>
                <a:rPr lang="it-IT" sz="1200" dirty="0">
                  <a:solidFill>
                    <a:schemeClr val="bg1"/>
                  </a:solidFill>
                  <a:latin typeface="Century Gothic (Corpo)"/>
                </a:rPr>
                <a:t>Maschi</a:t>
              </a:r>
            </a:p>
          </p:txBody>
        </p:sp>
        <p:pic>
          <p:nvPicPr>
            <p:cNvPr id="26" name="Image 9">
              <a:extLst>
                <a:ext uri="{FF2B5EF4-FFF2-40B4-BE49-F238E27FC236}">
                  <a16:creationId xmlns:a16="http://schemas.microsoft.com/office/drawing/2014/main" id="{F56672D3-8A17-49FC-A0DF-302798328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biLevel thresh="75000"/>
            </a:blip>
            <a:srcRect r="-12400" b="78695"/>
            <a:stretch/>
          </p:blipFill>
          <p:spPr>
            <a:xfrm flipH="1">
              <a:off x="6886613" y="185920"/>
              <a:ext cx="338780" cy="463164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29" name="Immagine 28">
            <a:extLst>
              <a:ext uri="{FF2B5EF4-FFF2-40B4-BE49-F238E27FC236}">
                <a16:creationId xmlns:a16="http://schemas.microsoft.com/office/drawing/2014/main" id="{D17466F4-E375-F1CC-7CBF-3627BF861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603" y="135009"/>
            <a:ext cx="2984067" cy="1630793"/>
          </a:xfrm>
          <a:prstGeom prst="rect">
            <a:avLst/>
          </a:prstGeom>
        </p:spPr>
      </p:pic>
      <p:sp>
        <p:nvSpPr>
          <p:cNvPr id="31" name="Espace réservé du pied de page 2">
            <a:extLst>
              <a:ext uri="{FF2B5EF4-FFF2-40B4-BE49-F238E27FC236}">
                <a16:creationId xmlns:a16="http://schemas.microsoft.com/office/drawing/2014/main" id="{B9E41582-6627-1A1C-F139-6C9D6ED505A8}"/>
              </a:ext>
            </a:extLst>
          </p:cNvPr>
          <p:cNvSpPr txBox="1">
            <a:spLocks/>
          </p:cNvSpPr>
          <p:nvPr/>
        </p:nvSpPr>
        <p:spPr>
          <a:xfrm rot="16200000">
            <a:off x="-1175837" y="1583240"/>
            <a:ext cx="27168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907" b="1" dirty="0">
                <a:solidFill>
                  <a:schemeClr val="bg1"/>
                </a:solidFill>
                <a:latin typeface="Century Gothic"/>
              </a:rPr>
              <a:t>Cinexpert ITA – Focus «Cinema Revolution»</a:t>
            </a:r>
            <a:endParaRPr lang="it-IT" sz="907" b="1" dirty="0">
              <a:solidFill>
                <a:schemeClr val="bg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476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458E7B3A-FE68-9C41-D894-AD264431C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8400" y="3429000"/>
            <a:ext cx="8995200" cy="2250122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it-IT" sz="36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L’ESTATE 2023 DELLE SALE</a:t>
            </a:r>
          </a:p>
          <a:p>
            <a:pPr>
              <a:lnSpc>
                <a:spcPct val="70000"/>
              </a:lnSpc>
            </a:pPr>
            <a:r>
              <a:rPr lang="it-IT" dirty="0">
                <a:solidFill>
                  <a:schemeClr val="bg1"/>
                </a:solidFill>
                <a:latin typeface="Gill Sans Infant Std" panose="020B0502020104020203" pitchFamily="34" charset="0"/>
              </a:rPr>
              <a:t>IL MINISTERO DELLA CULTURA PRESENTA I DATI CINETEL</a:t>
            </a:r>
          </a:p>
          <a:p>
            <a:pPr>
              <a:lnSpc>
                <a:spcPct val="70000"/>
              </a:lnSpc>
            </a:pPr>
            <a:endParaRPr lang="it-IT" sz="2000" b="1" dirty="0">
              <a:solidFill>
                <a:schemeClr val="bg1"/>
              </a:solidFill>
              <a:latin typeface="Gill Sans Infant Std" panose="020B0502020104020203" pitchFamily="34" charset="0"/>
            </a:endParaRPr>
          </a:p>
          <a:p>
            <a:pPr>
              <a:lnSpc>
                <a:spcPct val="70000"/>
              </a:lnSpc>
            </a:pPr>
            <a:endParaRPr lang="it-IT" sz="2000" b="1" dirty="0">
              <a:solidFill>
                <a:schemeClr val="bg1"/>
              </a:solidFill>
              <a:latin typeface="Gill Sans Infant Std" panose="020B0502020104020203" pitchFamily="34" charset="0"/>
            </a:endParaRPr>
          </a:p>
          <a:p>
            <a:pPr>
              <a:lnSpc>
                <a:spcPct val="70000"/>
              </a:lnSpc>
            </a:pPr>
            <a:r>
              <a:rPr lang="it-IT" sz="2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31 AGOSTO ORE 11:30</a:t>
            </a:r>
          </a:p>
          <a:p>
            <a:pPr>
              <a:lnSpc>
                <a:spcPct val="70000"/>
              </a:lnSpc>
            </a:pPr>
            <a:r>
              <a:rPr lang="it-IT" sz="2000" dirty="0" err="1">
                <a:solidFill>
                  <a:schemeClr val="bg1"/>
                </a:solidFill>
                <a:latin typeface="Gill Sans Infant Std" panose="020B0502020104020203" pitchFamily="34" charset="0"/>
              </a:rPr>
              <a:t>Italian</a:t>
            </a: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 </a:t>
            </a:r>
            <a:r>
              <a:rPr lang="it-IT" sz="2000" dirty="0" err="1">
                <a:solidFill>
                  <a:schemeClr val="bg1"/>
                </a:solidFill>
                <a:latin typeface="Gill Sans Infant Std" panose="020B0502020104020203" pitchFamily="34" charset="0"/>
              </a:rPr>
              <a:t>Pavilion</a:t>
            </a: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  |  Hotel Excelsior  |   Venezia Lido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26F1D4F-D7B7-FC5E-527B-F7BF275CC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9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3EF4AFA-4D9C-99B8-E8FC-26CC0973BF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458E7B3A-FE68-9C41-D894-AD264431C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8400" y="3193597"/>
            <a:ext cx="8275200" cy="108100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it-IT" sz="3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11 GIUGNO - 21 SETTEMBRE 2023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5BF258A8-5E25-6A71-4C6A-46B3911EA0BA}"/>
              </a:ext>
            </a:extLst>
          </p:cNvPr>
          <p:cNvSpPr txBox="1">
            <a:spLocks/>
          </p:cNvSpPr>
          <p:nvPr/>
        </p:nvSpPr>
        <p:spPr>
          <a:xfrm>
            <a:off x="3539067" y="3884369"/>
            <a:ext cx="5187333" cy="701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PRESENZE:</a:t>
            </a:r>
          </a:p>
          <a:p>
            <a:pPr algn="l">
              <a:lnSpc>
                <a:spcPct val="70000"/>
              </a:lnSpc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INCASSI: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0C9FAC04-5C60-CA71-4D68-BD0FE2632BEF}"/>
              </a:ext>
            </a:extLst>
          </p:cNvPr>
          <p:cNvSpPr txBox="1">
            <a:spLocks/>
          </p:cNvSpPr>
          <p:nvPr/>
        </p:nvSpPr>
        <p:spPr>
          <a:xfrm>
            <a:off x="4017600" y="3879925"/>
            <a:ext cx="4708800" cy="846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70000"/>
              </a:lnSpc>
            </a:pPr>
            <a:r>
              <a:rPr lang="it-IT" sz="2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19.1 MILIONI </a:t>
            </a:r>
          </a:p>
          <a:p>
            <a:pPr algn="r">
              <a:lnSpc>
                <a:spcPct val="70000"/>
              </a:lnSpc>
            </a:pPr>
            <a:r>
              <a:rPr lang="it-IT" sz="2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128.7 MILIONI DI EURO 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021696BC-38B8-2246-3DB5-6506423B94FC}"/>
              </a:ext>
            </a:extLst>
          </p:cNvPr>
          <p:cNvSpPr txBox="1">
            <a:spLocks/>
          </p:cNvSpPr>
          <p:nvPr/>
        </p:nvSpPr>
        <p:spPr>
          <a:xfrm>
            <a:off x="3443271" y="4844042"/>
            <a:ext cx="7246533" cy="99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2023 vs 2011:+ 13,5% presenze / + 13,1% incassi</a:t>
            </a:r>
          </a:p>
          <a:p>
            <a:pPr algn="l">
              <a:lnSpc>
                <a:spcPct val="70000"/>
              </a:lnSpc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2023 vs 2019: +4,7% presenze / + 8,2% incassi</a:t>
            </a:r>
          </a:p>
          <a:p>
            <a:pPr algn="l">
              <a:lnSpc>
                <a:spcPct val="70000"/>
              </a:lnSpc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2023 vs Triennio 2017-2019: +26,3% presenze / +32,6% incassi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689CC36-CAA2-4125-7738-896A4899BA7F}"/>
              </a:ext>
            </a:extLst>
          </p:cNvPr>
          <p:cNvSpPr/>
          <p:nvPr/>
        </p:nvSpPr>
        <p:spPr>
          <a:xfrm>
            <a:off x="3539067" y="3664800"/>
            <a:ext cx="5187333" cy="1062058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22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3EF4AFA-4D9C-99B8-E8FC-26CC0973BF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458E7B3A-FE68-9C41-D894-AD264431C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8400" y="3193597"/>
            <a:ext cx="8275200" cy="108100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it-IT" sz="3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11 GIUGNO - 21 SETTEMBRE 2023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5BF258A8-5E25-6A71-4C6A-46B3911EA0BA}"/>
              </a:ext>
            </a:extLst>
          </p:cNvPr>
          <p:cNvSpPr txBox="1">
            <a:spLocks/>
          </p:cNvSpPr>
          <p:nvPr/>
        </p:nvSpPr>
        <p:spPr>
          <a:xfrm>
            <a:off x="3502333" y="3586759"/>
            <a:ext cx="5187333" cy="2143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it-IT" sz="2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TOP TITLE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54FA8B9-5433-F6AA-4D84-ADB231C2A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61" y="3938371"/>
            <a:ext cx="66198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4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3EF4AFA-4D9C-99B8-E8FC-26CC0973BF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458E7B3A-FE68-9C41-D894-AD264431C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8400" y="3193597"/>
            <a:ext cx="8275200" cy="108100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it-IT" sz="3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11 GIUGNO - 21 SETTEMBRE 2023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5BF258A8-5E25-6A71-4C6A-46B3911EA0BA}"/>
              </a:ext>
            </a:extLst>
          </p:cNvPr>
          <p:cNvSpPr txBox="1">
            <a:spLocks/>
          </p:cNvSpPr>
          <p:nvPr/>
        </p:nvSpPr>
        <p:spPr>
          <a:xfrm>
            <a:off x="3539066" y="3760930"/>
            <a:ext cx="5187333" cy="701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it-IT" sz="2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CINEMA ITALIANO</a:t>
            </a:r>
          </a:p>
          <a:p>
            <a:pPr algn="l">
              <a:lnSpc>
                <a:spcPct val="70000"/>
              </a:lnSpc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PRESENZE:</a:t>
            </a:r>
          </a:p>
          <a:p>
            <a:pPr algn="l">
              <a:lnSpc>
                <a:spcPct val="70000"/>
              </a:lnSpc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INCASSI: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0C9FAC04-5C60-CA71-4D68-BD0FE2632BEF}"/>
              </a:ext>
            </a:extLst>
          </p:cNvPr>
          <p:cNvSpPr txBox="1">
            <a:spLocks/>
          </p:cNvSpPr>
          <p:nvPr/>
        </p:nvSpPr>
        <p:spPr>
          <a:xfrm>
            <a:off x="4017599" y="4097141"/>
            <a:ext cx="4708800" cy="846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70000"/>
              </a:lnSpc>
            </a:pPr>
            <a:r>
              <a:rPr lang="it-IT" sz="2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1.4 MILIONI </a:t>
            </a:r>
          </a:p>
          <a:p>
            <a:pPr algn="r">
              <a:lnSpc>
                <a:spcPct val="70000"/>
              </a:lnSpc>
            </a:pPr>
            <a:r>
              <a:rPr lang="it-IT" sz="2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 8.1 MILIONI DI EURO 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021696BC-38B8-2246-3DB5-6506423B94FC}"/>
              </a:ext>
            </a:extLst>
          </p:cNvPr>
          <p:cNvSpPr txBox="1">
            <a:spLocks/>
          </p:cNvSpPr>
          <p:nvPr/>
        </p:nvSpPr>
        <p:spPr>
          <a:xfrm>
            <a:off x="3469398" y="4923363"/>
            <a:ext cx="7246533" cy="99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2023 vs 2022:+ 63,3% presenze / + 79,2% incassi</a:t>
            </a:r>
          </a:p>
          <a:p>
            <a:pPr algn="l">
              <a:lnSpc>
                <a:spcPct val="70000"/>
              </a:lnSpc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2023 vs Triennio 2017-2019: +35,9% presenze / +25,1% incassi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689CC36-CAA2-4125-7738-896A4899BA7F}"/>
              </a:ext>
            </a:extLst>
          </p:cNvPr>
          <p:cNvSpPr/>
          <p:nvPr/>
        </p:nvSpPr>
        <p:spPr>
          <a:xfrm>
            <a:off x="3539067" y="3664800"/>
            <a:ext cx="5187333" cy="1062058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39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3EF4AFA-4D9C-99B8-E8FC-26CC0973BF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458E7B3A-FE68-9C41-D894-AD264431C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8400" y="3032731"/>
            <a:ext cx="8275200" cy="108100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it-IT" sz="3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PROMOZIONE “CINEMA REVOLUTION” 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021696BC-38B8-2246-3DB5-6506423B94FC}"/>
              </a:ext>
            </a:extLst>
          </p:cNvPr>
          <p:cNvSpPr txBox="1">
            <a:spLocks/>
          </p:cNvSpPr>
          <p:nvPr/>
        </p:nvSpPr>
        <p:spPr>
          <a:xfrm>
            <a:off x="2756649" y="4931367"/>
            <a:ext cx="6925733" cy="962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2023 vs Triennio 2017-2019: + 8,6% presenze / + 18,3% incassi</a:t>
            </a:r>
          </a:p>
          <a:p>
            <a:pPr algn="l">
              <a:lnSpc>
                <a:spcPct val="70000"/>
              </a:lnSpc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2023 vs 2022: + 72,8% presenze / + 80,6% incassi </a:t>
            </a:r>
          </a:p>
          <a:p>
            <a:pPr algn="l">
              <a:lnSpc>
                <a:spcPct val="70000"/>
              </a:lnSpc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2023 arene estive: 29% delle presenze totali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689CC36-CAA2-4125-7738-896A4899BA7F}"/>
              </a:ext>
            </a:extLst>
          </p:cNvPr>
          <p:cNvSpPr/>
          <p:nvPr/>
        </p:nvSpPr>
        <p:spPr>
          <a:xfrm>
            <a:off x="2819399" y="4131802"/>
            <a:ext cx="6595533" cy="675600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7FDCB9B7-B7C3-1C66-2A67-7552C5AFCDEA}"/>
              </a:ext>
            </a:extLst>
          </p:cNvPr>
          <p:cNvSpPr txBox="1">
            <a:spLocks/>
          </p:cNvSpPr>
          <p:nvPr/>
        </p:nvSpPr>
        <p:spPr>
          <a:xfrm>
            <a:off x="493579" y="3411823"/>
            <a:ext cx="11204842" cy="520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CINEMA ITALIANO ED EUROPEO</a:t>
            </a:r>
          </a:p>
          <a:p>
            <a:pPr>
              <a:lnSpc>
                <a:spcPct val="70000"/>
              </a:lnSpc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16 GIUGNO - 16 SETTEMBRE 2023</a:t>
            </a:r>
            <a:endParaRPr lang="it-IT" sz="2500" dirty="0">
              <a:solidFill>
                <a:schemeClr val="bg1"/>
              </a:solidFill>
              <a:latin typeface="Gill Sans Infant Std" panose="020B0502020104020203" pitchFamily="34" charset="0"/>
            </a:endParaRP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0C9FAC04-5C60-CA71-4D68-BD0FE2632BEF}"/>
              </a:ext>
            </a:extLst>
          </p:cNvPr>
          <p:cNvSpPr txBox="1">
            <a:spLocks/>
          </p:cNvSpPr>
          <p:nvPr/>
        </p:nvSpPr>
        <p:spPr>
          <a:xfrm>
            <a:off x="4553751" y="4198234"/>
            <a:ext cx="4881600" cy="861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70000"/>
              </a:lnSpc>
            </a:pPr>
            <a:r>
              <a:rPr lang="it-IT" sz="2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1.8 MILIONI (</a:t>
            </a:r>
            <a:r>
              <a:rPr lang="it-IT" sz="16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Film ITA 1.1mln</a:t>
            </a:r>
            <a:r>
              <a:rPr lang="it-IT" sz="2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) </a:t>
            </a:r>
          </a:p>
          <a:p>
            <a:pPr algn="r">
              <a:lnSpc>
                <a:spcPct val="70000"/>
              </a:lnSpc>
            </a:pPr>
            <a:r>
              <a:rPr lang="it-IT" sz="2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11.4 MILIONI DI EURO </a:t>
            </a: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5BF258A8-5E25-6A71-4C6A-46B3911EA0BA}"/>
              </a:ext>
            </a:extLst>
          </p:cNvPr>
          <p:cNvSpPr txBox="1">
            <a:spLocks/>
          </p:cNvSpPr>
          <p:nvPr/>
        </p:nvSpPr>
        <p:spPr>
          <a:xfrm>
            <a:off x="2810250" y="4192282"/>
            <a:ext cx="5006067" cy="609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PRESENZE:</a:t>
            </a:r>
          </a:p>
          <a:p>
            <a:pPr algn="l">
              <a:lnSpc>
                <a:spcPct val="70000"/>
              </a:lnSpc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INCASSI:</a:t>
            </a:r>
          </a:p>
        </p:txBody>
      </p:sp>
    </p:spTree>
    <p:extLst>
      <p:ext uri="{BB962C8B-B14F-4D97-AF65-F5344CB8AC3E}">
        <p14:creationId xmlns:p14="http://schemas.microsoft.com/office/powerpoint/2010/main" val="429149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3EF4AFA-4D9C-99B8-E8FC-26CC0973BF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458E7B3A-FE68-9C41-D894-AD264431C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8400" y="3193597"/>
            <a:ext cx="8275200" cy="108100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it-IT" sz="3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PROMOZIONE “CINEMA REVOLUTION” </a:t>
            </a:r>
          </a:p>
          <a:p>
            <a:pPr>
              <a:lnSpc>
                <a:spcPct val="70000"/>
              </a:lnSpc>
            </a:pPr>
            <a:endParaRPr lang="it-IT" sz="3000" b="1" dirty="0">
              <a:solidFill>
                <a:schemeClr val="bg1"/>
              </a:solidFill>
              <a:latin typeface="Gill Sans Infant Std" panose="020B0502020104020203" pitchFamily="34" charset="0"/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5BF258A8-5E25-6A71-4C6A-46B3911EA0BA}"/>
              </a:ext>
            </a:extLst>
          </p:cNvPr>
          <p:cNvSpPr txBox="1">
            <a:spLocks/>
          </p:cNvSpPr>
          <p:nvPr/>
        </p:nvSpPr>
        <p:spPr>
          <a:xfrm>
            <a:off x="3502333" y="3586759"/>
            <a:ext cx="5187333" cy="2143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it-IT" sz="2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TOP TITLE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3B9451F-E227-099B-1A6D-DB4122948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3" y="4133029"/>
            <a:ext cx="5919850" cy="141091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C8C47FD-D04C-D1D4-DFDB-4B39BEA32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696" y="4127223"/>
            <a:ext cx="5919850" cy="141090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992407C-92AA-8CA1-343D-053A3373FAB8}"/>
              </a:ext>
            </a:extLst>
          </p:cNvPr>
          <p:cNvSpPr txBox="1"/>
          <p:nvPr/>
        </p:nvSpPr>
        <p:spPr>
          <a:xfrm>
            <a:off x="1828947" y="3839221"/>
            <a:ext cx="202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ITA+UE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D27F051-3BB5-F678-3F9F-F05FE8E0FA86}"/>
              </a:ext>
            </a:extLst>
          </p:cNvPr>
          <p:cNvSpPr txBox="1"/>
          <p:nvPr/>
        </p:nvSpPr>
        <p:spPr>
          <a:xfrm>
            <a:off x="8182217" y="3796529"/>
            <a:ext cx="2020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ITA</a:t>
            </a:r>
          </a:p>
        </p:txBody>
      </p:sp>
    </p:spTree>
    <p:extLst>
      <p:ext uri="{BB962C8B-B14F-4D97-AF65-F5344CB8AC3E}">
        <p14:creationId xmlns:p14="http://schemas.microsoft.com/office/powerpoint/2010/main" val="25192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3EF4AFA-4D9C-99B8-E8FC-26CC0973BF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458E7B3A-FE68-9C41-D894-AD264431C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8400" y="3046572"/>
            <a:ext cx="8275200" cy="108100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it-IT" sz="3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CINEMA IN FESTA 2023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689CC36-CAA2-4125-7738-896A4899BA7F}"/>
              </a:ext>
            </a:extLst>
          </p:cNvPr>
          <p:cNvSpPr/>
          <p:nvPr/>
        </p:nvSpPr>
        <p:spPr>
          <a:xfrm>
            <a:off x="2246912" y="3811428"/>
            <a:ext cx="7698176" cy="1745052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7FDCB9B7-B7C3-1C66-2A67-7552C5AFCDEA}"/>
              </a:ext>
            </a:extLst>
          </p:cNvPr>
          <p:cNvSpPr txBox="1">
            <a:spLocks/>
          </p:cNvSpPr>
          <p:nvPr/>
        </p:nvSpPr>
        <p:spPr>
          <a:xfrm>
            <a:off x="493579" y="3411823"/>
            <a:ext cx="11204842" cy="520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edizioni di </a:t>
            </a:r>
            <a:r>
              <a:rPr lang="it-IT" sz="2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giugno</a:t>
            </a: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 (11-15/6) e </a:t>
            </a:r>
            <a:r>
              <a:rPr lang="it-IT" sz="2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settembre</a:t>
            </a: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 (17-21/9)</a:t>
            </a: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5BF258A8-5E25-6A71-4C6A-46B3911EA0BA}"/>
              </a:ext>
            </a:extLst>
          </p:cNvPr>
          <p:cNvSpPr txBox="1">
            <a:spLocks/>
          </p:cNvSpPr>
          <p:nvPr/>
        </p:nvSpPr>
        <p:spPr>
          <a:xfrm>
            <a:off x="6565134" y="3811358"/>
            <a:ext cx="3379954" cy="1242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Settembre 2023</a:t>
            </a: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1.5 MILIONI DI PRESENZE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+69,3% vs Triennio 2017-2019 +36,6% vs 2022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5.6 MILIONI DI EURO</a:t>
            </a:r>
            <a:b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</a:br>
            <a:endParaRPr lang="it-IT" sz="2000" dirty="0">
              <a:solidFill>
                <a:schemeClr val="bg1"/>
              </a:solidFill>
              <a:latin typeface="Gill Sans Infant Std" panose="020B0502020104020203" pitchFamily="34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5818848F-B4CA-C56B-8EF7-6BC2A6AFD97B}"/>
              </a:ext>
            </a:extLst>
          </p:cNvPr>
          <p:cNvSpPr txBox="1">
            <a:spLocks/>
          </p:cNvSpPr>
          <p:nvPr/>
        </p:nvSpPr>
        <p:spPr>
          <a:xfrm>
            <a:off x="2490752" y="3811359"/>
            <a:ext cx="3379954" cy="1242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Giugno 2023: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1.2 MILIONI DI PRESENZE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+80,3% vs Triennio 2017-2019 +187,1% vs 2022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4.2 MILIONI DI EURO</a:t>
            </a:r>
            <a:b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</a:br>
            <a:endParaRPr lang="it-IT" sz="2000" dirty="0">
              <a:solidFill>
                <a:schemeClr val="bg1"/>
              </a:solidFill>
              <a:latin typeface="Gill Sans Infant Std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4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3EF4AFA-4D9C-99B8-E8FC-26CC0973BF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5"/>
            <a:ext cx="12192000" cy="68580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458E7B3A-FE68-9C41-D894-AD264431C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06700"/>
            <a:ext cx="12192000" cy="444599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it-IT" sz="3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1° QUADRIMESTRE (</a:t>
            </a:r>
            <a:r>
              <a:rPr lang="it-IT" sz="2000" b="1" dirty="0" err="1">
                <a:solidFill>
                  <a:schemeClr val="bg1"/>
                </a:solidFill>
                <a:latin typeface="Gill Sans Infant Std" panose="020B0502020104020203" pitchFamily="34" charset="0"/>
              </a:rPr>
              <a:t>Gen-Apr</a:t>
            </a:r>
            <a:r>
              <a:rPr lang="it-IT" sz="3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) vs 2° QUADRIMESTRE (</a:t>
            </a:r>
            <a:r>
              <a:rPr lang="it-IT" sz="2000" b="1" dirty="0" err="1">
                <a:solidFill>
                  <a:schemeClr val="bg1"/>
                </a:solidFill>
                <a:latin typeface="Gill Sans Infant Std" panose="020B0502020104020203" pitchFamily="34" charset="0"/>
              </a:rPr>
              <a:t>Mag</a:t>
            </a:r>
            <a:r>
              <a:rPr lang="it-IT" sz="2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-Ago</a:t>
            </a:r>
            <a:r>
              <a:rPr lang="it-IT" sz="3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)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5BF258A8-5E25-6A71-4C6A-46B3911EA0BA}"/>
              </a:ext>
            </a:extLst>
          </p:cNvPr>
          <p:cNvSpPr txBox="1">
            <a:spLocks/>
          </p:cNvSpPr>
          <p:nvPr/>
        </p:nvSpPr>
        <p:spPr>
          <a:xfrm>
            <a:off x="3018697" y="4253823"/>
            <a:ext cx="7271933" cy="1062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2023:                                    50,3%-49,7%              50,3%-49,7% </a:t>
            </a:r>
          </a:p>
          <a:p>
            <a:pPr algn="l">
              <a:lnSpc>
                <a:spcPct val="70000"/>
              </a:lnSpc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2022:                                    54,4%-45,6%              53,6%-46,4% </a:t>
            </a:r>
          </a:p>
          <a:p>
            <a:pPr algn="l">
              <a:lnSpc>
                <a:spcPct val="70000"/>
              </a:lnSpc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2019:                                    62,6%-37,4%              62,4%-37,6% </a:t>
            </a:r>
          </a:p>
          <a:p>
            <a:pPr algn="l">
              <a:lnSpc>
                <a:spcPct val="70000"/>
              </a:lnSpc>
            </a:pPr>
            <a:r>
              <a:rPr lang="it-IT" sz="2000" dirty="0">
                <a:solidFill>
                  <a:schemeClr val="bg1"/>
                </a:solidFill>
                <a:latin typeface="Gill Sans Infant Std" panose="020B0502020104020203" pitchFamily="34" charset="0"/>
              </a:rPr>
              <a:t>Triennio 2017-2019:          68,3%-31,7%              68,2%-31,8% </a:t>
            </a:r>
          </a:p>
          <a:p>
            <a:pPr algn="l">
              <a:lnSpc>
                <a:spcPct val="70000"/>
              </a:lnSpc>
            </a:pPr>
            <a:endParaRPr lang="it-IT" sz="2000" dirty="0">
              <a:solidFill>
                <a:schemeClr val="bg1"/>
              </a:solidFill>
              <a:latin typeface="Gill Sans Infant Std" panose="020B0502020104020203" pitchFamily="34" charset="0"/>
            </a:endParaRP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0C9FAC04-5C60-CA71-4D68-BD0FE2632BEF}"/>
              </a:ext>
            </a:extLst>
          </p:cNvPr>
          <p:cNvSpPr txBox="1">
            <a:spLocks/>
          </p:cNvSpPr>
          <p:nvPr/>
        </p:nvSpPr>
        <p:spPr>
          <a:xfrm>
            <a:off x="5269048" y="3785514"/>
            <a:ext cx="3743960" cy="554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70000"/>
              </a:lnSpc>
            </a:pPr>
            <a:r>
              <a:rPr lang="it-IT" sz="2000" b="1" dirty="0">
                <a:solidFill>
                  <a:schemeClr val="bg1"/>
                </a:solidFill>
                <a:latin typeface="Gill Sans Infant Std" panose="020B0502020104020203" pitchFamily="34" charset="0"/>
              </a:rPr>
              <a:t>PRESENZE                   INCASSI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689CC36-CAA2-4125-7738-896A4899BA7F}"/>
              </a:ext>
            </a:extLst>
          </p:cNvPr>
          <p:cNvSpPr/>
          <p:nvPr/>
        </p:nvSpPr>
        <p:spPr>
          <a:xfrm>
            <a:off x="2454592" y="4096004"/>
            <a:ext cx="7282815" cy="1490231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2365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i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Tema di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i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1049</Words>
  <Application>Microsoft Office PowerPoint</Application>
  <PresentationFormat>Widescreen</PresentationFormat>
  <Paragraphs>148</Paragraphs>
  <Slides>18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Century Gothic (Corpo)</vt:lpstr>
      <vt:lpstr>Century Gothic (Corpo)</vt:lpstr>
      <vt:lpstr>Gill Sans Infant Std</vt:lpstr>
      <vt:lpstr>Tema di Office</vt:lpstr>
      <vt:lpstr>Immagine bitmap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Federico Di Eugenio</dc:creator>
  <cp:lastModifiedBy>Paolo Anastasio</cp:lastModifiedBy>
  <cp:revision>23</cp:revision>
  <cp:lastPrinted>2023-08-29T22:43:27Z</cp:lastPrinted>
  <dcterms:created xsi:type="dcterms:W3CDTF">2023-08-29T07:59:03Z</dcterms:created>
  <dcterms:modified xsi:type="dcterms:W3CDTF">2023-10-11T15:15:03Z</dcterms:modified>
</cp:coreProperties>
</file>