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300" r:id="rId5"/>
    <p:sldId id="283" r:id="rId6"/>
    <p:sldId id="286" r:id="rId7"/>
    <p:sldId id="295" r:id="rId8"/>
    <p:sldId id="296" r:id="rId9"/>
    <p:sldId id="298" r:id="rId10"/>
    <p:sldId id="299" r:id="rId11"/>
    <p:sldId id="291" r:id="rId12"/>
    <p:sldId id="293" r:id="rId13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98"/>
    <a:srgbClr val="00A899"/>
    <a:srgbClr val="21FFEA"/>
    <a:srgbClr val="02636A"/>
    <a:srgbClr val="016469"/>
    <a:srgbClr val="E8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E6E29-D74F-472B-9941-9F5C4C09DE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F73D19-53AC-4ED8-9CDA-67635B28E566}">
      <dgm:prSet phldrT="[Testo]" custT="1"/>
      <dgm:spPr>
        <a:solidFill>
          <a:srgbClr val="FFFFFF"/>
        </a:solidFill>
        <a:ln>
          <a:solidFill>
            <a:srgbClr val="252C66"/>
          </a:solidFill>
        </a:ln>
      </dgm:spPr>
      <dgm:t>
        <a:bodyPr/>
        <a:lstStyle/>
        <a:p>
          <a:r>
            <a:rPr lang="it-IT" sz="1800" b="1" dirty="0">
              <a:solidFill>
                <a:srgbClr val="252C66"/>
              </a:solidFill>
              <a:latin typeface="Futura Std Book" panose="020B0502020204020303" pitchFamily="34" charset="0"/>
            </a:rPr>
            <a:t>2020</a:t>
          </a:r>
        </a:p>
      </dgm:t>
    </dgm:pt>
    <dgm:pt modelId="{9FC590D0-28E3-4F88-8FFF-E98B6848A9FA}" type="parTrans" cxnId="{C3AAF765-CA95-43FD-9C0B-8762A93D4313}">
      <dgm:prSet/>
      <dgm:spPr/>
      <dgm:t>
        <a:bodyPr/>
        <a:lstStyle/>
        <a:p>
          <a:endParaRPr lang="it-IT"/>
        </a:p>
      </dgm:t>
    </dgm:pt>
    <dgm:pt modelId="{B4B395E8-5150-4049-94CD-801CA4669674}" type="sibTrans" cxnId="{C3AAF765-CA95-43FD-9C0B-8762A93D4313}">
      <dgm:prSet/>
      <dgm:spPr/>
      <dgm:t>
        <a:bodyPr/>
        <a:lstStyle/>
        <a:p>
          <a:endParaRPr lang="it-IT"/>
        </a:p>
      </dgm:t>
    </dgm:pt>
    <dgm:pt modelId="{BB28E745-D640-42A7-9FC7-E9B6952738E4}">
      <dgm:prSet phldrT="[Testo]" custT="1"/>
      <dgm:spPr>
        <a:solidFill>
          <a:srgbClr val="0098D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2021</a:t>
          </a:r>
        </a:p>
      </dgm:t>
    </dgm:pt>
    <dgm:pt modelId="{F8E051F1-B902-49BA-8483-52D78E4A7264}" type="parTrans" cxnId="{20CBACA9-8CA0-4126-8E99-1D1EF6FDC880}">
      <dgm:prSet/>
      <dgm:spPr/>
      <dgm:t>
        <a:bodyPr/>
        <a:lstStyle/>
        <a:p>
          <a:endParaRPr lang="it-IT"/>
        </a:p>
      </dgm:t>
    </dgm:pt>
    <dgm:pt modelId="{E70B49D2-BE8C-4B37-80A6-2C45D6F75614}" type="sibTrans" cxnId="{20CBACA9-8CA0-4126-8E99-1D1EF6FDC880}">
      <dgm:prSet/>
      <dgm:spPr/>
      <dgm:t>
        <a:bodyPr/>
        <a:lstStyle/>
        <a:p>
          <a:endParaRPr lang="it-IT"/>
        </a:p>
      </dgm:t>
    </dgm:pt>
    <dgm:pt modelId="{9C8E1C6B-EB76-4B02-BD46-C8BA299E1791}">
      <dgm:prSet phldrT="[Testo]" custT="1"/>
      <dgm:spPr>
        <a:solidFill>
          <a:srgbClr val="25306D"/>
        </a:solidFill>
      </dgm:spPr>
      <dgm:t>
        <a:bodyPr/>
        <a:lstStyle/>
        <a:p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2023</a:t>
          </a:r>
        </a:p>
      </dgm:t>
    </dgm:pt>
    <dgm:pt modelId="{AA1D68C8-8249-4EC3-8FC6-82DACC338255}" type="parTrans" cxnId="{A47AABB5-3A8C-4B93-82D9-5D24CCBB9505}">
      <dgm:prSet/>
      <dgm:spPr/>
      <dgm:t>
        <a:bodyPr/>
        <a:lstStyle/>
        <a:p>
          <a:endParaRPr lang="it-IT"/>
        </a:p>
      </dgm:t>
    </dgm:pt>
    <dgm:pt modelId="{4522EAB4-470C-4CDF-8537-BC4E9B2F3473}" type="sibTrans" cxnId="{A47AABB5-3A8C-4B93-82D9-5D24CCBB9505}">
      <dgm:prSet/>
      <dgm:spPr/>
      <dgm:t>
        <a:bodyPr/>
        <a:lstStyle/>
        <a:p>
          <a:endParaRPr lang="it-IT"/>
        </a:p>
      </dgm:t>
    </dgm:pt>
    <dgm:pt modelId="{8DCAA346-E888-4A17-92DF-6DFCB78C0333}">
      <dgm:prSet custT="1"/>
      <dgm:spPr>
        <a:solidFill>
          <a:srgbClr val="1F6DB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009" tIns="24003" rIns="24003" bIns="24003" numCol="1" spcCol="1270" anchor="ctr" anchorCtr="0"/>
        <a:lstStyle/>
        <a:p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2022</a:t>
          </a:r>
        </a:p>
      </dgm:t>
    </dgm:pt>
    <dgm:pt modelId="{A7E73B8F-8475-4A1F-86DE-340B608F0B99}" type="parTrans" cxnId="{6CE76301-DD28-4694-B996-4BEDA8B16362}">
      <dgm:prSet/>
      <dgm:spPr/>
      <dgm:t>
        <a:bodyPr/>
        <a:lstStyle/>
        <a:p>
          <a:endParaRPr lang="it-IT"/>
        </a:p>
      </dgm:t>
    </dgm:pt>
    <dgm:pt modelId="{A2F8E0F9-8517-4877-9D29-A6F7F5920185}" type="sibTrans" cxnId="{6CE76301-DD28-4694-B996-4BEDA8B16362}">
      <dgm:prSet/>
      <dgm:spPr/>
      <dgm:t>
        <a:bodyPr/>
        <a:lstStyle/>
        <a:p>
          <a:endParaRPr lang="it-IT"/>
        </a:p>
      </dgm:t>
    </dgm:pt>
    <dgm:pt modelId="{EDFF01C2-A0FF-4BCB-8870-891F4C681F49}" type="pres">
      <dgm:prSet presAssocID="{FDAE6E29-D74F-472B-9941-9F5C4C09DEC9}" presName="Name0" presStyleCnt="0">
        <dgm:presLayoutVars>
          <dgm:dir/>
          <dgm:animLvl val="lvl"/>
          <dgm:resizeHandles val="exact"/>
        </dgm:presLayoutVars>
      </dgm:prSet>
      <dgm:spPr/>
    </dgm:pt>
    <dgm:pt modelId="{3019E9AC-17C8-4C07-895D-FB65A3D6DAD4}" type="pres">
      <dgm:prSet presAssocID="{F1F73D19-53AC-4ED8-9CDA-67635B28E566}" presName="parTxOnly" presStyleLbl="node1" presStyleIdx="0" presStyleCnt="4" custLinFactNeighborX="-1717" custLinFactNeighborY="-2364">
        <dgm:presLayoutVars>
          <dgm:chMax val="0"/>
          <dgm:chPref val="0"/>
          <dgm:bulletEnabled val="1"/>
        </dgm:presLayoutVars>
      </dgm:prSet>
      <dgm:spPr/>
    </dgm:pt>
    <dgm:pt modelId="{0489884C-5212-44B7-89D6-7D1336E42319}" type="pres">
      <dgm:prSet presAssocID="{B4B395E8-5150-4049-94CD-801CA4669674}" presName="parTxOnlySpace" presStyleCnt="0"/>
      <dgm:spPr/>
    </dgm:pt>
    <dgm:pt modelId="{9AF61509-1940-4308-9040-FFDE79F59456}" type="pres">
      <dgm:prSet presAssocID="{BB28E745-D640-42A7-9FC7-E9B6952738E4}" presName="parTxOnly" presStyleLbl="node1" presStyleIdx="1" presStyleCnt="4" custLinFactNeighborY="-1903">
        <dgm:presLayoutVars>
          <dgm:chMax val="0"/>
          <dgm:chPref val="0"/>
          <dgm:bulletEnabled val="1"/>
        </dgm:presLayoutVars>
      </dgm:prSet>
      <dgm:spPr>
        <a:xfrm>
          <a:off x="1146309" y="1420586"/>
          <a:ext cx="1271250" cy="508500"/>
        </a:xfrm>
        <a:prstGeom prst="chevron">
          <a:avLst/>
        </a:prstGeom>
      </dgm:spPr>
    </dgm:pt>
    <dgm:pt modelId="{4D5F5CB1-E8CF-4052-A8F4-A7E345129301}" type="pres">
      <dgm:prSet presAssocID="{E70B49D2-BE8C-4B37-80A6-2C45D6F75614}" presName="parTxOnlySpace" presStyleCnt="0"/>
      <dgm:spPr/>
    </dgm:pt>
    <dgm:pt modelId="{C08F03CC-36B9-4DC3-9F50-68D0B1203CDB}" type="pres">
      <dgm:prSet presAssocID="{8DCAA346-E888-4A17-92DF-6DFCB78C0333}" presName="parTxOnly" presStyleLbl="node1" presStyleIdx="2" presStyleCnt="4" custLinFactNeighborY="-2364">
        <dgm:presLayoutVars>
          <dgm:chMax val="0"/>
          <dgm:chPref val="0"/>
          <dgm:bulletEnabled val="1"/>
        </dgm:presLayoutVars>
      </dgm:prSet>
      <dgm:spPr>
        <a:xfrm>
          <a:off x="2290434" y="1418242"/>
          <a:ext cx="1271250" cy="508500"/>
        </a:xfrm>
        <a:prstGeom prst="chevron">
          <a:avLst/>
        </a:prstGeom>
      </dgm:spPr>
    </dgm:pt>
    <dgm:pt modelId="{ECF5E44B-65B2-4E48-B531-070AC7DB2CE2}" type="pres">
      <dgm:prSet presAssocID="{A2F8E0F9-8517-4877-9D29-A6F7F5920185}" presName="parTxOnlySpace" presStyleCnt="0"/>
      <dgm:spPr/>
    </dgm:pt>
    <dgm:pt modelId="{AB73276C-8D81-4339-9868-88AABF5AFD09}" type="pres">
      <dgm:prSet presAssocID="{9C8E1C6B-EB76-4B02-BD46-C8BA299E1791}" presName="parTxOnly" presStyleLbl="node1" presStyleIdx="3" presStyleCnt="4" custLinFactNeighborX="-327" custLinFactNeighborY="-2364">
        <dgm:presLayoutVars>
          <dgm:chMax val="0"/>
          <dgm:chPref val="0"/>
          <dgm:bulletEnabled val="1"/>
        </dgm:presLayoutVars>
      </dgm:prSet>
      <dgm:spPr/>
    </dgm:pt>
  </dgm:ptLst>
  <dgm:cxnLst>
    <dgm:cxn modelId="{6CE76301-DD28-4694-B996-4BEDA8B16362}" srcId="{FDAE6E29-D74F-472B-9941-9F5C4C09DEC9}" destId="{8DCAA346-E888-4A17-92DF-6DFCB78C0333}" srcOrd="2" destOrd="0" parTransId="{A7E73B8F-8475-4A1F-86DE-340B608F0B99}" sibTransId="{A2F8E0F9-8517-4877-9D29-A6F7F5920185}"/>
    <dgm:cxn modelId="{BD5BB727-2FCC-4A8B-80D6-CD7155F62118}" type="presOf" srcId="{F1F73D19-53AC-4ED8-9CDA-67635B28E566}" destId="{3019E9AC-17C8-4C07-895D-FB65A3D6DAD4}" srcOrd="0" destOrd="0" presId="urn:microsoft.com/office/officeart/2005/8/layout/chevron1"/>
    <dgm:cxn modelId="{C3AAF765-CA95-43FD-9C0B-8762A93D4313}" srcId="{FDAE6E29-D74F-472B-9941-9F5C4C09DEC9}" destId="{F1F73D19-53AC-4ED8-9CDA-67635B28E566}" srcOrd="0" destOrd="0" parTransId="{9FC590D0-28E3-4F88-8FFF-E98B6848A9FA}" sibTransId="{B4B395E8-5150-4049-94CD-801CA4669674}"/>
    <dgm:cxn modelId="{73EE154E-005F-499E-A773-206196999EB3}" type="presOf" srcId="{8DCAA346-E888-4A17-92DF-6DFCB78C0333}" destId="{C08F03CC-36B9-4DC3-9F50-68D0B1203CDB}" srcOrd="0" destOrd="0" presId="urn:microsoft.com/office/officeart/2005/8/layout/chevron1"/>
    <dgm:cxn modelId="{E9464587-A526-4660-BACC-EFDBEE9CED64}" type="presOf" srcId="{FDAE6E29-D74F-472B-9941-9F5C4C09DEC9}" destId="{EDFF01C2-A0FF-4BCB-8870-891F4C681F49}" srcOrd="0" destOrd="0" presId="urn:microsoft.com/office/officeart/2005/8/layout/chevron1"/>
    <dgm:cxn modelId="{7078C2A0-A5CE-461E-BD36-CE1E7A4546DA}" type="presOf" srcId="{9C8E1C6B-EB76-4B02-BD46-C8BA299E1791}" destId="{AB73276C-8D81-4339-9868-88AABF5AFD09}" srcOrd="0" destOrd="0" presId="urn:microsoft.com/office/officeart/2005/8/layout/chevron1"/>
    <dgm:cxn modelId="{20CBACA9-8CA0-4126-8E99-1D1EF6FDC880}" srcId="{FDAE6E29-D74F-472B-9941-9F5C4C09DEC9}" destId="{BB28E745-D640-42A7-9FC7-E9B6952738E4}" srcOrd="1" destOrd="0" parTransId="{F8E051F1-B902-49BA-8483-52D78E4A7264}" sibTransId="{E70B49D2-BE8C-4B37-80A6-2C45D6F75614}"/>
    <dgm:cxn modelId="{A47AABB5-3A8C-4B93-82D9-5D24CCBB9505}" srcId="{FDAE6E29-D74F-472B-9941-9F5C4C09DEC9}" destId="{9C8E1C6B-EB76-4B02-BD46-C8BA299E1791}" srcOrd="3" destOrd="0" parTransId="{AA1D68C8-8249-4EC3-8FC6-82DACC338255}" sibTransId="{4522EAB4-470C-4CDF-8537-BC4E9B2F3473}"/>
    <dgm:cxn modelId="{AEBB07F5-3E20-4CD4-BB34-3629AD81439B}" type="presOf" srcId="{BB28E745-D640-42A7-9FC7-E9B6952738E4}" destId="{9AF61509-1940-4308-9040-FFDE79F59456}" srcOrd="0" destOrd="0" presId="urn:microsoft.com/office/officeart/2005/8/layout/chevron1"/>
    <dgm:cxn modelId="{80E2361F-6284-4BFC-B074-A9A7AD09D429}" type="presParOf" srcId="{EDFF01C2-A0FF-4BCB-8870-891F4C681F49}" destId="{3019E9AC-17C8-4C07-895D-FB65A3D6DAD4}" srcOrd="0" destOrd="0" presId="urn:microsoft.com/office/officeart/2005/8/layout/chevron1"/>
    <dgm:cxn modelId="{A99723E2-77C4-481F-B9B6-BB2AEF84E877}" type="presParOf" srcId="{EDFF01C2-A0FF-4BCB-8870-891F4C681F49}" destId="{0489884C-5212-44B7-89D6-7D1336E42319}" srcOrd="1" destOrd="0" presId="urn:microsoft.com/office/officeart/2005/8/layout/chevron1"/>
    <dgm:cxn modelId="{775DBC0D-FBCB-46BE-B20A-858C752B8DE7}" type="presParOf" srcId="{EDFF01C2-A0FF-4BCB-8870-891F4C681F49}" destId="{9AF61509-1940-4308-9040-FFDE79F59456}" srcOrd="2" destOrd="0" presId="urn:microsoft.com/office/officeart/2005/8/layout/chevron1"/>
    <dgm:cxn modelId="{8F0BCA0E-448E-4751-8154-67047F649CC4}" type="presParOf" srcId="{EDFF01C2-A0FF-4BCB-8870-891F4C681F49}" destId="{4D5F5CB1-E8CF-4052-A8F4-A7E345129301}" srcOrd="3" destOrd="0" presId="urn:microsoft.com/office/officeart/2005/8/layout/chevron1"/>
    <dgm:cxn modelId="{5A03BE39-BE6C-45BC-8C11-81E7F2101257}" type="presParOf" srcId="{EDFF01C2-A0FF-4BCB-8870-891F4C681F49}" destId="{C08F03CC-36B9-4DC3-9F50-68D0B1203CDB}" srcOrd="4" destOrd="0" presId="urn:microsoft.com/office/officeart/2005/8/layout/chevron1"/>
    <dgm:cxn modelId="{A4CF2638-CB40-438A-99E4-B64727E7C9B1}" type="presParOf" srcId="{EDFF01C2-A0FF-4BCB-8870-891F4C681F49}" destId="{ECF5E44B-65B2-4E48-B531-070AC7DB2CE2}" srcOrd="5" destOrd="0" presId="urn:microsoft.com/office/officeart/2005/8/layout/chevron1"/>
    <dgm:cxn modelId="{3EA30994-AD2F-4D6A-92C2-C3E93CE42A5A}" type="presParOf" srcId="{EDFF01C2-A0FF-4BCB-8870-891F4C681F49}" destId="{AB73276C-8D81-4339-9868-88AABF5AFD0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9E9AC-17C8-4C07-895D-FB65A3D6DAD4}">
      <dsp:nvSpPr>
        <dsp:cNvPr id="0" name=""/>
        <dsp:cNvSpPr/>
      </dsp:nvSpPr>
      <dsp:spPr>
        <a:xfrm>
          <a:off x="1" y="1418242"/>
          <a:ext cx="1271250" cy="508500"/>
        </a:xfrm>
        <a:prstGeom prst="chevron">
          <a:avLst/>
        </a:prstGeom>
        <a:solidFill>
          <a:srgbClr val="FFFFFF"/>
        </a:solidFill>
        <a:ln w="12700" cap="flat" cmpd="sng" algn="ctr">
          <a:solidFill>
            <a:srgbClr val="252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252C66"/>
              </a:solidFill>
              <a:latin typeface="Futura Std Book" panose="020B0502020204020303" pitchFamily="34" charset="0"/>
            </a:rPr>
            <a:t>2020</a:t>
          </a:r>
        </a:p>
      </dsp:txBody>
      <dsp:txXfrm>
        <a:off x="254251" y="1418242"/>
        <a:ext cx="762750" cy="508500"/>
      </dsp:txXfrm>
    </dsp:sp>
    <dsp:sp modelId="{9AF61509-1940-4308-9040-FFDE79F59456}">
      <dsp:nvSpPr>
        <dsp:cNvPr id="0" name=""/>
        <dsp:cNvSpPr/>
      </dsp:nvSpPr>
      <dsp:spPr>
        <a:xfrm>
          <a:off x="1146309" y="1420586"/>
          <a:ext cx="1271250" cy="508500"/>
        </a:xfrm>
        <a:prstGeom prst="chevron">
          <a:avLst/>
        </a:prstGeom>
        <a:solidFill>
          <a:srgbClr val="0098D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2021</a:t>
          </a:r>
        </a:p>
      </dsp:txBody>
      <dsp:txXfrm>
        <a:off x="1400559" y="1420586"/>
        <a:ext cx="762750" cy="508500"/>
      </dsp:txXfrm>
    </dsp:sp>
    <dsp:sp modelId="{C08F03CC-36B9-4DC3-9F50-68D0B1203CDB}">
      <dsp:nvSpPr>
        <dsp:cNvPr id="0" name=""/>
        <dsp:cNvSpPr/>
      </dsp:nvSpPr>
      <dsp:spPr>
        <a:xfrm>
          <a:off x="2290434" y="1418242"/>
          <a:ext cx="1271250" cy="508500"/>
        </a:xfrm>
        <a:prstGeom prst="chevron">
          <a:avLst/>
        </a:prstGeom>
        <a:solidFill>
          <a:srgbClr val="1F6DB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2022</a:t>
          </a:r>
        </a:p>
      </dsp:txBody>
      <dsp:txXfrm>
        <a:off x="2544684" y="1418242"/>
        <a:ext cx="762750" cy="508500"/>
      </dsp:txXfrm>
    </dsp:sp>
    <dsp:sp modelId="{AB73276C-8D81-4339-9868-88AABF5AFD09}">
      <dsp:nvSpPr>
        <dsp:cNvPr id="0" name=""/>
        <dsp:cNvSpPr/>
      </dsp:nvSpPr>
      <dsp:spPr>
        <a:xfrm>
          <a:off x="3434144" y="1418242"/>
          <a:ext cx="1271250" cy="508500"/>
        </a:xfrm>
        <a:prstGeom prst="chevron">
          <a:avLst/>
        </a:prstGeom>
        <a:solidFill>
          <a:srgbClr val="2530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Futura Std Book" panose="020B0502020204020303" pitchFamily="34" charset="0"/>
              <a:ea typeface="+mn-ea"/>
              <a:cs typeface="+mn-cs"/>
            </a:rPr>
            <a:t>2023</a:t>
          </a:r>
        </a:p>
      </dsp:txBody>
      <dsp:txXfrm>
        <a:off x="3688394" y="1418242"/>
        <a:ext cx="762750" cy="50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68787-5A89-FC79-583E-92C2B0FC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8DFDB1-ECB1-5223-7B72-CAC1D717E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1D3BF5-5461-925D-9623-71FC4F9C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CB63F-B2AE-5F27-F742-39310C03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547189-2D84-B925-9858-FE3F1907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86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11978-4FA3-A6F7-493A-9F1EBD10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7428C8-2D3D-A32F-0304-048FD00CC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84D1C7-0E48-C7AE-CC4E-C5874BF4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DFDC6-DC40-537D-FAF4-C329A68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19DB6E-624C-1F38-E9FD-54E10201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4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9740A9-390A-D4D0-6BB5-B00A338CF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672458-C737-0B4A-DE05-F4622FA22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1D28B2-B180-7975-2DBF-09652917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047061-24C5-F903-BACA-DEF33BB4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DA5DC8-A825-1EA8-077B-9262F791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7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0A901-C093-CA7E-0695-61C89CD9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A9D82-6894-7AC1-5835-53981391B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40FE13-FAB4-3CC2-F9A6-351A8EEE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E4D2A6-784E-1E4A-1F8E-0D5DFAA1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AAA857-FE9E-0E25-4F23-D36E3AF2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33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D55D9-086A-8522-7FE0-EF96B639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E769B4-A06C-6E46-CB49-E45DB07C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CE1F-2DE6-6008-4C5A-EAA4FA2D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3ADBA-ED9B-D776-3257-CD192783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1298A-F640-3880-5128-6237DF49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5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06511-B90A-52CA-ED2A-5B50919D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CA04FE-72C5-B248-0920-28E12F290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711A16-EBB4-D906-12F1-4FB1FCAD3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A28E5C-A0B9-4168-6698-E9698C32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263931-3922-D20C-006B-2FE77B65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C834E9-4ADE-F11D-0201-949C2B4C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4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7A61-286D-5973-8A7A-DAAE9DF2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3BD5E1-4E9F-E2F2-E86C-6B3A9EBB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2ABF76-A3F3-4AB6-23C2-A9C05712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9D3A11-21F9-734B-DD0E-A049C1EB7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9B66DF-067E-7F04-17FB-E37D12C3A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4FA967-CF84-1BE7-9A7E-5227840E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E91C33-D05A-009A-8EFD-25E670CF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02E424-3737-FE9C-E837-E05DA7C6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6814B2-3EDE-015A-2CC6-ED900F12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1B8FEA-94E4-9E2F-C1E4-9DB65EFD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F81999-35AE-1BC0-E752-1E86EBCD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DC8B21-EE6B-2AF5-BB10-FC9ED04A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2F8CC9-F2F4-D074-32F6-8BC793D1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7457DB-9DF9-015C-E2D0-63DBC373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6EE6A9-44A8-F013-FAC2-13760C39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60E01-1630-DF01-9294-576F1937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B3C7C-8028-CBCB-CCF0-CB202F61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67FAB8-B42E-10AA-2F67-97595B284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3B826E-E3E7-56EF-AA3F-DE61FC7D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0E0E98-F8BA-44D6-EC19-CAE8AF15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519D9A-EECE-22CB-B972-37121629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51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BBBE-A42E-A718-FAB1-1B12FA5C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5468B8-2098-6A88-FF3A-C8B320CC1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9F9969-A6B9-A071-462D-310A843D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92076-8FFA-B45D-F0B2-234D0FC7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B82446-FFE0-5237-1F9A-2B07DDD6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706A89-AF13-83C3-19CA-0ECB0491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89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E240FF-B5C3-6960-631A-3E71C1F1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9A4FA2-71A6-9D89-8527-46119A48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158078-62E5-59A0-D0A7-BCB0C737C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F383-0D50-4422-8DEE-0831C5455BD6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A3C57E-B55B-7EFC-9B9D-D2EF706AE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CD26C2-ABA9-69CA-7AA9-567D513EF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3AD3-5B08-4C0C-8AE4-2A2AD0194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56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grafica&#10;&#10;Descrizione generata automaticamente">
            <a:extLst>
              <a:ext uri="{FF2B5EF4-FFF2-40B4-BE49-F238E27FC236}">
                <a16:creationId xmlns:a16="http://schemas.microsoft.com/office/drawing/2014/main" id="{80434A98-8CF8-E756-994D-3A01F72B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EFB5A6-8D28-F048-4D81-FE980D218A47}"/>
              </a:ext>
            </a:extLst>
          </p:cNvPr>
          <p:cNvSpPr txBox="1"/>
          <p:nvPr/>
        </p:nvSpPr>
        <p:spPr>
          <a:xfrm>
            <a:off x="9002486" y="6063342"/>
            <a:ext cx="246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Roma, 29 Febbraio 2024</a:t>
            </a:r>
          </a:p>
        </p:txBody>
      </p:sp>
    </p:spTree>
    <p:extLst>
      <p:ext uri="{BB962C8B-B14F-4D97-AF65-F5344CB8AC3E}">
        <p14:creationId xmlns:p14="http://schemas.microsoft.com/office/powerpoint/2010/main" val="374599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AD3FC255-0C87-ADB9-F284-FCA86E8C19F1}"/>
              </a:ext>
            </a:extLst>
          </p:cNvPr>
          <p:cNvSpPr txBox="1">
            <a:spLocks/>
          </p:cNvSpPr>
          <p:nvPr/>
        </p:nvSpPr>
        <p:spPr>
          <a:xfrm>
            <a:off x="563807" y="686623"/>
            <a:ext cx="9124757" cy="625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Visione, priorità, sfide 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54E223B-6CC3-93DC-A81B-0E9649A8DB36}"/>
              </a:ext>
            </a:extLst>
          </p:cNvPr>
          <p:cNvSpPr txBox="1">
            <a:spLocks/>
          </p:cNvSpPr>
          <p:nvPr/>
        </p:nvSpPr>
        <p:spPr>
          <a:xfrm>
            <a:off x="477543" y="1308136"/>
            <a:ext cx="11564933" cy="498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latin typeface="Futura Std Book" panose="020B0502020204020303"/>
              </a:rPr>
              <a:t>Raccomandazioni e proposte &gt; 5 pilastri per una Strategia sulla Sanità Digitale</a:t>
            </a: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125941D0-89B2-D97A-96CA-D415CBC1D078}"/>
              </a:ext>
            </a:extLst>
          </p:cNvPr>
          <p:cNvSpPr txBox="1">
            <a:spLocks/>
          </p:cNvSpPr>
          <p:nvPr/>
        </p:nvSpPr>
        <p:spPr>
          <a:xfrm>
            <a:off x="563807" y="2167306"/>
            <a:ext cx="3448635" cy="4469041"/>
          </a:xfrm>
          <a:prstGeom prst="rect">
            <a:avLst/>
          </a:prstGeom>
          <a:solidFill>
            <a:srgbClr val="00A698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i="1" dirty="0">
                <a:solidFill>
                  <a:schemeClr val="bg1"/>
                </a:solidFill>
                <a:latin typeface="Futura Std Book" panose="020B0502020204020303"/>
              </a:rPr>
              <a:t>3 punti chiave per le Aziende ICT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Quali sono le maggiori </a:t>
            </a:r>
            <a:r>
              <a:rPr lang="it-IT" sz="2000" b="1" dirty="0" err="1">
                <a:solidFill>
                  <a:schemeClr val="bg1"/>
                </a:solidFill>
                <a:latin typeface="Futura Std Book" panose="020B0502020204020303"/>
              </a:rPr>
              <a:t>CRITICIT</a:t>
            </a:r>
            <a:r>
              <a:rPr lang="it-IT" sz="2000" b="1" cap="all" dirty="0" err="1">
                <a:solidFill>
                  <a:schemeClr val="bg1"/>
                </a:solidFill>
                <a:latin typeface="Futura Std Book" panose="020B0502020204020303"/>
              </a:rPr>
              <a:t>à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che incontrano nell’operare in ambito Digital Health in Italia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Quali sono le </a:t>
            </a:r>
            <a:r>
              <a:rPr lang="it-IT" sz="2000" b="1" dirty="0" err="1">
                <a:solidFill>
                  <a:schemeClr val="bg1"/>
                </a:solidFill>
                <a:latin typeface="Futura Std Book" panose="020B0502020204020303"/>
              </a:rPr>
              <a:t>OPPORTUNIT</a:t>
            </a:r>
            <a:r>
              <a:rPr lang="it-IT" sz="2000" b="1" cap="all" dirty="0" err="1">
                <a:solidFill>
                  <a:schemeClr val="bg1"/>
                </a:solidFill>
                <a:latin typeface="Futura Std Book" panose="020B0502020204020303"/>
              </a:rPr>
              <a:t>à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 per il Sistema Paese che si potrebbero concretizzare agendo sulle criticità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Quale 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/>
              </a:rPr>
              <a:t>VISIONE</a:t>
            </a: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 hanno per il futuro della Sanità digitale in Italia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212279-C356-5CC9-0813-56F207D3C0C6}"/>
              </a:ext>
            </a:extLst>
          </p:cNvPr>
          <p:cNvSpPr txBox="1"/>
          <p:nvPr/>
        </p:nvSpPr>
        <p:spPr>
          <a:xfrm>
            <a:off x="4341995" y="2167306"/>
            <a:ext cx="7286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1600" b="1" i="1" dirty="0">
                <a:solidFill>
                  <a:srgbClr val="0070C0"/>
                </a:solidFill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1 - Valorizzare l'innovazione tecnologica</a:t>
            </a:r>
          </a:p>
          <a:p>
            <a:pPr algn="just">
              <a:spcBef>
                <a:spcPts val="0"/>
              </a:spcBef>
            </a:pP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Incentivare strutture e aziende sanitarie a investire energicamente in nuove tecnologie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02A583-BFB3-F478-DEA5-3ABCFA1D375E}"/>
              </a:ext>
            </a:extLst>
          </p:cNvPr>
          <p:cNvSpPr txBox="1"/>
          <p:nvPr/>
        </p:nvSpPr>
        <p:spPr>
          <a:xfrm>
            <a:off x="4341995" y="3038345"/>
            <a:ext cx="7286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1600" b="1" i="1" dirty="0">
                <a:solidFill>
                  <a:srgbClr val="0070C0"/>
                </a:solidFill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2 - Risolvere sfide normative e di privacy</a:t>
            </a:r>
          </a:p>
          <a:p>
            <a:pPr algn="just">
              <a:spcBef>
                <a:spcPts val="0"/>
              </a:spcBef>
            </a:pP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È</a:t>
            </a:r>
            <a:r>
              <a:rPr lang="it-IT" sz="1400" b="1" i="1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imperativo affrontare e superare gli ostacoli normativi e le questioni relative alla privacy per promuovere l'innovazione e la diffusione di tecnologie avanzate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86F4C9-98F7-4FDC-B5C8-63A5794DA802}"/>
              </a:ext>
            </a:extLst>
          </p:cNvPr>
          <p:cNvSpPr txBox="1"/>
          <p:nvPr/>
        </p:nvSpPr>
        <p:spPr>
          <a:xfrm>
            <a:off x="4341995" y="3909384"/>
            <a:ext cx="7286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1600" b="1" i="1" dirty="0">
                <a:solidFill>
                  <a:srgbClr val="0070C0"/>
                </a:solidFill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3 - Promuovere interoperabilità e standardizzazione</a:t>
            </a:r>
          </a:p>
          <a:p>
            <a:pPr algn="just">
              <a:spcBef>
                <a:spcPts val="0"/>
              </a:spcBef>
            </a:pP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Servono azioni mirate a migliorare e facilitare lo scambio di dati e l’efficacia complessiva dei processi sanitari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B0C5570-3734-16C6-2E0E-7F7F7118C444}"/>
              </a:ext>
            </a:extLst>
          </p:cNvPr>
          <p:cNvSpPr txBox="1"/>
          <p:nvPr/>
        </p:nvSpPr>
        <p:spPr>
          <a:xfrm>
            <a:off x="4341995" y="4780423"/>
            <a:ext cx="7286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1600" b="1" i="1" dirty="0">
                <a:solidFill>
                  <a:srgbClr val="0070C0"/>
                </a:solidFill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4 - Facilitare l'accesso al finanziamento</a:t>
            </a:r>
          </a:p>
          <a:p>
            <a:pPr algn="just">
              <a:spcBef>
                <a:spcPts val="0"/>
              </a:spcBef>
            </a:pP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Il supporto alle aziende attraverso finanziamenti e incentivi adeguati è fondamentale per stimolare la crescita e l’innovazione nel settore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1A75C3-DD1C-BCB2-5910-4051FFBCB13B}"/>
              </a:ext>
            </a:extLst>
          </p:cNvPr>
          <p:cNvSpPr txBox="1"/>
          <p:nvPr/>
        </p:nvSpPr>
        <p:spPr>
          <a:xfrm>
            <a:off x="4341995" y="5651462"/>
            <a:ext cx="72861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1600" b="1" i="1" dirty="0">
                <a:solidFill>
                  <a:srgbClr val="0070C0"/>
                </a:solidFill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5 - Rafforzare formazione e competenze</a:t>
            </a:r>
          </a:p>
          <a:p>
            <a:pPr algn="just">
              <a:spcBef>
                <a:spcPts val="0"/>
              </a:spcBef>
            </a:pPr>
            <a:r>
              <a:rPr lang="it-IT" sz="1400" dirty="0">
                <a:latin typeface="Futura Std Book" panose="020B0502020204020303"/>
                <a:ea typeface="Futura Std Book" panose="020B0502020204020303" pitchFamily="34" charset="0"/>
                <a:cs typeface="Times New Roman" panose="02020603050405020304" pitchFamily="18" charset="0"/>
              </a:rPr>
              <a:t>L’accento è posto sull’importanza cruciale dello sviluppo di competenze specifiche e della formazione continua, elementi chiave per capitalizzare appieno le opportunità offerte dalla digitalizzazione nel campo sanitario</a:t>
            </a:r>
          </a:p>
        </p:txBody>
      </p:sp>
    </p:spTree>
    <p:extLst>
      <p:ext uri="{BB962C8B-B14F-4D97-AF65-F5344CB8AC3E}">
        <p14:creationId xmlns:p14="http://schemas.microsoft.com/office/powerpoint/2010/main" val="254420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F0474A-C813-9B11-37F0-4707E4CFEA36}"/>
              </a:ext>
            </a:extLst>
          </p:cNvPr>
          <p:cNvSpPr txBox="1"/>
          <p:nvPr/>
        </p:nvSpPr>
        <p:spPr>
          <a:xfrm>
            <a:off x="3048000" y="287423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 sottovalutiamo i rischi della tecnologia, </a:t>
            </a:r>
          </a:p>
          <a:p>
            <a:pPr algn="ctr"/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 soprattutto, non imbrigliamo l’innovazione: </a:t>
            </a:r>
          </a:p>
          <a:p>
            <a:pPr algn="ctr"/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è in gioco la possibilità di decidere il nostro futuro sulla base dei nostri valori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3390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ebbia, neve, aqua, Verde acqua&#10;&#10;Descrizione generata automaticamente">
            <a:extLst>
              <a:ext uri="{FF2B5EF4-FFF2-40B4-BE49-F238E27FC236}">
                <a16:creationId xmlns:a16="http://schemas.microsoft.com/office/drawing/2014/main" id="{1DC9F093-15C8-A803-7181-4137BD61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Carattere, Elementi grafici, simbolo, design&#10;&#10;Descrizione generata automaticamente">
            <a:extLst>
              <a:ext uri="{FF2B5EF4-FFF2-40B4-BE49-F238E27FC236}">
                <a16:creationId xmlns:a16="http://schemas.microsoft.com/office/drawing/2014/main" id="{32B4E689-D516-29B1-367F-468661431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83" y="500558"/>
            <a:ext cx="3558833" cy="9718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58A34A-99DA-E86D-283E-19F17BAAF308}"/>
              </a:ext>
            </a:extLst>
          </p:cNvPr>
          <p:cNvSpPr txBox="1"/>
          <p:nvPr/>
        </p:nvSpPr>
        <p:spPr>
          <a:xfrm>
            <a:off x="2825817" y="4382415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Futura Std Book" panose="020B0502020204020303"/>
              </a:rPr>
              <a:t>fulvio.sbroiavacca@projectfarm.it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75AB9-186B-036F-4E6B-BB51B97B07FF}"/>
              </a:ext>
            </a:extLst>
          </p:cNvPr>
          <p:cNvSpPr txBox="1"/>
          <p:nvPr/>
        </p:nvSpPr>
        <p:spPr>
          <a:xfrm>
            <a:off x="2825817" y="3110135"/>
            <a:ext cx="5692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Fulvio </a:t>
            </a:r>
            <a:r>
              <a:rPr lang="it-IT" sz="4400" b="1" dirty="0" err="1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Sbroiavacca</a:t>
            </a:r>
            <a:endParaRPr lang="it-IT" sz="4400" b="1" dirty="0">
              <a:solidFill>
                <a:schemeClr val="bg1"/>
              </a:solidFill>
              <a:effectLst/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26E3-CB76-C4FE-F135-798EB5E9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nebbia, neve, aqua, Verde acqua&#10;&#10;Descrizione generata automaticamente">
            <a:extLst>
              <a:ext uri="{FF2B5EF4-FFF2-40B4-BE49-F238E27FC236}">
                <a16:creationId xmlns:a16="http://schemas.microsoft.com/office/drawing/2014/main" id="{46CB05C8-D47D-594D-EEB8-4732914C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8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8FFD5B-6C5D-F37C-D32A-817A743829A3}"/>
              </a:ext>
            </a:extLst>
          </p:cNvPr>
          <p:cNvSpPr txBox="1"/>
          <p:nvPr/>
        </p:nvSpPr>
        <p:spPr>
          <a:xfrm>
            <a:off x="2772809" y="3364926"/>
            <a:ext cx="5692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Fulvio </a:t>
            </a:r>
            <a:r>
              <a:rPr lang="it-IT" sz="4400" b="1" dirty="0" err="1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Sbroiavacca</a:t>
            </a:r>
            <a:endParaRPr lang="it-IT" sz="4400" b="1" dirty="0">
              <a:solidFill>
                <a:schemeClr val="bg1"/>
              </a:solidFill>
              <a:effectLst/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ED5798-5F2C-824C-B480-C0CE49326D68}"/>
              </a:ext>
            </a:extLst>
          </p:cNvPr>
          <p:cNvSpPr txBox="1"/>
          <p:nvPr/>
        </p:nvSpPr>
        <p:spPr>
          <a:xfrm>
            <a:off x="2746305" y="4674766"/>
            <a:ext cx="65587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i="1" dirty="0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Coordinatore Gdl “Digital Transformation in Sanità”</a:t>
            </a:r>
          </a:p>
          <a:p>
            <a:r>
              <a:rPr lang="it-IT" sz="2200" i="1" dirty="0">
                <a:solidFill>
                  <a:schemeClr val="bg1"/>
                </a:solidFill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Anitec-Assinform </a:t>
            </a:r>
          </a:p>
          <a:p>
            <a:endParaRPr lang="it-IT" sz="2200" i="1" dirty="0">
              <a:solidFill>
                <a:schemeClr val="bg1"/>
              </a:solidFill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2200" i="1" dirty="0">
              <a:solidFill>
                <a:schemeClr val="bg1"/>
              </a:solidFill>
              <a:effectLst/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327594E-178B-EF1F-B7B2-2CF042D60344}"/>
              </a:ext>
            </a:extLst>
          </p:cNvPr>
          <p:cNvCxnSpPr>
            <a:cxnSpLocks/>
          </p:cNvCxnSpPr>
          <p:nvPr/>
        </p:nvCxnSpPr>
        <p:spPr>
          <a:xfrm flipH="1">
            <a:off x="2862644" y="4271640"/>
            <a:ext cx="5989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Carattere, Elementi grafici, simbolo, design&#10;&#10;Descrizione generata automaticamente">
            <a:extLst>
              <a:ext uri="{FF2B5EF4-FFF2-40B4-BE49-F238E27FC236}">
                <a16:creationId xmlns:a16="http://schemas.microsoft.com/office/drawing/2014/main" id="{FD10AB3B-8292-F137-13CA-F0A7A9C82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83" y="507595"/>
            <a:ext cx="3558833" cy="9718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4695B9-D1CC-C624-A562-3746D088E9E8}"/>
              </a:ext>
            </a:extLst>
          </p:cNvPr>
          <p:cNvSpPr txBox="1"/>
          <p:nvPr/>
        </p:nvSpPr>
        <p:spPr>
          <a:xfrm>
            <a:off x="2716208" y="2086146"/>
            <a:ext cx="61887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Una visione di futuro per la </a:t>
            </a:r>
            <a:br>
              <a:rPr lang="it-IT" sz="3200" i="1" dirty="0">
                <a:solidFill>
                  <a:prstClr val="white"/>
                </a:solidFill>
                <a:latin typeface="Futura Std Book" panose="020B0502020204020303" pitchFamily="34" charset="0"/>
              </a:rPr>
            </a:br>
            <a:r>
              <a:rPr lang="it-IT" sz="32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Sanità digitale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1188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>
            <a:extLst>
              <a:ext uri="{FF2B5EF4-FFF2-40B4-BE49-F238E27FC236}">
                <a16:creationId xmlns:a16="http://schemas.microsoft.com/office/drawing/2014/main" id="{32317C5E-49F6-BDA3-1300-5F8A8B503B59}"/>
              </a:ext>
            </a:extLst>
          </p:cNvPr>
          <p:cNvSpPr txBox="1">
            <a:spLocks/>
          </p:cNvSpPr>
          <p:nvPr/>
        </p:nvSpPr>
        <p:spPr>
          <a:xfrm>
            <a:off x="824063" y="982599"/>
            <a:ext cx="11369120" cy="8374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Il Gdl Digital Transformation in Sanità di Anitec-Assinform 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C194A56F-A8BA-8932-E307-CABEE7B5AA27}"/>
              </a:ext>
            </a:extLst>
          </p:cNvPr>
          <p:cNvSpPr txBox="1">
            <a:spLocks/>
          </p:cNvSpPr>
          <p:nvPr/>
        </p:nvSpPr>
        <p:spPr>
          <a:xfrm>
            <a:off x="822880" y="1868884"/>
            <a:ext cx="9122381" cy="498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i="1" dirty="0">
                <a:latin typeface="Futura Std Book" panose="020B0502020204020303"/>
              </a:rPr>
              <a:t>Mission e pubblicazioni negli anni</a:t>
            </a:r>
          </a:p>
        </p:txBody>
      </p:sp>
      <p:sp>
        <p:nvSpPr>
          <p:cNvPr id="5" name="Segnaposto contenuto 18">
            <a:extLst>
              <a:ext uri="{FF2B5EF4-FFF2-40B4-BE49-F238E27FC236}">
                <a16:creationId xmlns:a16="http://schemas.microsoft.com/office/drawing/2014/main" id="{CA6E7224-B2D9-96BD-79AE-3090BF04F9E2}"/>
              </a:ext>
            </a:extLst>
          </p:cNvPr>
          <p:cNvSpPr txBox="1">
            <a:spLocks/>
          </p:cNvSpPr>
          <p:nvPr/>
        </p:nvSpPr>
        <p:spPr>
          <a:xfrm>
            <a:off x="904766" y="2458362"/>
            <a:ext cx="4597736" cy="1272173"/>
          </a:xfrm>
          <a:prstGeom prst="rect">
            <a:avLst/>
          </a:prstGeom>
          <a:solidFill>
            <a:schemeClr val="bg1"/>
          </a:solidFill>
          <a:ln w="19050">
            <a:solidFill>
              <a:srgbClr val="252C66"/>
            </a:solidFill>
          </a:ln>
        </p:spPr>
        <p:txBody>
          <a:bodyPr>
            <a:normAutofit/>
          </a:bodyPr>
          <a:lstStyle>
            <a:lvl1pPr marL="228543" indent="-228543" algn="l" defTabSz="91417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b="1" dirty="0">
                <a:solidFill>
                  <a:srgbClr val="252C66"/>
                </a:solidFill>
                <a:latin typeface="Futura Std Book" panose="020B0502020204020303" pitchFamily="34" charset="0"/>
              </a:rPr>
              <a:t>Anitec-Assinform </a:t>
            </a:r>
            <a:r>
              <a:rPr lang="it-IT" sz="2000" dirty="0">
                <a:solidFill>
                  <a:srgbClr val="252C66"/>
                </a:solidFill>
                <a:latin typeface="Futura Std Book" panose="020B0502020204020303" pitchFamily="34" charset="0"/>
              </a:rPr>
              <a:t>associa le aziende dell’high tech digitale di ogni dimensione e specializzazione operanti in Italia</a:t>
            </a:r>
          </a:p>
        </p:txBody>
      </p:sp>
      <p:sp>
        <p:nvSpPr>
          <p:cNvPr id="6" name="Segnaposto contenuto 18">
            <a:extLst>
              <a:ext uri="{FF2B5EF4-FFF2-40B4-BE49-F238E27FC236}">
                <a16:creationId xmlns:a16="http://schemas.microsoft.com/office/drawing/2014/main" id="{876881F3-FFB3-E208-AE43-C9083932E56F}"/>
              </a:ext>
            </a:extLst>
          </p:cNvPr>
          <p:cNvSpPr txBox="1">
            <a:spLocks/>
          </p:cNvSpPr>
          <p:nvPr/>
        </p:nvSpPr>
        <p:spPr>
          <a:xfrm>
            <a:off x="904766" y="3812483"/>
            <a:ext cx="4597737" cy="2519372"/>
          </a:xfrm>
          <a:prstGeom prst="rect">
            <a:avLst/>
          </a:prstGeom>
          <a:solidFill>
            <a:srgbClr val="00A698"/>
          </a:solidFill>
          <a:ln w="12700">
            <a:solidFill>
              <a:srgbClr val="252C66"/>
            </a:solidFill>
          </a:ln>
        </p:spPr>
        <p:txBody>
          <a:bodyPr>
            <a:normAutofit/>
          </a:bodyPr>
          <a:lstStyle>
            <a:lvl1pPr marL="228543" indent="-228543" algn="l" defTabSz="91417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Il Gdl «Digital Transformation in Sanità» è composto da 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120 rappresentanti </a:t>
            </a:r>
            <a:r>
              <a:rPr lang="it-IT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di 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68 aziende associate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La mission del Gdl è essere un forum di discussione tra le aziende ICT che operano nel settore e formulare proposte per gli stakeholder istituzionali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it-IT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678459E-DB2F-8EE7-762B-312E2418E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826385"/>
              </p:ext>
            </p:extLst>
          </p:nvPr>
        </p:nvGraphicFramePr>
        <p:xfrm>
          <a:off x="5704115" y="1040121"/>
          <a:ext cx="4707995" cy="336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metto: rettangolo 7">
            <a:extLst>
              <a:ext uri="{FF2B5EF4-FFF2-40B4-BE49-F238E27FC236}">
                <a16:creationId xmlns:a16="http://schemas.microsoft.com/office/drawing/2014/main" id="{73003C29-9C95-D929-FF9F-2A4405ED48EF}"/>
              </a:ext>
            </a:extLst>
          </p:cNvPr>
          <p:cNvSpPr/>
          <p:nvPr/>
        </p:nvSpPr>
        <p:spPr>
          <a:xfrm>
            <a:off x="5696908" y="3302911"/>
            <a:ext cx="1051455" cy="1015634"/>
          </a:xfrm>
          <a:prstGeom prst="wedgeRectCallout">
            <a:avLst>
              <a:gd name="adj1" fmla="val -31988"/>
              <a:gd name="adj2" fmla="val -75581"/>
            </a:avLst>
          </a:prstGeom>
          <a:solidFill>
            <a:srgbClr val="FFFFFF"/>
          </a:solidFill>
          <a:ln>
            <a:solidFill>
              <a:srgbClr val="252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i="1" dirty="0">
                <a:solidFill>
                  <a:srgbClr val="252C66"/>
                </a:solidFill>
                <a:latin typeface="Futura Std Book" panose="020B0502020204020303" pitchFamily="34" charset="0"/>
              </a:rPr>
              <a:t>White Paper «Sanità digitale in Italia»</a:t>
            </a:r>
          </a:p>
        </p:txBody>
      </p:sp>
      <p:sp>
        <p:nvSpPr>
          <p:cNvPr id="9" name="Fumetto: rettangolo 8">
            <a:extLst>
              <a:ext uri="{FF2B5EF4-FFF2-40B4-BE49-F238E27FC236}">
                <a16:creationId xmlns:a16="http://schemas.microsoft.com/office/drawing/2014/main" id="{273BF26F-5D4A-881C-2220-DB6C6ADCEB16}"/>
              </a:ext>
            </a:extLst>
          </p:cNvPr>
          <p:cNvSpPr/>
          <p:nvPr/>
        </p:nvSpPr>
        <p:spPr>
          <a:xfrm>
            <a:off x="6880058" y="3292427"/>
            <a:ext cx="1051455" cy="1015634"/>
          </a:xfrm>
          <a:prstGeom prst="wedgeRectCallout">
            <a:avLst>
              <a:gd name="adj1" fmla="val -31988"/>
              <a:gd name="adj2" fmla="val -75581"/>
            </a:avLst>
          </a:prstGeom>
          <a:solidFill>
            <a:srgbClr val="0098D3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Report «Co-Design e soluzioni digitali per la Sanità»</a:t>
            </a:r>
          </a:p>
        </p:txBody>
      </p:sp>
      <p:sp>
        <p:nvSpPr>
          <p:cNvPr id="10" name="Fumetto: rettangolo 9">
            <a:extLst>
              <a:ext uri="{FF2B5EF4-FFF2-40B4-BE49-F238E27FC236}">
                <a16:creationId xmlns:a16="http://schemas.microsoft.com/office/drawing/2014/main" id="{58A4040E-66FB-E9F8-1878-04166B3E8BAD}"/>
              </a:ext>
            </a:extLst>
          </p:cNvPr>
          <p:cNvSpPr/>
          <p:nvPr/>
        </p:nvSpPr>
        <p:spPr>
          <a:xfrm>
            <a:off x="8063208" y="3302911"/>
            <a:ext cx="1051455" cy="1015634"/>
          </a:xfrm>
          <a:prstGeom prst="wedgeRectCallout">
            <a:avLst>
              <a:gd name="adj1" fmla="val -31988"/>
              <a:gd name="adj2" fmla="val -75581"/>
            </a:avLst>
          </a:prstGeom>
          <a:solidFill>
            <a:srgbClr val="1F6DB1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White Paper «Una Data Strategy per la Sanità italiana»</a:t>
            </a:r>
          </a:p>
        </p:txBody>
      </p:sp>
      <p:sp>
        <p:nvSpPr>
          <p:cNvPr id="11" name="Fumetto: rettangolo 10">
            <a:extLst>
              <a:ext uri="{FF2B5EF4-FFF2-40B4-BE49-F238E27FC236}">
                <a16:creationId xmlns:a16="http://schemas.microsoft.com/office/drawing/2014/main" id="{35C4EB06-1E06-7F3F-3249-18CF99BBC947}"/>
              </a:ext>
            </a:extLst>
          </p:cNvPr>
          <p:cNvSpPr/>
          <p:nvPr/>
        </p:nvSpPr>
        <p:spPr>
          <a:xfrm>
            <a:off x="9181427" y="3501799"/>
            <a:ext cx="2156476" cy="2316080"/>
          </a:xfrm>
          <a:prstGeom prst="wedgeRectCallout">
            <a:avLst>
              <a:gd name="adj1" fmla="val -31988"/>
              <a:gd name="adj2" fmla="val -75581"/>
            </a:avLst>
          </a:prstGeom>
          <a:solidFill>
            <a:srgbClr val="25306D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r>
              <a:rPr lang="it-IT" sz="2000" dirty="0">
                <a:solidFill>
                  <a:prstClr val="white"/>
                </a:solidFill>
                <a:latin typeface="Futura Std Book" panose="020B0502020204020303" pitchFamily="34" charset="0"/>
              </a:rPr>
              <a:t>White Paper </a:t>
            </a:r>
          </a:p>
          <a:p>
            <a:r>
              <a:rPr lang="it-IT" sz="20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«Una visione di futuro per la </a:t>
            </a:r>
          </a:p>
          <a:p>
            <a:r>
              <a:rPr lang="it-IT" sz="2000" i="1" dirty="0">
                <a:solidFill>
                  <a:prstClr val="white"/>
                </a:solidFill>
                <a:latin typeface="Futura Std Book" panose="020B0502020204020303" pitchFamily="34" charset="0"/>
              </a:rPr>
              <a:t>Sanità digitale»</a:t>
            </a:r>
            <a:br>
              <a:rPr lang="it-IT" sz="2000" i="1" dirty="0">
                <a:solidFill>
                  <a:prstClr val="white"/>
                </a:solidFill>
                <a:latin typeface="Futura Std Book" panose="020B0502020204020303" pitchFamily="34" charset="0"/>
              </a:rPr>
            </a:br>
            <a:r>
              <a:rPr lang="it-IT" dirty="0">
                <a:solidFill>
                  <a:prstClr val="white"/>
                </a:solidFill>
                <a:latin typeface="Futura Std Book" panose="020B0502020204020303" pitchFamily="34" charset="0"/>
              </a:rPr>
              <a:t>Innovazione e benessere visti dalle aziende ICT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02D932-93D3-1B48-623E-CB9386E4ED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669" y="4336863"/>
            <a:ext cx="741930" cy="7419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17EC7CE-C8B0-0B87-1E03-D8E884266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418" y="4358604"/>
            <a:ext cx="770732" cy="7707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D8068D9-C676-1CF6-8539-5AB92C9C8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674" y="4427156"/>
            <a:ext cx="660908" cy="6609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A49DCC0-5E8E-A69F-B58D-5DE8D7BB51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4437" y="5920923"/>
            <a:ext cx="670455" cy="6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C248133E-F59B-EB49-748B-48D1E2E65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9784" r="7645" b="9888"/>
          <a:stretch/>
        </p:blipFill>
        <p:spPr bwMode="auto">
          <a:xfrm>
            <a:off x="2838736" y="1893209"/>
            <a:ext cx="6701050" cy="3071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AE9386-0F8D-3B00-1C58-DF29FD823284}"/>
              </a:ext>
            </a:extLst>
          </p:cNvPr>
          <p:cNvSpPr txBox="1"/>
          <p:nvPr/>
        </p:nvSpPr>
        <p:spPr>
          <a:xfrm>
            <a:off x="1255593" y="5112225"/>
            <a:ext cx="10201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effectLst/>
                <a:latin typeface="Futura Std Book" panose="020B0502020204020303"/>
                <a:ea typeface="Futura Std Book" panose="020B0502020204020303"/>
                <a:cs typeface="Courier New" panose="02070309020205020404" pitchFamily="49" charset="0"/>
              </a:rPr>
              <a:t>Diagramma delle interazioni con un knowledge-based CDSS. In questo scenario, l’utente, ovvero il professionista sanitario, inserisce i dati e ottiene raccomandazioni, alert o report. I dati clinici vengono raccolti, ma non elaborati in quanto il sistema si basa sull’esperienza accumulata da esperti di dominio, la quale viene modellata e codificata in istruzioni del tipo IF-THEN</a:t>
            </a:r>
            <a:endParaRPr lang="it-IT" sz="2400" i="1" dirty="0">
              <a:effectLst/>
              <a:latin typeface="Futura Std Book" panose="020B0502020204020303"/>
              <a:ea typeface="Futura Std Book" panose="020B0502020204020303"/>
              <a:cs typeface="Courier New" panose="02070309020205020404" pitchFamily="49" charset="0"/>
            </a:endParaRPr>
          </a:p>
        </p:txBody>
      </p:sp>
      <p:sp>
        <p:nvSpPr>
          <p:cNvPr id="5" name="Titolo 11">
            <a:extLst>
              <a:ext uri="{FF2B5EF4-FFF2-40B4-BE49-F238E27FC236}">
                <a16:creationId xmlns:a16="http://schemas.microsoft.com/office/drawing/2014/main" id="{70DE96A0-2A23-119C-A0E9-C83F9DD3F363}"/>
              </a:ext>
            </a:extLst>
          </p:cNvPr>
          <p:cNvSpPr txBox="1">
            <a:spLocks/>
          </p:cNvSpPr>
          <p:nvPr/>
        </p:nvSpPr>
        <p:spPr>
          <a:xfrm>
            <a:off x="948308" y="898365"/>
            <a:ext cx="9124757" cy="625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Oggi …</a:t>
            </a:r>
          </a:p>
        </p:txBody>
      </p:sp>
    </p:spTree>
    <p:extLst>
      <p:ext uri="{BB962C8B-B14F-4D97-AF65-F5344CB8AC3E}">
        <p14:creationId xmlns:p14="http://schemas.microsoft.com/office/powerpoint/2010/main" val="46552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79D409-F77F-6E6F-65C5-83A3BC8461A4}"/>
              </a:ext>
            </a:extLst>
          </p:cNvPr>
          <p:cNvSpPr txBox="1"/>
          <p:nvPr/>
        </p:nvSpPr>
        <p:spPr>
          <a:xfrm>
            <a:off x="1992087" y="2175026"/>
            <a:ext cx="7652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800" i="1" dirty="0">
                <a:effectLst/>
                <a:latin typeface="Futura Std Book" panose="020B0502020204020303"/>
                <a:ea typeface="Times New Roman" panose="02020603050405020304" pitchFamily="18" charset="0"/>
                <a:cs typeface="Times New Roman" panose="02020603050405020304" pitchFamily="18" charset="0"/>
              </a:rPr>
              <a:t>Nel prossimo futuro capiterà di assumere un farmaco dopo che è stato già provato dal nostro gemello digitale ricavandone quindi anticipatamente tutte le informazioni utili sulla bontà di una terapia.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800" i="1" dirty="0">
                <a:effectLst/>
                <a:latin typeface="Futura Std Book" panose="020B0502020204020303"/>
                <a:ea typeface="Times New Roman" panose="02020603050405020304" pitchFamily="18" charset="0"/>
                <a:cs typeface="Times New Roman" panose="02020603050405020304" pitchFamily="18" charset="0"/>
              </a:rPr>
              <a:t>La terapia sarà prescritta sempre più dal nostro medico con l’ausilio di banche dati, colme di informazioni globali ma anche specifiche di un territorio o di una comunità, e di potenti algoritmi predittivi ed anche prescrittivi.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800" i="1" dirty="0">
                <a:effectLst/>
                <a:latin typeface="Futura Std Book" panose="020B0502020204020303"/>
                <a:ea typeface="Times New Roman" panose="02020603050405020304" pitchFamily="18" charset="0"/>
                <a:cs typeface="Times New Roman" panose="02020603050405020304" pitchFamily="18" charset="0"/>
              </a:rPr>
              <a:t>Il nostro Digital Twin comincerà a colloquiare con medici specialisti digitali parte di un’intelligenza artificiale sempre più diffusa </a:t>
            </a:r>
            <a:endParaRPr lang="it-IT" sz="1800" dirty="0">
              <a:effectLst/>
              <a:latin typeface="Futura Std Book" panose="020B050202020402030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2">
            <a:extLst>
              <a:ext uri="{FF2B5EF4-FFF2-40B4-BE49-F238E27FC236}">
                <a16:creationId xmlns:a16="http://schemas.microsoft.com/office/drawing/2014/main" id="{20435852-90C2-7FC9-CABE-CDAC1BF95EEB}"/>
              </a:ext>
            </a:extLst>
          </p:cNvPr>
          <p:cNvSpPr txBox="1">
            <a:spLocks/>
          </p:cNvSpPr>
          <p:nvPr/>
        </p:nvSpPr>
        <p:spPr>
          <a:xfrm>
            <a:off x="961006" y="2196234"/>
            <a:ext cx="5359963" cy="4070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i="1" dirty="0">
                <a:latin typeface="Futura Std Book" panose="020B0502020204020303"/>
              </a:rPr>
              <a:t>Gli obiettivi del nostro White Paper</a:t>
            </a:r>
          </a:p>
          <a:p>
            <a:pPr marL="0" indent="0">
              <a:buNone/>
            </a:pPr>
            <a:endParaRPr lang="it-IT" sz="100" b="1" i="1" dirty="0">
              <a:latin typeface="Futura Std Book" panose="020B0502020204020303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#"/>
            </a:pPr>
            <a:r>
              <a:rPr lang="it-IT" sz="1800" dirty="0">
                <a:latin typeface="Futura Std Book" panose="020B0502020204020303"/>
              </a:rPr>
              <a:t>Fornire </a:t>
            </a:r>
            <a:r>
              <a:rPr lang="it-IT" sz="1800" b="1" i="1" dirty="0">
                <a:latin typeface="Futura Std Book" panose="020B0502020204020303"/>
              </a:rPr>
              <a:t>insights</a:t>
            </a:r>
            <a:r>
              <a:rPr lang="it-IT" sz="1800" b="1" dirty="0">
                <a:latin typeface="Futura Std Book" panose="020B0502020204020303"/>
              </a:rPr>
              <a:t> sul mercato ICT in Sanità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#"/>
            </a:pPr>
            <a:r>
              <a:rPr lang="it-IT" sz="1800" dirty="0">
                <a:latin typeface="Futura Std Book" panose="020B0502020204020303"/>
              </a:rPr>
              <a:t>Focus specifici su obiettivi della Digital Transformation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#"/>
            </a:pPr>
            <a:r>
              <a:rPr lang="it-IT" sz="1800" dirty="0">
                <a:latin typeface="Futura Std Book" panose="020B0502020204020303"/>
              </a:rPr>
              <a:t>Fornire un punto di vista su alcune </a:t>
            </a:r>
            <a:r>
              <a:rPr lang="it-IT" sz="1800" b="1" dirty="0">
                <a:latin typeface="Futura Std Book" panose="020B0502020204020303"/>
              </a:rPr>
              <a:t>tecnologie emergenti in Sanità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#"/>
            </a:pPr>
            <a:r>
              <a:rPr lang="it-IT" sz="1800" dirty="0">
                <a:latin typeface="Futura Std Book" panose="020B0502020204020303"/>
              </a:rPr>
              <a:t>Far emergere le </a:t>
            </a:r>
            <a:r>
              <a:rPr lang="it-IT" sz="1800" b="1" dirty="0">
                <a:latin typeface="Futura Std Book" panose="020B0502020204020303"/>
              </a:rPr>
              <a:t>principali sfide </a:t>
            </a:r>
            <a:r>
              <a:rPr lang="it-IT" sz="1800" dirty="0">
                <a:latin typeface="Futura Std Book" panose="020B0502020204020303"/>
              </a:rPr>
              <a:t>che le aziende ICT affrontano nell’operare in Sanità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#"/>
            </a:pPr>
            <a:r>
              <a:rPr lang="it-IT" sz="1800" dirty="0">
                <a:latin typeface="Futura Std Book" panose="020B0502020204020303"/>
              </a:rPr>
              <a:t>Delineare le </a:t>
            </a:r>
            <a:r>
              <a:rPr lang="it-IT" sz="1800" b="1" dirty="0">
                <a:latin typeface="Futura Std Book" panose="020B0502020204020303"/>
              </a:rPr>
              <a:t>priorità per una strategia nazionale sulla Sanità digitale</a:t>
            </a:r>
          </a:p>
          <a:p>
            <a:pPr marL="0" indent="0">
              <a:buNone/>
            </a:pPr>
            <a:endParaRPr lang="it-IT" sz="2000" dirty="0">
              <a:latin typeface="Futura Std Book" panose="020B0502020204020303"/>
            </a:endParaRPr>
          </a:p>
        </p:txBody>
      </p:sp>
      <p:sp>
        <p:nvSpPr>
          <p:cNvPr id="3" name="Titolo 11">
            <a:extLst>
              <a:ext uri="{FF2B5EF4-FFF2-40B4-BE49-F238E27FC236}">
                <a16:creationId xmlns:a16="http://schemas.microsoft.com/office/drawing/2014/main" id="{15F5384A-55AC-C273-5FE6-87E821F7F1F6}"/>
              </a:ext>
            </a:extLst>
          </p:cNvPr>
          <p:cNvSpPr txBox="1">
            <a:spLocks/>
          </p:cNvSpPr>
          <p:nvPr/>
        </p:nvSpPr>
        <p:spPr>
          <a:xfrm>
            <a:off x="948308" y="898365"/>
            <a:ext cx="9124757" cy="6255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Una visione di futuro per la sanità digitale</a:t>
            </a:r>
          </a:p>
        </p:txBody>
      </p:sp>
      <p:sp>
        <p:nvSpPr>
          <p:cNvPr id="4" name="Segnaposto testo 13">
            <a:extLst>
              <a:ext uri="{FF2B5EF4-FFF2-40B4-BE49-F238E27FC236}">
                <a16:creationId xmlns:a16="http://schemas.microsoft.com/office/drawing/2014/main" id="{7FA4F79E-B989-21A9-9C4B-AE862071518D}"/>
              </a:ext>
            </a:extLst>
          </p:cNvPr>
          <p:cNvSpPr txBox="1">
            <a:spLocks/>
          </p:cNvSpPr>
          <p:nvPr/>
        </p:nvSpPr>
        <p:spPr>
          <a:xfrm>
            <a:off x="948308" y="1592220"/>
            <a:ext cx="9124757" cy="498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i="1" dirty="0">
                <a:latin typeface="Futura Std Book" panose="020B0502020204020303"/>
              </a:rPr>
              <a:t>Struttura, obiettivi e contenuti del White Paper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10A8A6A2-0462-E593-3278-8D195CA78B04}"/>
              </a:ext>
            </a:extLst>
          </p:cNvPr>
          <p:cNvSpPr txBox="1">
            <a:spLocks/>
          </p:cNvSpPr>
          <p:nvPr/>
        </p:nvSpPr>
        <p:spPr>
          <a:xfrm>
            <a:off x="6439593" y="2282373"/>
            <a:ext cx="2332252" cy="1791055"/>
          </a:xfrm>
          <a:prstGeom prst="rect">
            <a:avLst/>
          </a:prstGeom>
          <a:solidFill>
            <a:srgbClr val="1F6DB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just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None/>
              <a:defRPr sz="1800" kern="1200">
                <a:solidFill>
                  <a:srgbClr val="252C66"/>
                </a:solidFill>
                <a:latin typeface="Futura Std Book" panose="020B0502020204020303" pitchFamily="34" charset="0"/>
                <a:ea typeface="+mn-ea"/>
                <a:cs typeface="+mn-cs"/>
              </a:defRPr>
            </a:lvl1pPr>
            <a:lvl2pPr marL="279330" indent="0" algn="just" defTabSz="914171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 sz="1786" kern="1200">
                <a:solidFill>
                  <a:srgbClr val="252C66"/>
                </a:solidFill>
                <a:latin typeface="Futura Std Book" panose="020B0502020204020303" pitchFamily="34" charset="0"/>
                <a:ea typeface="+mn-ea"/>
                <a:cs typeface="+mn-cs"/>
              </a:defRPr>
            </a:lvl2pPr>
            <a:lvl3pPr marL="1142714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kern="1200">
                <a:solidFill>
                  <a:srgbClr val="252C66"/>
                </a:solidFill>
                <a:latin typeface="Futura Std Book" panose="020B0502020204020303" pitchFamily="34" charset="0"/>
                <a:ea typeface="+mn-ea"/>
                <a:cs typeface="+mn-cs"/>
              </a:defRPr>
            </a:lvl3pPr>
            <a:lvl4pPr marL="1599800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kern="1200">
                <a:solidFill>
                  <a:srgbClr val="252C66"/>
                </a:solidFill>
                <a:latin typeface="Futura Std Book" panose="020B0502020204020303" pitchFamily="34" charset="0"/>
                <a:ea typeface="+mn-ea"/>
                <a:cs typeface="+mn-cs"/>
              </a:defRPr>
            </a:lvl4pPr>
            <a:lvl5pPr marL="2056886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Book" panose="020B0502020204020303" pitchFamily="34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i="1" dirty="0">
                <a:solidFill>
                  <a:schemeClr val="bg1"/>
                </a:solidFill>
              </a:rPr>
              <a:t>Capitolo 1 </a:t>
            </a: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Quadro di riferimento</a:t>
            </a:r>
          </a:p>
          <a:p>
            <a:pPr lvl="1" algn="l"/>
            <a:r>
              <a:rPr lang="it-IT" dirty="0">
                <a:solidFill>
                  <a:schemeClr val="bg1"/>
                </a:solidFill>
              </a:rPr>
              <a:t>Mercato della sanità digitale in Italia (mercato ICT in sanità)</a:t>
            </a:r>
          </a:p>
          <a:p>
            <a:pPr lvl="1" algn="l"/>
            <a:r>
              <a:rPr lang="it-IT" b="1" dirty="0">
                <a:solidFill>
                  <a:schemeClr val="bg1"/>
                </a:solidFill>
              </a:rPr>
              <a:t>Cosa stanno facendo le aziende 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29E79FAC-622D-DF30-04AB-9F868196F928}"/>
              </a:ext>
            </a:extLst>
          </p:cNvPr>
          <p:cNvSpPr txBox="1">
            <a:spLocks/>
          </p:cNvSpPr>
          <p:nvPr/>
        </p:nvSpPr>
        <p:spPr>
          <a:xfrm>
            <a:off x="6439594" y="4098655"/>
            <a:ext cx="2332252" cy="1791054"/>
          </a:xfrm>
          <a:prstGeom prst="rect">
            <a:avLst/>
          </a:prstGeom>
          <a:solidFill>
            <a:srgbClr val="0098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239940" marR="0" indent="-239940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1pPr>
            <a:lvl2pPr marL="505051" marR="0" indent="-225721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2pPr>
            <a:lvl3pPr marL="1183045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3pPr>
            <a:lvl4pPr marL="1640131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4pPr>
            <a:lvl5pPr marL="2082279" marR="0" indent="-253936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5pPr>
            <a:lvl6pPr marL="2628242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85328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42414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99499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it-IT" i="1" dirty="0">
                <a:solidFill>
                  <a:schemeClr val="bg1"/>
                </a:solidFill>
              </a:rPr>
              <a:t>Capitolo 2 </a:t>
            </a:r>
          </a:p>
          <a:p>
            <a:pPr marL="0" indent="0" algn="l">
              <a:buNone/>
            </a:pPr>
            <a:r>
              <a:rPr lang="it-IT" b="1" dirty="0">
                <a:solidFill>
                  <a:schemeClr val="bg1"/>
                </a:solidFill>
              </a:rPr>
              <a:t>Tecnologie di frontiera in sanità</a:t>
            </a:r>
          </a:p>
          <a:p>
            <a:pPr lvl="1" algn="l" hangingPunct="1"/>
            <a:r>
              <a:rPr lang="it-IT" dirty="0">
                <a:solidFill>
                  <a:schemeClr val="bg1"/>
                </a:solidFill>
              </a:rPr>
              <a:t>Digital Twin</a:t>
            </a:r>
          </a:p>
          <a:p>
            <a:pPr lvl="1" algn="l" hangingPunct="1"/>
            <a:r>
              <a:rPr lang="it-IT" dirty="0">
                <a:solidFill>
                  <a:schemeClr val="bg1"/>
                </a:solidFill>
              </a:rPr>
              <a:t>Clinical Decision Support Systems</a:t>
            </a:r>
          </a:p>
          <a:p>
            <a:pPr algn="l" hangingPunct="1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9945E37F-EAEA-0D4F-7EF0-E362896D70E1}"/>
              </a:ext>
            </a:extLst>
          </p:cNvPr>
          <p:cNvSpPr txBox="1">
            <a:spLocks/>
          </p:cNvSpPr>
          <p:nvPr/>
        </p:nvSpPr>
        <p:spPr>
          <a:xfrm>
            <a:off x="8890468" y="2282373"/>
            <a:ext cx="2332251" cy="1004869"/>
          </a:xfrm>
          <a:prstGeom prst="rect">
            <a:avLst/>
          </a:prstGeom>
          <a:solidFill>
            <a:srgbClr val="00626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39940" marR="0" indent="-239940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1pPr>
            <a:lvl2pPr marL="505051" marR="0" indent="-225721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2pPr>
            <a:lvl3pPr marL="1183045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3pPr>
            <a:lvl4pPr marL="1640131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4pPr>
            <a:lvl5pPr marL="2082279" marR="0" indent="-253936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5pPr>
            <a:lvl6pPr marL="2628242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85328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42414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99499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it-IT" sz="1800" i="1" dirty="0">
                <a:solidFill>
                  <a:schemeClr val="bg1"/>
                </a:solidFill>
              </a:rPr>
              <a:t>Capitolo 3</a:t>
            </a:r>
            <a:r>
              <a:rPr lang="it-IT" sz="1800" dirty="0">
                <a:solidFill>
                  <a:schemeClr val="bg1"/>
                </a:solidFill>
              </a:rPr>
              <a:t>  </a:t>
            </a:r>
            <a:r>
              <a:rPr lang="it-IT" sz="1800" b="1" dirty="0">
                <a:solidFill>
                  <a:schemeClr val="bg1"/>
                </a:solidFill>
              </a:rPr>
              <a:t>Benessere e qualità della vita</a:t>
            </a:r>
          </a:p>
          <a:p>
            <a:pPr hangingPunct="1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626756E9-C830-61D5-F09C-D5F64A480C88}"/>
              </a:ext>
            </a:extLst>
          </p:cNvPr>
          <p:cNvSpPr txBox="1">
            <a:spLocks/>
          </p:cNvSpPr>
          <p:nvPr/>
        </p:nvSpPr>
        <p:spPr>
          <a:xfrm>
            <a:off x="8890469" y="3355522"/>
            <a:ext cx="2332252" cy="1276350"/>
          </a:xfrm>
          <a:prstGeom prst="rect">
            <a:avLst/>
          </a:prstGeom>
          <a:solidFill>
            <a:srgbClr val="00A4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39940" marR="0" indent="-239940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1pPr>
            <a:lvl2pPr marL="505051" marR="0" indent="-225721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2pPr>
            <a:lvl3pPr marL="1183045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3pPr>
            <a:lvl4pPr marL="1640131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4pPr>
            <a:lvl5pPr marL="2082279" marR="0" indent="-253936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5pPr>
            <a:lvl6pPr marL="2628242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85328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42414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99499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it-IT" sz="1800" i="1" dirty="0">
                <a:solidFill>
                  <a:schemeClr val="bg1"/>
                </a:solidFill>
              </a:rPr>
              <a:t>Capitolo 4</a:t>
            </a:r>
            <a:r>
              <a:rPr lang="it-IT" sz="1800" dirty="0">
                <a:solidFill>
                  <a:schemeClr val="bg1"/>
                </a:solidFill>
              </a:rPr>
              <a:t>  </a:t>
            </a:r>
            <a:r>
              <a:rPr lang="it-IT" sz="1800" b="1" dirty="0">
                <a:solidFill>
                  <a:schemeClr val="bg1"/>
                </a:solidFill>
              </a:rPr>
              <a:t>Conclusioni, raccomandazioni, proposte</a:t>
            </a:r>
          </a:p>
          <a:p>
            <a:pPr algn="l" hangingPunct="1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22E88B35-43E0-2EFB-DDE8-ACCA91F579DC}"/>
              </a:ext>
            </a:extLst>
          </p:cNvPr>
          <p:cNvSpPr txBox="1">
            <a:spLocks/>
          </p:cNvSpPr>
          <p:nvPr/>
        </p:nvSpPr>
        <p:spPr>
          <a:xfrm>
            <a:off x="8890469" y="4734966"/>
            <a:ext cx="2332252" cy="1154743"/>
          </a:xfrm>
          <a:prstGeom prst="rect">
            <a:avLst/>
          </a:prstGeom>
          <a:solidFill>
            <a:srgbClr val="A4A6A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239940" marR="0" indent="-239940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1pPr>
            <a:lvl2pPr marL="505051" marR="0" indent="-225721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2pPr>
            <a:lvl3pPr marL="1183045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3pPr>
            <a:lvl4pPr marL="1640131" marR="0" indent="-268874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4pPr>
            <a:lvl5pPr marL="2082279" marR="0" indent="-253936" algn="just" defTabSz="914171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52C66"/>
                </a:solidFill>
                <a:uFillTx/>
                <a:latin typeface="Futura Std Book"/>
                <a:ea typeface="Futura Std Book"/>
                <a:cs typeface="Futura Std Book"/>
                <a:sym typeface="Futura Std Book"/>
              </a:defRPr>
            </a:lvl5pPr>
            <a:lvl6pPr marL="2628242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85328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42414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99499" marR="0" indent="-342814" algn="l" defTabSz="914171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it-IT" sz="1900" dirty="0">
                <a:solidFill>
                  <a:srgbClr val="25306D"/>
                </a:solidFill>
              </a:rPr>
              <a:t>Allegato</a:t>
            </a:r>
          </a:p>
          <a:p>
            <a:pPr marL="0" indent="0" algn="l">
              <a:buNone/>
            </a:pPr>
            <a:r>
              <a:rPr lang="it-IT" sz="1900" b="1" dirty="0">
                <a:solidFill>
                  <a:srgbClr val="25306D"/>
                </a:solidFill>
              </a:rPr>
              <a:t>Use cases</a:t>
            </a:r>
            <a:br>
              <a:rPr lang="it-IT" sz="1900" b="1" dirty="0">
                <a:solidFill>
                  <a:srgbClr val="25306D"/>
                </a:solidFill>
              </a:rPr>
            </a:br>
            <a:r>
              <a:rPr lang="it-IT" sz="1900" b="1" dirty="0">
                <a:solidFill>
                  <a:srgbClr val="25306D"/>
                </a:solidFill>
              </a:rPr>
              <a:t>e Best Practices </a:t>
            </a:r>
            <a:br>
              <a:rPr lang="it-IT" sz="1900" b="1" dirty="0">
                <a:solidFill>
                  <a:srgbClr val="25306D"/>
                </a:solidFill>
              </a:rPr>
            </a:br>
            <a:r>
              <a:rPr lang="it-IT" sz="1900" b="1" dirty="0">
                <a:solidFill>
                  <a:srgbClr val="25306D"/>
                </a:solidFill>
              </a:rPr>
              <a:t>(23 schede)</a:t>
            </a:r>
          </a:p>
          <a:p>
            <a:pPr marL="0" indent="0">
              <a:buNone/>
            </a:pPr>
            <a:endParaRPr lang="it-IT" dirty="0">
              <a:solidFill>
                <a:srgbClr val="253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865B8A1-96A2-2117-19CC-F83F797377D9}"/>
              </a:ext>
            </a:extLst>
          </p:cNvPr>
          <p:cNvSpPr txBox="1">
            <a:spLocks/>
          </p:cNvSpPr>
          <p:nvPr/>
        </p:nvSpPr>
        <p:spPr>
          <a:xfrm>
            <a:off x="799518" y="782337"/>
            <a:ext cx="9124757" cy="625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Il mercato ICT in Sanità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50FE05-37C8-CFA6-801E-4A3DD449EC49}"/>
              </a:ext>
            </a:extLst>
          </p:cNvPr>
          <p:cNvSpPr txBox="1">
            <a:spLocks/>
          </p:cNvSpPr>
          <p:nvPr/>
        </p:nvSpPr>
        <p:spPr>
          <a:xfrm>
            <a:off x="799518" y="1374146"/>
            <a:ext cx="10014020" cy="498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b="1" dirty="0">
                <a:latin typeface="Futura Std Book" panose="020B0502020204020303"/>
              </a:rPr>
              <a:t>Sappiamo che la Sanità è sempre più </a:t>
            </a:r>
            <a:r>
              <a:rPr lang="it-IT" sz="2600" b="1" i="1" dirty="0">
                <a:latin typeface="Futura Std Book" panose="020B0502020204020303"/>
              </a:rPr>
              <a:t>digitale, </a:t>
            </a:r>
            <a:r>
              <a:rPr lang="it-IT" sz="2600" b="1" dirty="0">
                <a:latin typeface="Futura Std Book" panose="020B0502020204020303"/>
              </a:rPr>
              <a:t>ma cosa dicono i dati?</a:t>
            </a:r>
          </a:p>
        </p:txBody>
      </p:sp>
      <p:pic>
        <p:nvPicPr>
          <p:cNvPr id="13" name="Immagine 1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AFE8BBE7-53A3-5674-E2DC-61C19EAC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02" y="2125568"/>
            <a:ext cx="3823903" cy="20426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B880F7-3DF7-7336-091A-A908B8EFF5AC}"/>
              </a:ext>
            </a:extLst>
          </p:cNvPr>
          <p:cNvSpPr txBox="1"/>
          <p:nvPr/>
        </p:nvSpPr>
        <p:spPr>
          <a:xfrm>
            <a:off x="1692555" y="2173037"/>
            <a:ext cx="1931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" i="1" dirty="0">
                <a:effectLst/>
                <a:latin typeface="Futura Std Book" panose="020B0502020204020303"/>
                <a:ea typeface="Futura Std Book" panose="020B0502020204020303"/>
                <a:cs typeface="Courier New" panose="02070309020205020404" pitchFamily="49" charset="0"/>
              </a:rPr>
              <a:t>Spesa IT nella Sanità – composizione e trend, 2020-2026E </a:t>
            </a:r>
          </a:p>
          <a:p>
            <a:pPr algn="ctr"/>
            <a:r>
              <a:rPr lang="it-IT" sz="500" i="1" dirty="0">
                <a:effectLst/>
                <a:latin typeface="Futura Std Book" panose="020B0502020204020303"/>
                <a:ea typeface="Futura Std Book" panose="020B0502020204020303"/>
                <a:cs typeface="Courier New" panose="02070309020205020404" pitchFamily="49" charset="0"/>
              </a:rPr>
              <a:t>Fonte: NetConsulting cube, Giugno 2023</a:t>
            </a:r>
          </a:p>
        </p:txBody>
      </p:sp>
      <p:pic>
        <p:nvPicPr>
          <p:cNvPr id="16" name="Immagine 15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54DA2065-F1B1-87FA-A49E-7F19A4146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43" y="2588267"/>
            <a:ext cx="6649093" cy="379855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3E644C65-0F9C-72D2-42FE-384C13B802A2}"/>
              </a:ext>
            </a:extLst>
          </p:cNvPr>
          <p:cNvSpPr/>
          <p:nvPr/>
        </p:nvSpPr>
        <p:spPr>
          <a:xfrm>
            <a:off x="9292386" y="2790201"/>
            <a:ext cx="1521152" cy="142073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BA83036-D99B-1EFE-03A2-6885DBF33A8B}"/>
              </a:ext>
            </a:extLst>
          </p:cNvPr>
          <p:cNvSpPr/>
          <p:nvPr/>
        </p:nvSpPr>
        <p:spPr>
          <a:xfrm>
            <a:off x="7868221" y="4284378"/>
            <a:ext cx="3526430" cy="1272408"/>
          </a:xfrm>
          <a:prstGeom prst="ellipse">
            <a:avLst/>
          </a:prstGeom>
          <a:noFill/>
          <a:ln>
            <a:solidFill>
              <a:srgbClr val="1F6D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B1A1A34-9511-3007-40F6-9297AB6C0A54}"/>
              </a:ext>
            </a:extLst>
          </p:cNvPr>
          <p:cNvSpPr/>
          <p:nvPr/>
        </p:nvSpPr>
        <p:spPr>
          <a:xfrm>
            <a:off x="5585895" y="2419258"/>
            <a:ext cx="1322214" cy="1162228"/>
          </a:xfrm>
          <a:prstGeom prst="ellipse">
            <a:avLst/>
          </a:prstGeom>
          <a:noFill/>
          <a:ln>
            <a:solidFill>
              <a:srgbClr val="00626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ECD3293-4983-F13E-28DD-C314A00F8C91}"/>
              </a:ext>
            </a:extLst>
          </p:cNvPr>
          <p:cNvSpPr/>
          <p:nvPr/>
        </p:nvSpPr>
        <p:spPr>
          <a:xfrm>
            <a:off x="5698315" y="4210939"/>
            <a:ext cx="1358455" cy="1223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796B25-B186-ACCE-41D7-051CEF97A61A}"/>
              </a:ext>
            </a:extLst>
          </p:cNvPr>
          <p:cNvSpPr/>
          <p:nvPr/>
        </p:nvSpPr>
        <p:spPr>
          <a:xfrm>
            <a:off x="6697966" y="3363674"/>
            <a:ext cx="1440263" cy="1272408"/>
          </a:xfrm>
          <a:prstGeom prst="ellipse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9F1F77C-5C42-0837-C0D8-10A1EA735AE8}"/>
              </a:ext>
            </a:extLst>
          </p:cNvPr>
          <p:cNvSpPr txBox="1"/>
          <p:nvPr/>
        </p:nvSpPr>
        <p:spPr>
          <a:xfrm>
            <a:off x="6908109" y="2757971"/>
            <a:ext cx="251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Andamento dei principali digital </a:t>
            </a:r>
            <a:r>
              <a:rPr lang="it-IT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enabler</a:t>
            </a:r>
            <a:r>
              <a:rPr lang="it-IT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Sanità</a:t>
            </a:r>
          </a:p>
          <a:p>
            <a:pPr algn="ctr"/>
            <a:r>
              <a:rPr lang="it-IT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NetConsulting cube, Giugno 2023</a:t>
            </a:r>
            <a:endParaRPr lang="it-IT" sz="9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B9C0842-B6E9-6251-A942-03E6C9FA1549}"/>
              </a:ext>
            </a:extLst>
          </p:cNvPr>
          <p:cNvSpPr txBox="1"/>
          <p:nvPr/>
        </p:nvSpPr>
        <p:spPr>
          <a:xfrm>
            <a:off x="947602" y="5049488"/>
            <a:ext cx="3735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b="1" dirty="0">
                <a:effectLst/>
                <a:latin typeface="Futura Std Book" panose="020B0502020204020303"/>
                <a:ea typeface="Times New Roman" panose="02020603050405020304" pitchFamily="18" charset="0"/>
              </a:rPr>
              <a:t>DIGITAL ENABLER</a:t>
            </a:r>
          </a:p>
          <a:p>
            <a:r>
              <a:rPr lang="it-IT" sz="1100" dirty="0">
                <a:latin typeface="Futura Std Book" panose="020B0502020204020303"/>
                <a:ea typeface="Times New Roman" panose="02020603050405020304" pitchFamily="18" charset="0"/>
              </a:rPr>
              <a:t>Si individua una tassonomia della diffusione delle tecnologie emergenti in 5 cluster che rappresentano l’andamento dei mercati Digital Enabler in Sanità per volume e crescita</a:t>
            </a:r>
          </a:p>
          <a:p>
            <a:pPr algn="just"/>
            <a:r>
              <a:rPr lang="it-IT" sz="1100" dirty="0">
                <a:latin typeface="Futura Std Book" panose="020B0502020204020303"/>
                <a:ea typeface="Times New Roman" panose="02020603050405020304" pitchFamily="18" charset="0"/>
              </a:rPr>
              <a:t>IA è considerata una delle tecnologie dalle applicazioni più promettenti e trasformative in sanità </a:t>
            </a:r>
            <a:endParaRPr lang="it-IT" sz="1100" dirty="0">
              <a:effectLst/>
              <a:latin typeface="Futura Std Book" panose="020B0502020204020303"/>
              <a:ea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6319A9-3536-D205-0FE6-7EC6DE79CBE0}"/>
              </a:ext>
            </a:extLst>
          </p:cNvPr>
          <p:cNvSpPr txBox="1"/>
          <p:nvPr/>
        </p:nvSpPr>
        <p:spPr>
          <a:xfrm>
            <a:off x="947602" y="4102825"/>
            <a:ext cx="3735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effectLst/>
                <a:latin typeface="Futura Std Book" panose="020B0502020204020303"/>
                <a:ea typeface="Times New Roman" panose="02020603050405020304" pitchFamily="18" charset="0"/>
              </a:rPr>
              <a:t>SERVIZI</a:t>
            </a:r>
          </a:p>
          <a:p>
            <a:pPr algn="just"/>
            <a:r>
              <a:rPr lang="it-IT" sz="1100" dirty="0">
                <a:latin typeface="Futura Std Book" panose="020B0502020204020303"/>
                <a:ea typeface="Times New Roman" panose="02020603050405020304" pitchFamily="18" charset="0"/>
              </a:rPr>
              <a:t>S</a:t>
            </a:r>
            <a:r>
              <a:rPr lang="it-IT" sz="1100" dirty="0">
                <a:effectLst/>
                <a:latin typeface="Futura Std Book" panose="020B0502020204020303"/>
                <a:ea typeface="Times New Roman" panose="02020603050405020304" pitchFamily="18" charset="0"/>
              </a:rPr>
              <a:t>ono la componente dominante del mercato, peraltro con tassi di crescita notevolmente superiori rispetto a hardware e software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2AF2AE2-8CC7-964C-C898-56EBDB9A8418}"/>
              </a:ext>
            </a:extLst>
          </p:cNvPr>
          <p:cNvSpPr txBox="1"/>
          <p:nvPr/>
        </p:nvSpPr>
        <p:spPr>
          <a:xfrm>
            <a:off x="5530545" y="2360528"/>
            <a:ext cx="18398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FF0000"/>
                </a:solidFill>
              </a:rPr>
              <a:t>Volume basso/crescita alta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8CA73CC-0534-5112-2A82-EECDE0AE58A5}"/>
              </a:ext>
            </a:extLst>
          </p:cNvPr>
          <p:cNvSpPr txBox="1"/>
          <p:nvPr/>
        </p:nvSpPr>
        <p:spPr>
          <a:xfrm>
            <a:off x="9404465" y="2898535"/>
            <a:ext cx="22167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FF0000"/>
                </a:solidFill>
              </a:rPr>
              <a:t>Volume alto/crescita alta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136ACF6-F9AE-01D4-FE40-E3480741ECFC}"/>
              </a:ext>
            </a:extLst>
          </p:cNvPr>
          <p:cNvSpPr txBox="1"/>
          <p:nvPr/>
        </p:nvSpPr>
        <p:spPr>
          <a:xfrm>
            <a:off x="8721250" y="5187988"/>
            <a:ext cx="22167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FF0000"/>
                </a:solidFill>
              </a:rPr>
              <a:t>Volume alto/crescita bassa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CC2CB7-DD21-D690-DAC1-E1158CC93C40}"/>
              </a:ext>
            </a:extLst>
          </p:cNvPr>
          <p:cNvSpPr txBox="1"/>
          <p:nvPr/>
        </p:nvSpPr>
        <p:spPr>
          <a:xfrm>
            <a:off x="5943039" y="5155225"/>
            <a:ext cx="2522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FF0000"/>
                </a:solidFill>
              </a:rPr>
              <a:t>Volume basso/crescita bassa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2170556-9BC0-7F77-1218-4074A5BF5A23}"/>
              </a:ext>
            </a:extLst>
          </p:cNvPr>
          <p:cNvSpPr txBox="1"/>
          <p:nvPr/>
        </p:nvSpPr>
        <p:spPr>
          <a:xfrm>
            <a:off x="7440529" y="3410507"/>
            <a:ext cx="2520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FF0000"/>
                </a:solidFill>
              </a:rPr>
              <a:t>Volume medio/</a:t>
            </a:r>
            <a:br>
              <a:rPr lang="it-IT" sz="1000" i="1" dirty="0">
                <a:solidFill>
                  <a:srgbClr val="FF0000"/>
                </a:solidFill>
              </a:rPr>
            </a:br>
            <a:r>
              <a:rPr lang="it-IT" sz="1000" i="1" dirty="0">
                <a:solidFill>
                  <a:srgbClr val="FF0000"/>
                </a:solidFill>
              </a:rPr>
              <a:t>crescita media</a:t>
            </a:r>
            <a:endParaRPr lang="it-IT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E12AACB-8B8B-AC47-30BA-426DDC33949D}"/>
              </a:ext>
            </a:extLst>
          </p:cNvPr>
          <p:cNvSpPr txBox="1">
            <a:spLocks/>
          </p:cNvSpPr>
          <p:nvPr/>
        </p:nvSpPr>
        <p:spPr>
          <a:xfrm>
            <a:off x="337457" y="973289"/>
            <a:ext cx="9124757" cy="625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Tecnologie di frontiera in Sanità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D22F039B-EA32-DD10-A20D-1E225EABAC00}"/>
              </a:ext>
            </a:extLst>
          </p:cNvPr>
          <p:cNvSpPr txBox="1">
            <a:spLocks/>
          </p:cNvSpPr>
          <p:nvPr/>
        </p:nvSpPr>
        <p:spPr>
          <a:xfrm>
            <a:off x="337456" y="1624005"/>
            <a:ext cx="11756572" cy="498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latin typeface="Futura Std Book" panose="020B0502020204020303"/>
              </a:rPr>
              <a:t>Tecnologie che «vivono» di dati e devono confrontarsi con aspetti etici e di responsabilità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A1C20F-73B9-28F5-07CC-D46BFC956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4173166"/>
            <a:ext cx="2695121" cy="2351801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FB4577-DB24-BA49-2213-09BA9B67763F}"/>
              </a:ext>
            </a:extLst>
          </p:cNvPr>
          <p:cNvSpPr txBox="1"/>
          <p:nvPr/>
        </p:nvSpPr>
        <p:spPr>
          <a:xfrm>
            <a:off x="8508095" y="2264764"/>
            <a:ext cx="306070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Futura Std Book" panose="020B0502020204020303"/>
              </a:rPr>
              <a:t>Data Strategy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Livello di integrazione dei dati delle strutture sanitarie del territorio in un sistema regionale e presenza di una data strategy per la gestione dei dati che arrivano del territorio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Solo il 20% delle regioni ha un’integrazione completa dei dati clinici e il 40% ha una integrazione completa dei dati amministrativi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In generale vi è una integrazione parziale dei dati (80%)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2CE0C5-DB2D-B449-254A-C973F9126E98}"/>
              </a:ext>
            </a:extLst>
          </p:cNvPr>
          <p:cNvSpPr txBox="1"/>
          <p:nvPr/>
        </p:nvSpPr>
        <p:spPr>
          <a:xfrm>
            <a:off x="337456" y="2243608"/>
            <a:ext cx="30433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Futura Std Book" panose="020B0502020204020303"/>
              </a:rPr>
              <a:t>Digital Twin 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La creazione di un gemello digitale è uno degli strumenti più promettenti per la Sanità, dalla programmazione all’organizzazione dei servizi, fino alla medicina personalizzata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Il Digital Twin si basa sui dati: il modello dell’entità fisica (processi di un ospedale, apparecchiature, cellule, organi e intero organismo di una persona, …): lo stato dell’entità (dati da IoT, esami medici, wearables, …); dati acquisiti attraverso interazioni con il contesto (Digital Twin, applicazioni, …)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14AC62-B7CB-E097-8C83-15C6F8555D8C}"/>
              </a:ext>
            </a:extLst>
          </p:cNvPr>
          <p:cNvSpPr txBox="1"/>
          <p:nvPr/>
        </p:nvSpPr>
        <p:spPr>
          <a:xfrm>
            <a:off x="337456" y="4541196"/>
            <a:ext cx="3004458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it-IT" b="1" dirty="0">
                <a:latin typeface="Futura Std Book" panose="020B0502020204020303"/>
              </a:rPr>
              <a:t>Decisioni Data Driven 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In un sistema in forte carenza di risorse (economiche o umane), con l’invecchiamento della popolazione, agire in modo razionale basandosi su informazioni certe ed aggiornate è l’elemento di fondamentale per la prevenzione e per la sostenibilità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2C9956-C48E-B12E-CA11-AF8DD08CDDF8}"/>
              </a:ext>
            </a:extLst>
          </p:cNvPr>
          <p:cNvSpPr txBox="1"/>
          <p:nvPr/>
        </p:nvSpPr>
        <p:spPr>
          <a:xfrm>
            <a:off x="3499761" y="6203189"/>
            <a:ext cx="4927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9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Dati e Determinanti della salute. </a:t>
            </a:r>
            <a:r>
              <a:rPr lang="en-GB" sz="9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Fonte J.M. McGinnis et al. “The Case for More Active Policy Attention to Health Promotion”.</a:t>
            </a:r>
            <a:endParaRPr lang="it-IT" sz="105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42DE16-2637-140E-E6EE-0BD3D12D22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39" y="3328501"/>
            <a:ext cx="4873783" cy="2839258"/>
          </a:xfrm>
          <a:prstGeom prst="rect">
            <a:avLst/>
          </a:prstGeom>
          <a:noFill/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A94BE3-DD8D-61DB-8AE9-83F1E45376C7}"/>
              </a:ext>
            </a:extLst>
          </p:cNvPr>
          <p:cNvSpPr txBox="1"/>
          <p:nvPr/>
        </p:nvSpPr>
        <p:spPr>
          <a:xfrm>
            <a:off x="3461659" y="2246631"/>
            <a:ext cx="492746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Futura Std Book" panose="020B0502020204020303"/>
              </a:rPr>
              <a:t>Life Data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Tradizionalmente i Sistemi Sanitari si sono concentrati sulla gestione degli episodi clinici relativi allo stato di malattia e sui dati da essi generati</a:t>
            </a:r>
          </a:p>
          <a:p>
            <a:pPr algn="just"/>
            <a:r>
              <a:rPr lang="it-IT" sz="1050" dirty="0">
                <a:latin typeface="Futura Std Book" panose="020B0502020204020303"/>
              </a:rPr>
              <a:t>Tuttavia è riconosciuto che lo stato di salute e la prospettiva di vita in salute dipende da fattori determinanti che attengono ambiti diversi</a:t>
            </a:r>
          </a:p>
        </p:txBody>
      </p:sp>
    </p:spTree>
    <p:extLst>
      <p:ext uri="{BB962C8B-B14F-4D97-AF65-F5344CB8AC3E}">
        <p14:creationId xmlns:p14="http://schemas.microsoft.com/office/powerpoint/2010/main" val="100164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5B1FB89C-512F-7CF7-2D56-B965D88FA3D6}"/>
              </a:ext>
            </a:extLst>
          </p:cNvPr>
          <p:cNvSpPr txBox="1">
            <a:spLocks/>
          </p:cNvSpPr>
          <p:nvPr/>
        </p:nvSpPr>
        <p:spPr>
          <a:xfrm>
            <a:off x="337457" y="973289"/>
            <a:ext cx="9124757" cy="625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Futura Std Book" panose="020B0502020204020303"/>
              </a:rPr>
              <a:t>Benessere e Qualità della vita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B1C8EB4F-1BFD-B7CD-C311-F93C8147AAFB}"/>
              </a:ext>
            </a:extLst>
          </p:cNvPr>
          <p:cNvSpPr txBox="1">
            <a:spLocks/>
          </p:cNvSpPr>
          <p:nvPr/>
        </p:nvSpPr>
        <p:spPr>
          <a:xfrm>
            <a:off x="337457" y="1632921"/>
            <a:ext cx="11756572" cy="498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300" b="1" dirty="0">
                <a:latin typeface="Futura Std Book" panose="020B0502020204020303"/>
              </a:rPr>
              <a:t>Digital Transformation e modello One Health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5CB2D308-FEB2-917E-B1BD-C934F9E98C84}"/>
              </a:ext>
            </a:extLst>
          </p:cNvPr>
          <p:cNvSpPr txBox="1">
            <a:spLocks/>
          </p:cNvSpPr>
          <p:nvPr/>
        </p:nvSpPr>
        <p:spPr>
          <a:xfrm>
            <a:off x="484415" y="2253767"/>
            <a:ext cx="4223657" cy="1232558"/>
          </a:xfrm>
          <a:prstGeom prst="rect">
            <a:avLst/>
          </a:prstGeom>
          <a:solidFill>
            <a:srgbClr val="00A698"/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Quali sono gli </a:t>
            </a:r>
            <a:r>
              <a:rPr lang="it-IT" sz="2000" b="1" dirty="0">
                <a:solidFill>
                  <a:schemeClr val="bg1"/>
                </a:solidFill>
                <a:latin typeface="Futura Std Book" panose="020B0502020204020303"/>
              </a:rPr>
              <a:t>obiettivi dei progetti di Digital Transformation nelle strutture sanitarie italiane</a:t>
            </a:r>
            <a:r>
              <a:rPr lang="it-IT" sz="2000" dirty="0">
                <a:solidFill>
                  <a:schemeClr val="bg1"/>
                </a:solidFill>
                <a:latin typeface="Futura Std Book" panose="020B0502020204020303"/>
              </a:rPr>
              <a:t> (ASL + AO)? </a:t>
            </a:r>
            <a:endParaRPr lang="it-IT" sz="600" dirty="0">
              <a:solidFill>
                <a:schemeClr val="bg1"/>
              </a:solidFill>
              <a:latin typeface="Futura Std Book" panose="020B0502020204020303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i="1" dirty="0">
                <a:solidFill>
                  <a:schemeClr val="bg1"/>
                </a:solidFill>
                <a:latin typeface="Futura Std Book" panose="020B0502020204020303"/>
              </a:rPr>
              <a:t>Indagine campionaria a cura di Net Consulting cube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437F3B-FD05-E695-AB9F-395CE3AA67CF}"/>
              </a:ext>
            </a:extLst>
          </p:cNvPr>
          <p:cNvSpPr txBox="1"/>
          <p:nvPr/>
        </p:nvSpPr>
        <p:spPr>
          <a:xfrm>
            <a:off x="5421086" y="2165853"/>
            <a:ext cx="28575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effectLst/>
                <a:latin typeface="Futura Std Book" panose="020B0502020204020303"/>
                <a:ea typeface="Times New Roman" panose="02020603050405020304" pitchFamily="18" charset="0"/>
              </a:rPr>
              <a:t>Stare bene</a:t>
            </a:r>
          </a:p>
          <a:p>
            <a:pPr algn="just"/>
            <a:r>
              <a:rPr lang="it-IT" sz="1100" dirty="0">
                <a:effectLst/>
                <a:latin typeface="Futura Std Book" panose="020B0502020204020303"/>
                <a:ea typeface="Times New Roman" panose="02020603050405020304" pitchFamily="18" charset="0"/>
              </a:rPr>
              <a:t>non dipende solo dall’assenza di “malattie” bensì da un insieme di fattori e dimensioni di natura fisica, psichica, sociale, ambientale, ecc.) che costituiscono l’ambiente in cui viviamo e non si parla più di sanità bensì di salute </a:t>
            </a:r>
            <a:endParaRPr lang="it-IT" sz="1100" dirty="0">
              <a:latin typeface="Futura Std Book" panose="020B0502020204020303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E7C3C5-CB9C-9BCB-7CEA-5E7FD685E97C}"/>
              </a:ext>
            </a:extLst>
          </p:cNvPr>
          <p:cNvSpPr txBox="1"/>
          <p:nvPr/>
        </p:nvSpPr>
        <p:spPr>
          <a:xfrm>
            <a:off x="8556172" y="2165853"/>
            <a:ext cx="330381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effectLst/>
                <a:latin typeface="Futura Std Book" panose="020B0502020204020303"/>
                <a:ea typeface="Times New Roman" panose="02020603050405020304" pitchFamily="18" charset="0"/>
                <a:cs typeface="Times New Roman" panose="02020603050405020304" pitchFamily="18" charset="0"/>
              </a:rPr>
              <a:t>La salute</a:t>
            </a:r>
          </a:p>
          <a:p>
            <a:pPr algn="just"/>
            <a:r>
              <a:rPr lang="it-IT" sz="1100" dirty="0">
                <a:effectLst/>
                <a:latin typeface="Futura Std Book" panose="020B0502020204020303"/>
                <a:ea typeface="Times New Roman" panose="02020603050405020304" pitchFamily="18" charset="0"/>
                <a:cs typeface="Times New Roman" panose="02020603050405020304" pitchFamily="18" charset="0"/>
              </a:rPr>
              <a:t>non viene vista come qualcosa da ripristinare attraverso farmaci e rimedi bensì un nuovo stato culturale ed ambientale che consente un benessere ed una qualità della vita, di lavoro, di tempo libero, di comunicazione e di relazioni sociali che permettono di "sentirsi bene".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4E1A6E-EB7B-563D-DB5A-AA4261653C98}"/>
              </a:ext>
            </a:extLst>
          </p:cNvPr>
          <p:cNvSpPr txBox="1"/>
          <p:nvPr/>
        </p:nvSpPr>
        <p:spPr>
          <a:xfrm>
            <a:off x="5475513" y="3723140"/>
            <a:ext cx="6286501" cy="2862322"/>
          </a:xfrm>
          <a:prstGeom prst="rect">
            <a:avLst/>
          </a:prstGeom>
          <a:solidFill>
            <a:srgbClr val="00A698"/>
          </a:solidFill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Telemedicina </a:t>
            </a:r>
            <a:r>
              <a:rPr lang="it-IT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fornisce assistenza medica a distanza ed effettuare visite e controlli online anche se non possiamo accedere ad ospedali o ambulatori</a:t>
            </a:r>
          </a:p>
          <a:p>
            <a:pPr algn="just"/>
            <a:r>
              <a:rPr lang="it-IT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Sistemi di videoconferenza ci permettono di avere un teleconsulto con i medici sia ai fini diagnostici che per la </a:t>
            </a:r>
            <a:r>
              <a:rPr lang="it-IT" b="1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farmacovigilanza</a:t>
            </a:r>
          </a:p>
          <a:p>
            <a:pPr algn="just"/>
            <a:r>
              <a:rPr lang="it-IT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Applicativi software ed apparati hardware sono sempre più spesso utilizzati per le cure necessarie</a:t>
            </a:r>
          </a:p>
          <a:p>
            <a:pPr algn="just"/>
            <a:r>
              <a:rPr lang="it-IT" b="1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Robot chirurgici </a:t>
            </a:r>
            <a:r>
              <a:rPr lang="it-IT" dirty="0">
                <a:solidFill>
                  <a:schemeClr val="bg1"/>
                </a:solidFill>
                <a:effectLst/>
                <a:latin typeface="Futura Std Book" panose="020B0502020204020303"/>
                <a:ea typeface="Times New Roman" panose="02020603050405020304" pitchFamily="18" charset="0"/>
              </a:rPr>
              <a:t>consentono una chirurgia mini-invasiva</a:t>
            </a:r>
            <a:endParaRPr lang="it-IT" sz="1100" dirty="0">
              <a:solidFill>
                <a:schemeClr val="bg1"/>
              </a:solidFill>
              <a:latin typeface="Futura Std Book" panose="020B0502020204020303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B7A90FF-EF8E-0A0C-3474-9D973ED3D7AF}"/>
              </a:ext>
            </a:extLst>
          </p:cNvPr>
          <p:cNvGrpSpPr/>
          <p:nvPr/>
        </p:nvGrpSpPr>
        <p:grpSpPr>
          <a:xfrm>
            <a:off x="429986" y="3723139"/>
            <a:ext cx="4483370" cy="2585323"/>
            <a:chOff x="4401230" y="2140570"/>
            <a:chExt cx="7193690" cy="4144709"/>
          </a:xfrm>
        </p:grpSpPr>
        <p:pic>
          <p:nvPicPr>
            <p:cNvPr id="8" name="Segnaposto contenuto 7" descr="Immagine che contiene testo, schermata, Carattere, numero&#10;&#10;Descrizione generata automaticamente">
              <a:extLst>
                <a:ext uri="{FF2B5EF4-FFF2-40B4-BE49-F238E27FC236}">
                  <a16:creationId xmlns:a16="http://schemas.microsoft.com/office/drawing/2014/main" id="{964628E7-1FA8-27CA-3FFE-1148BDF1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1230" y="2140570"/>
              <a:ext cx="7193690" cy="4144709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C2B038E-11BF-9875-7B53-F0FA08F4B2E4}"/>
                </a:ext>
              </a:extLst>
            </p:cNvPr>
            <p:cNvSpPr/>
            <p:nvPr/>
          </p:nvSpPr>
          <p:spPr>
            <a:xfrm>
              <a:off x="5401564" y="5575980"/>
              <a:ext cx="3606325" cy="1965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74431A62-8AF1-2373-2A42-8A20637276F4}"/>
                </a:ext>
              </a:extLst>
            </p:cNvPr>
            <p:cNvSpPr/>
            <p:nvPr/>
          </p:nvSpPr>
          <p:spPr>
            <a:xfrm>
              <a:off x="5401564" y="2292969"/>
              <a:ext cx="5606041" cy="2396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88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1286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Futura Std Book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Mariti</dc:creator>
  <cp:lastModifiedBy>Stefania Follador</cp:lastModifiedBy>
  <cp:revision>35</cp:revision>
  <cp:lastPrinted>2024-02-27T16:46:09Z</cp:lastPrinted>
  <dcterms:created xsi:type="dcterms:W3CDTF">2024-02-16T13:45:38Z</dcterms:created>
  <dcterms:modified xsi:type="dcterms:W3CDTF">2024-02-28T11:19:57Z</dcterms:modified>
</cp:coreProperties>
</file>